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62"/>
  </p:notesMasterIdLst>
  <p:handoutMasterIdLst>
    <p:handoutMasterId r:id="rId63"/>
  </p:handoutMasterIdLst>
  <p:sldIdLst>
    <p:sldId id="340" r:id="rId5"/>
    <p:sldId id="346" r:id="rId6"/>
    <p:sldId id="367" r:id="rId7"/>
    <p:sldId id="301" r:id="rId8"/>
    <p:sldId id="368" r:id="rId9"/>
    <p:sldId id="369" r:id="rId10"/>
    <p:sldId id="414" r:id="rId11"/>
    <p:sldId id="370" r:id="rId12"/>
    <p:sldId id="372" r:id="rId13"/>
    <p:sldId id="373" r:id="rId14"/>
    <p:sldId id="374" r:id="rId15"/>
    <p:sldId id="388" r:id="rId16"/>
    <p:sldId id="377" r:id="rId17"/>
    <p:sldId id="378" r:id="rId18"/>
    <p:sldId id="379" r:id="rId19"/>
    <p:sldId id="389" r:id="rId20"/>
    <p:sldId id="380" r:id="rId21"/>
    <p:sldId id="383" r:id="rId22"/>
    <p:sldId id="384" r:id="rId23"/>
    <p:sldId id="385" r:id="rId24"/>
    <p:sldId id="376" r:id="rId25"/>
    <p:sldId id="375" r:id="rId26"/>
    <p:sldId id="386" r:id="rId27"/>
    <p:sldId id="415" r:id="rId28"/>
    <p:sldId id="387" r:id="rId29"/>
    <p:sldId id="416" r:id="rId30"/>
    <p:sldId id="390" r:id="rId31"/>
    <p:sldId id="391" r:id="rId32"/>
    <p:sldId id="392" r:id="rId33"/>
    <p:sldId id="393" r:id="rId34"/>
    <p:sldId id="41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302" r:id="rId47"/>
    <p:sldId id="405" r:id="rId48"/>
    <p:sldId id="406" r:id="rId49"/>
    <p:sldId id="407" r:id="rId50"/>
    <p:sldId id="303" r:id="rId51"/>
    <p:sldId id="328" r:id="rId52"/>
    <p:sldId id="305" r:id="rId53"/>
    <p:sldId id="408" r:id="rId54"/>
    <p:sldId id="409" r:id="rId55"/>
    <p:sldId id="410" r:id="rId56"/>
    <p:sldId id="411" r:id="rId57"/>
    <p:sldId id="412" r:id="rId58"/>
    <p:sldId id="413" r:id="rId59"/>
    <p:sldId id="417" r:id="rId60"/>
    <p:sldId id="419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953A1F"/>
    <a:srgbClr val="008000"/>
    <a:srgbClr val="0066FF"/>
    <a:srgbClr val="FF4C00"/>
    <a:srgbClr val="DE2C28"/>
    <a:srgbClr val="FFCC66"/>
    <a:srgbClr val="F5E985"/>
    <a:srgbClr val="27333F"/>
    <a:srgbClr val="E7B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BDD7C-0A9A-4624-9679-D2261E034DD9}" v="1" dt="2022-09-02T14:11:26.855"/>
    <p1510:client id="{6FB04BFB-7FF8-429E-AD56-40F10C0AC723}" v="5" dt="2022-10-14T13:05:39.121"/>
    <p1510:client id="{82B322C1-B3DF-47BC-A17B-D03CEE74A29D}" v="2" dt="2022-10-09T10:37:49.330"/>
    <p1510:client id="{D6CCA787-1DC0-4C1D-9A3A-6AB7E7E66308}" v="1" dt="2022-12-16T14:19:13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64" d="100"/>
          <a:sy n="64" d="100"/>
        </p:scale>
        <p:origin x="1268" y="44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RAFEY SHAIKH - 57498220074" userId="S::abdulrafey.shaikh074@svkmmumbai.onmicrosoft.com::d8326991-c198-4b2c-a8a4-1587e284fd7f" providerId="AD" clId="Web-{D6CCA787-1DC0-4C1D-9A3A-6AB7E7E66308}"/>
    <pc:docChg chg="modSld">
      <pc:chgData name="ABDUL RAFEY SHAIKH - 57498220074" userId="S::abdulrafey.shaikh074@svkmmumbai.onmicrosoft.com::d8326991-c198-4b2c-a8a4-1587e284fd7f" providerId="AD" clId="Web-{D6CCA787-1DC0-4C1D-9A3A-6AB7E7E66308}" dt="2022-12-16T14:19:13.936" v="0" actId="1076"/>
      <pc:docMkLst>
        <pc:docMk/>
      </pc:docMkLst>
      <pc:sldChg chg="modSp">
        <pc:chgData name="ABDUL RAFEY SHAIKH - 57498220074" userId="S::abdulrafey.shaikh074@svkmmumbai.onmicrosoft.com::d8326991-c198-4b2c-a8a4-1587e284fd7f" providerId="AD" clId="Web-{D6CCA787-1DC0-4C1D-9A3A-6AB7E7E66308}" dt="2022-12-16T14:19:13.936" v="0" actId="1076"/>
        <pc:sldMkLst>
          <pc:docMk/>
          <pc:sldMk cId="3809287246" sldId="405"/>
        </pc:sldMkLst>
        <pc:picChg chg="mod">
          <ac:chgData name="ABDUL RAFEY SHAIKH - 57498220074" userId="S::abdulrafey.shaikh074@svkmmumbai.onmicrosoft.com::d8326991-c198-4b2c-a8a4-1587e284fd7f" providerId="AD" clId="Web-{D6CCA787-1DC0-4C1D-9A3A-6AB7E7E66308}" dt="2022-12-16T14:19:13.936" v="0" actId="1076"/>
          <ac:picMkLst>
            <pc:docMk/>
            <pc:sldMk cId="3809287246" sldId="405"/>
            <ac:picMk id="7" creationId="{00000000-0000-0000-0000-000000000000}"/>
          </ac:picMkLst>
        </pc:picChg>
      </pc:sldChg>
    </pc:docChg>
  </pc:docChgLst>
  <pc:docChgLst>
    <pc:chgData name="ANKUR VASANI-57498210036" userId="S::57498210036@svkmmumbai.onmicrosoft.com::3659174b-3e1d-43fb-8e11-bdddadf99ff4" providerId="AD" clId="Web-{82B322C1-B3DF-47BC-A17B-D03CEE74A29D}"/>
    <pc:docChg chg="modSld">
      <pc:chgData name="ANKUR VASANI-57498210036" userId="S::57498210036@svkmmumbai.onmicrosoft.com::3659174b-3e1d-43fb-8e11-bdddadf99ff4" providerId="AD" clId="Web-{82B322C1-B3DF-47BC-A17B-D03CEE74A29D}" dt="2022-10-09T10:37:49.330" v="1" actId="20577"/>
      <pc:docMkLst>
        <pc:docMk/>
      </pc:docMkLst>
      <pc:sldChg chg="modSp">
        <pc:chgData name="ANKUR VASANI-57498210036" userId="S::57498210036@svkmmumbai.onmicrosoft.com::3659174b-3e1d-43fb-8e11-bdddadf99ff4" providerId="AD" clId="Web-{82B322C1-B3DF-47BC-A17B-D03CEE74A29D}" dt="2022-10-09T10:37:49.330" v="1" actId="20577"/>
        <pc:sldMkLst>
          <pc:docMk/>
          <pc:sldMk cId="202207657" sldId="407"/>
        </pc:sldMkLst>
        <pc:spChg chg="mod">
          <ac:chgData name="ANKUR VASANI-57498210036" userId="S::57498210036@svkmmumbai.onmicrosoft.com::3659174b-3e1d-43fb-8e11-bdddadf99ff4" providerId="AD" clId="Web-{82B322C1-B3DF-47BC-A17B-D03CEE74A29D}" dt="2022-10-09T10:37:49.330" v="1" actId="20577"/>
          <ac:spMkLst>
            <pc:docMk/>
            <pc:sldMk cId="202207657" sldId="407"/>
            <ac:spMk id="6" creationId="{00000000-0000-0000-0000-000000000000}"/>
          </ac:spMkLst>
        </pc:spChg>
      </pc:sldChg>
    </pc:docChg>
  </pc:docChgLst>
  <pc:docChgLst>
    <pc:chgData name="KAVYA MADHVI- 57498210011" userId="S::kavya.madhvi11@svkmmumbai.onmicrosoft.com::ce6ad6ca-4309-430b-9387-18a4fb60c11c" providerId="AD" clId="Web-{6FB04BFB-7FF8-429E-AD56-40F10C0AC723}"/>
    <pc:docChg chg="addSld delSld modSld">
      <pc:chgData name="KAVYA MADHVI- 57498210011" userId="S::kavya.madhvi11@svkmmumbai.onmicrosoft.com::ce6ad6ca-4309-430b-9387-18a4fb60c11c" providerId="AD" clId="Web-{6FB04BFB-7FF8-429E-AD56-40F10C0AC723}" dt="2022-10-14T13:05:39.121" v="4" actId="1076"/>
      <pc:docMkLst>
        <pc:docMk/>
      </pc:docMkLst>
      <pc:sldChg chg="modSp">
        <pc:chgData name="KAVYA MADHVI- 57498210011" userId="S::kavya.madhvi11@svkmmumbai.onmicrosoft.com::ce6ad6ca-4309-430b-9387-18a4fb60c11c" providerId="AD" clId="Web-{6FB04BFB-7FF8-429E-AD56-40F10C0AC723}" dt="2022-10-14T13:05:39.121" v="4" actId="1076"/>
        <pc:sldMkLst>
          <pc:docMk/>
          <pc:sldMk cId="2097439772" sldId="409"/>
        </pc:sldMkLst>
        <pc:picChg chg="mod">
          <ac:chgData name="KAVYA MADHVI- 57498210011" userId="S::kavya.madhvi11@svkmmumbai.onmicrosoft.com::ce6ad6ca-4309-430b-9387-18a4fb60c11c" providerId="AD" clId="Web-{6FB04BFB-7FF8-429E-AD56-40F10C0AC723}" dt="2022-10-14T13:05:39.121" v="4" actId="1076"/>
          <ac:picMkLst>
            <pc:docMk/>
            <pc:sldMk cId="2097439772" sldId="409"/>
            <ac:picMk id="4" creationId="{00000000-0000-0000-0000-000000000000}"/>
          </ac:picMkLst>
        </pc:picChg>
      </pc:sldChg>
      <pc:sldChg chg="new del">
        <pc:chgData name="KAVYA MADHVI- 57498210011" userId="S::kavya.madhvi11@svkmmumbai.onmicrosoft.com::ce6ad6ca-4309-430b-9387-18a4fb60c11c" providerId="AD" clId="Web-{6FB04BFB-7FF8-429E-AD56-40F10C0AC723}" dt="2022-10-14T12:59:49.992" v="3"/>
        <pc:sldMkLst>
          <pc:docMk/>
          <pc:sldMk cId="2778858083" sldId="420"/>
        </pc:sldMkLst>
      </pc:sldChg>
      <pc:sldChg chg="new del">
        <pc:chgData name="KAVYA MADHVI- 57498210011" userId="S::kavya.madhvi11@svkmmumbai.onmicrosoft.com::ce6ad6ca-4309-430b-9387-18a4fb60c11c" providerId="AD" clId="Web-{6FB04BFB-7FF8-429E-AD56-40F10C0AC723}" dt="2022-10-14T12:59:47.335" v="2"/>
        <pc:sldMkLst>
          <pc:docMk/>
          <pc:sldMk cId="2393082399" sldId="421"/>
        </pc:sldMkLst>
      </pc:sldChg>
    </pc:docChg>
  </pc:docChgLst>
  <pc:docChgLst>
    <pc:chgData name="ZAINAB KANCHWALA- 57498210043" userId="S::zainab.kanchwala43@svkmmumbai.onmicrosoft.com::59ae3596-0685-4b0c-8ace-6bd00194e378" providerId="AD" clId="Web-{31CBDD7C-0A9A-4624-9679-D2261E034DD9}"/>
    <pc:docChg chg="modSld">
      <pc:chgData name="ZAINAB KANCHWALA- 57498210043" userId="S::zainab.kanchwala43@svkmmumbai.onmicrosoft.com::59ae3596-0685-4b0c-8ace-6bd00194e378" providerId="AD" clId="Web-{31CBDD7C-0A9A-4624-9679-D2261E034DD9}" dt="2022-09-02T14:11:26.855" v="0" actId="1076"/>
      <pc:docMkLst>
        <pc:docMk/>
      </pc:docMkLst>
      <pc:sldChg chg="modSp">
        <pc:chgData name="ZAINAB KANCHWALA- 57498210043" userId="S::zainab.kanchwala43@svkmmumbai.onmicrosoft.com::59ae3596-0685-4b0c-8ace-6bd00194e378" providerId="AD" clId="Web-{31CBDD7C-0A9A-4624-9679-D2261E034DD9}" dt="2022-09-02T14:11:26.855" v="0" actId="1076"/>
        <pc:sldMkLst>
          <pc:docMk/>
          <pc:sldMk cId="0" sldId="391"/>
        </pc:sldMkLst>
        <pc:picChg chg="mod">
          <ac:chgData name="ZAINAB KANCHWALA- 57498210043" userId="S::zainab.kanchwala43@svkmmumbai.onmicrosoft.com::59ae3596-0685-4b0c-8ace-6bd00194e378" providerId="AD" clId="Web-{31CBDD7C-0A9A-4624-9679-D2261E034DD9}" dt="2022-09-02T14:11:26.855" v="0" actId="1076"/>
          <ac:picMkLst>
            <pc:docMk/>
            <pc:sldMk cId="0" sldId="391"/>
            <ac:picMk id="15769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54FF2D-F29E-4D5A-97B7-716A532F38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77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BA8670-0AAC-4618-8554-9F45471F3D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623E8503-9F07-4450-B411-9300C68247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058F47BF-B100-4567-B901-76C8EC824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7AAAFC1F-32A1-49EB-AEF8-0C2AED5D8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56DC805C-68E9-4944-9A69-5B5F4FD829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E2A274EC-7A27-4073-9BBD-8D5999BA5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3283A61E-0A5A-4DBB-B8A7-1AF3E978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B70D6A11-F6E1-4FD1-8335-A2C5D6F50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AA0C398C-7E12-4246-B19E-C6F18C566B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6DABA5CE-B058-4FA2-BAAA-82F8A9EB1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02FA9713-F83A-4BBA-8F73-21F8621F3F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med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12/16/2022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1-</a:t>
            </a:r>
            <a:fld id="{6FD92CBE-0729-47A8-8343-5DD95F90D5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 bldLvl="2"/>
    </p:bld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nstall-java.html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s-tutoria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apple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ialties.bayt.com/en/specialties/q/223774/why-java-is-considered-dynamic/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Rectangle 9"/>
          <p:cNvSpPr>
            <a:spLocks noGrp="1" noChangeArrowheads="1"/>
          </p:cNvSpPr>
          <p:nvPr>
            <p:ph type="title"/>
          </p:nvPr>
        </p:nvSpPr>
        <p:spPr>
          <a:xfrm>
            <a:off x="990600" y="1524000"/>
            <a:ext cx="7924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to Java Programming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E961B628-31E0-4C8E-A7A9-6E123D70A785}" type="slidenum">
              <a:rPr lang="en-US"/>
              <a:pPr/>
              <a:t>1</a:t>
            </a:fld>
            <a:endParaRPr lang="en-US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104900" y="5638800"/>
            <a:ext cx="769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b="1" dirty="0">
                <a:solidFill>
                  <a:srgbClr val="953A1F"/>
                </a:solidFill>
                <a:latin typeface="Arial" charset="0"/>
              </a:rPr>
              <a:t>Lory Al </a:t>
            </a:r>
            <a:r>
              <a:rPr lang="en-US" sz="2800" b="1" dirty="0" err="1">
                <a:solidFill>
                  <a:srgbClr val="953A1F"/>
                </a:solidFill>
                <a:latin typeface="Arial" charset="0"/>
              </a:rPr>
              <a:t>Moakar</a:t>
            </a:r>
            <a:endParaRPr lang="en-US" sz="2800" b="1" dirty="0">
              <a:solidFill>
                <a:srgbClr val="953A1F"/>
              </a:solidFill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 b="1" dirty="0">
                <a:solidFill>
                  <a:srgbClr val="953A1F"/>
                </a:solidFill>
                <a:latin typeface="Arial" charset="0"/>
              </a:rPr>
              <a:t>Modified By: </a:t>
            </a:r>
            <a:r>
              <a:rPr lang="en-US" sz="2800" b="1" dirty="0">
                <a:solidFill>
                  <a:srgbClr val="0066FF"/>
                </a:solidFill>
                <a:latin typeface="Arial" charset="0"/>
              </a:rPr>
              <a:t>Manishkumar R Solanki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0B430-F1DD-4C56-8CD6-E09B529CE15D}"/>
              </a:ext>
            </a:extLst>
          </p:cNvPr>
          <p:cNvSpPr txBox="1"/>
          <p:nvPr/>
        </p:nvSpPr>
        <p:spPr>
          <a:xfrm>
            <a:off x="2590800" y="33528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Course: </a:t>
            </a:r>
            <a:r>
              <a:rPr lang="en-US" b="1" dirty="0">
                <a:solidFill>
                  <a:srgbClr val="008000"/>
                </a:solidFill>
              </a:rPr>
              <a:t>Programming In Java (PRJ190901)</a:t>
            </a:r>
            <a:endParaRPr lang="en-IN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History(</a:t>
            </a:r>
            <a:r>
              <a:rPr lang="en-US" sz="2800" u="sng" dirty="0">
                <a:solidFill>
                  <a:srgbClr val="008000"/>
                </a:solidFill>
              </a:rPr>
              <a:t>Twist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0"/>
            <a:ext cx="81534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indent="-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In 1993, this realization caused the focus of Java to switch from consumer electronics to Internet programming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In 1995, the team gathered to choose a new name. </a:t>
            </a: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FF0066"/>
                </a:solidFill>
              </a:rPr>
              <a:t>The suggested words were "dynamic", "revolutionary", "Silk", "jolt", "DNA" etc</a:t>
            </a:r>
            <a:r>
              <a:rPr lang="en-US" dirty="0"/>
              <a:t>. </a:t>
            </a: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008000"/>
                </a:solidFill>
              </a:rPr>
              <a:t>They wanted something that reflected the essence of the technology: revolutionary, dynamic, lively, cool, unique, and easy to spell and fun to say.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Final decision was : </a:t>
            </a:r>
            <a:r>
              <a:rPr lang="en-US" b="1" dirty="0">
                <a:solidFill>
                  <a:srgbClr val="002060"/>
                </a:solidFill>
              </a:rPr>
              <a:t>“Java”</a:t>
            </a: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dirty="0"/>
              <a:t> Java is an island of Indonesia where first coffee was produced (called java coffee)</a:t>
            </a:r>
          </a:p>
          <a:p>
            <a:pPr marL="225425" indent="-225425"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Picture 7" descr="Java.jpg"/>
          <p:cNvPicPr>
            <a:picLocks noChangeAspect="1"/>
          </p:cNvPicPr>
          <p:nvPr/>
        </p:nvPicPr>
        <p:blipFill>
          <a:blip r:embed="rId2" cstate="print"/>
          <a:srcRect l="24806" r="25581"/>
          <a:stretch>
            <a:fillRect/>
          </a:stretch>
        </p:blipFill>
        <p:spPr>
          <a:xfrm>
            <a:off x="4419600" y="4648200"/>
            <a:ext cx="1828800" cy="1981200"/>
          </a:xfrm>
          <a:prstGeom prst="rect">
            <a:avLst/>
          </a:prstGeom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How Java Changed Internet?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1"/>
            <a:ext cx="8153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indent="-225425" algn="just">
              <a:buFont typeface="Wingdings" pitchFamily="2" charset="2"/>
              <a:buChar char="q"/>
            </a:pPr>
            <a:r>
              <a:rPr lang="en-US" b="1" dirty="0"/>
              <a:t>Java Applets: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An </a:t>
            </a:r>
            <a:r>
              <a:rPr lang="en-US" b="1" i="1" dirty="0">
                <a:solidFill>
                  <a:srgbClr val="008000"/>
                </a:solidFill>
              </a:rPr>
              <a:t>applet is a special kind of Java program that is designed to be transmitted over the Internet (downloaded) at client side </a:t>
            </a:r>
            <a:r>
              <a:rPr lang="en-US" b="1" dirty="0">
                <a:solidFill>
                  <a:srgbClr val="008000"/>
                </a:solidFill>
              </a:rPr>
              <a:t>and automatically executed by a Java-compatible web browser</a:t>
            </a:r>
            <a:r>
              <a:rPr lang="en-US" dirty="0"/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They are typically used to display data provided by the server, handle user input, or provide simple functions, such as </a:t>
            </a:r>
            <a:r>
              <a:rPr lang="en-US" b="1" dirty="0">
                <a:solidFill>
                  <a:srgbClr val="FF0066"/>
                </a:solidFill>
              </a:rPr>
              <a:t>a loan calculator, that execute locally, rather than on the server</a:t>
            </a:r>
          </a:p>
        </p:txBody>
      </p:sp>
      <p:pic>
        <p:nvPicPr>
          <p:cNvPr id="153602" name="Picture 2" descr="Image result for Java game appl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962400"/>
            <a:ext cx="2971800" cy="2590800"/>
          </a:xfrm>
          <a:prstGeom prst="rect">
            <a:avLst/>
          </a:prstGeom>
          <a:noFill/>
        </p:spPr>
      </p:pic>
      <p:sp>
        <p:nvSpPr>
          <p:cNvPr id="153606" name="AutoShape 6" descr="Image result for Java game apple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08" name="AutoShape 8" descr="Image result for Java game apple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10" name="Picture 10" descr="Image result for Java game appl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886200"/>
            <a:ext cx="4648200" cy="25431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12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762000" y="19812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Java’s Magic: The Bytecode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705600"/>
            <a:ext cx="1905000" cy="381000"/>
          </a:xfrm>
        </p:spPr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838201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953A1F"/>
                </a:solidFill>
              </a:rPr>
              <a:t>The output of a Java compiler is not executable code but  a bytecode i.e. </a:t>
            </a:r>
            <a:r>
              <a:rPr lang="en-US" sz="2800" b="1" dirty="0">
                <a:solidFill>
                  <a:srgbClr val="FF0066"/>
                </a:solidFill>
              </a:rPr>
              <a:t>.class </a:t>
            </a:r>
            <a:r>
              <a:rPr lang="en-US" sz="2800" b="1" dirty="0">
                <a:solidFill>
                  <a:srgbClr val="953A1F"/>
                </a:solidFill>
              </a:rPr>
              <a:t>file.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i="1" dirty="0">
                <a:solidFill>
                  <a:srgbClr val="008000"/>
                </a:solidFill>
              </a:rPr>
              <a:t>Bytecode is </a:t>
            </a:r>
            <a:r>
              <a:rPr lang="en-US" sz="2800" b="1" dirty="0">
                <a:solidFill>
                  <a:srgbClr val="008000"/>
                </a:solidFill>
              </a:rPr>
              <a:t>a highly optimized set of  instructions designed to be executed by the Java run-time system, which is called the </a:t>
            </a:r>
            <a:r>
              <a:rPr lang="en-US" sz="2800" b="1" i="1" dirty="0">
                <a:solidFill>
                  <a:srgbClr val="008000"/>
                </a:solidFill>
              </a:rPr>
              <a:t>Java Virtual Machine (JVM)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i="1" dirty="0"/>
              <a:t>The original JVM was designed as </a:t>
            </a:r>
            <a:r>
              <a:rPr lang="en-US" sz="2800" dirty="0"/>
              <a:t>an </a:t>
            </a:r>
            <a:r>
              <a:rPr lang="en-US" sz="2800" i="1" dirty="0"/>
              <a:t>interpreter for bytecode.</a:t>
            </a:r>
            <a:endParaRPr lang="en-US" sz="2800" dirty="0"/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7030A0"/>
                </a:solidFill>
              </a:rPr>
              <a:t>Translating a Java program into bytecode makes it executable on a wide variety of environments.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(only the JVM needs to be implemented for each platform.)</a:t>
            </a:r>
          </a:p>
          <a:p>
            <a:pPr algn="just">
              <a:buFont typeface="Wingdings" pitchFamily="2" charset="2"/>
              <a:buChar char="ü"/>
            </a:pPr>
            <a:endParaRPr lang="en-US" sz="2800" b="1" dirty="0">
              <a:solidFill>
                <a:srgbClr val="7030A0"/>
              </a:solidFill>
            </a:endParaRPr>
          </a:p>
          <a:p>
            <a:pPr algn="just"/>
            <a:endParaRPr lang="en-US" sz="2800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1984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1984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Java’s Magic: The Bytecode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4626" name="Picture 2" descr="Image result for portability of J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7239000" cy="2971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Java’s Magic: The Bytecode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838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b="1" dirty="0">
                <a:solidFill>
                  <a:srgbClr val="953A1F"/>
                </a:solidFill>
              </a:rPr>
              <a:t>Although the details of the JVM will differ from platform to platform(OS specific), all understand the same Java bytecode</a:t>
            </a:r>
            <a:r>
              <a:rPr lang="en-US" dirty="0"/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>
                <a:solidFill>
                  <a:schemeClr val="accent2"/>
                </a:solidFill>
              </a:rPr>
              <a:t>If a Java program were compiled to native code, then different versions of the same program would have to exist for each type of CPU connected to the Internet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When a program is compiled to an intermediate form and then interpreted by a virtual machine, it runs slower than it would run if compiled to executable code 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Because bytecode has been highly optimized, the use of bytecode enables the JVM to execute programs much faster</a:t>
            </a: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16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762000" y="26670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Simple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Object-oriented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Robust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Portable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Secure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Architecture-neutral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Multithreaded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Interpreted &amp; High performance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Distributed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Dynamic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822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Simple:</a:t>
            </a:r>
          </a:p>
          <a:p>
            <a:pPr marL="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If you have some programming experience, you will not find Java hard to master</a:t>
            </a:r>
          </a:p>
          <a:p>
            <a:pPr marL="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If you are an experienced C++ programmer, moving to Java will require very little effort. </a:t>
            </a:r>
          </a:p>
          <a:p>
            <a:pPr marL="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Because Java inherits the C/C++ syntax and many of the object oriented features of C++, most programmers have little trouble learning Java</a:t>
            </a:r>
            <a:r>
              <a:rPr lang="en-US" dirty="0"/>
              <a:t>.</a:t>
            </a: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822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Object Oriented: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Encapsulation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Abstraction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Inheritance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Polymorphism</a:t>
            </a: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Topic Outcomes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2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990600" y="1293813"/>
            <a:ext cx="7848600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State the history of Java </a:t>
            </a:r>
          </a:p>
          <a:p>
            <a:pPr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 Discuss the importance of Bytecode</a:t>
            </a:r>
          </a:p>
          <a:p>
            <a:pPr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 Describe the Buzzwords of Java</a:t>
            </a:r>
          </a:p>
          <a:p>
            <a:pPr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 Download, Install and Configure Java </a:t>
            </a:r>
          </a:p>
          <a:p>
            <a:pPr marL="225425" indent="-225425"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 Write, Compile and Execute a “Hello World” Java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85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 will be able to: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Robust: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Java is a </a:t>
            </a:r>
            <a:r>
              <a:rPr lang="en-US" i="1" u="sng" dirty="0">
                <a:solidFill>
                  <a:srgbClr val="0070C0"/>
                </a:solidFill>
              </a:rPr>
              <a:t>strictly typed language</a:t>
            </a:r>
            <a:r>
              <a:rPr lang="en-US" dirty="0">
                <a:solidFill>
                  <a:srgbClr val="0070C0"/>
                </a:solidFill>
              </a:rPr>
              <a:t>, it checks your code at compile time as well at run time.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i="1" u="sng" dirty="0">
                <a:solidFill>
                  <a:srgbClr val="C00000"/>
                </a:solidFill>
              </a:rPr>
              <a:t>Memory management </a:t>
            </a:r>
            <a:r>
              <a:rPr lang="en-US" dirty="0">
                <a:solidFill>
                  <a:srgbClr val="C00000"/>
                </a:solidFill>
              </a:rPr>
              <a:t>can be a difficult, tedious task in traditional programming environments</a:t>
            </a:r>
            <a:r>
              <a:rPr lang="en-US" dirty="0"/>
              <a:t>. </a:t>
            </a:r>
          </a:p>
          <a:p>
            <a:pPr algn="just"/>
            <a:r>
              <a:rPr lang="en-US" u="sng" dirty="0"/>
              <a:t>For example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in C/C++, the programmer will often manually allocate and free all dynamic memory. This sometimes leads to problems, if programmer forgets to free memory that has been previously allocated.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Deallocation is completely automatic, because Java provides </a:t>
            </a:r>
            <a:r>
              <a:rPr lang="en-US" u="sng" dirty="0">
                <a:solidFill>
                  <a:srgbClr val="0066FF"/>
                </a:solidFill>
              </a:rPr>
              <a:t>garbage collection </a:t>
            </a:r>
            <a:r>
              <a:rPr lang="en-US" dirty="0">
                <a:solidFill>
                  <a:srgbClr val="008000"/>
                </a:solidFill>
              </a:rPr>
              <a:t>for unused objects.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FF0066"/>
                </a:solidFill>
              </a:rPr>
              <a:t>Java provides </a:t>
            </a:r>
            <a:r>
              <a:rPr lang="en-US" i="1" u="sng" dirty="0">
                <a:solidFill>
                  <a:srgbClr val="FF0066"/>
                </a:solidFill>
              </a:rPr>
              <a:t>object-oriented exception handling.</a:t>
            </a: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" presetClass="entr" presetSubtype="3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40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0"/>
            <a:ext cx="81534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indent="-225425" algn="just">
              <a:buFont typeface="Wingdings" pitchFamily="2" charset="2"/>
              <a:buChar char="q"/>
            </a:pPr>
            <a:r>
              <a:rPr lang="en-US" b="1" dirty="0"/>
              <a:t>Portability:</a:t>
            </a:r>
          </a:p>
          <a:p>
            <a:pPr marL="225425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Portability refers to the ability to run a program on different machines.</a:t>
            </a:r>
          </a:p>
          <a:p>
            <a:pPr marL="225425" algn="just"/>
            <a:endParaRPr lang="en-US" b="1" dirty="0">
              <a:solidFill>
                <a:srgbClr val="7030A0"/>
              </a:solidFill>
            </a:endParaRPr>
          </a:p>
          <a:p>
            <a:pPr marL="225425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The Java program is getting compiled into bytecode which is platform independent. </a:t>
            </a:r>
          </a:p>
          <a:p>
            <a:pPr marL="225425" algn="just"/>
            <a:endParaRPr lang="en-US" dirty="0"/>
          </a:p>
          <a:p>
            <a:pPr marL="225425" algn="just"/>
            <a:r>
              <a:rPr lang="en-US" u="sng" dirty="0"/>
              <a:t>For example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the same applet must can be downloaded and executed by the wide variety of CPUs, operating systems, and browsers connected to the Internet.</a:t>
            </a:r>
          </a:p>
          <a:p>
            <a:pPr marL="225425" algn="just"/>
            <a:endParaRPr lang="en-US" dirty="0">
              <a:solidFill>
                <a:srgbClr val="008000"/>
              </a:solidFill>
            </a:endParaRPr>
          </a:p>
          <a:p>
            <a:pPr marL="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There is no need to keep different versions of the applet for different computers. The </a:t>
            </a:r>
            <a:r>
              <a:rPr lang="en-US" i="1" dirty="0">
                <a:solidFill>
                  <a:srgbClr val="FF0000"/>
                </a:solidFill>
              </a:rPr>
              <a:t>same code must run on all </a:t>
            </a:r>
            <a:r>
              <a:rPr lang="en-US" dirty="0">
                <a:solidFill>
                  <a:srgbClr val="FF0000"/>
                </a:solidFill>
              </a:rPr>
              <a:t>computers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1"/>
            <a:ext cx="8153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indent="-225425" algn="just">
              <a:buFont typeface="Wingdings" pitchFamily="2" charset="2"/>
              <a:buChar char="q"/>
            </a:pPr>
            <a:r>
              <a:rPr lang="en-US" b="1" dirty="0"/>
              <a:t>Security:</a:t>
            </a: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Downloading Internet resources are prone to virus, Trojan horse, or other harmful code.</a:t>
            </a:r>
          </a:p>
          <a:p>
            <a:pPr algn="just"/>
            <a:endParaRPr lang="en-US" b="1" dirty="0">
              <a:solidFill>
                <a:srgbClr val="953A1F"/>
              </a:solidFill>
            </a:endParaRP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Java applets are confined to the Java execution environment and are not allowed to access to other parts of the computer i.e. partitions of the disk.</a:t>
            </a:r>
          </a:p>
          <a:p>
            <a:pPr algn="just"/>
            <a:endParaRPr lang="en-US" b="1" dirty="0">
              <a:solidFill>
                <a:srgbClr val="008000"/>
              </a:solidFill>
            </a:endParaRP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FF0066"/>
                </a:solidFill>
              </a:rPr>
              <a:t>Java doesn’t support Pointers.</a:t>
            </a:r>
          </a:p>
          <a:p>
            <a:pPr algn="just"/>
            <a:endParaRPr lang="en-US" b="1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2582" name="Picture 6" descr="Image result for Security threa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038600"/>
            <a:ext cx="5943600" cy="2743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Multithreaded: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953A1F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Multithreading means dividing a program into executable sub programs(threads) which can run concurrently. (parallelly)  </a:t>
            </a:r>
          </a:p>
          <a:p>
            <a:pPr algn="just"/>
            <a:r>
              <a:rPr lang="en-US" u="sng" dirty="0">
                <a:solidFill>
                  <a:srgbClr val="C00000"/>
                </a:solidFill>
              </a:rPr>
              <a:t>Examples:</a:t>
            </a:r>
            <a:r>
              <a:rPr lang="en-US" u="sng" dirty="0">
                <a:solidFill>
                  <a:srgbClr val="953A1F"/>
                </a:solidFill>
              </a:rPr>
              <a:t> </a:t>
            </a:r>
          </a:p>
          <a:p>
            <a:pPr marL="1203325" indent="-288925" algn="just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On a  mobile home screen : wall paper, battery level,    signal strength, location, time, etc.</a:t>
            </a:r>
          </a:p>
          <a:p>
            <a:pPr marL="914400" algn="just">
              <a:buFont typeface="+mj-lt"/>
              <a:buAutoNum type="arabicPeriod"/>
            </a:pPr>
            <a:r>
              <a:rPr lang="en-US" dirty="0">
                <a:solidFill>
                  <a:srgbClr val="FF4C00"/>
                </a:solidFill>
              </a:rPr>
              <a:t> In a browser window: different tabs</a:t>
            </a:r>
          </a:p>
          <a:p>
            <a:pPr marL="1203325" indent="-288925" algn="just">
              <a:buFont typeface="+mj-lt"/>
              <a:buAutoNum type="arabicPeriod"/>
            </a:pPr>
            <a:r>
              <a:rPr lang="en-US" dirty="0">
                <a:solidFill>
                  <a:srgbClr val="FF0066"/>
                </a:solidFill>
              </a:rPr>
              <a:t> In a word document: writing process, printing process,  spell check process, etc.</a:t>
            </a:r>
          </a:p>
          <a:p>
            <a:pPr algn="just"/>
            <a:r>
              <a:rPr lang="en-US" u="sng" dirty="0">
                <a:solidFill>
                  <a:srgbClr val="0066FF"/>
                </a:solidFill>
              </a:rPr>
              <a:t>Applications:</a:t>
            </a:r>
            <a:r>
              <a:rPr lang="en-US" dirty="0">
                <a:solidFill>
                  <a:srgbClr val="953A1F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Gaming, Animation, Networking programs</a:t>
            </a:r>
          </a:p>
          <a:p>
            <a:pPr algn="just"/>
            <a:endParaRPr lang="en-US" dirty="0">
              <a:solidFill>
                <a:srgbClr val="953A1F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008000"/>
                </a:solidFill>
              </a:rPr>
              <a:t>The Java run-time system provides an elegant yet  sophisticated solution for multi threading synchronization to develop interactive applications.</a:t>
            </a:r>
          </a:p>
          <a:p>
            <a:pPr algn="just"/>
            <a:endParaRPr lang="en-US" dirty="0">
              <a:solidFill>
                <a:srgbClr val="FF0066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52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Architecture-Neutral: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008000"/>
                </a:solidFill>
              </a:rPr>
              <a:t>Operating system upgrades, processor upgrades, and changes in core system resources do not affect  the Java program execution.</a:t>
            </a:r>
          </a:p>
          <a:p>
            <a:pPr algn="just"/>
            <a:endParaRPr lang="en-US" dirty="0">
              <a:solidFill>
                <a:srgbClr val="008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The goal in the development of  Java and JVM was “</a:t>
            </a:r>
            <a:r>
              <a:rPr lang="en-US" dirty="0">
                <a:solidFill>
                  <a:srgbClr val="FF0066"/>
                </a:solidFill>
              </a:rPr>
              <a:t>write once; run anywhere, any time, forever.”</a:t>
            </a: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5762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Distributed: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Java is designed for the distributed environment of the Internet because it handles TCP/IP protocols. </a:t>
            </a:r>
            <a:r>
              <a:rPr lang="en-US" dirty="0">
                <a:solidFill>
                  <a:srgbClr val="C00000"/>
                </a:solidFill>
              </a:rPr>
              <a:t>Accessing a resource using a URL is not much different from accessing a file.</a:t>
            </a:r>
          </a:p>
          <a:p>
            <a:pPr algn="just"/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FF0066"/>
                </a:solidFill>
              </a:rPr>
              <a:t>Java also supports </a:t>
            </a:r>
            <a:r>
              <a:rPr lang="en-US" i="1" dirty="0">
                <a:solidFill>
                  <a:srgbClr val="00B050"/>
                </a:solidFill>
              </a:rPr>
              <a:t>Remote Method Invocation (RMI). </a:t>
            </a:r>
            <a:r>
              <a:rPr lang="en-US" i="1" dirty="0">
                <a:solidFill>
                  <a:srgbClr val="FF0066"/>
                </a:solidFill>
              </a:rPr>
              <a:t>This feature enables a program to </a:t>
            </a:r>
            <a:r>
              <a:rPr lang="en-US" dirty="0">
                <a:solidFill>
                  <a:srgbClr val="FF0066"/>
                </a:solidFill>
              </a:rPr>
              <a:t>invoke methods across a network.</a:t>
            </a:r>
          </a:p>
          <a:p>
            <a:pPr algn="just"/>
            <a:endParaRPr lang="en-US" dirty="0">
              <a:solidFill>
                <a:srgbClr val="FF0066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Dynamic: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53A1F"/>
                </a:solidFill>
              </a:rPr>
              <a:t>It supports dynamic loading of classes.(classes are loaded on demand.)</a:t>
            </a:r>
          </a:p>
          <a:p>
            <a:pPr algn="just"/>
            <a:endParaRPr lang="en-IN" dirty="0">
              <a:solidFill>
                <a:srgbClr val="953A1F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8000"/>
                </a:solidFill>
              </a:rPr>
              <a:t>Java programs carry with them </a:t>
            </a:r>
            <a:r>
              <a:rPr lang="en-IN" dirty="0">
                <a:solidFill>
                  <a:srgbClr val="0070C0"/>
                </a:solidFill>
              </a:rPr>
              <a:t>substantial amounts of run-time type information that is used to verify and resolve accesses to objects at run time.</a:t>
            </a:r>
          </a:p>
          <a:p>
            <a:pPr algn="just"/>
            <a:endParaRPr lang="en-IN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66"/>
                </a:solidFill>
              </a:rPr>
              <a:t>It also supports functions from its native languages, i.e., C and C++.</a:t>
            </a:r>
            <a:r>
              <a:rPr lang="en-IN" dirty="0">
                <a:solidFill>
                  <a:srgbClr val="FF0066"/>
                </a:solidFill>
              </a:rPr>
              <a:t> </a:t>
            </a: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1230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27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685800" y="32004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Downloading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000" dirty="0"/>
              <a:t>URL: : </a:t>
            </a:r>
            <a:r>
              <a:rPr lang="en-US" sz="2000" dirty="0">
                <a:solidFill>
                  <a:srgbClr val="C00000"/>
                </a:solidFill>
              </a:rPr>
              <a:t>http://www.oracle.com/technetwork/java/javase/downloads/index.html</a:t>
            </a: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 cstate="print"/>
          <a:srcRect l="12299" t="12088" r="13324" b="9890"/>
          <a:stretch>
            <a:fillRect/>
          </a:stretch>
        </p:blipFill>
        <p:spPr bwMode="auto">
          <a:xfrm>
            <a:off x="846604" y="881343"/>
            <a:ext cx="8077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Downloading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 cstate="print"/>
          <a:srcRect l="24012" t="31868" r="25037" b="37363"/>
          <a:stretch>
            <a:fillRect/>
          </a:stretch>
        </p:blipFill>
        <p:spPr bwMode="auto">
          <a:xfrm>
            <a:off x="1143000" y="838200"/>
            <a:ext cx="762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3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837224" y="13716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Installing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9746" name="Picture 2" descr="https://cdn.guru99.com/images/java/111417_1107_Java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14400"/>
            <a:ext cx="7696200" cy="4953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Installing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D1B669-29F3-42F9-A793-6ABCFDFB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48" y="696545"/>
            <a:ext cx="7391400" cy="463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2DAF8E-0876-4A0E-A219-69E0B21F57E9}"/>
              </a:ext>
            </a:extLst>
          </p:cNvPr>
          <p:cNvSpPr/>
          <p:nvPr/>
        </p:nvSpPr>
        <p:spPr>
          <a:xfrm>
            <a:off x="2209800" y="54102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https://www.guru99.com/install-java.html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515454"/>
      </p:ext>
    </p:extLst>
  </p:cSld>
  <p:clrMapOvr>
    <a:masterClrMapping/>
  </p:clrMapOvr>
  <p:transition spd="med">
    <p:wheel spokes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Installing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9748" name="Picture 4" descr="https://cdn.guru99.com/images/java/111417_1107_Java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7467600" cy="5181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1)</a:t>
            </a:r>
            <a:r>
              <a:rPr lang="en-US" dirty="0"/>
              <a:t> Right Click on the My Computer and Select the properties</a:t>
            </a:r>
          </a:p>
        </p:txBody>
      </p:sp>
      <p:pic>
        <p:nvPicPr>
          <p:cNvPr id="171010" name="Picture 2" descr="https://cdn.guru99.com/images/java/111417_1107_Java25.png"/>
          <p:cNvPicPr>
            <a:picLocks noChangeAspect="1" noChangeArrowheads="1"/>
          </p:cNvPicPr>
          <p:nvPr/>
        </p:nvPicPr>
        <p:blipFill>
          <a:blip r:embed="rId2" cstate="print"/>
          <a:srcRect r="56604" b="13875"/>
          <a:stretch>
            <a:fillRect/>
          </a:stretch>
        </p:blipFill>
        <p:spPr bwMode="auto">
          <a:xfrm>
            <a:off x="914400" y="1143000"/>
            <a:ext cx="3886200" cy="350520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128FA-DBD2-41E9-A8FF-CF0CDA7A7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93" r="53334" b="24444"/>
          <a:stretch/>
        </p:blipFill>
        <p:spPr>
          <a:xfrm>
            <a:off x="4800600" y="1143000"/>
            <a:ext cx="4191000" cy="42672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27A97AE-0D70-4876-98D7-92F7DB66DC7F}"/>
              </a:ext>
            </a:extLst>
          </p:cNvPr>
          <p:cNvSpPr/>
          <p:nvPr/>
        </p:nvSpPr>
        <p:spPr>
          <a:xfrm>
            <a:off x="4876800" y="4191000"/>
            <a:ext cx="1295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>
    <p:wheel spokes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2)</a:t>
            </a:r>
            <a:r>
              <a:rPr lang="en-US" dirty="0"/>
              <a:t> Click on advanced system settings</a:t>
            </a:r>
          </a:p>
        </p:txBody>
      </p:sp>
      <p:pic>
        <p:nvPicPr>
          <p:cNvPr id="173058" name="Picture 2" descr="https://cdn.guru99.com/images/java/111417_1107_Java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5181600" cy="3886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3)</a:t>
            </a:r>
            <a:r>
              <a:rPr lang="en-US" dirty="0"/>
              <a:t> Click on Environment Variables</a:t>
            </a:r>
          </a:p>
        </p:txBody>
      </p:sp>
      <p:pic>
        <p:nvPicPr>
          <p:cNvPr id="174082" name="Picture 2" descr="https://cdn.guru99.com/images/java/111417_1107_Java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6858000" cy="4953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4)</a:t>
            </a:r>
            <a:r>
              <a:rPr lang="en-US" dirty="0"/>
              <a:t> Click on new Button of User variables</a:t>
            </a:r>
          </a:p>
        </p:txBody>
      </p:sp>
      <p:pic>
        <p:nvPicPr>
          <p:cNvPr id="175106" name="Picture 2" descr="https://cdn.guru99.com/images/java/111417_1107_Java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781800" cy="4114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5)</a:t>
            </a:r>
            <a:r>
              <a:rPr lang="en-US" dirty="0"/>
              <a:t> Type PATH in the Variable name</a:t>
            </a:r>
          </a:p>
        </p:txBody>
      </p:sp>
      <p:pic>
        <p:nvPicPr>
          <p:cNvPr id="176130" name="Picture 2" descr="https://cdn.guru99.com/images/java/111417_1107_Java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6705600" cy="18288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838200" y="3013502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6)</a:t>
            </a:r>
            <a:r>
              <a:rPr lang="en-US" dirty="0"/>
              <a:t> Copy the path of bin folder which is installed in JDK folder.</a:t>
            </a:r>
          </a:p>
        </p:txBody>
      </p:sp>
      <p:pic>
        <p:nvPicPr>
          <p:cNvPr id="176132" name="Picture 4" descr="https://cdn.guru99.com/images/java/111417_1107_Java2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886200"/>
            <a:ext cx="7419975" cy="2209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7)</a:t>
            </a:r>
            <a:r>
              <a:rPr lang="en-US" dirty="0"/>
              <a:t> Paste Path of bin folder in Variable value and click on OK Button.</a:t>
            </a:r>
          </a:p>
        </p:txBody>
      </p:sp>
      <p:pic>
        <p:nvPicPr>
          <p:cNvPr id="177154" name="Picture 2" descr="https://cdn.guru99.com/images/java/111417_1107_Java2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162800" cy="2286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8)</a:t>
            </a:r>
            <a:r>
              <a:rPr lang="en-US" dirty="0"/>
              <a:t> Click on OK button</a:t>
            </a:r>
          </a:p>
        </p:txBody>
      </p:sp>
      <p:pic>
        <p:nvPicPr>
          <p:cNvPr id="178178" name="Picture 2" descr="https://cdn.guru99.com/images/java/111417_1107_Java2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6629400" cy="5562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924800" cy="6858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308A655-C2C2-402B-BDA2-3EECD3CD2518}" type="slidenum">
              <a:rPr lang="en-US"/>
              <a:pPr/>
              <a:t>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108075"/>
            <a:ext cx="8178800" cy="536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0100" lvl="1" indent="-342900" eaLnBrk="1" hangingPunct="1">
              <a:spcBef>
                <a:spcPct val="20000"/>
              </a:spcBef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Computers of the past</a:t>
            </a:r>
          </a:p>
        </p:txBody>
      </p:sp>
      <p:pic>
        <p:nvPicPr>
          <p:cNvPr id="8" name="Picture 4" descr="eniac"/>
          <p:cNvPicPr>
            <a:picLocks noChangeAspect="1" noChangeArrowheads="1"/>
          </p:cNvPicPr>
          <p:nvPr/>
        </p:nvPicPr>
        <p:blipFill>
          <a:blip r:embed="rId2" cstate="print"/>
          <a:srcRect l="3792" t="22212" r="3625" b="2348"/>
          <a:stretch>
            <a:fillRect/>
          </a:stretch>
        </p:blipFill>
        <p:spPr bwMode="auto">
          <a:xfrm>
            <a:off x="914400" y="1598613"/>
            <a:ext cx="80010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1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9)</a:t>
            </a:r>
            <a:r>
              <a:rPr lang="en-US" dirty="0"/>
              <a:t>  Go to command prompt and type javac commands.</a:t>
            </a:r>
          </a:p>
          <a:p>
            <a:r>
              <a:rPr lang="en-US" dirty="0"/>
              <a:t>If you see a screen like below, Java is installed and PATH is 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599"/>
            <a:ext cx="7924800" cy="5417401"/>
          </a:xfrm>
          <a:prstGeom prst="rect">
            <a:avLst/>
          </a:prstGeom>
        </p:spPr>
      </p:pic>
    </p:spTree>
  </p:cSld>
  <p:clrMapOvr>
    <a:masterClrMapping/>
  </p:clrMapOvr>
  <p:transition spd="med">
    <p:wheel spokes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1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To see the version of Java installed : </a:t>
            </a:r>
            <a:r>
              <a:rPr lang="en-US" b="1" dirty="0">
                <a:solidFill>
                  <a:srgbClr val="00B050"/>
                </a:solidFill>
              </a:rPr>
              <a:t>java -version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93038"/>
            <a:ext cx="6448425" cy="27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75518"/>
      </p:ext>
    </p:extLst>
  </p:cSld>
  <p:clrMapOvr>
    <a:masterClrMapping/>
  </p:clrMapOvr>
  <p:transition spd="med">
    <p:wheel spokes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42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761101" y="38862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65532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685800"/>
          </a:xfrm>
        </p:spPr>
        <p:txBody>
          <a:bodyPr/>
          <a:lstStyle/>
          <a:p>
            <a:pPr algn="ctr"/>
            <a:r>
              <a:rPr lang="en-US" sz="2800" dirty="0"/>
              <a:t>Java Program Structure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66800"/>
            <a:ext cx="7924800" cy="381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Java programming language:</a:t>
            </a:r>
          </a:p>
          <a:p>
            <a:pPr lvl="1"/>
            <a:r>
              <a:rPr lang="en-US" dirty="0"/>
              <a:t>A program is made up of one or more </a:t>
            </a:r>
            <a:r>
              <a:rPr lang="en-US" i="1" dirty="0"/>
              <a:t>classes</a:t>
            </a:r>
            <a:endParaRPr lang="en-US" dirty="0"/>
          </a:p>
          <a:p>
            <a:pPr lvl="1"/>
            <a:r>
              <a:rPr lang="en-US" dirty="0"/>
              <a:t>A class contains one or more </a:t>
            </a:r>
            <a:r>
              <a:rPr lang="en-US" i="1" dirty="0"/>
              <a:t>methods(functions)</a:t>
            </a:r>
            <a:endParaRPr lang="en-US" dirty="0"/>
          </a:p>
          <a:p>
            <a:pPr lvl="1"/>
            <a:r>
              <a:rPr lang="en-US" dirty="0"/>
              <a:t>A method contains program </a:t>
            </a:r>
            <a:r>
              <a:rPr lang="en-US" i="1" dirty="0"/>
              <a:t>statements</a:t>
            </a:r>
            <a:endParaRPr lang="en-US" dirty="0"/>
          </a:p>
          <a:p>
            <a:pPr>
              <a:spcBef>
                <a:spcPct val="75000"/>
              </a:spcBef>
            </a:pPr>
            <a:r>
              <a:rPr lang="en-US" dirty="0"/>
              <a:t>A Java application always contains a method called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main()</a:t>
            </a:r>
          </a:p>
          <a:p>
            <a:pPr>
              <a:spcBef>
                <a:spcPct val="75000"/>
              </a:spcBef>
            </a:pPr>
            <a:r>
              <a:rPr lang="en-US" dirty="0"/>
              <a:t>A Java Applet doesn’t contain main() </a:t>
            </a:r>
          </a:p>
          <a:p>
            <a:pPr marL="0" indent="0">
              <a:spcBef>
                <a:spcPct val="75000"/>
              </a:spcBef>
              <a:buNone/>
            </a:pPr>
            <a:endParaRPr lang="en-US" dirty="0"/>
          </a:p>
          <a:p>
            <a:pPr marL="0" indent="0">
              <a:spcBef>
                <a:spcPct val="75000"/>
              </a:spcBef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16559AD4-33CA-42C6-A5B5-8FAE6CF676A2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685800"/>
          </a:xfrm>
        </p:spPr>
        <p:txBody>
          <a:bodyPr/>
          <a:lstStyle/>
          <a:p>
            <a:pPr algn="ctr"/>
            <a:r>
              <a:rPr lang="en-US" sz="2800" dirty="0"/>
              <a:t>Text Editors to write a Java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16559AD4-33CA-42C6-A5B5-8FAE6CF676A2}" type="slidenum">
              <a:rPr lang="en-US"/>
              <a:pPr/>
              <a:t>44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3" y="3901508"/>
            <a:ext cx="4114800" cy="2705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9" y="928687"/>
            <a:ext cx="3984171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1" y="3839596"/>
            <a:ext cx="3657600" cy="2828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655" y="876732"/>
            <a:ext cx="3733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87246"/>
      </p:ext>
    </p:extLst>
  </p:cSld>
  <p:clrMapOvr>
    <a:masterClrMapping/>
  </p:clrMapOvr>
  <p:transition spd="med">
    <p:wheel spokes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IDEs to write a Java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16559AD4-33CA-42C6-A5B5-8FAE6CF676A2}" type="slidenum">
              <a:rPr lang="en-US"/>
              <a:pPr/>
              <a:t>45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3400"/>
            <a:ext cx="8001000" cy="327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4158"/>
            <a:ext cx="7924800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01512"/>
      </p:ext>
    </p:extLst>
  </p:cSld>
  <p:clrMapOvr>
    <a:masterClrMapping/>
  </p:clrMapOvr>
  <p:transition spd="med">
    <p:wheel spokes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Writing “Hello World” Java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16559AD4-33CA-42C6-A5B5-8FAE6CF676A2}" type="slidenum">
              <a:rPr lang="en-US"/>
              <a:pPr/>
              <a:t>46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1371600"/>
            <a:ext cx="7924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00FF"/>
                </a:solidFill>
              </a:rPr>
              <a:t>class HelloWorld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00FF"/>
                </a:solidFill>
              </a:rPr>
              <a:t>{</a:t>
            </a:r>
          </a:p>
          <a:p>
            <a:pPr eaLnBrk="1" hangingPunct="1">
              <a:buNone/>
            </a:pPr>
            <a:r>
              <a:rPr lang="en-US" sz="2000" kern="0" noProof="1">
                <a:solidFill>
                  <a:srgbClr val="0000FF"/>
                </a:solidFill>
              </a:rPr>
              <a:t>    public static void `(</a:t>
            </a:r>
            <a:r>
              <a:rPr lang="en-US" sz="2000" kern="0" noProof="1">
                <a:solidFill>
                  <a:srgbClr val="008080"/>
                </a:solidFill>
              </a:rPr>
              <a:t>String args[])</a:t>
            </a:r>
          </a:p>
          <a:p>
            <a:pPr eaLnBrk="1" hangingPunct="1">
              <a:buNone/>
            </a:pPr>
            <a:r>
              <a:rPr lang="en-US" sz="2000" kern="0" noProof="1">
                <a:solidFill>
                  <a:srgbClr val="008080"/>
                </a:solidFill>
              </a:rPr>
              <a:t>   {</a:t>
            </a:r>
          </a:p>
          <a:p>
            <a:pPr eaLnBrk="1" hangingPunct="1">
              <a:buNone/>
            </a:pPr>
            <a:r>
              <a:rPr lang="en-US" sz="2000" kern="0" noProof="1">
                <a:solidFill>
                  <a:srgbClr val="008080"/>
                </a:solidFill>
              </a:rPr>
              <a:t>      System.out.println (</a:t>
            </a:r>
            <a:r>
              <a:rPr lang="en-US" sz="2000" kern="0" noProof="1">
                <a:solidFill>
                  <a:srgbClr val="800000"/>
                </a:solidFill>
              </a:rPr>
              <a:t>“Hello World");</a:t>
            </a:r>
          </a:p>
          <a:p>
            <a:pPr eaLnBrk="1" hangingPunct="1">
              <a:buNone/>
            </a:pPr>
            <a:r>
              <a:rPr lang="en-US" sz="2000" kern="0" noProof="1">
                <a:solidFill>
                  <a:srgbClr val="800000"/>
                </a:solidFill>
              </a:rPr>
              <a:t>    }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800000"/>
                </a:solidFill>
              </a:rPr>
              <a:t>}</a:t>
            </a:r>
            <a:endParaRPr lang="en-US" sz="2000" kern="0" dirty="0">
              <a:solidFill>
                <a:srgbClr val="8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8382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HelloWorld.java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48006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 </a:t>
            </a:r>
            <a:r>
              <a:rPr lang="en-IN" u="sng" dirty="0">
                <a:solidFill>
                  <a:srgbClr val="008000"/>
                </a:solidFill>
              </a:rPr>
              <a:t>Save the file with the name of class inside which main( ) resides </a:t>
            </a:r>
          </a:p>
        </p:txBody>
      </p:sp>
    </p:spTree>
    <p:extLst>
      <p:ext uri="{BB962C8B-B14F-4D97-AF65-F5344CB8AC3E}">
        <p14:creationId xmlns:p14="http://schemas.microsoft.com/office/powerpoint/2010/main" val="202207657"/>
      </p:ext>
    </p:extLst>
  </p:cSld>
  <p:clrMapOvr>
    <a:masterClrMapping/>
  </p:clrMapOvr>
  <p:transition spd="med">
    <p:wheel spokes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Java Program Structure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AD3F0807-FBE2-4987-AE7B-F355DBADEC19}" type="slidenum">
              <a:rPr lang="en-US"/>
              <a:pPr/>
              <a:t>47</a:t>
            </a:fld>
            <a:endParaRPr lang="en-US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class HelloWorld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338263" y="12954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//  comments about the class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072063" y="2495550"/>
            <a:ext cx="17033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class header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633663" y="3562350"/>
            <a:ext cx="14747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hlink"/>
                </a:solidFill>
                <a:latin typeface="Arial Unicode MS" pitchFamily="34" charset="-128"/>
              </a:rPr>
              <a:t>class body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167063" y="4724400"/>
            <a:ext cx="541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Comments can be placed almost anywhere</a:t>
            </a:r>
          </a:p>
        </p:txBody>
      </p:sp>
      <p:sp>
        <p:nvSpPr>
          <p:cNvPr id="54281" name="AutoShape 9"/>
          <p:cNvSpPr>
            <a:spLocks/>
          </p:cNvSpPr>
          <p:nvPr/>
        </p:nvSpPr>
        <p:spPr bwMode="auto">
          <a:xfrm>
            <a:off x="2024063" y="2216150"/>
            <a:ext cx="457200" cy="3124200"/>
          </a:xfrm>
          <a:prstGeom prst="rightBrace">
            <a:avLst>
              <a:gd name="adj1" fmla="val 56944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H="1" flipV="1">
            <a:off x="4233863" y="213995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77" grpId="0" autoUpdateAnimBg="0"/>
      <p:bldP spid="54278" grpId="0" autoUpdateAnimBg="0"/>
      <p:bldP spid="54279" grpId="0" autoUpdateAnimBg="0"/>
      <p:bldP spid="54280" grpId="0" autoUpdateAnimBg="0"/>
      <p:bldP spid="54281" grpId="0" animBg="1"/>
      <p:bldP spid="5428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Java Program Structure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6ECF5A31-E09A-4300-ABD2-21C95E911F0A}" type="slidenum">
              <a:rPr lang="en-US"/>
              <a:pPr/>
              <a:t>48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class HelloWorld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1808163" y="3032125"/>
            <a:ext cx="618630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public static void main (String args[])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763713" y="3489325"/>
            <a:ext cx="3365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763713" y="2574925"/>
            <a:ext cx="4603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//  comments about the method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6335713" y="3784600"/>
            <a:ext cx="2046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method header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2982913" y="3937000"/>
            <a:ext cx="18176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method body</a:t>
            </a:r>
          </a:p>
        </p:txBody>
      </p:sp>
      <p:sp>
        <p:nvSpPr>
          <p:cNvPr id="80912" name="AutoShape 16"/>
          <p:cNvSpPr>
            <a:spLocks/>
          </p:cNvSpPr>
          <p:nvPr/>
        </p:nvSpPr>
        <p:spPr bwMode="auto">
          <a:xfrm>
            <a:off x="2449513" y="36576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 flipH="1" flipV="1">
            <a:off x="5497513" y="342900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 autoUpdateAnimBg="0"/>
      <p:bldP spid="80908" grpId="0" autoUpdateAnimBg="0"/>
      <p:bldP spid="80909" grpId="0" autoUpdateAnimBg="0"/>
      <p:bldP spid="80910" grpId="0" autoUpdateAnimBg="0"/>
      <p:bldP spid="80911" grpId="0" autoUpdateAnimBg="0"/>
      <p:bldP spid="80912" grpId="0" animBg="1"/>
      <p:bldP spid="809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Comments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838200"/>
            <a:ext cx="7772400" cy="2819400"/>
          </a:xfrm>
          <a:noFill/>
          <a:ln/>
        </p:spPr>
        <p:txBody>
          <a:bodyPr lIns="92075" tIns="46038" rIns="92075" bIns="46038">
            <a:normAutofit fontScale="85000" lnSpcReduction="10000"/>
          </a:bodyPr>
          <a:lstStyle/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Comments in a program are called </a:t>
            </a:r>
            <a:r>
              <a:rPr lang="en-US" i="1" dirty="0"/>
              <a:t>inline documentation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They should be included to explain the purpose of the program and describe processing steps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They do not affect how a program works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Java comments can take three forms: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49</a:t>
            </a:fld>
            <a:endParaRPr 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797050" y="3962400"/>
            <a:ext cx="6737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// this comment runs to the end of the line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797050" y="4648200"/>
            <a:ext cx="7042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/*  this comment runs to the terminating</a:t>
            </a:r>
          </a:p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    symbol, even across line breaks        */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752600" y="5638800"/>
            <a:ext cx="5365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/** this is a </a:t>
            </a:r>
            <a:r>
              <a:rPr lang="en-US" sz="2000" b="1" i="1">
                <a:solidFill>
                  <a:srgbClr val="008000"/>
                </a:solidFill>
                <a:latin typeface="Courier New" pitchFamily="49" charset="0"/>
              </a:rPr>
              <a:t>javadoc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 comment   */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924800" cy="6858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pic>
        <p:nvPicPr>
          <p:cNvPr id="11" name="Picture 5" descr="pe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48225" y="2209800"/>
            <a:ext cx="3559175" cy="37020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90600" y="990600"/>
            <a:ext cx="815340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invention of the microprocessor revolutionized computers</a:t>
            </a:r>
          </a:p>
        </p:txBody>
      </p:sp>
      <p:pic>
        <p:nvPicPr>
          <p:cNvPr id="10" name="Picture 4" descr="4004"/>
          <p:cNvPicPr>
            <a:picLocks noChangeAspect="1" noChangeArrowheads="1"/>
          </p:cNvPicPr>
          <p:nvPr/>
        </p:nvPicPr>
        <p:blipFill>
          <a:blip r:embed="rId3" cstate="print"/>
          <a:srcRect l="7820" t="7596" r="10919" b="5342"/>
          <a:stretch>
            <a:fillRect/>
          </a:stretch>
        </p:blipFill>
        <p:spPr bwMode="auto">
          <a:xfrm>
            <a:off x="838200" y="2514600"/>
            <a:ext cx="2663825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57250" y="4881562"/>
            <a:ext cx="26289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Intel microprocessor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851400" y="5905500"/>
            <a:ext cx="35433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Commodore Pet microcomputer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Compiling “Hello World” Java Program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838200"/>
            <a:ext cx="7772400" cy="19812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Open Command Prompt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Make a directory (inside which java programs are residing) as working/present directory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Compile the program with </a:t>
            </a:r>
            <a:r>
              <a:rPr lang="en-US" dirty="0">
                <a:solidFill>
                  <a:srgbClr val="0070C0"/>
                </a:solidFill>
              </a:rPr>
              <a:t>javac program.java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971800"/>
            <a:ext cx="3505200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971801"/>
            <a:ext cx="44672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26577"/>
      </p:ext>
    </p:extLst>
  </p:cSld>
  <p:clrMapOvr>
    <a:masterClrMapping/>
  </p:clrMapOvr>
  <p:transition spd="med">
    <p:wheel spokes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Executing “Hello World” Java Program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838200"/>
            <a:ext cx="7772400" cy="19812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After successfully compilation of program </a:t>
            </a:r>
            <a:r>
              <a:rPr lang="en-US" dirty="0">
                <a:solidFill>
                  <a:srgbClr val="DE2C28"/>
                </a:solidFill>
              </a:rPr>
              <a:t>.class </a:t>
            </a:r>
            <a:r>
              <a:rPr lang="en-US" dirty="0"/>
              <a:t>file (</a:t>
            </a:r>
            <a:r>
              <a:rPr lang="en-US" dirty="0">
                <a:solidFill>
                  <a:srgbClr val="00B0F0"/>
                </a:solidFill>
              </a:rPr>
              <a:t>bytecode</a:t>
            </a:r>
            <a:r>
              <a:rPr lang="en-US" dirty="0"/>
              <a:t>) is generated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To execute, we have to write : </a:t>
            </a:r>
            <a:r>
              <a:rPr lang="en-US" dirty="0">
                <a:solidFill>
                  <a:srgbClr val="008000"/>
                </a:solidFill>
              </a:rPr>
              <a:t>java filename </a:t>
            </a:r>
            <a:r>
              <a:rPr lang="en-US" dirty="0"/>
              <a:t>command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85" y="2818154"/>
            <a:ext cx="7086600" cy="41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39772"/>
      </p:ext>
    </p:extLst>
  </p:cSld>
  <p:clrMapOvr>
    <a:masterClrMapping/>
  </p:clrMapOvr>
  <p:transition spd="med">
    <p:wheel spokes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Java Ecosystem</a:t>
            </a:r>
          </a:p>
        </p:txBody>
      </p:sp>
      <p:pic>
        <p:nvPicPr>
          <p:cNvPr id="1026" name="Picture 2" descr="differ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7315199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23108" y="5684103"/>
            <a:ext cx="7211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https://www.geeksforgeeks.org/differences-jdk-jre-jvm/</a:t>
            </a:r>
          </a:p>
        </p:txBody>
      </p:sp>
    </p:spTree>
    <p:extLst>
      <p:ext uri="{BB962C8B-B14F-4D97-AF65-F5344CB8AC3E}">
        <p14:creationId xmlns:p14="http://schemas.microsoft.com/office/powerpoint/2010/main" val="2842537565"/>
      </p:ext>
    </p:extLst>
  </p:cSld>
  <p:clrMapOvr>
    <a:masterClrMapping/>
  </p:clrMapOvr>
  <p:transition spd="med">
    <p:wheel spokes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4572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sz="2800" dirty="0"/>
              <a:t>JVM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33400"/>
            <a:ext cx="7772400" cy="2819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algn="just"/>
            <a:r>
              <a:rPr lang="en-IN" sz="2400" b="0" dirty="0">
                <a:solidFill>
                  <a:srgbClr val="00B050"/>
                </a:solidFill>
              </a:rPr>
              <a:t>JVM (Java Virtual Machine) is an abstract machine. It is called virtual machine because it doesn't physically exist</a:t>
            </a:r>
            <a:r>
              <a:rPr lang="en-IN" sz="2400" b="0" dirty="0"/>
              <a:t>. </a:t>
            </a:r>
          </a:p>
          <a:p>
            <a:pPr algn="just"/>
            <a:r>
              <a:rPr lang="en-IN" sz="2400" b="0" dirty="0">
                <a:solidFill>
                  <a:srgbClr val="953A1F"/>
                </a:solidFill>
              </a:rPr>
              <a:t>It is a specification that provides runtime environment in which java </a:t>
            </a:r>
            <a:r>
              <a:rPr lang="en-IN" sz="2400" b="0" dirty="0" err="1">
                <a:solidFill>
                  <a:srgbClr val="953A1F"/>
                </a:solidFill>
              </a:rPr>
              <a:t>bytecode</a:t>
            </a:r>
            <a:r>
              <a:rPr lang="en-IN" sz="2400" b="0" dirty="0">
                <a:solidFill>
                  <a:srgbClr val="953A1F"/>
                </a:solidFill>
              </a:rPr>
              <a:t> can be executed</a:t>
            </a:r>
          </a:p>
          <a:p>
            <a:pPr algn="just"/>
            <a:r>
              <a:rPr lang="en-IN" sz="2400" b="0" dirty="0">
                <a:solidFill>
                  <a:srgbClr val="7030A0"/>
                </a:solidFill>
              </a:rPr>
              <a:t>JVMs are available for many hardware and software platforms. JVM, JRE and JDK are platform dependent because configuration of each </a:t>
            </a:r>
            <a:r>
              <a:rPr lang="en-IN" sz="2400" b="0" dirty="0">
                <a:solidFill>
                  <a:srgbClr val="7030A0"/>
                </a:solidFill>
                <a:hlinkClick r:id="rId2"/>
              </a:rPr>
              <a:t>OS</a:t>
            </a:r>
            <a:r>
              <a:rPr lang="en-IN" sz="2400" b="0" dirty="0">
                <a:solidFill>
                  <a:srgbClr val="7030A0"/>
                </a:solidFill>
              </a:rPr>
              <a:t> are different from each other</a:t>
            </a:r>
          </a:p>
          <a:p>
            <a:pPr algn="just"/>
            <a:r>
              <a:rPr lang="en-IN" sz="2400" b="0" dirty="0"/>
              <a:t>Functions of JVM: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0" dirty="0" err="1">
                <a:solidFill>
                  <a:srgbClr val="002060"/>
                </a:solidFill>
              </a:rPr>
              <a:t>Loads</a:t>
            </a:r>
            <a:r>
              <a:rPr lang="fr-FR" sz="2400" b="0" dirty="0">
                <a:solidFill>
                  <a:srgbClr val="002060"/>
                </a:solidFill>
              </a:rPr>
              <a:t>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0" dirty="0" err="1">
                <a:solidFill>
                  <a:srgbClr val="002060"/>
                </a:solidFill>
              </a:rPr>
              <a:t>Verifies</a:t>
            </a:r>
            <a:r>
              <a:rPr lang="fr-FR" sz="2400" b="0" dirty="0">
                <a:solidFill>
                  <a:srgbClr val="002060"/>
                </a:solidFill>
              </a:rPr>
              <a:t>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0" dirty="0" err="1">
                <a:solidFill>
                  <a:srgbClr val="002060"/>
                </a:solidFill>
              </a:rPr>
              <a:t>Executes</a:t>
            </a:r>
            <a:r>
              <a:rPr lang="fr-FR" sz="2400" b="0" dirty="0">
                <a:solidFill>
                  <a:srgbClr val="002060"/>
                </a:solidFill>
              </a:rPr>
              <a:t>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0" dirty="0" err="1">
                <a:solidFill>
                  <a:srgbClr val="002060"/>
                </a:solidFill>
              </a:rPr>
              <a:t>Provides</a:t>
            </a:r>
            <a:r>
              <a:rPr lang="fr-FR" sz="2400" b="0" dirty="0">
                <a:solidFill>
                  <a:srgbClr val="002060"/>
                </a:solidFill>
              </a:rPr>
              <a:t> </a:t>
            </a:r>
            <a:r>
              <a:rPr lang="fr-FR" sz="2400" b="0" dirty="0" err="1">
                <a:solidFill>
                  <a:srgbClr val="002060"/>
                </a:solidFill>
              </a:rPr>
              <a:t>runtime</a:t>
            </a:r>
            <a:r>
              <a:rPr lang="fr-FR" sz="2400" b="0" dirty="0">
                <a:solidFill>
                  <a:srgbClr val="002060"/>
                </a:solidFill>
              </a:rPr>
              <a:t> </a:t>
            </a:r>
            <a:r>
              <a:rPr lang="fr-FR" sz="2400" b="0" dirty="0" err="1">
                <a:solidFill>
                  <a:srgbClr val="002060"/>
                </a:solidFill>
              </a:rPr>
              <a:t>environment</a:t>
            </a:r>
            <a:endParaRPr lang="fr-FR" sz="2400" b="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6274"/>
      </p:ext>
    </p:extLst>
  </p:cSld>
  <p:clrMapOvr>
    <a:masterClrMapping/>
  </p:clrMapOvr>
  <p:transition spd="med">
    <p:wheel spokes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4572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sz="2800" dirty="0"/>
              <a:t>JRE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33400"/>
            <a:ext cx="7772400" cy="2819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algn="just"/>
            <a:r>
              <a:rPr lang="en-IN" sz="2400" b="0" dirty="0">
                <a:solidFill>
                  <a:srgbClr val="008000"/>
                </a:solidFill>
              </a:rPr>
              <a:t>JRE is an acronym for Java Runtime Environment</a:t>
            </a:r>
          </a:p>
          <a:p>
            <a:pPr algn="just"/>
            <a:r>
              <a:rPr lang="en-IN" sz="2400" b="0" dirty="0"/>
              <a:t>It is also written as Java RTE. </a:t>
            </a:r>
          </a:p>
          <a:p>
            <a:pPr algn="just"/>
            <a:r>
              <a:rPr lang="en-IN" sz="2400" b="0" dirty="0">
                <a:solidFill>
                  <a:srgbClr val="FF0066"/>
                </a:solidFill>
              </a:rPr>
              <a:t>The Java Runtime Environment is a set of software tools which are used for developing java applications</a:t>
            </a:r>
          </a:p>
          <a:p>
            <a:pPr algn="just"/>
            <a:r>
              <a:rPr lang="en-IN" sz="2400" b="0" dirty="0"/>
              <a:t> </a:t>
            </a:r>
            <a:r>
              <a:rPr lang="en-IN" sz="2400" b="0" dirty="0">
                <a:solidFill>
                  <a:srgbClr val="7030A0"/>
                </a:solidFill>
              </a:rPr>
              <a:t>It is used to provide runtime environment. It is the implementation of JVM</a:t>
            </a:r>
          </a:p>
          <a:p>
            <a:pPr algn="just"/>
            <a:r>
              <a:rPr lang="en-IN" sz="2400" b="0" dirty="0"/>
              <a:t> It physically exists. </a:t>
            </a:r>
          </a:p>
          <a:p>
            <a:pPr algn="just"/>
            <a:r>
              <a:rPr lang="en-IN" sz="2400" b="0" dirty="0">
                <a:solidFill>
                  <a:srgbClr val="C00000"/>
                </a:solidFill>
              </a:rPr>
              <a:t>It contains set of libraries + other files that JVM uses at runtime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3799"/>
      </p:ext>
    </p:extLst>
  </p:cSld>
  <p:clrMapOvr>
    <a:masterClrMapping/>
  </p:clrMapOvr>
  <p:transition spd="med">
    <p:wheel spokes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4572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sz="2800" dirty="0"/>
              <a:t>JDK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33400"/>
            <a:ext cx="7772400" cy="2819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algn="just"/>
            <a:r>
              <a:rPr lang="en-IN" sz="2400" b="0" dirty="0">
                <a:solidFill>
                  <a:srgbClr val="953A1F"/>
                </a:solidFill>
              </a:rPr>
              <a:t>The Java Development Kit (JDK) is a software development environment which is used to develop java applications and </a:t>
            </a:r>
            <a:r>
              <a:rPr lang="en-IN" sz="2400" b="0" dirty="0">
                <a:solidFill>
                  <a:srgbClr val="953A1F"/>
                </a:solidFill>
                <a:hlinkClick r:id="rId2"/>
              </a:rPr>
              <a:t>applets</a:t>
            </a:r>
            <a:r>
              <a:rPr lang="en-IN" sz="2400" b="0" dirty="0">
                <a:solidFill>
                  <a:srgbClr val="953A1F"/>
                </a:solidFill>
              </a:rPr>
              <a:t>. </a:t>
            </a:r>
          </a:p>
          <a:p>
            <a:pPr algn="just"/>
            <a:r>
              <a:rPr lang="en-IN" sz="2400" b="0" dirty="0"/>
              <a:t>It physically exists. </a:t>
            </a:r>
          </a:p>
          <a:p>
            <a:pPr algn="just"/>
            <a:r>
              <a:rPr lang="en-IN" sz="2400" b="0" dirty="0">
                <a:solidFill>
                  <a:srgbClr val="008000"/>
                </a:solidFill>
              </a:rPr>
              <a:t>It contains JRE + development tools(i.e. </a:t>
            </a:r>
            <a:r>
              <a:rPr lang="en-IN" sz="2400" b="0" dirty="0" err="1">
                <a:solidFill>
                  <a:srgbClr val="008000"/>
                </a:solidFill>
              </a:rPr>
              <a:t>javac,java,jar,etc</a:t>
            </a:r>
            <a:r>
              <a:rPr lang="en-IN" sz="2400" b="0" dirty="0">
                <a:solidFill>
                  <a:srgbClr val="008000"/>
                </a:solidFill>
              </a:rPr>
              <a:t>.)</a:t>
            </a:r>
          </a:p>
          <a:p>
            <a:pPr algn="just"/>
            <a:r>
              <a:rPr lang="en-IN" sz="2400" b="0" dirty="0"/>
              <a:t>JDK is an implementation of any one of the below given Java Platforms released by Oracle corporation:</a:t>
            </a:r>
          </a:p>
          <a:p>
            <a:pPr marL="719138" indent="-185738" algn="just">
              <a:buFont typeface="Wingdings" panose="05000000000000000000" pitchFamily="2" charset="2"/>
              <a:buChar char="ü"/>
            </a:pPr>
            <a:r>
              <a:rPr lang="en-IN" sz="2400" b="0" dirty="0">
                <a:solidFill>
                  <a:srgbClr val="FF0066"/>
                </a:solidFill>
              </a:rPr>
              <a:t>Standard Edition Java Platform</a:t>
            </a:r>
          </a:p>
          <a:p>
            <a:pPr marL="719138" indent="-185738" algn="just">
              <a:buFont typeface="Wingdings" panose="05000000000000000000" pitchFamily="2" charset="2"/>
              <a:buChar char="ü"/>
            </a:pPr>
            <a:r>
              <a:rPr lang="en-IN" sz="2400" b="0" dirty="0">
                <a:solidFill>
                  <a:srgbClr val="FF0066"/>
                </a:solidFill>
              </a:rPr>
              <a:t>Enterprise Edition Java Platform</a:t>
            </a:r>
          </a:p>
          <a:p>
            <a:pPr marL="719138" indent="-185738" algn="just">
              <a:buFont typeface="Wingdings" panose="05000000000000000000" pitchFamily="2" charset="2"/>
              <a:buChar char="ü"/>
            </a:pPr>
            <a:r>
              <a:rPr lang="en-IN" sz="2400" b="0" dirty="0">
                <a:solidFill>
                  <a:srgbClr val="FF0066"/>
                </a:solidFill>
              </a:rPr>
              <a:t>Micro Edition Java Platform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5554"/>
      </p:ext>
    </p:extLst>
  </p:cSld>
  <p:clrMapOvr>
    <a:masterClrMapping/>
  </p:clrMapOvr>
  <p:transition spd="med">
    <p:wheel spokes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5499A-33D2-4AAF-B92E-F32148F2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AA0C398C-7E12-4246-B19E-C6F18C566B0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F3925-A972-4353-B2D4-5931CF1ACB45}"/>
              </a:ext>
            </a:extLst>
          </p:cNvPr>
          <p:cNvSpPr/>
          <p:nvPr/>
        </p:nvSpPr>
        <p:spPr>
          <a:xfrm>
            <a:off x="1069848" y="9144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Arial" charset="0"/>
              </a:rPr>
              <a:t>Lory Al Moakar,</a:t>
            </a:r>
            <a:r>
              <a:rPr lang="en-US" dirty="0">
                <a:solidFill>
                  <a:srgbClr val="002060"/>
                </a:solidFill>
              </a:rPr>
              <a:t>2004 Pearson Addison-Wesley</a:t>
            </a:r>
            <a:r>
              <a:rPr lang="en-US" dirty="0"/>
              <a:t>. </a:t>
            </a:r>
            <a:endParaRPr lang="en-IN" dirty="0">
              <a:solidFill>
                <a:srgbClr val="8DC765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https://specialties.bayt.com/en/specialties/q/223774/why-java-is-considered-dynamic/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15BF4B-46EF-4192-9E5B-72B696774582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0"/>
            <a:ext cx="7924800" cy="457200"/>
          </a:xfrm>
          <a:prstGeom prst="rect">
            <a:avLst/>
          </a:prstGeom>
          <a:noFill/>
          <a:ln/>
        </p:spPr>
        <p:txBody>
          <a:bodyPr lIns="92075" tIns="46038" rIns="92075" bIns="46038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en-US" sz="2800" dirty="0"/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1108573094"/>
      </p:ext>
    </p:extLst>
  </p:cSld>
  <p:clrMapOvr>
    <a:masterClrMapping/>
  </p:clrMapOvr>
  <p:transition spd="med">
    <p:wheel spokes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95">
            <a:extLst>
              <a:ext uri="{FF2B5EF4-FFF2-40B4-BE49-F238E27FC236}">
                <a16:creationId xmlns:a16="http://schemas.microsoft.com/office/drawing/2014/main" id="{55E3CB43-C6D4-4FF8-99F9-47D4EAC40BD2}"/>
              </a:ext>
            </a:extLst>
          </p:cNvPr>
          <p:cNvSpPr txBox="1">
            <a:spLocks/>
          </p:cNvSpPr>
          <p:nvPr/>
        </p:nvSpPr>
        <p:spPr>
          <a:xfrm>
            <a:off x="3582900" y="4343400"/>
            <a:ext cx="5561100" cy="112192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find me at: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anish_ratilal2002@yahoo.com</a:t>
            </a:r>
          </a:p>
        </p:txBody>
      </p:sp>
      <p:pic>
        <p:nvPicPr>
          <p:cNvPr id="7" name="Picture 6" descr="未标题-2">
            <a:extLst>
              <a:ext uri="{FF2B5EF4-FFF2-40B4-BE49-F238E27FC236}">
                <a16:creationId xmlns:a16="http://schemas.microsoft.com/office/drawing/2014/main" id="{78B3BD8A-2E80-45F0-831F-E72998A3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411" y="838200"/>
            <a:ext cx="5324543" cy="375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74808"/>
      </p:ext>
    </p:extLst>
  </p:cSld>
  <p:clrMapOvr>
    <a:masterClrMapping/>
  </p:clrMapOvr>
  <p:transition spd="med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5334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533401"/>
            <a:ext cx="8153400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8738" marR="0" lvl="0" indent="-5873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It was believed that the logical next step for microprocessors was to have them run intelligent consumer electronics</a:t>
            </a:r>
          </a:p>
        </p:txBody>
      </p:sp>
      <p:pic>
        <p:nvPicPr>
          <p:cNvPr id="15" name="Picture 4" descr="Nokia Smart Home"/>
          <p:cNvPicPr>
            <a:picLocks noChangeAspect="1" noChangeArrowheads="1"/>
          </p:cNvPicPr>
          <p:nvPr/>
        </p:nvPicPr>
        <p:blipFill>
          <a:blip r:embed="rId2" cstate="print"/>
          <a:srcRect t="1233" r="870" b="-1721"/>
          <a:stretch>
            <a:fillRect/>
          </a:stretch>
        </p:blipFill>
        <p:spPr bwMode="auto">
          <a:xfrm>
            <a:off x="1066800" y="1752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5334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533401"/>
            <a:ext cx="81534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B050"/>
                </a:solidFill>
              </a:rPr>
              <a:t>A platform-independent language that could be used to create  software to be embedded in various consumer electronic devices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such as microwave ovens and remote controls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/>
              <a:t> C and C++ is that they are designed to be compiled for a specific target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</a:rPr>
              <a:t>A full C++ compiler targeted for a particular CPU was required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/>
              <a:t>The compilers are expensive and time-consuming to create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An easier—and more cost-efficient—solution was needed.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FF0066"/>
                </a:solidFill>
              </a:rPr>
              <a:t>Gosling and others began work on a portable, platform-independent language that could be used to produce code that would run on a variety of CPUs under differing environments</a:t>
            </a:r>
            <a:r>
              <a:rPr lang="en-US" b="1" dirty="0"/>
              <a:t>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/>
              <a:t>This effort ultimately led to the creation of Java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555122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5334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533401"/>
            <a:ext cx="8153400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tabLst>
                <a:tab pos="476250" algn="l"/>
              </a:tabLst>
            </a:pPr>
            <a:r>
              <a:rPr lang="en-US" b="1" dirty="0">
                <a:solidFill>
                  <a:srgbClr val="953A1F"/>
                </a:solidFill>
              </a:rPr>
              <a:t>Sun Microsystems funded an internal research project “Green” to investigate opportunity to create general language for Embedded Systems in 1991</a:t>
            </a:r>
          </a:p>
          <a:p>
            <a:pPr marL="482600" lvl="1" indent="-249238" algn="just">
              <a:tabLst>
                <a:tab pos="476250" algn="l"/>
              </a:tabLst>
            </a:pPr>
            <a:r>
              <a:rPr lang="en-US" dirty="0"/>
              <a:t>Result: </a:t>
            </a:r>
            <a:r>
              <a:rPr lang="en-US" b="1" dirty="0">
                <a:solidFill>
                  <a:srgbClr val="008000"/>
                </a:solidFill>
              </a:rPr>
              <a:t>After 18 months, first working version - “Oak” </a:t>
            </a:r>
          </a:p>
          <a:p>
            <a:pPr marL="58738" marR="0" lvl="0" indent="-5873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6194" name="Picture 2" descr="Image result for james gosling and patrick naught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8305800" cy="4343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History(</a:t>
            </a:r>
            <a:r>
              <a:rPr lang="en-US" sz="2800" u="sng" dirty="0">
                <a:solidFill>
                  <a:srgbClr val="008000"/>
                </a:solidFill>
              </a:rPr>
              <a:t>Twist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0"/>
            <a:ext cx="81534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953A1F"/>
                </a:solidFill>
              </a:rPr>
              <a:t>With the advent of the Internet and the Web, the problem of portability returned</a:t>
            </a:r>
            <a:r>
              <a:rPr lang="en-US" dirty="0"/>
              <a:t>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The Internet consists of a diverse, distributed universe populated with various types of computers, operating systems, and CPUs.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Even though many kinds of platforms are attached to the Internet, </a:t>
            </a:r>
            <a:r>
              <a:rPr lang="en-US" b="1" dirty="0">
                <a:solidFill>
                  <a:srgbClr val="FF0066"/>
                </a:solidFill>
              </a:rPr>
              <a:t>users would like them all to be able to run the same program.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What was once an irritating but low priority problem had become a high-profile necessity.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0530" name="Picture 2" descr="Image result for Intern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14800"/>
            <a:ext cx="4343400" cy="2667000"/>
          </a:xfrm>
          <a:prstGeom prst="rect">
            <a:avLst/>
          </a:prstGeom>
          <a:noFill/>
        </p:spPr>
      </p:pic>
      <p:pic>
        <p:nvPicPr>
          <p:cNvPr id="150532" name="Picture 4" descr="Image result for Inter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191000"/>
            <a:ext cx="35052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5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6" ma:contentTypeDescription="Create a new document." ma:contentTypeScope="" ma:versionID="dd72ab1582bcd28493028e8a02b4b1b7">
  <xsd:schema xmlns:xsd="http://www.w3.org/2001/XMLSchema" xmlns:xs="http://www.w3.org/2001/XMLSchema" xmlns:p="http://schemas.microsoft.com/office/2006/metadata/properties" xmlns:ns2="15530129-3bac-49c9-8230-9f88231a5f57" xmlns:ns3="877a498f-42d8-4531-9ec9-0d7f3524627c" targetNamespace="http://schemas.microsoft.com/office/2006/metadata/properties" ma:root="true" ma:fieldsID="742155a24a4d5fc3e16df8acfbc1f328" ns2:_="" ns3:_="">
    <xsd:import namespace="15530129-3bac-49c9-8230-9f88231a5f57"/>
    <xsd:import namespace="877a498f-42d8-4531-9ec9-0d7f35246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a498f-42d8-4531-9ec9-0d7f352462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CD727B-D2F5-4AC3-9C87-5C8EC8ED7A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30129-3bac-49c9-8230-9f88231a5f57"/>
    <ds:schemaRef ds:uri="877a498f-42d8-4531-9ec9-0d7f352462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5BDE3A-82D5-4323-9682-2FC813E690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057BDF-6106-43AF-8126-38AB1EA37E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5355</TotalTime>
  <Words>2316</Words>
  <Application>Microsoft Office PowerPoint</Application>
  <PresentationFormat>On-screen Show (4:3)</PresentationFormat>
  <Paragraphs>348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Solstice</vt:lpstr>
      <vt:lpstr>Introduction to Java Programming Language</vt:lpstr>
      <vt:lpstr>Topic Outcomes </vt:lpstr>
      <vt:lpstr>Outline</vt:lpstr>
      <vt:lpstr>Java History</vt:lpstr>
      <vt:lpstr>Java History</vt:lpstr>
      <vt:lpstr>Java History</vt:lpstr>
      <vt:lpstr>Java History</vt:lpstr>
      <vt:lpstr>Java History</vt:lpstr>
      <vt:lpstr>Java History(Twist)</vt:lpstr>
      <vt:lpstr>Java History(Twist)</vt:lpstr>
      <vt:lpstr>How Java Changed Internet?</vt:lpstr>
      <vt:lpstr>Outline</vt:lpstr>
      <vt:lpstr>Java’s Magic: The Bytecode</vt:lpstr>
      <vt:lpstr>Java’s Magic: The Bytecode</vt:lpstr>
      <vt:lpstr>Java’s Magic: The Bytecode</vt:lpstr>
      <vt:lpstr>Outline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Outline</vt:lpstr>
      <vt:lpstr>Downloading Java</vt:lpstr>
      <vt:lpstr>Downloading Java</vt:lpstr>
      <vt:lpstr>Installing Java</vt:lpstr>
      <vt:lpstr>Installing Java</vt:lpstr>
      <vt:lpstr>Installing Java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</vt:lpstr>
      <vt:lpstr>Outline</vt:lpstr>
      <vt:lpstr>Java Program Structure</vt:lpstr>
      <vt:lpstr>Text Editors to write a Java Program</vt:lpstr>
      <vt:lpstr>IDEs to write a Java Program</vt:lpstr>
      <vt:lpstr>Writing “Hello World” Java Program</vt:lpstr>
      <vt:lpstr>Java Program Structure</vt:lpstr>
      <vt:lpstr>Java Program Structure</vt:lpstr>
      <vt:lpstr>Comments</vt:lpstr>
      <vt:lpstr>Compiling “Hello World” Java Program</vt:lpstr>
      <vt:lpstr>Executing “Hello World” Java Program</vt:lpstr>
      <vt:lpstr>Java Ecosystem</vt:lpstr>
      <vt:lpstr>JVM</vt:lpstr>
      <vt:lpstr>JRE</vt:lpstr>
      <vt:lpstr>JDK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Copyright 2004 Pearson Addison-Wesley</dc:creator>
  <cp:lastModifiedBy>Manish Solanki</cp:lastModifiedBy>
  <cp:revision>126</cp:revision>
  <dcterms:created xsi:type="dcterms:W3CDTF">2003-05-23T15:49:24Z</dcterms:created>
  <dcterms:modified xsi:type="dcterms:W3CDTF">2022-12-16T14:19:14Z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