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258" r:id="rId3"/>
    <p:sldId id="261" r:id="rId4"/>
    <p:sldId id="373" r:id="rId5"/>
    <p:sldId id="374" r:id="rId6"/>
    <p:sldId id="375" r:id="rId7"/>
    <p:sldId id="376" r:id="rId8"/>
    <p:sldId id="377" r:id="rId9"/>
    <p:sldId id="378" r:id="rId10"/>
    <p:sldId id="259" r:id="rId11"/>
    <p:sldId id="284" r:id="rId12"/>
    <p:sldId id="363" r:id="rId13"/>
    <p:sldId id="364" r:id="rId14"/>
    <p:sldId id="362" r:id="rId15"/>
    <p:sldId id="339" r:id="rId16"/>
    <p:sldId id="370" r:id="rId17"/>
    <p:sldId id="371" r:id="rId18"/>
    <p:sldId id="338" r:id="rId19"/>
    <p:sldId id="341" r:id="rId20"/>
    <p:sldId id="342" r:id="rId21"/>
    <p:sldId id="343" r:id="rId22"/>
    <p:sldId id="345" r:id="rId23"/>
    <p:sldId id="384" r:id="rId24"/>
    <p:sldId id="344" r:id="rId25"/>
    <p:sldId id="385" r:id="rId26"/>
    <p:sldId id="279" r:id="rId27"/>
    <p:sldId id="280" r:id="rId2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Lato" panose="020B0604020202020204" charset="0"/>
      <p:regular r:id="rId34"/>
      <p:bold r:id="rId35"/>
      <p:italic r:id="rId36"/>
      <p:boldItalic r:id="rId37"/>
    </p:embeddedFont>
    <p:embeddedFont>
      <p:font typeface="Raleway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40CC2"/>
    <a:srgbClr val="FF6699"/>
    <a:srgbClr val="C5053C"/>
    <a:srgbClr val="FF0066"/>
    <a:srgbClr val="12BE6C"/>
    <a:srgbClr val="A93F92"/>
    <a:srgbClr val="795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1B6FF1-C885-4967-8E5E-6EABFE361E7F}">
  <a:tblStyle styleId="{641B6FF1-C885-4967-8E5E-6EABFE361E7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205331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365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4031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4723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416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4861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5124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4364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433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0228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581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221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179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840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312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6165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1988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2094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0565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6195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-457200" y="2971800"/>
            <a:ext cx="9220200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br>
              <a:rPr lang="en-US" sz="4000" dirty="0"/>
            </a:br>
            <a:r>
              <a:rPr lang="en-US" sz="4000" b="1" dirty="0"/>
              <a:t>Principles of Object Oriented Programming in Java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0" y="1828800"/>
            <a:ext cx="9144000" cy="236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4400" b="1" dirty="0">
                <a:solidFill>
                  <a:srgbClr val="002060"/>
                </a:solidFill>
              </a:rPr>
              <a:t>Structured v/s Object Oriented Programming Language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>
                <a:solidFill>
                  <a:srgbClr val="002060"/>
                </a:solidFill>
              </a:rPr>
              <a:t>Procedure Oriented Program</a:t>
            </a:r>
            <a:br>
              <a:rPr lang="en" sz="2800" b="1" dirty="0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5334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Procedure-Oriented programming basically consists of writing a list of instructions (or actions) for the computer to follow, and organizing these instructions into groups known as </a:t>
            </a:r>
            <a:r>
              <a:rPr lang="en-US" sz="2400" b="1" i="1" u="sng" dirty="0">
                <a:solidFill>
                  <a:srgbClr val="002060"/>
                </a:solidFill>
              </a:rPr>
              <a:t>functions</a:t>
            </a:r>
            <a:r>
              <a:rPr lang="en-US" sz="2400" b="1" i="1" dirty="0">
                <a:solidFill>
                  <a:srgbClr val="00B050"/>
                </a:solidFill>
              </a:rPr>
              <a:t>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While we concentrate on the development of functions, very little attention is given to the data t hat are being used by various functions.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0066"/>
                </a:solidFill>
              </a:rPr>
              <a:t>What happens to the data? How are they affected by the functions that work on them?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In a multi function program, many important data items are placed as </a:t>
            </a:r>
            <a:r>
              <a:rPr lang="en-US" sz="2400" b="1" i="1" dirty="0">
                <a:solidFill>
                  <a:srgbClr val="7030A0"/>
                </a:solidFill>
              </a:rPr>
              <a:t>global so that they </a:t>
            </a:r>
            <a:r>
              <a:rPr lang="en-US" sz="2400" b="1" dirty="0">
                <a:solidFill>
                  <a:srgbClr val="7030A0"/>
                </a:solidFill>
              </a:rPr>
              <a:t>may be accessed by all the functions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Global data are more vulnerable to an accidental change by a function</a:t>
            </a:r>
          </a:p>
          <a:p>
            <a:pPr algn="just">
              <a:buFont typeface="Wingdings" pitchFamily="2" charset="2"/>
              <a:buChar char="ü"/>
            </a:pPr>
            <a:endParaRPr 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>
                <a:solidFill>
                  <a:srgbClr val="002060"/>
                </a:solidFill>
              </a:rPr>
              <a:t>Procedure Oriented Program</a:t>
            </a:r>
            <a:br>
              <a:rPr lang="en" sz="2800" b="1" dirty="0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24399" t="6164" r="4621" b="8904"/>
          <a:stretch>
            <a:fillRect/>
          </a:stretch>
        </p:blipFill>
        <p:spPr bwMode="auto">
          <a:xfrm>
            <a:off x="304800" y="838200"/>
            <a:ext cx="8610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60960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Typical Structure of Procedure Oriented Program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>
                <a:solidFill>
                  <a:srgbClr val="002060"/>
                </a:solidFill>
              </a:rPr>
              <a:t>Procedure Oriented Program</a:t>
            </a:r>
            <a:br>
              <a:rPr lang="en" sz="2800" b="1" dirty="0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 l="22942" t="12729" r="18594" b="23378"/>
          <a:stretch>
            <a:fillRect/>
          </a:stretch>
        </p:blipFill>
        <p:spPr bwMode="auto">
          <a:xfrm>
            <a:off x="457200" y="1295400"/>
            <a:ext cx="792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hape 266"/>
          <p:cNvSpPr txBox="1">
            <a:spLocks/>
          </p:cNvSpPr>
          <p:nvPr/>
        </p:nvSpPr>
        <p:spPr>
          <a:xfrm>
            <a:off x="609600" y="5562600"/>
            <a:ext cx="6324600" cy="46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b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</a:b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Data and Functions in SOP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533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>
                <a:solidFill>
                  <a:srgbClr val="002060"/>
                </a:solidFill>
              </a:rPr>
              <a:t>Object Oriented Program</a:t>
            </a:r>
            <a:br>
              <a:rPr lang="en" sz="2800" b="1" dirty="0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533400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The major motivating factor in the invention of object oriented approach is </a:t>
            </a:r>
            <a:r>
              <a:rPr lang="en-US" sz="2400" b="1" i="1" dirty="0">
                <a:solidFill>
                  <a:srgbClr val="7030A0"/>
                </a:solidFill>
              </a:rPr>
              <a:t>to remove some </a:t>
            </a:r>
            <a:r>
              <a:rPr lang="en-US" sz="2400" b="1" dirty="0">
                <a:solidFill>
                  <a:srgbClr val="7030A0"/>
                </a:solidFill>
              </a:rPr>
              <a:t>of the flaws encountered in the procedural approach.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OOP treats data as a critical element in the program development and does not allow it to flow freely around the system.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C00000"/>
                </a:solidFill>
              </a:rPr>
              <a:t>It ties data more closely to the function  that operate on it, and protects it from accidental modification from outside functions.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OOP allows decomposition of a problem into a number of entities called </a:t>
            </a: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</a:rPr>
              <a:t>objects and then builds data and functions around these objects</a:t>
            </a:r>
            <a:r>
              <a:rPr lang="en-US" sz="2400" b="1" i="1" dirty="0"/>
              <a:t>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i="1" dirty="0">
                <a:solidFill>
                  <a:srgbClr val="FF0066"/>
                </a:solidFill>
              </a:rPr>
              <a:t>The </a:t>
            </a:r>
            <a:r>
              <a:rPr lang="en-US" sz="2400" b="1" dirty="0">
                <a:solidFill>
                  <a:srgbClr val="FF0066"/>
                </a:solidFill>
              </a:rPr>
              <a:t>data of an object can be accessed only by the functions associated with that object.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2390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>
                <a:solidFill>
                  <a:srgbClr val="002060"/>
                </a:solidFill>
              </a:rPr>
              <a:t>Object Oriented Program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21878" t="10067" r="30018" b="14060"/>
          <a:stretch>
            <a:fillRect/>
          </a:stretch>
        </p:blipFill>
        <p:spPr bwMode="auto">
          <a:xfrm>
            <a:off x="838200" y="9906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hape 266"/>
          <p:cNvSpPr txBox="1">
            <a:spLocks/>
          </p:cNvSpPr>
          <p:nvPr/>
        </p:nvSpPr>
        <p:spPr>
          <a:xfrm>
            <a:off x="1905000" y="5181600"/>
            <a:ext cx="5638800" cy="46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b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</a:b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Organization</a:t>
            </a:r>
            <a:r>
              <a:rPr kumimoji="0" lang="en" sz="2400" b="1" i="0" u="none" strike="noStrike" kern="0" cap="none" spc="0" normalizeH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 of Data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 in OOP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533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>
                <a:solidFill>
                  <a:srgbClr val="002060"/>
                </a:solidFill>
              </a:rPr>
              <a:t>SOP v/s OOP</a:t>
            </a:r>
            <a:br>
              <a:rPr lang="en" sz="2800" b="1" dirty="0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334002"/>
              </p:ext>
            </p:extLst>
          </p:nvPr>
        </p:nvGraphicFramePr>
        <p:xfrm>
          <a:off x="228600" y="457201"/>
          <a:ext cx="8762999" cy="5384183"/>
        </p:xfrm>
        <a:graphic>
          <a:graphicData uri="http://schemas.openxmlformats.org/drawingml/2006/table">
            <a:tbl>
              <a:tblPr firstRow="1" firstCol="1" bandRow="1">
                <a:tableStyleId>{641B6FF1-C885-4967-8E5E-6EABFE361E7F}</a:tableStyleId>
              </a:tblPr>
              <a:tblGrid>
                <a:gridCol w="386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19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FF0066"/>
                          </a:solidFill>
                          <a:effectLst/>
                        </a:rPr>
                        <a:t>Sr. No</a:t>
                      </a:r>
                      <a:endParaRPr lang="en-IN" sz="2000" b="1" dirty="0">
                        <a:solidFill>
                          <a:srgbClr val="FF00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FF0066"/>
                          </a:solidFill>
                          <a:effectLst/>
                        </a:rPr>
                        <a:t>Structured Programming Language (SOP)</a:t>
                      </a:r>
                      <a:endParaRPr lang="en-IN" sz="2000" b="1" dirty="0">
                        <a:solidFill>
                          <a:srgbClr val="FF00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FF0066"/>
                          </a:solidFill>
                          <a:effectLst/>
                        </a:rPr>
                        <a:t>Object Oriented Programming Language(OOP)</a:t>
                      </a:r>
                      <a:endParaRPr lang="en-IN" sz="2000" b="1" dirty="0">
                        <a:solidFill>
                          <a:srgbClr val="FF00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IN" sz="2000" b="1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B050"/>
                          </a:solidFill>
                          <a:effectLst/>
                        </a:rPr>
                        <a:t>It</a:t>
                      </a:r>
                      <a:r>
                        <a:rPr lang="en-IN" sz="2000" b="1" baseline="0" dirty="0">
                          <a:solidFill>
                            <a:srgbClr val="00B050"/>
                          </a:solidFill>
                          <a:effectLst/>
                        </a:rPr>
                        <a:t> is</a:t>
                      </a:r>
                      <a:r>
                        <a:rPr lang="en-IN" sz="2000" b="1" dirty="0">
                          <a:solidFill>
                            <a:srgbClr val="00B050"/>
                          </a:solidFill>
                          <a:effectLst/>
                        </a:rPr>
                        <a:t> designed to focus on process/ logical structure and then data required for that process.</a:t>
                      </a:r>
                      <a:endParaRPr lang="en-IN" sz="20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B050"/>
                          </a:solidFill>
                          <a:effectLst/>
                        </a:rPr>
                        <a:t>It is designed to focus on data.</a:t>
                      </a:r>
                      <a:endParaRPr lang="en-IN" sz="20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endParaRPr lang="en-IN" sz="20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7030A0"/>
                          </a:solidFill>
                          <a:effectLst/>
                        </a:rPr>
                        <a:t>Follows top-down approach.</a:t>
                      </a:r>
                      <a:endParaRPr lang="en-IN" sz="20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7030A0"/>
                          </a:solidFill>
                          <a:effectLst/>
                        </a:rPr>
                        <a:t>Follows bottom-up approach.</a:t>
                      </a:r>
                      <a:endParaRPr lang="en-IN" sz="20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IN" sz="20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C00000"/>
                          </a:solidFill>
                          <a:effectLst/>
                        </a:rPr>
                        <a:t>Also known as Modular Programming and a subset of procedural programming language.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C00000"/>
                          </a:solidFill>
                          <a:effectLst/>
                        </a:rPr>
                        <a:t>Supports inheritance, encapsulation, abstraction, polymorphism, etc.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2000" b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Programs are divided into small self-contained functions.</a:t>
                      </a:r>
                      <a:endParaRPr lang="en-IN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Programs are divided into small entities called objects.</a:t>
                      </a:r>
                      <a:endParaRPr lang="en-IN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F40CC2"/>
                          </a:solidFill>
                          <a:effectLst/>
                        </a:rPr>
                        <a:t>5</a:t>
                      </a:r>
                      <a:endParaRPr lang="en-IN" sz="2000" b="1" dirty="0">
                        <a:solidFill>
                          <a:srgbClr val="F40CC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F40CC2"/>
                          </a:solidFill>
                          <a:effectLst/>
                        </a:rPr>
                        <a:t>Function transform data from one form to another</a:t>
                      </a:r>
                      <a:endParaRPr lang="en-IN" sz="2000" b="1">
                        <a:solidFill>
                          <a:srgbClr val="F40CC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F40CC2"/>
                          </a:solidFill>
                          <a:effectLst/>
                        </a:rPr>
                        <a:t>Functions that operate on data of an object are tied together in a data structure</a:t>
                      </a:r>
                      <a:endParaRPr lang="en-IN" sz="2000" b="1" dirty="0">
                        <a:solidFill>
                          <a:srgbClr val="F40CC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31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533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>
                <a:solidFill>
                  <a:srgbClr val="002060"/>
                </a:solidFill>
              </a:rPr>
              <a:t>SOP v/s OOP</a:t>
            </a:r>
            <a:br>
              <a:rPr lang="en" sz="2800" b="1" dirty="0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608744"/>
              </p:ext>
            </p:extLst>
          </p:nvPr>
        </p:nvGraphicFramePr>
        <p:xfrm>
          <a:off x="228600" y="533400"/>
          <a:ext cx="8762999" cy="4948320"/>
        </p:xfrm>
        <a:graphic>
          <a:graphicData uri="http://schemas.openxmlformats.org/drawingml/2006/table">
            <a:tbl>
              <a:tblPr firstRow="1" firstCol="1" bandRow="1">
                <a:tableStyleId>{641B6FF1-C885-4967-8E5E-6EABFE361E7F}</a:tableStyleId>
              </a:tblPr>
              <a:tblGrid>
                <a:gridCol w="386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B050"/>
                          </a:solidFill>
                          <a:effectLst/>
                        </a:rPr>
                        <a:t>6</a:t>
                      </a:r>
                      <a:endParaRPr lang="en-IN" sz="20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baseline="0" dirty="0">
                          <a:solidFill>
                            <a:srgbClr val="00B050"/>
                          </a:solidFill>
                          <a:effectLst/>
                        </a:rPr>
                        <a:t> L</a:t>
                      </a:r>
                      <a:r>
                        <a:rPr lang="en-IN" sz="2000" b="1" dirty="0">
                          <a:solidFill>
                            <a:srgbClr val="00B050"/>
                          </a:solidFill>
                          <a:effectLst/>
                        </a:rPr>
                        <a:t>ess secure as there is no way of data hiding. (most of the functions share global data)</a:t>
                      </a:r>
                      <a:endParaRPr lang="en-IN" sz="20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B050"/>
                          </a:solidFill>
                          <a:effectLst/>
                        </a:rPr>
                        <a:t>More secure as having data hiding feature through access </a:t>
                      </a:r>
                      <a:r>
                        <a:rPr lang="en-IN" sz="2000" b="1" dirty="0" err="1">
                          <a:solidFill>
                            <a:srgbClr val="00B050"/>
                          </a:solidFill>
                          <a:effectLst/>
                        </a:rPr>
                        <a:t>specifiers</a:t>
                      </a:r>
                      <a:r>
                        <a:rPr lang="en-IN" sz="2000" b="1" dirty="0">
                          <a:solidFill>
                            <a:srgbClr val="00B050"/>
                          </a:solidFill>
                          <a:effectLst/>
                        </a:rPr>
                        <a:t>/modifiers i.e. private and protected </a:t>
                      </a:r>
                      <a:endParaRPr lang="en-IN" sz="20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FF6699"/>
                          </a:solidFill>
                          <a:effectLst/>
                        </a:rPr>
                        <a:t>7</a:t>
                      </a:r>
                      <a:endParaRPr lang="en-IN" sz="2000" b="1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FF6699"/>
                          </a:solidFill>
                          <a:effectLst/>
                        </a:rPr>
                        <a:t>Can solve moderately complex programs.</a:t>
                      </a:r>
                      <a:endParaRPr lang="en-IN" sz="2000" b="1" dirty="0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FF6699"/>
                          </a:solidFill>
                          <a:effectLst/>
                        </a:rPr>
                        <a:t>Can solve any complex programs.</a:t>
                      </a:r>
                      <a:endParaRPr lang="en-IN" sz="2000" b="1" dirty="0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7030A0"/>
                          </a:solidFill>
                          <a:effectLst/>
                        </a:rPr>
                        <a:t>8</a:t>
                      </a:r>
                      <a:endParaRPr lang="en-IN" sz="2000" b="1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7030A0"/>
                          </a:solidFill>
                          <a:effectLst/>
                        </a:rPr>
                        <a:t>Provides less reusability, more function dependency.</a:t>
                      </a:r>
                      <a:endParaRPr lang="en-IN" sz="20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7030A0"/>
                          </a:solidFill>
                          <a:effectLst/>
                        </a:rPr>
                        <a:t>Provides more reusability (due to inheritance), less function dependency.</a:t>
                      </a:r>
                      <a:endParaRPr lang="en-IN" sz="20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9</a:t>
                      </a:r>
                      <a:endParaRPr lang="en-IN" sz="2000" b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Less abstraction and less flexibility.</a:t>
                      </a:r>
                      <a:endParaRPr lang="en-IN" sz="2000" b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More abstraction and more flexibility( new data can functions can be added easily whenever required)</a:t>
                      </a:r>
                      <a:endParaRPr lang="en-IN" sz="20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002060"/>
                          </a:solidFill>
                          <a:effectLst/>
                        </a:rPr>
                        <a:t>10</a:t>
                      </a:r>
                      <a:endParaRPr lang="en-IN" sz="20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002060"/>
                          </a:solidFill>
                          <a:effectLst/>
                        </a:rPr>
                        <a:t>Examples: FORTRAN, C, BASIC, PASCAL, etc.</a:t>
                      </a:r>
                      <a:endParaRPr lang="en-IN" sz="20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</a:rPr>
                        <a:t>Examples: C++, Java, PHP, </a:t>
                      </a:r>
                      <a:r>
                        <a:rPr lang="en-IN" sz="2000" b="1" dirty="0" err="1">
                          <a:solidFill>
                            <a:srgbClr val="002060"/>
                          </a:solidFill>
                          <a:effectLst/>
                        </a:rPr>
                        <a:t>.Net</a:t>
                      </a:r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</a:rPr>
                        <a:t>, Python, etc.</a:t>
                      </a:r>
                      <a:endParaRPr lang="en-IN" sz="2000" b="1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758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OOP Principles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>
                <a:solidFill>
                  <a:srgbClr val="002060"/>
                </a:solidFill>
              </a:rPr>
              <a:t>class</a:t>
            </a:r>
            <a:br>
              <a:rPr lang="en" sz="2800" b="1" dirty="0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We can create a </a:t>
            </a:r>
            <a:r>
              <a:rPr lang="en-US" sz="2400" b="1" u="sng" dirty="0">
                <a:solidFill>
                  <a:srgbClr val="7030A0"/>
                </a:solidFill>
              </a:rPr>
              <a:t>user defined data type </a:t>
            </a:r>
            <a:r>
              <a:rPr lang="en-US" sz="2400" b="1" dirty="0">
                <a:solidFill>
                  <a:srgbClr val="7030A0"/>
                </a:solidFill>
              </a:rPr>
              <a:t>in Java using class.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 A class can be considered as a “Template” or “Blue Print” or “Dye” which declares data and code(function) inside it.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A class is a logical reality from which we can create n no. of instances i.e. from a dye, we can create so many idols, from a blue print (plan/design/pattern), we can construct so many buildings physically, etc. Thus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a class is a collection of objects of similar types.</a:t>
            </a:r>
          </a:p>
          <a:p>
            <a:pPr algn="just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sz="2400" b="1" i="1" dirty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73730" name="Picture 2" descr="Image result for blue print mean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3810000"/>
            <a:ext cx="4648200" cy="2838450"/>
          </a:xfrm>
          <a:prstGeom prst="rect">
            <a:avLst/>
          </a:prstGeom>
          <a:noFill/>
        </p:spPr>
      </p:pic>
      <p:pic>
        <p:nvPicPr>
          <p:cNvPr id="73732" name="Picture 4" descr="Image result for moulds  to make idol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886200"/>
            <a:ext cx="3657600" cy="2705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2185C5"/>
                </a:solidFill>
              </a:rPr>
              <a:t>Mr. M.R. Solanki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90600" y="2895600"/>
            <a:ext cx="67818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800" dirty="0">
                <a:hlinkClick r:id="rId3"/>
              </a:rPr>
              <a:t>manish_ratilal2002@yahoo.com</a:t>
            </a:r>
            <a:endParaRPr sz="2800" dirty="0"/>
          </a:p>
          <a:p>
            <a:pPr lvl="0">
              <a:spcBef>
                <a:spcPts val="0"/>
              </a:spcBef>
              <a:buNone/>
            </a:pPr>
            <a:r>
              <a:rPr lang="en" sz="2800" dirty="0"/>
              <a:t>SBMP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>
                <a:solidFill>
                  <a:srgbClr val="002060"/>
                </a:solidFill>
              </a:rPr>
              <a:t>object</a:t>
            </a:r>
            <a:br>
              <a:rPr lang="en" sz="2800" b="1" dirty="0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Basic run time entities in OOP i.e. a person, a bank, an employee, a student, etc.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6699"/>
                </a:solidFill>
              </a:rPr>
              <a:t> Are variables of type class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 Is a physical reality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Each object contains data and code(function) to manipulate data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Objects interact with each other by sending messages. i.e. a customer object can request an account object for the bank balance.</a:t>
            </a:r>
          </a:p>
          <a:p>
            <a:pPr algn="just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sz="2400" b="1" i="1" dirty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73732" name="Picture 4" descr="Image result for moulds  to make idol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038601"/>
            <a:ext cx="3886200" cy="2819400"/>
          </a:xfrm>
          <a:prstGeom prst="rect">
            <a:avLst/>
          </a:prstGeom>
          <a:noFill/>
        </p:spPr>
      </p:pic>
      <p:pic>
        <p:nvPicPr>
          <p:cNvPr id="92162" name="Picture 2" descr="Image result for building"/>
          <p:cNvPicPr>
            <a:picLocks noChangeAspect="1" noChangeArrowheads="1"/>
          </p:cNvPicPr>
          <p:nvPr/>
        </p:nvPicPr>
        <p:blipFill>
          <a:blip r:embed="rId4"/>
          <a:srcRect t="2394" b="14533"/>
          <a:stretch>
            <a:fillRect/>
          </a:stretch>
        </p:blipFill>
        <p:spPr bwMode="auto">
          <a:xfrm>
            <a:off x="4343400" y="4038600"/>
            <a:ext cx="4648200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>
                <a:solidFill>
                  <a:srgbClr val="002060"/>
                </a:solidFill>
              </a:rPr>
              <a:t>Data Encapsulation </a:t>
            </a:r>
            <a:br>
              <a:rPr lang="en" sz="2800" b="1" dirty="0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3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The wrapping up of data and functions into a single unit (class) is known as </a:t>
            </a:r>
            <a:r>
              <a:rPr lang="en-US" sz="2400" b="1" dirty="0">
                <a:solidFill>
                  <a:srgbClr val="00B050"/>
                </a:solidFill>
              </a:rPr>
              <a:t>Encapsulation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6699"/>
                </a:solidFill>
              </a:rPr>
              <a:t> Only functions declared inside the class can access the data. </a:t>
            </a:r>
            <a:r>
              <a:rPr lang="en-US" sz="2400" b="1" dirty="0">
                <a:solidFill>
                  <a:srgbClr val="003366"/>
                </a:solidFill>
              </a:rPr>
              <a:t>(outside interference is restricted – security)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Also called as “Data Hiding” or “Information Hiding”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The functions provide an interface between an object’s data and the program.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 Encapsulation is achieved trough access modifiers  </a:t>
            </a:r>
            <a:r>
              <a:rPr lang="en-US" sz="2400" b="1" dirty="0">
                <a:solidFill>
                  <a:srgbClr val="00B050"/>
                </a:solidFill>
              </a:rPr>
              <a:t>private</a:t>
            </a:r>
            <a:r>
              <a:rPr lang="en-US" sz="2400" b="1" dirty="0">
                <a:solidFill>
                  <a:srgbClr val="0070C0"/>
                </a:solidFill>
              </a:rPr>
              <a:t> and </a:t>
            </a:r>
            <a:r>
              <a:rPr lang="en-US" sz="2400" b="1" dirty="0">
                <a:solidFill>
                  <a:srgbClr val="00B050"/>
                </a:solidFill>
              </a:rPr>
              <a:t>protected</a:t>
            </a:r>
            <a:r>
              <a:rPr lang="en-US" sz="2400" b="1" dirty="0">
                <a:solidFill>
                  <a:srgbClr val="0070C0"/>
                </a:solidFill>
              </a:rPr>
              <a:t> in Java.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				</a:t>
            </a:r>
          </a:p>
          <a:p>
            <a:pPr lvl="1" algn="just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		      				</a:t>
            </a:r>
          </a:p>
          <a:p>
            <a:pPr algn="just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sz="2400" b="1" i="1" dirty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>
                <a:solidFill>
                  <a:srgbClr val="002060"/>
                </a:solidFill>
              </a:rPr>
              <a:t>Data Encapsulation </a:t>
            </a:r>
            <a:br>
              <a:rPr lang="en" sz="2800" b="1" dirty="0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3962400" cy="624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US" sz="2000" b="1" dirty="0">
                <a:solidFill>
                  <a:srgbClr val="F40CC2"/>
                </a:solidFill>
              </a:rPr>
              <a:t>class Employee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F40CC2"/>
                </a:solidFill>
              </a:rPr>
              <a:t>{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// data members	</a:t>
            </a:r>
          </a:p>
          <a:p>
            <a:pPr algn="just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2000" b="1" dirty="0">
                <a:solidFill>
                  <a:schemeClr val="accent2"/>
                </a:solidFill>
              </a:rPr>
              <a:t>private</a:t>
            </a:r>
            <a:r>
              <a:rPr lang="en-US" sz="2000" b="1" dirty="0">
                <a:solidFill>
                  <a:srgbClr val="00B050"/>
                </a:solidFill>
              </a:rPr>
              <a:t>  int code;</a:t>
            </a:r>
          </a:p>
          <a:p>
            <a:pPr algn="just">
              <a:buNone/>
            </a:pPr>
            <a:r>
              <a:rPr lang="en-US" sz="2000" b="1" dirty="0">
                <a:solidFill>
                  <a:schemeClr val="accent2"/>
                </a:solidFill>
              </a:rPr>
              <a:t>  private  </a:t>
            </a:r>
            <a:r>
              <a:rPr lang="en-US" sz="2000" b="1" dirty="0">
                <a:solidFill>
                  <a:srgbClr val="00B050"/>
                </a:solidFill>
              </a:rPr>
              <a:t>String  name;	</a:t>
            </a:r>
          </a:p>
          <a:p>
            <a:pPr algn="just">
              <a:buNone/>
            </a:pPr>
            <a:r>
              <a:rPr lang="en-US" sz="2000" b="1" dirty="0">
                <a:solidFill>
                  <a:schemeClr val="accent2"/>
                </a:solidFill>
              </a:rPr>
              <a:t>  private  </a:t>
            </a:r>
            <a:r>
              <a:rPr lang="en-US" sz="2000" b="1" dirty="0">
                <a:solidFill>
                  <a:srgbClr val="00B050"/>
                </a:solidFill>
              </a:rPr>
              <a:t>float salary;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00B050"/>
                </a:solidFill>
              </a:rPr>
              <a:t>  </a:t>
            </a:r>
            <a:r>
              <a:rPr lang="en-US" sz="2000" b="1" dirty="0">
                <a:solidFill>
                  <a:schemeClr val="accent2"/>
                </a:solidFill>
              </a:rPr>
              <a:t>private</a:t>
            </a:r>
            <a:r>
              <a:rPr lang="en-US" sz="2000" b="1" dirty="0">
                <a:solidFill>
                  <a:srgbClr val="00B050"/>
                </a:solidFill>
              </a:rPr>
              <a:t>  int experience;</a:t>
            </a:r>
          </a:p>
          <a:p>
            <a:pPr algn="just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// member methods   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void </a:t>
            </a:r>
            <a:r>
              <a:rPr lang="en-US" sz="2000" b="1" dirty="0" err="1">
                <a:solidFill>
                  <a:srgbClr val="7030A0"/>
                </a:solidFill>
              </a:rPr>
              <a:t>setEmp</a:t>
            </a:r>
            <a:r>
              <a:rPr lang="en-US" sz="2000" b="1" dirty="0">
                <a:solidFill>
                  <a:srgbClr val="7030A0"/>
                </a:solidFill>
              </a:rPr>
              <a:t>()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  {</a:t>
            </a:r>
          </a:p>
          <a:p>
            <a:pPr algn="just">
              <a:buNone/>
            </a:pPr>
            <a:r>
              <a:rPr lang="en-US" sz="2000" b="1" dirty="0">
                <a:solidFill>
                  <a:schemeClr val="tx1"/>
                </a:solidFill>
              </a:rPr>
              <a:t>      // data input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  }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  void </a:t>
            </a:r>
            <a:r>
              <a:rPr lang="en-US" sz="2000" b="1" dirty="0" err="1">
                <a:solidFill>
                  <a:srgbClr val="7030A0"/>
                </a:solidFill>
              </a:rPr>
              <a:t>getEmp</a:t>
            </a:r>
            <a:r>
              <a:rPr lang="en-US" sz="2000" b="1" dirty="0">
                <a:solidFill>
                  <a:srgbClr val="7030A0"/>
                </a:solidFill>
              </a:rPr>
              <a:t>()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  { 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   </a:t>
            </a:r>
            <a:r>
              <a:rPr lang="en-US" sz="2000" b="1" dirty="0">
                <a:solidFill>
                  <a:schemeClr val="tx1"/>
                </a:solidFill>
              </a:rPr>
              <a:t>// data output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  }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F40CC2"/>
                </a:solidFill>
              </a:rPr>
              <a:t>}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// end of class</a:t>
            </a:r>
          </a:p>
          <a:p>
            <a:pPr lvl="1" algn="just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		</a:t>
            </a:r>
          </a:p>
          <a:p>
            <a:pPr lvl="1" algn="just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	      				</a:t>
            </a:r>
          </a:p>
          <a:p>
            <a:pPr algn="just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sz="2000" b="1" i="1" dirty="0">
              <a:solidFill>
                <a:schemeClr val="accent4"/>
              </a:solidFill>
            </a:endParaRPr>
          </a:p>
          <a:p>
            <a:pPr marL="627063" algn="just">
              <a:buNone/>
            </a:pPr>
            <a:endParaRPr lang="en-US" sz="2000" b="1" i="1" dirty="0">
              <a:solidFill>
                <a:srgbClr val="00B050"/>
              </a:solidFill>
            </a:endParaRPr>
          </a:p>
          <a:p>
            <a:pPr marL="627063" algn="just">
              <a:buNone/>
            </a:pP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68B02-282D-493A-A0CE-3783ABE4F8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33" t="38148" r="19167" b="41111"/>
          <a:stretch/>
        </p:blipFill>
        <p:spPr>
          <a:xfrm>
            <a:off x="3810000" y="1905000"/>
            <a:ext cx="51816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9B60FB-FBB6-44A6-8341-E770E705F1CD}"/>
              </a:ext>
            </a:extLst>
          </p:cNvPr>
          <p:cNvSpPr txBox="1"/>
          <p:nvPr/>
        </p:nvSpPr>
        <p:spPr>
          <a:xfrm>
            <a:off x="533400" y="682985"/>
            <a:ext cx="7315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class </a:t>
            </a:r>
            <a:r>
              <a:rPr lang="en-US" sz="2400" b="1" dirty="0" err="1">
                <a:solidFill>
                  <a:srgbClr val="00B0F0"/>
                </a:solidFill>
              </a:rPr>
              <a:t>EmployeeMain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>
                <a:solidFill>
                  <a:srgbClr val="00B0F0"/>
                </a:solidFill>
              </a:rPr>
              <a:t>{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   public static void main(String </a:t>
            </a:r>
            <a:r>
              <a:rPr lang="en-US" sz="2400" b="1" dirty="0" err="1">
                <a:solidFill>
                  <a:srgbClr val="00B0F0"/>
                </a:solidFill>
              </a:rPr>
              <a:t>args</a:t>
            </a:r>
            <a:r>
              <a:rPr lang="en-US" sz="2400" b="1" dirty="0">
                <a:solidFill>
                  <a:srgbClr val="00B0F0"/>
                </a:solidFill>
              </a:rPr>
              <a:t>[])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  {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  Employee e=new Employee();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  </a:t>
            </a:r>
            <a:r>
              <a:rPr lang="en-US" sz="2400" b="1" dirty="0" err="1">
                <a:solidFill>
                  <a:srgbClr val="00B0F0"/>
                </a:solidFill>
              </a:rPr>
              <a:t>e.code</a:t>
            </a:r>
            <a:r>
              <a:rPr lang="en-US" sz="2400" b="1" dirty="0">
                <a:solidFill>
                  <a:srgbClr val="00B0F0"/>
                </a:solidFill>
              </a:rPr>
              <a:t>=1; </a:t>
            </a:r>
            <a:r>
              <a:rPr lang="en-US" sz="2400" b="1" dirty="0">
                <a:solidFill>
                  <a:srgbClr val="FF0000"/>
                </a:solidFill>
              </a:rPr>
              <a:t>// error </a:t>
            </a:r>
            <a:r>
              <a:rPr lang="en-US" sz="2400" b="1" dirty="0" err="1">
                <a:solidFill>
                  <a:srgbClr val="FF0000"/>
                </a:solidFill>
              </a:rPr>
              <a:t>becuase</a:t>
            </a:r>
            <a:r>
              <a:rPr lang="en-US" sz="2400" b="1" dirty="0">
                <a:solidFill>
                  <a:srgbClr val="FF0000"/>
                </a:solidFill>
              </a:rPr>
              <a:t> of private access specifier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   }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}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6" name="Shape 266">
            <a:extLst>
              <a:ext uri="{FF2B5EF4-FFF2-40B4-BE49-F238E27FC236}">
                <a16:creationId xmlns:a16="http://schemas.microsoft.com/office/drawing/2014/main" id="{7EBABD3F-7B1E-4FA9-A7C4-A0111D749F83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" sz="2800" b="1">
                <a:solidFill>
                  <a:srgbClr val="002060"/>
                </a:solidFill>
              </a:rPr>
              <a:t>Data Encapsulation </a:t>
            </a:r>
            <a:br>
              <a:rPr lang="en" sz="2800" b="1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855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>
                <a:solidFill>
                  <a:srgbClr val="002060"/>
                </a:solidFill>
              </a:rPr>
              <a:t>Data Abstarction </a:t>
            </a:r>
            <a:br>
              <a:rPr lang="en" sz="2800" b="1" dirty="0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312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Act of representing essential features without including the internal details or explanations.</a:t>
            </a:r>
          </a:p>
          <a:p>
            <a:pPr algn="just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Examples:</a:t>
            </a:r>
          </a:p>
          <a:p>
            <a:pPr marL="566738" indent="-514350" algn="just">
              <a:buFont typeface="+mj-lt"/>
              <a:buAutoNum type="romanLcPeriod"/>
            </a:pPr>
            <a:r>
              <a:rPr lang="en-US" sz="2400" b="1" dirty="0">
                <a:solidFill>
                  <a:srgbClr val="FF6699"/>
                </a:solidFill>
              </a:rPr>
              <a:t>  </a:t>
            </a:r>
            <a:r>
              <a:rPr lang="en-US" sz="2400" b="1" dirty="0">
                <a:solidFill>
                  <a:srgbClr val="C5053C"/>
                </a:solidFill>
              </a:rPr>
              <a:t>To drive a car without knowledge of Automobile Engineering</a:t>
            </a:r>
          </a:p>
          <a:p>
            <a:pPr marL="566738" indent="-514350" algn="just">
              <a:buFont typeface="+mj-lt"/>
              <a:buAutoNum type="romanLcPeriod"/>
            </a:pPr>
            <a:r>
              <a:rPr lang="en-US" sz="2400" b="1" dirty="0">
                <a:solidFill>
                  <a:srgbClr val="C5053C"/>
                </a:solidFill>
              </a:rPr>
              <a:t> Using library functions in  C/C++/Java - </a:t>
            </a:r>
            <a:r>
              <a:rPr lang="en-US" sz="2400" b="1" dirty="0">
                <a:solidFill>
                  <a:srgbClr val="0070C0"/>
                </a:solidFill>
              </a:rPr>
              <a:t>pow(), sqrt(), etc.</a:t>
            </a:r>
          </a:p>
          <a:p>
            <a:pPr marL="566738" indent="-514350" algn="just">
              <a:buFont typeface="+mj-lt"/>
              <a:buAutoNum type="romanLcPeriod"/>
            </a:pPr>
            <a:r>
              <a:rPr lang="en-US" sz="2400" b="1" dirty="0">
                <a:solidFill>
                  <a:srgbClr val="C5053C"/>
                </a:solidFill>
              </a:rPr>
              <a:t> To use Internet, Smart Phones without knowing internal technicalities.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Classes use the concept of abstraction and are defined as a list of abstract attributes such as size, weight, and cost.  Functions to operate on these attributes </a:t>
            </a:r>
            <a:r>
              <a:rPr lang="en-US" sz="2400" b="1" dirty="0">
                <a:solidFill>
                  <a:srgbClr val="F40CC2"/>
                </a:solidFill>
              </a:rPr>
              <a:t>i.e. employee class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3366"/>
                </a:solidFill>
              </a:rPr>
              <a:t>To use the functionality of employee class, user is not worried about internal details rather he has to create an object and call the member functions.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Due to this nature, class is called as an </a:t>
            </a:r>
            <a:r>
              <a:rPr lang="en-US" sz="2400" b="1" dirty="0">
                <a:solidFill>
                  <a:srgbClr val="FF6699"/>
                </a:solidFill>
              </a:rPr>
              <a:t>Abstract Data Type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just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sz="2400" b="1" i="1" dirty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>
                <a:solidFill>
                  <a:srgbClr val="002060"/>
                </a:solidFill>
              </a:rPr>
              <a:t>Data Abstraction </a:t>
            </a:r>
            <a:br>
              <a:rPr lang="en" sz="2800" b="1" dirty="0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3962400" cy="624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US" sz="2000" b="1" dirty="0">
                <a:solidFill>
                  <a:srgbClr val="F40CC2"/>
                </a:solidFill>
              </a:rPr>
              <a:t>class Employee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F40CC2"/>
                </a:solidFill>
              </a:rPr>
              <a:t>{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// data members	</a:t>
            </a:r>
          </a:p>
          <a:p>
            <a:pPr algn="just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2000" b="1" dirty="0">
                <a:solidFill>
                  <a:schemeClr val="accent2"/>
                </a:solidFill>
              </a:rPr>
              <a:t>private</a:t>
            </a:r>
            <a:r>
              <a:rPr lang="en-US" sz="2000" b="1" dirty="0">
                <a:solidFill>
                  <a:srgbClr val="00B050"/>
                </a:solidFill>
              </a:rPr>
              <a:t>  int code;</a:t>
            </a:r>
          </a:p>
          <a:p>
            <a:pPr algn="just">
              <a:buNone/>
            </a:pPr>
            <a:r>
              <a:rPr lang="en-US" sz="2000" b="1" dirty="0">
                <a:solidFill>
                  <a:schemeClr val="accent2"/>
                </a:solidFill>
              </a:rPr>
              <a:t>  private  </a:t>
            </a:r>
            <a:r>
              <a:rPr lang="en-US" sz="2000" b="1" dirty="0">
                <a:solidFill>
                  <a:srgbClr val="00B050"/>
                </a:solidFill>
              </a:rPr>
              <a:t>String  name;	</a:t>
            </a:r>
          </a:p>
          <a:p>
            <a:pPr algn="just">
              <a:buNone/>
            </a:pPr>
            <a:r>
              <a:rPr lang="en-US" sz="2000" b="1" dirty="0">
                <a:solidFill>
                  <a:schemeClr val="accent2"/>
                </a:solidFill>
              </a:rPr>
              <a:t>  private  </a:t>
            </a:r>
            <a:r>
              <a:rPr lang="en-US" sz="2000" b="1" dirty="0">
                <a:solidFill>
                  <a:srgbClr val="00B050"/>
                </a:solidFill>
              </a:rPr>
              <a:t>float salary;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00B050"/>
                </a:solidFill>
              </a:rPr>
              <a:t>  </a:t>
            </a:r>
            <a:r>
              <a:rPr lang="en-US" sz="2000" b="1" dirty="0">
                <a:solidFill>
                  <a:schemeClr val="accent2"/>
                </a:solidFill>
              </a:rPr>
              <a:t>private</a:t>
            </a:r>
            <a:r>
              <a:rPr lang="en-US" sz="2000" b="1" dirty="0">
                <a:solidFill>
                  <a:srgbClr val="00B050"/>
                </a:solidFill>
              </a:rPr>
              <a:t>  int experience;</a:t>
            </a:r>
          </a:p>
          <a:p>
            <a:pPr algn="just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// member methods   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void </a:t>
            </a:r>
            <a:r>
              <a:rPr lang="en-US" sz="2000" b="1" dirty="0" err="1">
                <a:solidFill>
                  <a:srgbClr val="7030A0"/>
                </a:solidFill>
              </a:rPr>
              <a:t>setEmp</a:t>
            </a:r>
            <a:r>
              <a:rPr lang="en-US" sz="2000" b="1" dirty="0">
                <a:solidFill>
                  <a:srgbClr val="7030A0"/>
                </a:solidFill>
              </a:rPr>
              <a:t>()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  {</a:t>
            </a:r>
          </a:p>
          <a:p>
            <a:pPr algn="just">
              <a:buNone/>
            </a:pPr>
            <a:r>
              <a:rPr lang="en-US" sz="2000" b="1" dirty="0">
                <a:solidFill>
                  <a:schemeClr val="tx1"/>
                </a:solidFill>
              </a:rPr>
              <a:t>      // data input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  }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  void </a:t>
            </a:r>
            <a:r>
              <a:rPr lang="en-US" sz="2000" b="1" dirty="0" err="1">
                <a:solidFill>
                  <a:srgbClr val="7030A0"/>
                </a:solidFill>
              </a:rPr>
              <a:t>getEmp</a:t>
            </a:r>
            <a:r>
              <a:rPr lang="en-US" sz="2000" b="1" dirty="0">
                <a:solidFill>
                  <a:srgbClr val="7030A0"/>
                </a:solidFill>
              </a:rPr>
              <a:t>()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  { 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   </a:t>
            </a:r>
            <a:r>
              <a:rPr lang="en-US" sz="2000" b="1" dirty="0">
                <a:solidFill>
                  <a:schemeClr val="tx1"/>
                </a:solidFill>
              </a:rPr>
              <a:t>// data output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  }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F40CC2"/>
                </a:solidFill>
              </a:rPr>
              <a:t>}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// end of class</a:t>
            </a:r>
          </a:p>
          <a:p>
            <a:pPr lvl="1" algn="just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		</a:t>
            </a:r>
          </a:p>
          <a:p>
            <a:pPr lvl="1" algn="just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	      				</a:t>
            </a:r>
          </a:p>
          <a:p>
            <a:pPr algn="just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sz="2000" b="1" i="1" dirty="0">
              <a:solidFill>
                <a:schemeClr val="accent4"/>
              </a:solidFill>
            </a:endParaRPr>
          </a:p>
          <a:p>
            <a:pPr marL="627063" algn="just">
              <a:buNone/>
            </a:pPr>
            <a:endParaRPr lang="en-US" sz="2000" b="1" i="1" dirty="0">
              <a:solidFill>
                <a:srgbClr val="00B050"/>
              </a:solidFill>
            </a:endParaRPr>
          </a:p>
          <a:p>
            <a:pPr marL="627063" algn="just">
              <a:buNone/>
            </a:pP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68B02-282D-493A-A0CE-3783ABE4F8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33" t="38148" r="19167" b="41111"/>
          <a:stretch/>
        </p:blipFill>
        <p:spPr>
          <a:xfrm>
            <a:off x="3810000" y="1905000"/>
            <a:ext cx="5181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80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1121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r>
              <a:rPr lang="en" sz="2400" dirty="0">
                <a:solidFill>
                  <a:srgbClr val="FFFFFF"/>
                </a:solidFill>
              </a:rPr>
              <a:t>anish_ratilal2002@yahoo.com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93700" y="68580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C5053C"/>
                </a:solidFill>
              </a:rPr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228600" y="1905000"/>
            <a:ext cx="8229600" cy="19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</a:rPr>
              <a:t>Object oriented programming with C++, </a:t>
            </a:r>
            <a:r>
              <a:rPr lang="en-US" sz="2400" dirty="0">
                <a:solidFill>
                  <a:srgbClr val="002060"/>
                </a:solidFill>
              </a:rPr>
              <a:t>E Balagurusamy, Tata McGraw-Hill Publishing Company Limited, New Delhi</a:t>
            </a:r>
            <a:endParaRPr lang="en" sz="2400" u="sng" dirty="0">
              <a:solidFill>
                <a:srgbClr val="002060"/>
              </a:solidFill>
              <a:hlinkClick r:id="rId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0731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Learning Outcomes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457200" y="1295400"/>
            <a:ext cx="8382000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Students will be able to:</a:t>
            </a:r>
          </a:p>
          <a:p>
            <a:pPr algn="just">
              <a:spcBef>
                <a:spcPts val="0"/>
              </a:spcBef>
              <a:buFont typeface="Arial" pitchFamily="34" charset="0"/>
              <a:buChar char="•"/>
            </a:pPr>
            <a:r>
              <a:rPr lang="e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" sz="2800" b="1" dirty="0">
                <a:solidFill>
                  <a:schemeClr val="accent6"/>
                </a:solidFill>
              </a:rPr>
              <a:t>Describe types of programming Languages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Explain the difference between SOP and OOP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 Define class, objects, abstraction, encapsulation, inheritance and polymorphism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Write a sample C++ Program</a:t>
            </a: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 dirty="0">
              <a:solidFill>
                <a:schemeClr val="accent6"/>
              </a:solidFill>
            </a:endParaRPr>
          </a:p>
        </p:txBody>
      </p:sp>
      <p:grpSp>
        <p:nvGrpSpPr>
          <p:cNvPr id="8" name="Shape 314"/>
          <p:cNvGrpSpPr/>
          <p:nvPr/>
        </p:nvGrpSpPr>
        <p:grpSpPr>
          <a:xfrm>
            <a:off x="7806293" y="228600"/>
            <a:ext cx="1032907" cy="990600"/>
            <a:chOff x="584925" y="238125"/>
            <a:chExt cx="415200" cy="525100"/>
          </a:xfrm>
        </p:grpSpPr>
        <p:sp>
          <p:nvSpPr>
            <p:cNvPr id="9" name="Shape 31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1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1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1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1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2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6"/>
          <p:cNvSpPr txBox="1">
            <a:spLocks/>
          </p:cNvSpPr>
          <p:nvPr/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Programming Languages</a:t>
            </a:r>
            <a:endParaRPr kumimoji="0" lang="en" sz="2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hape 267"/>
          <p:cNvSpPr txBox="1">
            <a:spLocks/>
          </p:cNvSpPr>
          <p:nvPr/>
        </p:nvSpPr>
        <p:spPr>
          <a:xfrm>
            <a:off x="0" y="533400"/>
            <a:ext cx="9144000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Types of Programming Languages: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Low  (Binary or / Machine ) Level Language: </a:t>
            </a:r>
          </a:p>
          <a:p>
            <a:pPr marL="514350" marR="0" lvl="0" indent="-571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0’s and 1’s</a:t>
            </a:r>
          </a:p>
          <a:p>
            <a:pPr marL="514350" marR="0" lvl="0" indent="-571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Input and output are in binary form</a:t>
            </a:r>
          </a:p>
          <a:p>
            <a:pPr marL="514350" marR="0" lvl="0" indent="-571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Efficient performance as Processor knows binary</a:t>
            </a:r>
          </a:p>
          <a:p>
            <a:pPr marL="692150" marR="0" lvl="0" indent="-182563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Difficult to learn  (Only scientists and researchers could work with it)</a:t>
            </a:r>
            <a:endParaRPr kumimoji="0" lang="en-US" sz="2800" b="1" i="0" u="none" strike="noStrike" kern="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6699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6"/>
          <p:cNvSpPr txBox="1">
            <a:spLocks/>
          </p:cNvSpPr>
          <p:nvPr/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Programming Languages</a:t>
            </a:r>
            <a:endParaRPr kumimoji="0" lang="en" sz="2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hape 267"/>
          <p:cNvSpPr txBox="1">
            <a:spLocks/>
          </p:cNvSpPr>
          <p:nvPr/>
        </p:nvSpPr>
        <p:spPr>
          <a:xfrm>
            <a:off x="0" y="533400"/>
            <a:ext cx="9144000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Types of Programming Languages: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2. Assembly Level Language:</a:t>
            </a:r>
          </a:p>
          <a:p>
            <a:pPr marL="514350" marR="0" lvl="0" indent="-174625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Hexadecimal Number System (0-F)</a:t>
            </a:r>
          </a:p>
          <a:p>
            <a:pPr marL="514350" marR="0" lvl="0" indent="-174625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Easy to learn  so user friendly than binary</a:t>
            </a:r>
          </a:p>
          <a:p>
            <a:pPr marL="514350" marR="0" lvl="0" indent="-174625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Not efficient as binary because of </a:t>
            </a:r>
            <a:r>
              <a:rPr kumimoji="0" lang="en-US" sz="2800" b="1" i="0" u="sng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Assembler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required to translate code into binary and extra cost for the assembler software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6699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6"/>
          <p:cNvSpPr txBox="1">
            <a:spLocks/>
          </p:cNvSpPr>
          <p:nvPr/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Programming Languages</a:t>
            </a:r>
            <a:endParaRPr kumimoji="0" lang="en" sz="2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hape 267"/>
          <p:cNvSpPr txBox="1">
            <a:spLocks/>
          </p:cNvSpPr>
          <p:nvPr/>
        </p:nvSpPr>
        <p:spPr>
          <a:xfrm>
            <a:off x="0" y="533400"/>
            <a:ext cx="9144000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Types of Programming Languages: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3. Higher Level Language:</a:t>
            </a:r>
          </a:p>
          <a:p>
            <a:pPr marL="514350" marR="0" lvl="0" indent="-174625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Decimal Number System (0-9)</a:t>
            </a:r>
          </a:p>
          <a:p>
            <a:pPr marL="514350" marR="0" lvl="0" indent="-174625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Most user friendly because of fully English like structure</a:t>
            </a:r>
          </a:p>
          <a:p>
            <a:pPr marL="514350" marR="0" lvl="0" indent="-174625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 Performance is worse because Compiler or Interpreter is required for translation from higher level to lower level</a:t>
            </a:r>
          </a:p>
          <a:p>
            <a:pPr marL="514350" marR="0" lvl="0" indent="-174625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Easy to learn compared to other languages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6699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6"/>
          <p:cNvSpPr txBox="1">
            <a:spLocks/>
          </p:cNvSpPr>
          <p:nvPr/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Programming Languages</a:t>
            </a:r>
            <a:endParaRPr kumimoji="0" lang="en" sz="2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hape 267"/>
          <p:cNvSpPr txBox="1">
            <a:spLocks/>
          </p:cNvSpPr>
          <p:nvPr/>
        </p:nvSpPr>
        <p:spPr>
          <a:xfrm>
            <a:off x="0" y="533400"/>
            <a:ext cx="9144000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Types of Programming Languages: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6699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6399" t="24176" r="32065" b="10989"/>
          <a:stretch>
            <a:fillRect/>
          </a:stretch>
        </p:blipFill>
        <p:spPr bwMode="auto">
          <a:xfrm>
            <a:off x="609600" y="12192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 l="21250" t="10000" r="21250"/>
          <a:stretch>
            <a:fillRect/>
          </a:stretch>
        </p:blipFill>
        <p:spPr bwMode="auto">
          <a:xfrm>
            <a:off x="304800" y="533400"/>
            <a:ext cx="86106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hape 266"/>
          <p:cNvSpPr txBox="1">
            <a:spLocks/>
          </p:cNvSpPr>
          <p:nvPr/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800" b="1" dirty="0">
                <a:solidFill>
                  <a:srgbClr val="002060"/>
                </a:solidFill>
              </a:rPr>
              <a:t>Timeline of HLLs</a:t>
            </a:r>
            <a:endParaRPr kumimoji="0" lang="en" sz="2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history of programming langu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7772400" cy="4191001"/>
          </a:xfrm>
          <a:prstGeom prst="rect">
            <a:avLst/>
          </a:prstGeom>
          <a:noFill/>
        </p:spPr>
      </p:pic>
      <p:sp>
        <p:nvSpPr>
          <p:cNvPr id="8" name="Shape 266"/>
          <p:cNvSpPr txBox="1">
            <a:spLocks/>
          </p:cNvSpPr>
          <p:nvPr/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Some Popular</a:t>
            </a:r>
            <a:r>
              <a:rPr kumimoji="0" lang="en" sz="2800" b="1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HLLs</a:t>
            </a:r>
            <a:endParaRPr kumimoji="0" lang="en" sz="2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E078A1FF7D5438909E2339100325F" ma:contentTypeVersion="6" ma:contentTypeDescription="Create a new document." ma:contentTypeScope="" ma:versionID="dd72ab1582bcd28493028e8a02b4b1b7">
  <xsd:schema xmlns:xsd="http://www.w3.org/2001/XMLSchema" xmlns:xs="http://www.w3.org/2001/XMLSchema" xmlns:p="http://schemas.microsoft.com/office/2006/metadata/properties" xmlns:ns2="15530129-3bac-49c9-8230-9f88231a5f57" xmlns:ns3="877a498f-42d8-4531-9ec9-0d7f3524627c" targetNamespace="http://schemas.microsoft.com/office/2006/metadata/properties" ma:root="true" ma:fieldsID="742155a24a4d5fc3e16df8acfbc1f328" ns2:_="" ns3:_="">
    <xsd:import namespace="15530129-3bac-49c9-8230-9f88231a5f57"/>
    <xsd:import namespace="877a498f-42d8-4531-9ec9-0d7f352462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30129-3bac-49c9-8230-9f88231a5f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a498f-42d8-4531-9ec9-0d7f3524627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1B4F6A-80DD-4809-8703-67CAF984DCC0}"/>
</file>

<file path=customXml/itemProps2.xml><?xml version="1.0" encoding="utf-8"?>
<ds:datastoreItem xmlns:ds="http://schemas.openxmlformats.org/officeDocument/2006/customXml" ds:itemID="{A3B47DA6-1AE0-449F-9DB1-67D37C5E8393}"/>
</file>

<file path=customXml/itemProps3.xml><?xml version="1.0" encoding="utf-8"?>
<ds:datastoreItem xmlns:ds="http://schemas.openxmlformats.org/officeDocument/2006/customXml" ds:itemID="{165E6F04-BF15-4F8E-8009-F53366DF574A}"/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1404</Words>
  <Application>Microsoft Office PowerPoint</Application>
  <PresentationFormat>On-screen Show (4:3)</PresentationFormat>
  <Paragraphs>183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Lato</vt:lpstr>
      <vt:lpstr>Raleway</vt:lpstr>
      <vt:lpstr>Wingdings</vt:lpstr>
      <vt:lpstr>Arial</vt:lpstr>
      <vt:lpstr>Antonio template</vt:lpstr>
      <vt:lpstr> Principles of Object Oriented Programming in Java</vt:lpstr>
      <vt:lpstr>PowerPoint Presentation</vt:lpstr>
      <vt:lpstr>Learning Outcomes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Structured v/s Object Oriented Programming Language</vt:lpstr>
      <vt:lpstr>Procedure Oriented Program </vt:lpstr>
      <vt:lpstr>Procedure Oriented Program </vt:lpstr>
      <vt:lpstr>Procedure Oriented Program </vt:lpstr>
      <vt:lpstr>Object Oriented Program </vt:lpstr>
      <vt:lpstr>Object Oriented Program</vt:lpstr>
      <vt:lpstr>SOP v/s OOP </vt:lpstr>
      <vt:lpstr>SOP v/s OOP </vt:lpstr>
      <vt:lpstr>OOP Principles</vt:lpstr>
      <vt:lpstr>class </vt:lpstr>
      <vt:lpstr>object </vt:lpstr>
      <vt:lpstr>Data Encapsulation  </vt:lpstr>
      <vt:lpstr>Data Encapsulation  </vt:lpstr>
      <vt:lpstr>PowerPoint Presentation</vt:lpstr>
      <vt:lpstr>Data Abstarction  </vt:lpstr>
      <vt:lpstr>Data Abstraction  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mrs</dc:creator>
  <cp:lastModifiedBy>Manish Solanki</cp:lastModifiedBy>
  <cp:revision>175</cp:revision>
  <dcterms:modified xsi:type="dcterms:W3CDTF">2021-01-26T14:08:47Z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0x0101001D9E078A1FF7D5438909E2339100325F</vt:lpwstr>
  </property>
</Properties>
</file>