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61" r:id="rId4"/>
    <p:sldId id="25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4" r:id="rId21"/>
    <p:sldId id="363" r:id="rId22"/>
    <p:sldId id="365" r:id="rId23"/>
    <p:sldId id="366" r:id="rId24"/>
    <p:sldId id="367" r:id="rId25"/>
    <p:sldId id="279" r:id="rId26"/>
    <p:sldId id="280" r:id="rId27"/>
  </p:sldIdLst>
  <p:sldSz cx="9144000" cy="6858000" type="screen4x3"/>
  <p:notesSz cx="6858000" cy="9144000"/>
  <p:embeddedFontLst>
    <p:embeddedFont>
      <p:font typeface="La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40CC2"/>
    <a:srgbClr val="C5053C"/>
    <a:srgbClr val="FF6699"/>
    <a:srgbClr val="795080"/>
    <a:srgbClr val="A93F92"/>
    <a:srgbClr val="12B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1B6FF1-C885-4967-8E5E-6EABFE361E7F}">
  <a:tblStyle styleId="{641B6FF1-C885-4967-8E5E-6EABFE361E7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07686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3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04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6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6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95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42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7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1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529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95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7156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34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298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2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95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27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81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17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80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47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866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927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nish_ratilal2002@yaho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304801" y="3785246"/>
            <a:ext cx="8610600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000" b="1" dirty="0"/>
              <a:t>Handling Arrays in Java</a:t>
            </a:r>
            <a:endParaRPr lang="e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Declaration of 2-D </a:t>
            </a:r>
            <a:r>
              <a:rPr lang="en-US" sz="2000" b="1" dirty="0" err="1">
                <a:solidFill>
                  <a:srgbClr val="00B050"/>
                </a:solidFill>
              </a:rPr>
              <a:t>Array</a:t>
            </a:r>
            <a:r>
              <a:rPr lang="en-US" sz="2400" b="1" dirty="0" err="1">
                <a:solidFill>
                  <a:srgbClr val="00B050"/>
                </a:solidFill>
              </a:rPr>
              <a:t>: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int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 </a:t>
            </a:r>
            <a:r>
              <a:rPr lang="en-US" sz="2400" b="1" i="0" u="none" strike="noStrike" baseline="0" dirty="0" err="1">
                <a:solidFill>
                  <a:srgbClr val="F40CC2"/>
                </a:solidFill>
                <a:latin typeface="CourierStd"/>
              </a:rPr>
              <a:t>twoD</a:t>
            </a:r>
            <a:r>
              <a:rPr lang="en-US" sz="2400" b="1" i="0" u="none" strike="noStrike" baseline="0" dirty="0">
                <a:solidFill>
                  <a:srgbClr val="F40CC2"/>
                </a:solidFill>
                <a:latin typeface="CourierStd"/>
              </a:rPr>
              <a:t>[][] = new int[4][5];</a:t>
            </a:r>
            <a:r>
              <a:rPr lang="en-US" sz="1800" b="0" i="0" u="none" strike="noStrike" baseline="0" dirty="0">
                <a:latin typeface="CourierStd"/>
              </a:rPr>
              <a:t>	</a:t>
            </a:r>
          </a:p>
          <a:p>
            <a:pPr algn="just">
              <a:buNone/>
            </a:pPr>
            <a:r>
              <a:rPr lang="en-US" sz="1800" dirty="0">
                <a:solidFill>
                  <a:srgbClr val="C00000"/>
                </a:solidFill>
                <a:latin typeface="CourierStd"/>
              </a:rPr>
              <a:t>	</a:t>
            </a: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472EF3-01B9-404F-BA9D-AA9A8CD9F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2" r="47118" b="2846"/>
          <a:stretch/>
        </p:blipFill>
        <p:spPr>
          <a:xfrm>
            <a:off x="152400" y="914400"/>
            <a:ext cx="88392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077F1-7096-4B7F-8426-F02641093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333" b="45367"/>
          <a:stretch/>
        </p:blipFill>
        <p:spPr>
          <a:xfrm>
            <a:off x="381000" y="1066800"/>
            <a:ext cx="759676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Flexible 2-D Array: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When you allocate memory for a multidimensional array, you need only specify the memory for the first (leftmost) dimension.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C000"/>
                </a:solidFill>
              </a:rPr>
              <a:t>You can allocate the remaining dimensions separately. </a:t>
            </a:r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endParaRPr lang="en-US" sz="2400" b="1" dirty="0"/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 </a:t>
            </a:r>
            <a:r>
              <a:rPr lang="en-US" sz="2400" b="1" dirty="0" err="1">
                <a:solidFill>
                  <a:srgbClr val="F40CC2"/>
                </a:solidFill>
              </a:rPr>
              <a:t>twoD</a:t>
            </a:r>
            <a:r>
              <a:rPr lang="en-US" sz="2400" b="1" dirty="0">
                <a:solidFill>
                  <a:srgbClr val="F40CC2"/>
                </a:solidFill>
              </a:rPr>
              <a:t>[][] = new </a:t>
            </a:r>
            <a:r>
              <a:rPr lang="en-US" sz="2400" b="1" dirty="0" err="1">
                <a:solidFill>
                  <a:srgbClr val="F40CC2"/>
                </a:solidFill>
              </a:rPr>
              <a:t>int</a:t>
            </a:r>
            <a:r>
              <a:rPr lang="en-US" sz="2400" b="1" dirty="0">
                <a:solidFill>
                  <a:srgbClr val="F40CC2"/>
                </a:solidFill>
              </a:rPr>
              <a:t>[4][];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[0]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[1];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[1]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[2];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[2]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[3];</a:t>
            </a:r>
          </a:p>
          <a:p>
            <a:pPr indent="1139825" algn="just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twoD</a:t>
            </a:r>
            <a:r>
              <a:rPr lang="en-US" sz="2400" b="1" dirty="0">
                <a:solidFill>
                  <a:srgbClr val="C00000"/>
                </a:solidFill>
              </a:rPr>
              <a:t>[3] = new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b="1" dirty="0">
                <a:solidFill>
                  <a:srgbClr val="C00000"/>
                </a:solidFill>
              </a:rPr>
              <a:t>[4];</a:t>
            </a: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r="55625" b="4118"/>
          <a:stretch>
            <a:fillRect/>
          </a:stretch>
        </p:blipFill>
        <p:spPr bwMode="auto">
          <a:xfrm>
            <a:off x="228600" y="381000"/>
            <a:ext cx="87630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Multidimensional Arrays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r="56410" b="46436"/>
          <a:stretch>
            <a:fillRect/>
          </a:stretch>
        </p:blipFill>
        <p:spPr bwMode="auto">
          <a:xfrm>
            <a:off x="609600" y="9144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6843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Objects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304800"/>
            <a:ext cx="9144000" cy="99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Step1:  Declaring array of objects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ref[]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[size];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Employee e[]  = new Employee[10]; 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u="sng" dirty="0">
                <a:solidFill>
                  <a:srgbClr val="F40CC2"/>
                </a:solidFill>
                <a:latin typeface="NewBaskervilleStd-Italic"/>
              </a:rPr>
              <a:t>Note: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B0F0"/>
                </a:solidFill>
                <a:latin typeface="NewBaskervilleStd-Italic"/>
              </a:rPr>
              <a:t>Step 1 does not create array of objects physically, it is just declaration</a:t>
            </a: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r>
              <a:rPr lang="en-US" sz="2400" b="1" i="1" dirty="0">
                <a:solidFill>
                  <a:srgbClr val="00B050"/>
                </a:solidFill>
                <a:latin typeface="NewBaskervilleStd-Italic"/>
              </a:rPr>
              <a:t>Step2: Creating array of objects Physically</a:t>
            </a:r>
          </a:p>
          <a:p>
            <a:pPr algn="just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Syntax: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   ref[index] = new 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Class_Name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();</a:t>
            </a:r>
          </a:p>
          <a:p>
            <a:pPr algn="just">
              <a:buNone/>
            </a:pPr>
            <a:r>
              <a:rPr lang="en-US" sz="2400" b="1" i="1" dirty="0">
                <a:solidFill>
                  <a:srgbClr val="FFC000"/>
                </a:solidFill>
                <a:latin typeface="NewBaskervilleStd-Italic"/>
              </a:rPr>
              <a:t>Example: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 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e[0]  = new Employee();   // employee 0 obj. is created</a:t>
            </a: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7030A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  <a:p>
            <a:pPr algn="just">
              <a:buNone/>
            </a:pPr>
            <a:endParaRPr lang="en-US" sz="2400" b="1" i="1" dirty="0">
              <a:solidFill>
                <a:srgbClr val="C00000"/>
              </a:solidFill>
              <a:latin typeface="NewBaskervilleStd-Italic"/>
            </a:endParaRPr>
          </a:p>
        </p:txBody>
      </p:sp>
    </p:spTree>
    <p:extLst>
      <p:ext uri="{BB962C8B-B14F-4D97-AF65-F5344CB8AC3E}">
        <p14:creationId xmlns:p14="http://schemas.microsoft.com/office/powerpoint/2010/main" val="27293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A4A68-F83B-4AE0-B8D5-39F6F0B0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43" r="35833" b="3627"/>
          <a:stretch/>
        </p:blipFill>
        <p:spPr>
          <a:xfrm>
            <a:off x="152400" y="444900"/>
            <a:ext cx="8915400" cy="6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1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8DA62-7784-4499-9B3D-453911D5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22" r="13333" b="10784"/>
          <a:stretch/>
        </p:blipFill>
        <p:spPr>
          <a:xfrm>
            <a:off x="228600" y="5334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0EC75F-ED67-494A-B0B6-FA7F9449E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500"/>
          <a:stretch/>
        </p:blipFill>
        <p:spPr>
          <a:xfrm>
            <a:off x="228600" y="521100"/>
            <a:ext cx="838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subTitle" idx="4294967295"/>
          </p:nvPr>
        </p:nvSpPr>
        <p:spPr>
          <a:xfrm>
            <a:off x="916025" y="1957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 dirty="0">
                <a:solidFill>
                  <a:srgbClr val="2185C5"/>
                </a:solidFill>
              </a:rPr>
              <a:t>Mr. M.R. Solanki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4294967295"/>
          </p:nvPr>
        </p:nvSpPr>
        <p:spPr>
          <a:xfrm>
            <a:off x="990600" y="2895600"/>
            <a:ext cx="67818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 dirty="0"/>
              <a:t>Sr. Lecturer, Information Technology,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800" dirty="0">
                <a:hlinkClick r:id="rId3"/>
              </a:rPr>
              <a:t>manish_ratilal2002@yahoo.com</a:t>
            </a:r>
            <a:endParaRPr sz="2800" dirty="0"/>
          </a:p>
          <a:p>
            <a:pPr lvl="0">
              <a:spcBef>
                <a:spcPts val="0"/>
              </a:spcBef>
              <a:buNone/>
            </a:pPr>
            <a:r>
              <a:rPr lang="en" sz="2800" dirty="0"/>
              <a:t>SBMP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E82B8A-E659-4B87-A629-BC7B674E0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84" r="15000" b="4509"/>
          <a:stretch/>
        </p:blipFill>
        <p:spPr>
          <a:xfrm>
            <a:off x="152400" y="6858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3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14993-F5A2-404B-97B2-1FD4C8E998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7" r="24167" b="4510"/>
          <a:stretch/>
        </p:blipFill>
        <p:spPr>
          <a:xfrm>
            <a:off x="228600" y="457200"/>
            <a:ext cx="8763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80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03B4F-ADF9-4D6B-A818-019418531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" r="46667" b="13922"/>
          <a:stretch/>
        </p:blipFill>
        <p:spPr>
          <a:xfrm>
            <a:off x="180752" y="914400"/>
            <a:ext cx="842984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7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212FD-B63C-4D43-9AAF-A213FF6D2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71" r="50000" b="6079"/>
          <a:stretch/>
        </p:blipFill>
        <p:spPr>
          <a:xfrm>
            <a:off x="304800" y="838200"/>
            <a:ext cx="8458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2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2400" y="63900"/>
            <a:ext cx="80010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Creating array of objects taking user input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AEAE7-E1AD-4242-9206-01B869ABD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33" b="42157"/>
          <a:stretch/>
        </p:blipFill>
        <p:spPr>
          <a:xfrm>
            <a:off x="533400" y="762000"/>
            <a:ext cx="807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10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1121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m</a:t>
            </a:r>
            <a:r>
              <a:rPr lang="en" sz="2400" dirty="0">
                <a:solidFill>
                  <a:srgbClr val="FFFFFF"/>
                </a:solidFill>
              </a:rPr>
              <a:t>anish_ratilal2002@yahoo.com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93700" y="68580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C5053C"/>
                </a:solidFill>
              </a:rPr>
              <a:t>Credits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93700" y="1905000"/>
            <a:ext cx="6462600" cy="190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buSzPct val="100000"/>
              <a:buFont typeface="Wingdings" pitchFamily="2" charset="2"/>
              <a:buChar char="q"/>
            </a:pPr>
            <a:r>
              <a:rPr lang="en" sz="2400" u="sng" dirty="0">
                <a:hlinkClick r:id="rId3"/>
              </a:rPr>
              <a:t>Java The Complete Reference, Ninth Edition, Herbert Schildt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073100" y="63900"/>
            <a:ext cx="4946700" cy="621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200" b="1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457200" y="1295400"/>
            <a:ext cx="8382000" cy="373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Students will be able to: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Declare and create array of primitive types</a:t>
            </a:r>
          </a:p>
          <a:p>
            <a:pPr marL="231775" lvl="2" indent="-231775" algn="just"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/>
                </a:solidFill>
              </a:rPr>
              <a:t>Declare and create array of primitive types</a:t>
            </a:r>
          </a:p>
          <a:p>
            <a:pPr marL="231775" lvl="2" indent="-231775"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 </a:t>
            </a:r>
          </a:p>
          <a:p>
            <a:pPr marL="231775" lvl="2" indent="-231775" algn="just">
              <a:buFont typeface="Arial" pitchFamily="34" charset="0"/>
              <a:buChar char="•"/>
            </a:pPr>
            <a:endParaRPr lang="en-US" sz="2800" b="1" dirty="0">
              <a:solidFill>
                <a:schemeClr val="accent6"/>
              </a:solidFill>
            </a:endParaRPr>
          </a:p>
          <a:p>
            <a:pPr marL="231775" lvl="2" indent="-231775" algn="just">
              <a:buNone/>
            </a:pPr>
            <a:endParaRPr lang="en-US" sz="2800" b="1" dirty="0">
              <a:solidFill>
                <a:schemeClr val="accent6"/>
              </a:solidFill>
            </a:endParaRPr>
          </a:p>
        </p:txBody>
      </p:sp>
      <p:grpSp>
        <p:nvGrpSpPr>
          <p:cNvPr id="8" name="Shape 314"/>
          <p:cNvGrpSpPr/>
          <p:nvPr/>
        </p:nvGrpSpPr>
        <p:grpSpPr>
          <a:xfrm>
            <a:off x="7806293" y="228600"/>
            <a:ext cx="1032907" cy="990600"/>
            <a:chOff x="584925" y="238125"/>
            <a:chExt cx="415200" cy="525100"/>
          </a:xfrm>
        </p:grpSpPr>
        <p:sp>
          <p:nvSpPr>
            <p:cNvPr id="9" name="Shape 315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316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1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31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31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32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70C0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971799"/>
            <a:ext cx="7772400" cy="6858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400" b="1" dirty="0">
                <a:solidFill>
                  <a:schemeClr val="bg1"/>
                </a:solidFill>
              </a:rPr>
              <a:t>Array of primitive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An </a:t>
            </a:r>
            <a:r>
              <a:rPr lang="en-US" sz="2400" b="1" i="1" dirty="0">
                <a:solidFill>
                  <a:srgbClr val="00B050"/>
                </a:solidFill>
              </a:rPr>
              <a:t>array is a group of like-typed variables that are referred to by a common name.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1:  Declaration of an array (create the reference)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C5053C"/>
                </a:solidFill>
                <a:latin typeface="NewBaskervilleStd-Roman"/>
              </a:rPr>
              <a:t>	Example	int a[];</a:t>
            </a: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US" sz="2400" b="1" i="1" dirty="0">
                <a:solidFill>
                  <a:srgbClr val="7030A0"/>
                </a:solidFill>
              </a:rPr>
              <a:t>Step 2:  Creation of an array</a:t>
            </a:r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array-var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= new 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type 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size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just">
              <a:buNone/>
            </a:pPr>
            <a:r>
              <a:rPr lang="en-IN" sz="2400" b="1" dirty="0">
                <a:solidFill>
                  <a:srgbClr val="002060"/>
                </a:solidFill>
                <a:latin typeface="NewBaskervilleStd-Roman"/>
              </a:rPr>
              <a:t>	</a:t>
            </a:r>
            <a:r>
              <a:rPr lang="en-IN" sz="2400" b="1" dirty="0">
                <a:solidFill>
                  <a:srgbClr val="C00000"/>
                </a:solidFill>
                <a:latin typeface="NewBaskervilleStd-Roman"/>
              </a:rPr>
              <a:t>Example	a = new int[10];</a:t>
            </a:r>
          </a:p>
          <a:p>
            <a:pPr algn="just">
              <a:buFont typeface="Wingdings" pitchFamily="2" charset="2"/>
              <a:buChar char="ü"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2438400"/>
            <a:ext cx="9144000" cy="20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Lato" charset="0"/>
              <a:buChar char="#"/>
            </a:pPr>
            <a:r>
              <a:rPr lang="en-US" sz="2800" b="1" dirty="0">
                <a:solidFill>
                  <a:srgbClr val="0070C0"/>
                </a:solidFill>
              </a:rPr>
              <a:t>We can combine 2 steps as follows: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>
                <a:solidFill>
                  <a:srgbClr val="F40CC2"/>
                </a:solidFill>
              </a:rPr>
              <a:t>int a[] = new int[10];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2060"/>
                </a:solidFill>
              </a:rPr>
              <a:t># we can take size from the user 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F40CC2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 int a[] = new int[size];</a:t>
            </a:r>
          </a:p>
          <a:p>
            <a:pPr algn="just">
              <a:buNone/>
            </a:pPr>
            <a:r>
              <a:rPr lang="en-IN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#The elements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in the array allocated by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new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will automatically be initialized to zero (for numeric types),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false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</a:t>
            </a:r>
            <a:r>
              <a:rPr lang="en-US" sz="2400" b="1" i="0" u="none" strike="noStrike" baseline="0" dirty="0" err="1">
                <a:solidFill>
                  <a:srgbClr val="C00000"/>
                </a:solidFill>
                <a:latin typeface="NewBaskervilleStd-Bold"/>
              </a:rPr>
              <a:t>boolean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), or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Bold"/>
              </a:rPr>
              <a:t>null </a:t>
            </a:r>
            <a:r>
              <a:rPr lang="en-US" sz="2400" b="1" i="0" u="none" strike="noStrike" baseline="0" dirty="0">
                <a:solidFill>
                  <a:srgbClr val="C00000"/>
                </a:solidFill>
                <a:latin typeface="NewBaskervilleStd-Roman"/>
              </a:rPr>
              <a:t>(for reference types)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Compile time initialization</a:t>
            </a:r>
            <a:endParaRPr lang="en" sz="2800" b="1" dirty="0">
              <a:solidFill>
                <a:srgbClr val="002060"/>
              </a:solidFill>
            </a:endParaRPr>
          </a:p>
        </p:txBody>
      </p:sp>
      <p:sp>
        <p:nvSpPr>
          <p:cNvPr id="7" name="Shape 267"/>
          <p:cNvSpPr txBox="1">
            <a:spLocks noGrp="1"/>
          </p:cNvSpPr>
          <p:nvPr>
            <p:ph type="body" idx="4294967295"/>
          </p:nvPr>
        </p:nvSpPr>
        <p:spPr>
          <a:xfrm>
            <a:off x="0" y="533400"/>
            <a:ext cx="9144000" cy="449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We can initialize arrays at compile time as shown below:</a:t>
            </a:r>
            <a:endParaRPr lang="en-US" sz="2400" b="1" i="1" dirty="0">
              <a:solidFill>
                <a:srgbClr val="00B050"/>
              </a:solidFill>
            </a:endParaRPr>
          </a:p>
          <a:p>
            <a:pPr algn="just">
              <a:buNone/>
            </a:pPr>
            <a:endParaRPr lang="en-US" sz="2400" b="1" i="1" dirty="0"/>
          </a:p>
          <a:p>
            <a:pPr algn="just">
              <a:buNone/>
            </a:pPr>
            <a:r>
              <a:rPr lang="en-IN" sz="2400" b="1" i="1" u="none" strike="noStrike" baseline="0" dirty="0">
                <a:latin typeface="NewBaskervilleStd-Italic"/>
              </a:rPr>
              <a:t>	</a:t>
            </a:r>
            <a:r>
              <a:rPr lang="en-IN" sz="2400" b="1" i="1" u="none" strike="noStrike" baseline="0" dirty="0">
                <a:solidFill>
                  <a:srgbClr val="002060"/>
                </a:solidFill>
                <a:latin typeface="NewBaskervilleStd-Italic"/>
              </a:rPr>
              <a:t>Syntax: 	type var-name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[ val1,val2,val3, … , </a:t>
            </a:r>
            <a:r>
              <a:rPr lang="en-IN" sz="2400" b="1" i="0" u="none" strike="noStrike" baseline="0" dirty="0" err="1">
                <a:solidFill>
                  <a:srgbClr val="002060"/>
                </a:solidFill>
                <a:latin typeface="NewBaskervilleStd-Roman"/>
              </a:rPr>
              <a:t>valn</a:t>
            </a:r>
            <a:r>
              <a:rPr lang="en-IN" sz="2400" b="1" i="0" u="none" strike="noStrike" baseline="0" dirty="0">
                <a:solidFill>
                  <a:srgbClr val="002060"/>
                </a:solidFill>
                <a:latin typeface="NewBaskervilleStd-Roman"/>
              </a:rPr>
              <a:t>];</a:t>
            </a:r>
          </a:p>
          <a:p>
            <a:pPr algn="l">
              <a:buNone/>
            </a:pPr>
            <a:r>
              <a:rPr lang="en-US" sz="1800" b="0" i="0" u="none" strike="noStrike" baseline="0" dirty="0">
                <a:latin typeface="CourierStd"/>
              </a:rPr>
              <a:t>	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Example:	int a[] = {1,2,3,4,5};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Java provides an in-built </a:t>
            </a:r>
            <a:r>
              <a:rPr lang="en-US" sz="2400" b="1" i="1" dirty="0">
                <a:solidFill>
                  <a:srgbClr val="F40CC2"/>
                </a:solidFill>
                <a:latin typeface="NewBaskervilleStd-Italic"/>
              </a:rPr>
              <a:t>length</a:t>
            </a: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 variable for arrays to get the length of an array.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0070C0"/>
                </a:solidFill>
                <a:latin typeface="NewBaskervilleStd-Italic"/>
              </a:rPr>
              <a:t>		Syntax:  </a:t>
            </a:r>
            <a:r>
              <a:rPr lang="en-US" sz="2400" b="1" i="1" dirty="0" err="1">
                <a:solidFill>
                  <a:srgbClr val="0070C0"/>
                </a:solidFill>
                <a:latin typeface="NewBaskervilleStd-Italic"/>
              </a:rPr>
              <a:t>arr.length</a:t>
            </a:r>
            <a:endParaRPr lang="en-US" sz="2400" b="1" i="1" dirty="0">
              <a:solidFill>
                <a:srgbClr val="0070C0"/>
              </a:solidFill>
              <a:latin typeface="NewBaskervilleStd-Italic"/>
            </a:endParaRP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	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latin typeface="NewBaskervilleStd-Italic"/>
              </a:rPr>
              <a:t>a.length</a:t>
            </a: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);</a:t>
            </a:r>
          </a:p>
          <a:p>
            <a:pPr algn="l">
              <a:buNone/>
            </a:pPr>
            <a:r>
              <a:rPr lang="en-US" sz="2400" b="1" i="1" dirty="0">
                <a:solidFill>
                  <a:schemeClr val="tx1"/>
                </a:solidFill>
                <a:latin typeface="NewBaskervilleStd-Italic"/>
              </a:rPr>
              <a:t>Use: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C00000"/>
                </a:solidFill>
                <a:latin typeface="NewBaskervilleStd-Italic"/>
              </a:rPr>
              <a:t>	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for(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=0;i&lt;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a.length;i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++)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{</a:t>
            </a:r>
          </a:p>
          <a:p>
            <a:pPr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              	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System.out.println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(a[</a:t>
            </a:r>
            <a:r>
              <a:rPr lang="en-US" sz="2400" b="1" i="1" dirty="0" err="1">
                <a:solidFill>
                  <a:srgbClr val="7030A0"/>
                </a:solidFill>
                <a:latin typeface="NewBaskervilleStd-Italic"/>
              </a:rPr>
              <a:t>i</a:t>
            </a: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]);</a:t>
            </a:r>
          </a:p>
          <a:p>
            <a:pPr algn="l">
              <a:buNone/>
            </a:pPr>
            <a:r>
              <a:rPr lang="en-US" sz="2400" b="1" i="1" dirty="0">
                <a:solidFill>
                  <a:srgbClr val="7030A0"/>
                </a:solidFill>
                <a:latin typeface="NewBaskervilleStd-Italic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027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B5F6C-E87F-4968-AE31-9C646ABC2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6" r="33333" b="2941"/>
          <a:stretch/>
        </p:blipFill>
        <p:spPr>
          <a:xfrm>
            <a:off x="304800" y="7620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66"/>
          <p:cNvSpPr txBox="1">
            <a:spLocks noGrp="1"/>
          </p:cNvSpPr>
          <p:nvPr>
            <p:ph type="title"/>
          </p:nvPr>
        </p:nvSpPr>
        <p:spPr>
          <a:xfrm>
            <a:off x="1530300" y="63900"/>
            <a:ext cx="6623100" cy="469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2060"/>
                </a:solidFill>
              </a:rPr>
              <a:t>Array of primitive types</a:t>
            </a:r>
            <a:endParaRPr lang="en" sz="28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739A-3A3C-4426-BF0E-CBE9BF73C2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67" b="22198"/>
          <a:stretch/>
        </p:blipFill>
        <p:spPr>
          <a:xfrm>
            <a:off x="457200" y="762000"/>
            <a:ext cx="8153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103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581052-6AA9-4B8B-BB11-13D9051D0BDC}"/>
</file>

<file path=customXml/itemProps2.xml><?xml version="1.0" encoding="utf-8"?>
<ds:datastoreItem xmlns:ds="http://schemas.openxmlformats.org/officeDocument/2006/customXml" ds:itemID="{574C4C14-4623-46FD-92FE-F0EDE21875A5}"/>
</file>

<file path=customXml/itemProps3.xml><?xml version="1.0" encoding="utf-8"?>
<ds:datastoreItem xmlns:ds="http://schemas.openxmlformats.org/officeDocument/2006/customXml" ds:itemID="{D6CF5E5E-FA6A-4CE0-816D-A20DDF07CBF9}"/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603</Words>
  <Application>Microsoft Office PowerPoint</Application>
  <PresentationFormat>On-screen Show (4:3)</PresentationFormat>
  <Paragraphs>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NewBaskervilleStd-Italic</vt:lpstr>
      <vt:lpstr>NewBaskervilleStd-Roman</vt:lpstr>
      <vt:lpstr>Raleway</vt:lpstr>
      <vt:lpstr>Wingdings</vt:lpstr>
      <vt:lpstr>NewBaskervilleStd-Bold</vt:lpstr>
      <vt:lpstr>Lato</vt:lpstr>
      <vt:lpstr>CourierStd</vt:lpstr>
      <vt:lpstr>Arial</vt:lpstr>
      <vt:lpstr>Antonio template</vt:lpstr>
      <vt:lpstr>Handling Arrays in Java</vt:lpstr>
      <vt:lpstr>PowerPoint Presentation</vt:lpstr>
      <vt:lpstr>Learning Outcomes</vt:lpstr>
      <vt:lpstr>Array of primitive types</vt:lpstr>
      <vt:lpstr>Array of primitive types</vt:lpstr>
      <vt:lpstr>PowerPoint Presentation</vt:lpstr>
      <vt:lpstr>Compile time initialization</vt:lpstr>
      <vt:lpstr>Array of primitive types</vt:lpstr>
      <vt:lpstr>Array of primitive types</vt:lpstr>
      <vt:lpstr>Multidimensional Arrays</vt:lpstr>
      <vt:lpstr>Multidimensional Arrays</vt:lpstr>
      <vt:lpstr>Multidimensional Arrays</vt:lpstr>
      <vt:lpstr>Multidimensional Arrays</vt:lpstr>
      <vt:lpstr>Multidimensional Arrays</vt:lpstr>
      <vt:lpstr>Array of Objects</vt:lpstr>
      <vt:lpstr>Creating array of objects</vt:lpstr>
      <vt:lpstr>Creating array of objects</vt:lpstr>
      <vt:lpstr>Creating array of objects</vt:lpstr>
      <vt:lpstr>Creating array of objects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Creating array of objects taking user input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mrs</dc:creator>
  <cp:lastModifiedBy>Manish Solanki</cp:lastModifiedBy>
  <cp:revision>187</cp:revision>
  <dcterms:modified xsi:type="dcterms:W3CDTF">2021-09-07T06:58:41Z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