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55"/>
  </p:notesMasterIdLst>
  <p:sldIdLst>
    <p:sldId id="256" r:id="rId5"/>
    <p:sldId id="258" r:id="rId6"/>
    <p:sldId id="261" r:id="rId7"/>
    <p:sldId id="25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8" r:id="rId16"/>
    <p:sldId id="291" r:id="rId17"/>
    <p:sldId id="303" r:id="rId18"/>
    <p:sldId id="292" r:id="rId19"/>
    <p:sldId id="293" r:id="rId20"/>
    <p:sldId id="294" r:id="rId21"/>
    <p:sldId id="295" r:id="rId22"/>
    <p:sldId id="304" r:id="rId23"/>
    <p:sldId id="296" r:id="rId24"/>
    <p:sldId id="297" r:id="rId25"/>
    <p:sldId id="299" r:id="rId26"/>
    <p:sldId id="300" r:id="rId27"/>
    <p:sldId id="301" r:id="rId28"/>
    <p:sldId id="302" r:id="rId29"/>
    <p:sldId id="305" r:id="rId30"/>
    <p:sldId id="308" r:id="rId31"/>
    <p:sldId id="309" r:id="rId32"/>
    <p:sldId id="260" r:id="rId33"/>
    <p:sldId id="307" r:id="rId34"/>
    <p:sldId id="306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4" r:id="rId49"/>
    <p:sldId id="325" r:id="rId50"/>
    <p:sldId id="323" r:id="rId51"/>
    <p:sldId id="326" r:id="rId52"/>
    <p:sldId id="279" r:id="rId53"/>
    <p:sldId id="280" r:id="rId54"/>
  </p:sldIdLst>
  <p:sldSz cx="9144000" cy="6858000" type="screen4x3"/>
  <p:notesSz cx="6858000" cy="9144000"/>
  <p:embeddedFontLst>
    <p:embeddedFont>
      <p:font typeface="Lato" panose="020B0604020202020204" charset="0"/>
      <p:regular r:id="rId56"/>
      <p:bold r:id="rId57"/>
      <p:italic r:id="rId58"/>
      <p:boldItalic r:id="rId59"/>
    </p:embeddedFont>
    <p:embeddedFont>
      <p:font typeface="Raleway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1A14F-C17B-49BD-BC1A-BC6DE90FF661}" v="2" dt="2022-11-30T03:33:40.900"/>
    <p1510:client id="{9E3DE4FE-6F40-4804-B0A7-E5F7FF7593AF}" v="20" dt="2022-11-30T05:51:17.431"/>
    <p1510:client id="{B5578D52-B553-4A7C-B92D-21E2A52D99A0}" v="7" dt="2022-11-22T13:51:43.082"/>
    <p1510:client id="{C941A56A-4E6E-4857-9BFA-1DF72273C90D}" v="8" dt="2022-12-15T16:30:09.343"/>
    <p1510:client id="{F5FFA563-8412-4C87-A249-3FF89C12AFA9}" v="2" dt="2022-11-28T06:02:36.565"/>
    <p1510:client id="{FF71B588-661F-457C-889F-78C9159C359B}" v="2" dt="2022-11-29T15:32:26.308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AM BARBHAYA-57498210010" userId="S::57498210010@svkmmumbai.onmicrosoft.com::dbd31842-4181-4675-9893-b81c8ad65b23" providerId="AD" clId="Web-{9E3DE4FE-6F40-4804-B0A7-E5F7FF7593AF}"/>
    <pc:docChg chg="modSld">
      <pc:chgData name="JAINAM BARBHAYA-57498210010" userId="S::57498210010@svkmmumbai.onmicrosoft.com::dbd31842-4181-4675-9893-b81c8ad65b23" providerId="AD" clId="Web-{9E3DE4FE-6F40-4804-B0A7-E5F7FF7593AF}" dt="2022-11-30T05:51:17.431" v="19" actId="20577"/>
      <pc:docMkLst>
        <pc:docMk/>
      </pc:docMkLst>
      <pc:sldChg chg="modSp">
        <pc:chgData name="JAINAM BARBHAYA-57498210010" userId="S::57498210010@svkmmumbai.onmicrosoft.com::dbd31842-4181-4675-9893-b81c8ad65b23" providerId="AD" clId="Web-{9E3DE4FE-6F40-4804-B0A7-E5F7FF7593AF}" dt="2022-11-30T05:51:17.431" v="19" actId="20577"/>
        <pc:sldMkLst>
          <pc:docMk/>
          <pc:sldMk cId="0" sldId="321"/>
        </pc:sldMkLst>
        <pc:spChg chg="mod">
          <ac:chgData name="JAINAM BARBHAYA-57498210010" userId="S::57498210010@svkmmumbai.onmicrosoft.com::dbd31842-4181-4675-9893-b81c8ad65b23" providerId="AD" clId="Web-{9E3DE4FE-6F40-4804-B0A7-E5F7FF7593AF}" dt="2022-11-30T05:51:17.431" v="19" actId="20577"/>
          <ac:spMkLst>
            <pc:docMk/>
            <pc:sldMk cId="0" sldId="321"/>
            <ac:spMk id="7" creationId="{00000000-0000-0000-0000-000000000000}"/>
          </ac:spMkLst>
        </pc:spChg>
      </pc:sldChg>
    </pc:docChg>
  </pc:docChgLst>
  <pc:docChgLst>
    <pc:chgData name="ARYAN DHANDHUKIYA- 57498210016" userId="S::aryan.dhandhukiya16@svkmmumbai.onmicrosoft.com::5b170fb8-71fd-40e8-9123-5cbfbc18a4b2" providerId="AD" clId="Web-{B5578D52-B553-4A7C-B92D-21E2A52D99A0}"/>
    <pc:docChg chg="modSld">
      <pc:chgData name="ARYAN DHANDHUKIYA- 57498210016" userId="S::aryan.dhandhukiya16@svkmmumbai.onmicrosoft.com::5b170fb8-71fd-40e8-9123-5cbfbc18a4b2" providerId="AD" clId="Web-{B5578D52-B553-4A7C-B92D-21E2A52D99A0}" dt="2022-11-22T13:51:43.082" v="5"/>
      <pc:docMkLst>
        <pc:docMk/>
      </pc:docMkLst>
      <pc:sldChg chg="addSp delSp modSp">
        <pc:chgData name="ARYAN DHANDHUKIYA- 57498210016" userId="S::aryan.dhandhukiya16@svkmmumbai.onmicrosoft.com::5b170fb8-71fd-40e8-9123-5cbfbc18a4b2" providerId="AD" clId="Web-{B5578D52-B553-4A7C-B92D-21E2A52D99A0}" dt="2022-11-22T13:51:43.082" v="5"/>
        <pc:sldMkLst>
          <pc:docMk/>
          <pc:sldMk cId="0" sldId="309"/>
        </pc:sldMkLst>
        <pc:picChg chg="add del mod">
          <ac:chgData name="ARYAN DHANDHUKIYA- 57498210016" userId="S::aryan.dhandhukiya16@svkmmumbai.onmicrosoft.com::5b170fb8-71fd-40e8-9123-5cbfbc18a4b2" providerId="AD" clId="Web-{B5578D52-B553-4A7C-B92D-21E2A52D99A0}" dt="2022-11-22T13:51:43.082" v="5"/>
          <ac:picMkLst>
            <pc:docMk/>
            <pc:sldMk cId="0" sldId="309"/>
            <ac:picMk id="2" creationId="{720F73A8-72C3-06C1-BE03-433914F9FCC3}"/>
          </ac:picMkLst>
        </pc:picChg>
        <pc:picChg chg="add del">
          <ac:chgData name="ARYAN DHANDHUKIYA- 57498210016" userId="S::aryan.dhandhukiya16@svkmmumbai.onmicrosoft.com::5b170fb8-71fd-40e8-9123-5cbfbc18a4b2" providerId="AD" clId="Web-{B5578D52-B553-4A7C-B92D-21E2A52D99A0}" dt="2022-11-22T13:49:39.813" v="1"/>
          <ac:picMkLst>
            <pc:docMk/>
            <pc:sldMk cId="0" sldId="309"/>
            <ac:picMk id="5" creationId="{515C468E-7418-4729-AD6F-336742C6E475}"/>
          </ac:picMkLst>
        </pc:picChg>
      </pc:sldChg>
    </pc:docChg>
  </pc:docChgLst>
  <pc:docChgLst>
    <pc:chgData name="SAAD KHAN- 57498210053" userId="S::saad.khan53@svkmmumbai.onmicrosoft.com::136da8d8-31f8-4f7a-b31b-b26d2646bb23" providerId="AD" clId="Web-{F5FFA563-8412-4C87-A249-3FF89C12AFA9}"/>
    <pc:docChg chg="modSld">
      <pc:chgData name="SAAD KHAN- 57498210053" userId="S::saad.khan53@svkmmumbai.onmicrosoft.com::136da8d8-31f8-4f7a-b31b-b26d2646bb23" providerId="AD" clId="Web-{F5FFA563-8412-4C87-A249-3FF89C12AFA9}" dt="2022-11-28T06:02:36.565" v="1" actId="1076"/>
      <pc:docMkLst>
        <pc:docMk/>
      </pc:docMkLst>
      <pc:sldChg chg="modSp">
        <pc:chgData name="SAAD KHAN- 57498210053" userId="S::saad.khan53@svkmmumbai.onmicrosoft.com::136da8d8-31f8-4f7a-b31b-b26d2646bb23" providerId="AD" clId="Web-{F5FFA563-8412-4C87-A249-3FF89C12AFA9}" dt="2022-11-28T06:02:36.565" v="1" actId="1076"/>
        <pc:sldMkLst>
          <pc:docMk/>
          <pc:sldMk cId="0" sldId="313"/>
        </pc:sldMkLst>
        <pc:spChg chg="mod">
          <ac:chgData name="SAAD KHAN- 57498210053" userId="S::saad.khan53@svkmmumbai.onmicrosoft.com::136da8d8-31f8-4f7a-b31b-b26d2646bb23" providerId="AD" clId="Web-{F5FFA563-8412-4C87-A249-3FF89C12AFA9}" dt="2022-11-28T06:02:36.565" v="1" actId="1076"/>
          <ac:spMkLst>
            <pc:docMk/>
            <pc:sldMk cId="0" sldId="313"/>
            <ac:spMk id="7" creationId="{00000000-0000-0000-0000-000000000000}"/>
          </ac:spMkLst>
        </pc:spChg>
      </pc:sldChg>
    </pc:docChg>
  </pc:docChgLst>
  <pc:docChgLst>
    <pc:chgData name="ANKUR VASANI-57498210036" userId="S::57498210036@svkmmumbai.onmicrosoft.com::3659174b-3e1d-43fb-8e11-bdddadf99ff4" providerId="AD" clId="Web-{FF71B588-661F-457C-889F-78C9159C359B}"/>
    <pc:docChg chg="modSld">
      <pc:chgData name="ANKUR VASANI-57498210036" userId="S::57498210036@svkmmumbai.onmicrosoft.com::3659174b-3e1d-43fb-8e11-bdddadf99ff4" providerId="AD" clId="Web-{FF71B588-661F-457C-889F-78C9159C359B}" dt="2022-11-29T15:32:26.308" v="1" actId="1076"/>
      <pc:docMkLst>
        <pc:docMk/>
      </pc:docMkLst>
      <pc:sldChg chg="modSp">
        <pc:chgData name="ANKUR VASANI-57498210036" userId="S::57498210036@svkmmumbai.onmicrosoft.com::3659174b-3e1d-43fb-8e11-bdddadf99ff4" providerId="AD" clId="Web-{FF71B588-661F-457C-889F-78C9159C359B}" dt="2022-11-29T15:32:26.308" v="1" actId="1076"/>
        <pc:sldMkLst>
          <pc:docMk/>
          <pc:sldMk cId="0" sldId="314"/>
        </pc:sldMkLst>
        <pc:spChg chg="mod">
          <ac:chgData name="ANKUR VASANI-57498210036" userId="S::57498210036@svkmmumbai.onmicrosoft.com::3659174b-3e1d-43fb-8e11-bdddadf99ff4" providerId="AD" clId="Web-{FF71B588-661F-457C-889F-78C9159C359B}" dt="2022-11-29T15:32:26.308" v="1" actId="1076"/>
          <ac:spMkLst>
            <pc:docMk/>
            <pc:sldMk cId="0" sldId="314"/>
            <ac:spMk id="7" creationId="{00000000-0000-0000-0000-000000000000}"/>
          </ac:spMkLst>
        </pc:spChg>
      </pc:sldChg>
    </pc:docChg>
  </pc:docChgLst>
  <pc:docChgLst>
    <pc:chgData name="HET SHAH-57498210031" userId="S::57498210031@svkmmumbai.onmicrosoft.com::7640694f-19f0-427f-af62-bd87864f53c2" providerId="AD" clId="Web-{7391A14F-C17B-49BD-BC1A-BC6DE90FF661}"/>
    <pc:docChg chg="modSld">
      <pc:chgData name="HET SHAH-57498210031" userId="S::57498210031@svkmmumbai.onmicrosoft.com::7640694f-19f0-427f-af62-bd87864f53c2" providerId="AD" clId="Web-{7391A14F-C17B-49BD-BC1A-BC6DE90FF661}" dt="2022-11-30T03:33:40.900" v="1" actId="1076"/>
      <pc:docMkLst>
        <pc:docMk/>
      </pc:docMkLst>
      <pc:sldChg chg="modSp">
        <pc:chgData name="HET SHAH-57498210031" userId="S::57498210031@svkmmumbai.onmicrosoft.com::7640694f-19f0-427f-af62-bd87864f53c2" providerId="AD" clId="Web-{7391A14F-C17B-49BD-BC1A-BC6DE90FF661}" dt="2022-11-30T03:33:40.900" v="1" actId="1076"/>
        <pc:sldMkLst>
          <pc:docMk/>
          <pc:sldMk cId="0" sldId="309"/>
        </pc:sldMkLst>
        <pc:picChg chg="mod">
          <ac:chgData name="HET SHAH-57498210031" userId="S::57498210031@svkmmumbai.onmicrosoft.com::7640694f-19f0-427f-af62-bd87864f53c2" providerId="AD" clId="Web-{7391A14F-C17B-49BD-BC1A-BC6DE90FF661}" dt="2022-11-30T03:33:40.900" v="1" actId="1076"/>
          <ac:picMkLst>
            <pc:docMk/>
            <pc:sldMk cId="0" sldId="309"/>
            <ac:picMk id="5" creationId="{515C468E-7418-4729-AD6F-336742C6E475}"/>
          </ac:picMkLst>
        </pc:picChg>
      </pc:sldChg>
    </pc:docChg>
  </pc:docChgLst>
  <pc:docChgLst>
    <pc:chgData name="SOHAM SONAVANE-57498210018" userId="S::57498210018@svkmmumbai.onmicrosoft.com::f1cda8d6-1130-47f9-aced-3b2245dc537e" providerId="AD" clId="Web-{C941A56A-4E6E-4857-9BFA-1DF72273C90D}"/>
    <pc:docChg chg="modSld">
      <pc:chgData name="SOHAM SONAVANE-57498210018" userId="S::57498210018@svkmmumbai.onmicrosoft.com::f1cda8d6-1130-47f9-aced-3b2245dc537e" providerId="AD" clId="Web-{C941A56A-4E6E-4857-9BFA-1DF72273C90D}" dt="2022-12-15T16:30:09.343" v="7" actId="1076"/>
      <pc:docMkLst>
        <pc:docMk/>
      </pc:docMkLst>
      <pc:sldChg chg="modSp">
        <pc:chgData name="SOHAM SONAVANE-57498210018" userId="S::57498210018@svkmmumbai.onmicrosoft.com::f1cda8d6-1130-47f9-aced-3b2245dc537e" providerId="AD" clId="Web-{C941A56A-4E6E-4857-9BFA-1DF72273C90D}" dt="2022-12-15T16:30:09.343" v="7" actId="1076"/>
        <pc:sldMkLst>
          <pc:docMk/>
          <pc:sldMk cId="0" sldId="313"/>
        </pc:sldMkLst>
        <pc:spChg chg="mod">
          <ac:chgData name="SOHAM SONAVANE-57498210018" userId="S::57498210018@svkmmumbai.onmicrosoft.com::f1cda8d6-1130-47f9-aced-3b2245dc537e" providerId="AD" clId="Web-{C941A56A-4E6E-4857-9BFA-1DF72273C90D}" dt="2022-12-15T16:30:09.343" v="7" actId="1076"/>
          <ac:spMkLst>
            <pc:docMk/>
            <pc:sldMk cId="0" sldId="31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79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2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09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Exception Handling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B050"/>
                </a:solidFill>
                <a:latin typeface="+mn-lt"/>
              </a:rPr>
              <a:t>Another Example:</a:t>
            </a:r>
          </a:p>
          <a:p>
            <a:pPr marL="914400" indent="60325">
              <a:buNone/>
            </a:pPr>
            <a:endParaRPr lang="en-US" sz="2800">
              <a:solidFill>
                <a:schemeClr val="accent6"/>
              </a:solidFill>
            </a:endParaRP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class Exc1 {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static void subroutine() {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int d = 0;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int a = 10 / d;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public static void main(String </a:t>
            </a:r>
            <a:r>
              <a:rPr lang="en-US" sz="2800" err="1">
                <a:solidFill>
                  <a:schemeClr val="accent6"/>
                </a:solidFill>
              </a:rPr>
              <a:t>args</a:t>
            </a:r>
            <a:r>
              <a:rPr lang="en-US" sz="2800">
                <a:solidFill>
                  <a:schemeClr val="accent6"/>
                </a:solidFill>
              </a:rPr>
              <a:t>[]) {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Exc1.subroutine();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>
                <a:solidFill>
                  <a:schemeClr val="accent6"/>
                </a:solidFill>
              </a:rPr>
              <a:t>}</a:t>
            </a:r>
            <a:endParaRPr lang="en-US" sz="2800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r>
              <a:rPr lang="en-US" sz="2400">
                <a:latin typeface="+mn-lt"/>
              </a:rPr>
              <a:t>	</a:t>
            </a:r>
            <a:endParaRPr lang="en-US" sz="2400" b="1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B050"/>
                </a:solidFill>
                <a:latin typeface="+mn-lt"/>
              </a:rPr>
              <a:t>Outcome:</a:t>
            </a:r>
          </a:p>
          <a:p>
            <a:pPr marL="1079500" indent="523875">
              <a:buNone/>
            </a:pPr>
            <a:endParaRPr lang="en-US" sz="2800"/>
          </a:p>
          <a:p>
            <a:pPr marL="1079500" indent="523875">
              <a:buNone/>
            </a:pPr>
            <a:r>
              <a:rPr lang="en-US" sz="2800" err="1">
                <a:solidFill>
                  <a:srgbClr val="7030A0"/>
                </a:solidFill>
              </a:rPr>
              <a:t>java.lang.ArithmeticException</a:t>
            </a:r>
            <a:r>
              <a:rPr lang="en-US" sz="2800">
                <a:solidFill>
                  <a:srgbClr val="7030A0"/>
                </a:solidFill>
              </a:rPr>
              <a:t>: / by zero</a:t>
            </a:r>
          </a:p>
          <a:p>
            <a:pPr marL="1079500" indent="523875">
              <a:buNone/>
            </a:pPr>
            <a:r>
              <a:rPr lang="en-US" sz="2800">
                <a:solidFill>
                  <a:srgbClr val="7030A0"/>
                </a:solidFill>
              </a:rPr>
              <a:t>at Exc1.subroutine(Exc1.java:4)</a:t>
            </a:r>
          </a:p>
          <a:p>
            <a:pPr marL="1079500" indent="523875">
              <a:buNone/>
            </a:pPr>
            <a:r>
              <a:rPr lang="en-US" sz="2800">
                <a:solidFill>
                  <a:srgbClr val="7030A0"/>
                </a:solidFill>
              </a:rPr>
              <a:t>at Exc1.main(Exc1.java:7)</a:t>
            </a:r>
            <a:endParaRPr lang="en-US" sz="2800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r>
              <a:rPr lang="en-US" sz="2400">
                <a:latin typeface="+mn-lt"/>
              </a:rPr>
              <a:t>	</a:t>
            </a:r>
            <a:endParaRPr lang="en-US" sz="2400" b="1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2.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Handling Exceptions Using try and catch clauses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/>
              <a:t>Handling Exceptions gives two 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solidFill>
                  <a:srgbClr val="C00000"/>
                </a:solidFill>
              </a:rPr>
              <a:t>Allows you to fix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solidFill>
                  <a:srgbClr val="C00000"/>
                </a:solidFill>
              </a:rPr>
              <a:t>Prevents the program from automatically terminating</a:t>
            </a:r>
          </a:p>
          <a:p>
            <a:pPr marL="457200" indent="-457200">
              <a:buNone/>
            </a:pP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 </a:t>
            </a:r>
            <a:r>
              <a:rPr lang="en-US" sz="2400" b="1">
                <a:solidFill>
                  <a:schemeClr val="accent1"/>
                </a:solidFill>
                <a:latin typeface="+mn-lt"/>
              </a:rPr>
              <a:t>Format of try …. Catch </a:t>
            </a:r>
          </a:p>
          <a:p>
            <a:pPr indent="509588">
              <a:buNone/>
            </a:pPr>
            <a:r>
              <a:rPr lang="en-US" sz="2400" b="1">
                <a:solidFill>
                  <a:srgbClr val="795080"/>
                </a:solidFill>
              </a:rPr>
              <a:t>try</a:t>
            </a:r>
            <a:r>
              <a:rPr lang="en-US" sz="2400" b="1">
                <a:solidFill>
                  <a:srgbClr val="12BE6C"/>
                </a:solidFill>
              </a:rPr>
              <a:t> {</a:t>
            </a:r>
          </a:p>
          <a:p>
            <a:pPr indent="509588">
              <a:buNone/>
            </a:pPr>
            <a:r>
              <a:rPr lang="en-US" sz="2400" b="1">
                <a:solidFill>
                  <a:srgbClr val="12BE6C"/>
                </a:solidFill>
              </a:rPr>
              <a:t>// block of code to monitor for errors</a:t>
            </a:r>
          </a:p>
          <a:p>
            <a:pPr indent="509588">
              <a:buNone/>
            </a:pPr>
            <a:r>
              <a:rPr lang="en-US" sz="2400" b="1">
                <a:solidFill>
                  <a:srgbClr val="12BE6C"/>
                </a:solidFill>
              </a:rPr>
              <a:t>}</a:t>
            </a:r>
          </a:p>
          <a:p>
            <a:pPr indent="509588">
              <a:buNone/>
            </a:pPr>
            <a:r>
              <a:rPr lang="en-US" sz="2400" b="1">
                <a:solidFill>
                  <a:srgbClr val="795080"/>
                </a:solidFill>
              </a:rPr>
              <a:t>catch (</a:t>
            </a:r>
            <a:r>
              <a:rPr lang="en-US" sz="2400" b="1" i="1" err="1">
                <a:solidFill>
                  <a:srgbClr val="795080"/>
                </a:solidFill>
              </a:rPr>
              <a:t>ExceptionType</a:t>
            </a:r>
            <a:r>
              <a:rPr lang="en-US" sz="2400" b="1" i="1">
                <a:solidFill>
                  <a:srgbClr val="795080"/>
                </a:solidFill>
              </a:rPr>
              <a:t> </a:t>
            </a:r>
            <a:r>
              <a:rPr lang="en-US" sz="2400" b="1" i="1" err="1">
                <a:solidFill>
                  <a:srgbClr val="795080"/>
                </a:solidFill>
              </a:rPr>
              <a:t>exOb</a:t>
            </a:r>
            <a:r>
              <a:rPr lang="en-US" sz="2400" b="1" i="1">
                <a:solidFill>
                  <a:srgbClr val="795080"/>
                </a:solidFill>
              </a:rPr>
              <a:t>) </a:t>
            </a:r>
            <a:r>
              <a:rPr lang="en-US" sz="2400" b="1" i="1">
                <a:solidFill>
                  <a:srgbClr val="12BE6C"/>
                </a:solidFill>
              </a:rPr>
              <a:t>{</a:t>
            </a:r>
          </a:p>
          <a:p>
            <a:pPr indent="509588">
              <a:buNone/>
            </a:pPr>
            <a:r>
              <a:rPr lang="en-US" sz="2400" b="1">
                <a:solidFill>
                  <a:srgbClr val="FF0000"/>
                </a:solidFill>
              </a:rPr>
              <a:t>// exception handler for </a:t>
            </a:r>
            <a:r>
              <a:rPr lang="en-US" sz="2400" b="1" i="1" err="1">
                <a:solidFill>
                  <a:srgbClr val="FF0000"/>
                </a:solidFill>
              </a:rPr>
              <a:t>ExceptionType</a:t>
            </a:r>
            <a:endParaRPr lang="en-US" sz="2400" b="1" i="1">
              <a:solidFill>
                <a:srgbClr val="FF0000"/>
              </a:solidFill>
            </a:endParaRPr>
          </a:p>
          <a:p>
            <a:pPr indent="509588">
              <a:buNone/>
            </a:pPr>
            <a:r>
              <a:rPr lang="en-US" sz="2400" b="1">
                <a:solidFill>
                  <a:srgbClr val="12BE6C"/>
                </a:solidFill>
              </a:rPr>
              <a:t>}</a:t>
            </a:r>
            <a:endParaRPr lang="en-US" sz="2400" b="1">
              <a:solidFill>
                <a:srgbClr val="12BE6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+mn-lt"/>
              </a:rPr>
              <a:t>There must not be any executable statement between try and catch block.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class Exc2 {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000" b="1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000" b="1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int d, a;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try { // monitor a block of code.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d = 0;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a = 42 / d;</a:t>
            </a:r>
          </a:p>
          <a:p>
            <a:pPr>
              <a:buNone/>
            </a:pPr>
            <a:r>
              <a:rPr lang="en-US" sz="2000" b="1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>
                <a:solidFill>
                  <a:srgbClr val="7030A0"/>
                </a:solidFill>
                <a:latin typeface="+mn-lt"/>
              </a:rPr>
              <a:t>("This will not be printed.");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} catch (ArithmeticException e) { // catch divide-by-zero error</a:t>
            </a:r>
          </a:p>
          <a:p>
            <a:pPr>
              <a:buNone/>
            </a:pPr>
            <a:r>
              <a:rPr lang="en-US" sz="2000" b="1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>
                <a:solidFill>
                  <a:srgbClr val="7030A0"/>
                </a:solidFill>
                <a:latin typeface="+mn-lt"/>
              </a:rPr>
              <a:t>("Division by zero.");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} </a:t>
            </a:r>
          </a:p>
          <a:p>
            <a:pPr>
              <a:buNone/>
            </a:pPr>
            <a:r>
              <a:rPr lang="en-US" sz="2000" b="1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>
                <a:solidFill>
                  <a:srgbClr val="7030A0"/>
                </a:solidFill>
                <a:latin typeface="+mn-lt"/>
              </a:rPr>
              <a:t>("After catch statement.");</a:t>
            </a:r>
          </a:p>
          <a:p>
            <a:pPr>
              <a:buNone/>
            </a:pPr>
            <a:r>
              <a:rPr lang="en-US" sz="2000" b="1">
                <a:solidFill>
                  <a:srgbClr val="7030A0"/>
                </a:solidFill>
                <a:latin typeface="+mn-lt"/>
              </a:rPr>
              <a:t>} }</a:t>
            </a:r>
          </a:p>
          <a:p>
            <a:pPr>
              <a:buNone/>
            </a:pPr>
            <a:r>
              <a:rPr lang="en-US" sz="2000" b="1">
                <a:latin typeface="+mn-lt"/>
              </a:rPr>
              <a:t>This program generates the following output:</a:t>
            </a:r>
          </a:p>
          <a:p>
            <a:pPr>
              <a:buNone/>
            </a:pPr>
            <a:r>
              <a:rPr lang="en-US" sz="2000" b="1">
                <a:solidFill>
                  <a:srgbClr val="C00000"/>
                </a:solidFill>
                <a:latin typeface="+mn-lt"/>
              </a:rPr>
              <a:t>Division by zero.</a:t>
            </a:r>
          </a:p>
          <a:p>
            <a:pPr>
              <a:buNone/>
            </a:pPr>
            <a:r>
              <a:rPr lang="en-US" sz="2000" b="1">
                <a:solidFill>
                  <a:srgbClr val="C00000"/>
                </a:solidFill>
                <a:latin typeface="+mn-lt"/>
              </a:rPr>
              <a:t>After catch statement.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Displaying Description of Exception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err="1">
                <a:solidFill>
                  <a:srgbClr val="12BE6C"/>
                </a:solidFill>
              </a:rPr>
              <a:t>Throwable</a:t>
            </a:r>
            <a:r>
              <a:rPr lang="en-US" sz="2400" b="1">
                <a:solidFill>
                  <a:srgbClr val="12BE6C"/>
                </a:solidFill>
              </a:rPr>
              <a:t> overrides the </a:t>
            </a:r>
            <a:r>
              <a:rPr lang="en-US" sz="2400" b="1" err="1">
                <a:solidFill>
                  <a:srgbClr val="12BE6C"/>
                </a:solidFill>
              </a:rPr>
              <a:t>toString</a:t>
            </a:r>
            <a:r>
              <a:rPr lang="en-US" sz="2400" b="1">
                <a:solidFill>
                  <a:srgbClr val="12BE6C"/>
                </a:solidFill>
              </a:rPr>
              <a:t>( ) method (defined by Object) so that it returns a string containing a description of the exception.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We can display this description in a </a:t>
            </a:r>
            <a:r>
              <a:rPr lang="en-US" sz="2400" b="1" err="1">
                <a:solidFill>
                  <a:srgbClr val="7030A0"/>
                </a:solidFill>
              </a:rPr>
              <a:t>println</a:t>
            </a:r>
            <a:r>
              <a:rPr lang="en-US" sz="2400" b="1">
                <a:solidFill>
                  <a:srgbClr val="7030A0"/>
                </a:solidFill>
              </a:rPr>
              <a:t>( ) statement by simply passing the exception as an argument as shown below:</a:t>
            </a:r>
          </a:p>
          <a:p>
            <a:pPr algn="just">
              <a:buNone/>
            </a:pPr>
            <a:endParaRPr lang="en-US" sz="2400" b="1">
              <a:solidFill>
                <a:srgbClr val="C00000"/>
              </a:solidFill>
              <a:latin typeface="+mn-lt"/>
            </a:endParaRPr>
          </a:p>
          <a:p>
            <a:pPr marL="854075" indent="-220663">
              <a:buNone/>
            </a:pPr>
            <a:r>
              <a:rPr lang="en-US" sz="2400" b="1">
                <a:solidFill>
                  <a:schemeClr val="accent6"/>
                </a:solidFill>
              </a:rPr>
              <a:t>catch (ArithmeticException e) {</a:t>
            </a:r>
          </a:p>
          <a:p>
            <a:pPr marL="854075" indent="-220663">
              <a:buNone/>
            </a:pPr>
            <a:r>
              <a:rPr lang="en-US" sz="2400" b="1" err="1">
                <a:solidFill>
                  <a:schemeClr val="accent6"/>
                </a:solidFill>
              </a:rPr>
              <a:t>System.out.println</a:t>
            </a:r>
            <a:r>
              <a:rPr lang="en-US" sz="2400" b="1">
                <a:solidFill>
                  <a:schemeClr val="accent6"/>
                </a:solidFill>
              </a:rPr>
              <a:t>("Exception: " + e);</a:t>
            </a:r>
          </a:p>
          <a:p>
            <a:pPr marL="854075" indent="-220663">
              <a:buNone/>
            </a:pPr>
            <a:r>
              <a:rPr lang="en-US" sz="2400" b="1">
                <a:solidFill>
                  <a:schemeClr val="accent6"/>
                </a:solidFill>
              </a:rPr>
              <a:t>}</a:t>
            </a:r>
          </a:p>
          <a:p>
            <a:pPr marL="854075" indent="-220663"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Output</a:t>
            </a:r>
          </a:p>
          <a:p>
            <a:pPr marL="854075" indent="-220663">
              <a:buNone/>
            </a:pPr>
            <a:r>
              <a:rPr lang="en-US" sz="2400" b="1">
                <a:solidFill>
                  <a:srgbClr val="F40CC2"/>
                </a:solidFill>
              </a:rPr>
              <a:t>Exception: </a:t>
            </a:r>
            <a:r>
              <a:rPr lang="en-US" sz="2400" b="1" err="1">
                <a:solidFill>
                  <a:srgbClr val="F40CC2"/>
                </a:solidFill>
              </a:rPr>
              <a:t>java.lang.ArithmeticException</a:t>
            </a:r>
            <a:r>
              <a:rPr lang="en-US" sz="2400" b="1">
                <a:solidFill>
                  <a:srgbClr val="F40CC2"/>
                </a:solidFill>
              </a:rPr>
              <a:t>: / by zero</a:t>
            </a:r>
            <a:endParaRPr lang="en-US" sz="2400" b="1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</a:rPr>
              <a:t>To handle  more than one exception, we can specify two or more catch clauses, each catching a different  type of exception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/>
              <a:t> </a:t>
            </a:r>
            <a:r>
              <a:rPr lang="en-US" sz="2400" b="1">
                <a:solidFill>
                  <a:srgbClr val="795080"/>
                </a:solidFill>
              </a:rPr>
              <a:t>When an exception is thrown, each catch statement is inspected in order, and the first one whose type matches that of the exception is executed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class </a:t>
            </a:r>
            <a:r>
              <a:rPr lang="en-US" sz="2200" err="1">
                <a:solidFill>
                  <a:schemeClr val="accent6"/>
                </a:solidFill>
              </a:rPr>
              <a:t>MultiCatch</a:t>
            </a:r>
            <a:r>
              <a:rPr lang="en-US" sz="2200">
                <a:solidFill>
                  <a:schemeClr val="accent6"/>
                </a:solidFill>
              </a:rPr>
              <a:t> {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public static void main(String </a:t>
            </a:r>
            <a:r>
              <a:rPr lang="en-US" sz="2200" err="1">
                <a:solidFill>
                  <a:schemeClr val="accent6"/>
                </a:solidFill>
              </a:rPr>
              <a:t>args</a:t>
            </a:r>
            <a:r>
              <a:rPr lang="en-US" sz="2200">
                <a:solidFill>
                  <a:schemeClr val="accent6"/>
                </a:solidFill>
              </a:rPr>
              <a:t>[]) {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try {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int a = </a:t>
            </a:r>
            <a:r>
              <a:rPr lang="en-US" sz="2200" err="1">
                <a:solidFill>
                  <a:schemeClr val="accent6"/>
                </a:solidFill>
              </a:rPr>
              <a:t>args.length</a:t>
            </a:r>
            <a:r>
              <a:rPr lang="en-US" sz="2200">
                <a:solidFill>
                  <a:schemeClr val="accent6"/>
                </a:solidFill>
              </a:rPr>
              <a:t>;</a:t>
            </a:r>
          </a:p>
          <a:p>
            <a:pPr indent="1195388">
              <a:buNone/>
            </a:pPr>
            <a:r>
              <a:rPr lang="en-US" sz="2200" err="1">
                <a:solidFill>
                  <a:schemeClr val="accent6"/>
                </a:solidFill>
              </a:rPr>
              <a:t>System.out.println</a:t>
            </a:r>
            <a:r>
              <a:rPr lang="en-US" sz="2200">
                <a:solidFill>
                  <a:schemeClr val="accent6"/>
                </a:solidFill>
              </a:rPr>
              <a:t>("a = " + a);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int b = 42 / a;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int c[] = { 1 };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c[42] = 99;</a:t>
            </a:r>
          </a:p>
          <a:p>
            <a:pPr indent="1195388">
              <a:buNone/>
            </a:pPr>
            <a:r>
              <a:rPr lang="en-US" sz="2200">
                <a:solidFill>
                  <a:schemeClr val="accent6"/>
                </a:solidFill>
              </a:rPr>
              <a:t>}</a:t>
            </a:r>
          </a:p>
          <a:p>
            <a:endParaRPr lang="en-US" sz="2400" b="1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endParaRPr lang="en-US" sz="2400" b="1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457200"/>
            <a:ext cx="8839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487488">
              <a:buNone/>
            </a:pPr>
            <a:r>
              <a:rPr lang="en-US" sz="2200">
                <a:solidFill>
                  <a:schemeClr val="accent6"/>
                </a:solidFill>
              </a:rPr>
              <a:t>catch(ArithmeticException e) {</a:t>
            </a:r>
          </a:p>
          <a:p>
            <a:pPr indent="1487488">
              <a:buNone/>
            </a:pPr>
            <a:r>
              <a:rPr lang="en-US" sz="2200" err="1">
                <a:solidFill>
                  <a:schemeClr val="accent6"/>
                </a:solidFill>
              </a:rPr>
              <a:t>System.out.println</a:t>
            </a:r>
            <a:r>
              <a:rPr lang="en-US" sz="2200">
                <a:solidFill>
                  <a:schemeClr val="accent6"/>
                </a:solidFill>
              </a:rPr>
              <a:t>("Divide by 0: " + e);</a:t>
            </a:r>
          </a:p>
          <a:p>
            <a:pPr indent="1487488">
              <a:buNone/>
            </a:pPr>
            <a:r>
              <a:rPr lang="en-US" sz="2200">
                <a:solidFill>
                  <a:schemeClr val="accent6"/>
                </a:solidFill>
              </a:rPr>
              <a:t>} catch(</a:t>
            </a:r>
            <a:r>
              <a:rPr lang="en-US" sz="2200" err="1">
                <a:solidFill>
                  <a:schemeClr val="accent6"/>
                </a:solidFill>
              </a:rPr>
              <a:t>ArrayIndexOutOfBoundsException</a:t>
            </a:r>
            <a:r>
              <a:rPr lang="en-US" sz="2200">
                <a:solidFill>
                  <a:schemeClr val="accent6"/>
                </a:solidFill>
              </a:rPr>
              <a:t> e) {</a:t>
            </a:r>
          </a:p>
          <a:p>
            <a:pPr indent="1487488">
              <a:buNone/>
            </a:pPr>
            <a:r>
              <a:rPr lang="en-US" sz="2200" err="1">
                <a:solidFill>
                  <a:schemeClr val="accent6"/>
                </a:solidFill>
              </a:rPr>
              <a:t>System.out.println</a:t>
            </a:r>
            <a:r>
              <a:rPr lang="en-US" sz="2200">
                <a:solidFill>
                  <a:schemeClr val="accent6"/>
                </a:solidFill>
              </a:rPr>
              <a:t>("Array index </a:t>
            </a:r>
            <a:r>
              <a:rPr lang="en-US" sz="2200" err="1">
                <a:solidFill>
                  <a:schemeClr val="accent6"/>
                </a:solidFill>
              </a:rPr>
              <a:t>oob</a:t>
            </a:r>
            <a:r>
              <a:rPr lang="en-US" sz="2200">
                <a:solidFill>
                  <a:schemeClr val="accent6"/>
                </a:solidFill>
              </a:rPr>
              <a:t>: " + e);</a:t>
            </a:r>
          </a:p>
          <a:p>
            <a:pPr indent="1487488">
              <a:buNone/>
            </a:pPr>
            <a:r>
              <a:rPr lang="en-US" sz="2200">
                <a:solidFill>
                  <a:schemeClr val="accent6"/>
                </a:solidFill>
              </a:rPr>
              <a:t>}</a:t>
            </a:r>
          </a:p>
          <a:p>
            <a:pPr indent="1487488">
              <a:buNone/>
            </a:pPr>
            <a:r>
              <a:rPr lang="en-US" sz="2200" err="1">
                <a:solidFill>
                  <a:schemeClr val="accent6"/>
                </a:solidFill>
              </a:rPr>
              <a:t>System.out.println</a:t>
            </a:r>
            <a:r>
              <a:rPr lang="en-US" sz="2200">
                <a:solidFill>
                  <a:schemeClr val="accent6"/>
                </a:solidFill>
              </a:rPr>
              <a:t>("After try/catch blocks.");</a:t>
            </a:r>
          </a:p>
          <a:p>
            <a:pPr indent="1487488">
              <a:buNone/>
            </a:pPr>
            <a:r>
              <a:rPr lang="en-US" sz="2200">
                <a:solidFill>
                  <a:schemeClr val="accent6"/>
                </a:solidFill>
              </a:rPr>
              <a:t>} }</a:t>
            </a: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C:\&gt;java </a:t>
            </a:r>
            <a:r>
              <a:rPr lang="en-US" sz="2000" b="1" err="1">
                <a:solidFill>
                  <a:srgbClr val="795080"/>
                </a:solidFill>
              </a:rPr>
              <a:t>MultiCatch</a:t>
            </a:r>
            <a:endParaRPr lang="en-US" sz="2000" b="1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a = 0</a:t>
            </a: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Divide by 0: </a:t>
            </a:r>
            <a:r>
              <a:rPr lang="en-US" sz="2000" b="1" err="1">
                <a:solidFill>
                  <a:srgbClr val="795080"/>
                </a:solidFill>
              </a:rPr>
              <a:t>java.lang.ArithmeticException</a:t>
            </a:r>
            <a:r>
              <a:rPr lang="en-US" sz="2000" b="1">
                <a:solidFill>
                  <a:srgbClr val="795080"/>
                </a:solidFill>
              </a:rPr>
              <a:t>: / by zero</a:t>
            </a: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After try/catch blocks.</a:t>
            </a: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C:\&gt;java </a:t>
            </a:r>
            <a:r>
              <a:rPr lang="en-US" sz="2000" b="1" err="1">
                <a:solidFill>
                  <a:srgbClr val="795080"/>
                </a:solidFill>
              </a:rPr>
              <a:t>MultiCatch</a:t>
            </a:r>
            <a:r>
              <a:rPr lang="en-US" sz="2000" b="1">
                <a:solidFill>
                  <a:srgbClr val="795080"/>
                </a:solidFill>
              </a:rPr>
              <a:t> </a:t>
            </a:r>
            <a:r>
              <a:rPr lang="en-US" sz="2000" b="1" err="1">
                <a:solidFill>
                  <a:srgbClr val="795080"/>
                </a:solidFill>
              </a:rPr>
              <a:t>TestArg</a:t>
            </a:r>
            <a:endParaRPr lang="en-US" sz="2000" b="1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a = 1</a:t>
            </a:r>
          </a:p>
          <a:p>
            <a:pPr indent="1146175">
              <a:buNone/>
              <a:tabLst>
                <a:tab pos="1146175" algn="l"/>
              </a:tabLst>
            </a:pPr>
            <a:r>
              <a:rPr lang="en-US" sz="2000" b="1">
                <a:solidFill>
                  <a:srgbClr val="795080"/>
                </a:solidFill>
              </a:rPr>
              <a:t>Array index </a:t>
            </a:r>
            <a:r>
              <a:rPr lang="en-US" sz="2000" b="1" err="1">
                <a:solidFill>
                  <a:srgbClr val="795080"/>
                </a:solidFill>
              </a:rPr>
              <a:t>oob</a:t>
            </a:r>
            <a:r>
              <a:rPr lang="en-US" sz="2000" b="1">
                <a:solidFill>
                  <a:srgbClr val="795080"/>
                </a:solidFill>
              </a:rPr>
              <a:t>: 			 				java.lang.ArrayIndexOutOfBoundsException:42</a:t>
            </a:r>
          </a:p>
          <a:p>
            <a:pPr indent="1146175">
              <a:buNone/>
            </a:pPr>
            <a:r>
              <a:rPr lang="en-US" sz="2000" b="1">
                <a:solidFill>
                  <a:srgbClr val="795080"/>
                </a:solidFill>
              </a:rPr>
              <a:t>After try/catch blocks.</a:t>
            </a:r>
          </a:p>
          <a:p>
            <a:pPr indent="1487488">
              <a:buNone/>
            </a:pPr>
            <a:endParaRPr lang="en-US" sz="220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 b="1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endParaRPr lang="en-US" sz="2200" b="1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52400" y="2286000"/>
            <a:ext cx="4038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40CC2"/>
                </a:solidFill>
              </a:rPr>
              <a:t>In multiple catch statements, exception</a:t>
            </a:r>
          </a:p>
          <a:p>
            <a:pPr>
              <a:buNone/>
            </a:pPr>
            <a:r>
              <a:rPr lang="en-US" sz="2400" b="1">
                <a:solidFill>
                  <a:srgbClr val="F40CC2"/>
                </a:solidFill>
              </a:rPr>
              <a:t>subclasses must come before any of their superclasses. </a:t>
            </a:r>
            <a:r>
              <a:rPr lang="en-US" sz="2400"/>
              <a:t>(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because a superclass catch will catch exceptions of that type plus any of its subclasses. Thus, a</a:t>
            </a:r>
          </a:p>
          <a:p>
            <a:pPr>
              <a:buNone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subclass would never be reached if it came after its superclass)</a:t>
            </a:r>
            <a:endParaRPr lang="en" sz="24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4191000" y="2438400"/>
            <a:ext cx="48006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>
                <a:solidFill>
                  <a:srgbClr val="795080"/>
                </a:solidFill>
              </a:rPr>
              <a:t>class </a:t>
            </a:r>
            <a:r>
              <a:rPr lang="en-US" sz="2000" err="1">
                <a:solidFill>
                  <a:srgbClr val="795080"/>
                </a:solidFill>
              </a:rPr>
              <a:t>SuperSubCatch</a:t>
            </a:r>
            <a:r>
              <a:rPr lang="en-US" sz="2000">
                <a:solidFill>
                  <a:srgbClr val="795080"/>
                </a:solidFill>
              </a:rPr>
              <a:t> {</a:t>
            </a:r>
          </a:p>
          <a:p>
            <a:r>
              <a:rPr lang="en-US" sz="2000">
                <a:solidFill>
                  <a:srgbClr val="795080"/>
                </a:solidFill>
              </a:rPr>
              <a:t>public static void main(String </a:t>
            </a:r>
            <a:r>
              <a:rPr lang="en-US" sz="2000" err="1">
                <a:solidFill>
                  <a:srgbClr val="795080"/>
                </a:solidFill>
              </a:rPr>
              <a:t>args</a:t>
            </a:r>
            <a:r>
              <a:rPr lang="en-US" sz="2000">
                <a:solidFill>
                  <a:srgbClr val="795080"/>
                </a:solidFill>
              </a:rPr>
              <a:t>[]) {</a:t>
            </a:r>
          </a:p>
          <a:p>
            <a:r>
              <a:rPr lang="en-US" sz="2000">
                <a:solidFill>
                  <a:srgbClr val="795080"/>
                </a:solidFill>
              </a:rPr>
              <a:t>try {</a:t>
            </a:r>
          </a:p>
          <a:p>
            <a:r>
              <a:rPr lang="en-US" sz="2000">
                <a:solidFill>
                  <a:srgbClr val="795080"/>
                </a:solidFill>
              </a:rPr>
              <a:t>int a = 0;</a:t>
            </a:r>
          </a:p>
          <a:p>
            <a:r>
              <a:rPr lang="en-US" sz="2000">
                <a:solidFill>
                  <a:srgbClr val="795080"/>
                </a:solidFill>
              </a:rPr>
              <a:t>int b = 42 / a;</a:t>
            </a:r>
          </a:p>
          <a:p>
            <a:r>
              <a:rPr lang="en-US" sz="2000">
                <a:solidFill>
                  <a:srgbClr val="795080"/>
                </a:solidFill>
              </a:rPr>
              <a:t>} catch(Exception e) {</a:t>
            </a:r>
          </a:p>
          <a:p>
            <a:r>
              <a:rPr lang="en-US" sz="2000" err="1">
                <a:solidFill>
                  <a:srgbClr val="795080"/>
                </a:solidFill>
              </a:rPr>
              <a:t>System.out.println</a:t>
            </a:r>
            <a:r>
              <a:rPr lang="en-US" sz="2000">
                <a:solidFill>
                  <a:srgbClr val="795080"/>
                </a:solidFill>
              </a:rPr>
              <a:t>(“ Generic Exception”);</a:t>
            </a:r>
          </a:p>
          <a:p>
            <a:r>
              <a:rPr lang="en-US" sz="2000">
                <a:solidFill>
                  <a:srgbClr val="795080"/>
                </a:solidFill>
              </a:rPr>
              <a:t>}</a:t>
            </a:r>
          </a:p>
          <a:p>
            <a:r>
              <a:rPr lang="en-US" sz="2000">
                <a:solidFill>
                  <a:srgbClr val="795080"/>
                </a:solidFill>
              </a:rPr>
              <a:t>catch(</a:t>
            </a:r>
            <a:r>
              <a:rPr lang="en-US" sz="2000" err="1">
                <a:solidFill>
                  <a:srgbClr val="795080"/>
                </a:solidFill>
              </a:rPr>
              <a:t>ArithmeticException</a:t>
            </a:r>
            <a:r>
              <a:rPr lang="en-US" sz="2000">
                <a:solidFill>
                  <a:srgbClr val="795080"/>
                </a:solidFill>
              </a:rPr>
              <a:t> e) { </a:t>
            </a:r>
          </a:p>
          <a:p>
            <a:r>
              <a:rPr lang="en-US" sz="2000" err="1">
                <a:solidFill>
                  <a:srgbClr val="795080"/>
                </a:solidFill>
              </a:rPr>
              <a:t>System.out.println</a:t>
            </a:r>
            <a:r>
              <a:rPr lang="en-US" sz="2000">
                <a:solidFill>
                  <a:srgbClr val="795080"/>
                </a:solidFill>
              </a:rPr>
              <a:t>(“ Not reachable");</a:t>
            </a:r>
          </a:p>
          <a:p>
            <a:r>
              <a:rPr lang="en-US" sz="2000">
                <a:solidFill>
                  <a:srgbClr val="795080"/>
                </a:solidFill>
              </a:rPr>
              <a:t>} } }</a:t>
            </a:r>
            <a:endParaRPr kumimoji="0" lang="en" sz="2000" b="0" i="1" u="none" strike="noStrike" kern="0" cap="none" spc="0" normalizeH="0" baseline="0" noProof="0">
              <a:ln>
                <a:noFill/>
              </a:ln>
              <a:solidFill>
                <a:srgbClr val="7950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hlinkClick r:id="rId3"/>
              </a:rPr>
              <a:t>manish_ratilal2002@yahoo.com</a:t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The try statement can be nested (</a:t>
            </a:r>
            <a:r>
              <a:rPr lang="en-US" sz="2400" b="1">
                <a:solidFill>
                  <a:schemeClr val="accent6"/>
                </a:solidFill>
              </a:rPr>
              <a:t>a try statement can be inside the block of another try</a:t>
            </a:r>
            <a:r>
              <a:rPr lang="en-US" sz="2400" b="1">
                <a:solidFill>
                  <a:srgbClr val="7030A0"/>
                </a:solidFill>
              </a:rPr>
              <a:t>)</a:t>
            </a:r>
          </a:p>
          <a:p>
            <a:pPr indent="682625">
              <a:buNone/>
            </a:pP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NestTry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public static void main(String 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[]) {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try {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int a = 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args.length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int b = 42 / a;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("a = " + a);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try { // nested try block</a:t>
            </a:r>
          </a:p>
          <a:p>
            <a:pPr indent="682625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	if(a==1) a = a/(a-a); // division by zero</a:t>
            </a:r>
            <a:endParaRPr lang="en-US" sz="2400" b="1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6096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if(a==2) {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	int c[] = { 1 };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	c[42] = 99; 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	}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	} //end of inner try 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catch(</a:t>
            </a: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ArrayIndexOutOfBoundsException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e) {</a:t>
            </a:r>
          </a:p>
          <a:p>
            <a:pPr marL="1195388" indent="182563">
              <a:buNone/>
            </a:pP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("Array index out-of-bounds: " + e);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} // end of outer try 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catch(ArithmeticException e) {</a:t>
            </a:r>
          </a:p>
          <a:p>
            <a:pPr marL="1195388" indent="182563">
              <a:buNone/>
            </a:pPr>
            <a:r>
              <a:rPr lang="en-US" sz="240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("Divide by 0: " + e);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2400" b="1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533400"/>
            <a:ext cx="78486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">
              <a:buNone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Outcome: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C:\&gt;java </a:t>
            </a:r>
            <a:r>
              <a:rPr lang="en-US" sz="2400" b="1" err="1">
                <a:solidFill>
                  <a:srgbClr val="7030A0"/>
                </a:solidFill>
              </a:rPr>
              <a:t>NestTry</a:t>
            </a:r>
            <a:endParaRPr lang="en-US" sz="2400" b="1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Divide by 0: </a:t>
            </a:r>
            <a:r>
              <a:rPr lang="en-US" sz="2400" b="1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C:\&gt;java </a:t>
            </a:r>
            <a:r>
              <a:rPr lang="en-US" sz="2400" b="1" err="1">
                <a:solidFill>
                  <a:srgbClr val="7030A0"/>
                </a:solidFill>
              </a:rPr>
              <a:t>NestTry</a:t>
            </a:r>
            <a:r>
              <a:rPr lang="en-US" sz="2400" b="1">
                <a:solidFill>
                  <a:srgbClr val="7030A0"/>
                </a:solidFill>
              </a:rPr>
              <a:t> One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a = 1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Divide by 0: </a:t>
            </a:r>
            <a:r>
              <a:rPr lang="en-US" sz="2400" b="1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C:\&gt;java </a:t>
            </a:r>
            <a:r>
              <a:rPr lang="en-US" sz="2400" b="1" err="1">
                <a:solidFill>
                  <a:srgbClr val="7030A0"/>
                </a:solidFill>
              </a:rPr>
              <a:t>NestTry</a:t>
            </a:r>
            <a:r>
              <a:rPr lang="en-US" sz="2400" b="1">
                <a:solidFill>
                  <a:srgbClr val="7030A0"/>
                </a:solidFill>
              </a:rPr>
              <a:t> One Two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a = 2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Array index out-of-bounds:</a:t>
            </a:r>
          </a:p>
          <a:p>
            <a:pPr>
              <a:buNone/>
            </a:pPr>
            <a:r>
              <a:rPr lang="en-US" sz="2400" b="1">
                <a:solidFill>
                  <a:srgbClr val="7030A0"/>
                </a:solidFill>
              </a:rPr>
              <a:t>java.lang.ArrayIndexOutOfBoundsException:42</a:t>
            </a:r>
          </a:p>
          <a:p>
            <a:pPr marL="1195388" indent="182563">
              <a:buNone/>
            </a:pPr>
            <a:endParaRPr lang="en-US" sz="2400" b="1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3.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throw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F40CC2"/>
                </a:solidFill>
                <a:latin typeface="+mn-lt"/>
              </a:rPr>
              <a:t>It is possible for your program to throw an exception explicitly, using the throw statement</a:t>
            </a:r>
          </a:p>
          <a:p>
            <a:pPr algn="just">
              <a:buNone/>
            </a:pPr>
            <a:endParaRPr lang="en-US" sz="2400" b="1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latin typeface="+mn-lt"/>
              </a:rPr>
              <a:t>The general form of throw is shown here:</a:t>
            </a:r>
          </a:p>
          <a:p>
            <a:pPr algn="just">
              <a:buNone/>
            </a:pPr>
            <a:r>
              <a:rPr lang="en-US" sz="2400" b="1">
                <a:latin typeface="+mn-lt"/>
              </a:rPr>
              <a:t>		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throw </a:t>
            </a:r>
            <a:r>
              <a:rPr lang="en-US" sz="2400" b="1" i="1" err="1">
                <a:solidFill>
                  <a:srgbClr val="C00000"/>
                </a:solidFill>
                <a:latin typeface="+mn-lt"/>
              </a:rPr>
              <a:t>ThrowableInstance</a:t>
            </a:r>
            <a:r>
              <a:rPr lang="en-US" sz="2400" b="1" i="1">
                <a:solidFill>
                  <a:srgbClr val="C00000"/>
                </a:solidFill>
                <a:latin typeface="+mn-lt"/>
              </a:rPr>
              <a:t>;</a:t>
            </a:r>
          </a:p>
          <a:p>
            <a:pPr algn="just">
              <a:buNone/>
            </a:pPr>
            <a:endParaRPr lang="en-US" sz="2400" b="1" i="1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 err="1">
                <a:solidFill>
                  <a:srgbClr val="12BE6C"/>
                </a:solidFill>
                <a:latin typeface="+mn-lt"/>
              </a:rPr>
              <a:t>ThrowableInstance</a:t>
            </a:r>
            <a:r>
              <a:rPr lang="en-US" sz="2400" b="1" i="1">
                <a:solidFill>
                  <a:srgbClr val="12BE6C"/>
                </a:solidFill>
                <a:latin typeface="+mn-lt"/>
              </a:rPr>
              <a:t> must be an object of type </a:t>
            </a:r>
            <a:r>
              <a:rPr lang="en-US" sz="2400" b="1" i="1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>
                <a:solidFill>
                  <a:srgbClr val="12BE6C"/>
                </a:solidFill>
                <a:latin typeface="+mn-lt"/>
              </a:rPr>
              <a:t> or a subclass of </a:t>
            </a:r>
            <a:r>
              <a:rPr lang="en-US" sz="2400" b="1" i="1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>
                <a:solidFill>
                  <a:srgbClr val="12BE6C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b="1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FF0000"/>
                </a:solidFill>
                <a:latin typeface="+mn-lt"/>
              </a:rPr>
              <a:t>Primitive types as well as non-</a:t>
            </a:r>
            <a:r>
              <a:rPr lang="en-US" sz="2400" b="1" err="1">
                <a:solidFill>
                  <a:srgbClr val="FF0000"/>
                </a:solidFill>
                <a:latin typeface="+mn-lt"/>
              </a:rPr>
              <a:t>Throwable</a:t>
            </a:r>
            <a:r>
              <a:rPr lang="en-US" sz="2400" b="1">
                <a:solidFill>
                  <a:srgbClr val="FF0000"/>
                </a:solidFill>
                <a:latin typeface="+mn-lt"/>
              </a:rPr>
              <a:t> classes, such as String and Object, cannot be used as exceptions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-762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381000"/>
            <a:ext cx="67056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class </a:t>
            </a:r>
            <a:r>
              <a:rPr lang="en-US" sz="2000" err="1">
                <a:solidFill>
                  <a:schemeClr val="accent6"/>
                </a:solidFill>
              </a:rPr>
              <a:t>ThrowDemo</a:t>
            </a:r>
            <a:r>
              <a:rPr lang="en-US" sz="200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static void </a:t>
            </a:r>
            <a:r>
              <a:rPr lang="en-US" sz="2000" err="1">
                <a:solidFill>
                  <a:schemeClr val="accent6"/>
                </a:solidFill>
              </a:rPr>
              <a:t>demoproc</a:t>
            </a:r>
            <a:r>
              <a:rPr lang="en-US" sz="200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throw new </a:t>
            </a:r>
            <a:r>
              <a:rPr lang="en-US" sz="2000" err="1">
                <a:solidFill>
                  <a:schemeClr val="accent6"/>
                </a:solidFill>
              </a:rPr>
              <a:t>NullPointerException</a:t>
            </a:r>
            <a:r>
              <a:rPr lang="en-US" sz="200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} catch(</a:t>
            </a:r>
            <a:r>
              <a:rPr lang="en-US" sz="2000" err="1">
                <a:solidFill>
                  <a:schemeClr val="accent6"/>
                </a:solidFill>
              </a:rPr>
              <a:t>NullPointerException</a:t>
            </a:r>
            <a:r>
              <a:rPr lang="en-US" sz="200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err="1">
                <a:solidFill>
                  <a:schemeClr val="accent6"/>
                </a:solidFill>
              </a:rPr>
              <a:t>System.out.println</a:t>
            </a:r>
            <a:r>
              <a:rPr lang="en-US" sz="2000">
                <a:solidFill>
                  <a:schemeClr val="accent6"/>
                </a:solidFill>
              </a:rPr>
              <a:t>("Caught inside </a:t>
            </a:r>
            <a:r>
              <a:rPr lang="en-US" sz="2000" err="1">
                <a:solidFill>
                  <a:schemeClr val="accent6"/>
                </a:solidFill>
              </a:rPr>
              <a:t>demoproc</a:t>
            </a:r>
            <a:r>
              <a:rPr lang="en-US" sz="2000">
                <a:solidFill>
                  <a:schemeClr val="accent6"/>
                </a:solidFill>
              </a:rPr>
              <a:t>.");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throw e; // </a:t>
            </a:r>
            <a:r>
              <a:rPr lang="en-US" sz="2000" err="1">
                <a:solidFill>
                  <a:schemeClr val="accent6"/>
                </a:solidFill>
              </a:rPr>
              <a:t>rethrow</a:t>
            </a:r>
            <a:r>
              <a:rPr lang="en-US" sz="2000">
                <a:solidFill>
                  <a:schemeClr val="accent6"/>
                </a:solidFill>
              </a:rPr>
              <a:t> the exception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} }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public static void main(String </a:t>
            </a:r>
            <a:r>
              <a:rPr lang="en-US" sz="2000" err="1">
                <a:solidFill>
                  <a:schemeClr val="accent6"/>
                </a:solidFill>
              </a:rPr>
              <a:t>args</a:t>
            </a:r>
            <a:r>
              <a:rPr lang="en-US" sz="2000">
                <a:solidFill>
                  <a:schemeClr val="accent6"/>
                </a:solidFill>
              </a:rPr>
              <a:t>[]) {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 err="1">
                <a:solidFill>
                  <a:schemeClr val="accent6"/>
                </a:solidFill>
              </a:rPr>
              <a:t>demoproc</a:t>
            </a:r>
            <a:r>
              <a:rPr lang="en-US" sz="2000">
                <a:solidFill>
                  <a:schemeClr val="accent6"/>
                </a:solidFill>
              </a:rPr>
              <a:t>();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} catch(</a:t>
            </a:r>
            <a:r>
              <a:rPr lang="en-US" sz="2000" err="1">
                <a:solidFill>
                  <a:schemeClr val="accent6"/>
                </a:solidFill>
              </a:rPr>
              <a:t>NullPointerException</a:t>
            </a:r>
            <a:r>
              <a:rPr lang="en-US" sz="200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err="1">
                <a:solidFill>
                  <a:schemeClr val="accent6"/>
                </a:solidFill>
              </a:rPr>
              <a:t>System.out.println</a:t>
            </a:r>
            <a:r>
              <a:rPr lang="en-US" sz="2000">
                <a:solidFill>
                  <a:schemeClr val="accent6"/>
                </a:solidFill>
              </a:rPr>
              <a:t>("</a:t>
            </a:r>
            <a:r>
              <a:rPr lang="en-US" sz="2000" err="1">
                <a:solidFill>
                  <a:schemeClr val="accent6"/>
                </a:solidFill>
              </a:rPr>
              <a:t>Recaught</a:t>
            </a:r>
            <a:r>
              <a:rPr lang="en-US" sz="2000">
                <a:solidFill>
                  <a:schemeClr val="accent6"/>
                </a:solidFill>
              </a:rPr>
              <a:t>: " + e);</a:t>
            </a:r>
          </a:p>
          <a:p>
            <a:pPr>
              <a:buNone/>
            </a:pPr>
            <a:r>
              <a:rPr lang="en-US" sz="2000">
                <a:solidFill>
                  <a:schemeClr val="accent6"/>
                </a:solidFill>
              </a:rPr>
              <a:t>} } }</a:t>
            </a:r>
          </a:p>
          <a:p>
            <a:pPr>
              <a:buNone/>
            </a:pPr>
            <a:r>
              <a:rPr lang="en-US" sz="2000">
                <a:solidFill>
                  <a:srgbClr val="795080"/>
                </a:solidFill>
              </a:rPr>
              <a:t>Caught inside </a:t>
            </a:r>
            <a:r>
              <a:rPr lang="en-US" sz="2000" err="1">
                <a:solidFill>
                  <a:srgbClr val="795080"/>
                </a:solidFill>
              </a:rPr>
              <a:t>demoproc</a:t>
            </a:r>
            <a:r>
              <a:rPr lang="en-US" sz="2000">
                <a:solidFill>
                  <a:srgbClr val="795080"/>
                </a:solidFill>
              </a:rPr>
              <a:t>.</a:t>
            </a:r>
          </a:p>
          <a:p>
            <a:pPr>
              <a:buNone/>
            </a:pPr>
            <a:r>
              <a:rPr lang="en-US" sz="2000" err="1">
                <a:solidFill>
                  <a:srgbClr val="795080"/>
                </a:solidFill>
              </a:rPr>
              <a:t>Recaught</a:t>
            </a:r>
            <a:r>
              <a:rPr lang="en-US" sz="2000">
                <a:solidFill>
                  <a:srgbClr val="795080"/>
                </a:solidFill>
              </a:rPr>
              <a:t>: </a:t>
            </a:r>
            <a:r>
              <a:rPr lang="en-US" sz="2000" err="1">
                <a:solidFill>
                  <a:srgbClr val="795080"/>
                </a:solidFill>
              </a:rPr>
              <a:t>java.lang.NullPointerException</a:t>
            </a:r>
            <a:r>
              <a:rPr lang="en-US" sz="2000">
                <a:solidFill>
                  <a:srgbClr val="795080"/>
                </a:solidFill>
              </a:rPr>
              <a:t>: demo</a:t>
            </a:r>
            <a:endParaRPr lang="en-US" sz="2000" b="1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throws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685800"/>
            <a:ext cx="89916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If a method is capable of causing an exception that it does not handle, it must specify this behavior so that callers of the method can guard themselves against that exception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12BE6C"/>
                </a:solidFill>
                <a:latin typeface="+mn-lt"/>
              </a:rPr>
              <a:t>It is being achieved through  throws clause in the method’s declaration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F40CC2"/>
                </a:solidFill>
                <a:latin typeface="+mn-lt"/>
              </a:rPr>
              <a:t>A throws clause lists the types of exceptions that a method might throw</a:t>
            </a:r>
          </a:p>
          <a:p>
            <a:pPr algn="just">
              <a:buNone/>
            </a:pPr>
            <a:r>
              <a:rPr lang="en-US" sz="2400" b="1" i="1">
                <a:solidFill>
                  <a:srgbClr val="795080"/>
                </a:solidFill>
                <a:latin typeface="+mn-lt"/>
              </a:rPr>
              <a:t>	</a:t>
            </a:r>
          </a:p>
          <a:p>
            <a:pPr algn="just">
              <a:buNone/>
            </a:pPr>
            <a:r>
              <a:rPr lang="en-US" sz="2400" b="1" i="1">
                <a:solidFill>
                  <a:srgbClr val="795080"/>
                </a:solidFill>
                <a:latin typeface="+mn-lt"/>
              </a:rPr>
              <a:t>	</a:t>
            </a:r>
            <a:r>
              <a:rPr lang="en-US" sz="2200" b="1" i="1">
                <a:solidFill>
                  <a:srgbClr val="795080"/>
                </a:solidFill>
                <a:latin typeface="+mn-lt"/>
              </a:rPr>
              <a:t>type method-name(parameter-list) throws exception-list</a:t>
            </a:r>
          </a:p>
          <a:p>
            <a:pPr indent="914400" algn="just">
              <a:buNone/>
            </a:pPr>
            <a:r>
              <a:rPr lang="en-US" sz="2200" b="1">
                <a:solidFill>
                  <a:srgbClr val="795080"/>
                </a:solidFill>
                <a:latin typeface="+mn-lt"/>
              </a:rPr>
              <a:t>{</a:t>
            </a:r>
          </a:p>
          <a:p>
            <a:pPr indent="914400" algn="just">
              <a:buNone/>
            </a:pPr>
            <a:r>
              <a:rPr lang="en-US" sz="2200" b="1">
                <a:solidFill>
                  <a:srgbClr val="795080"/>
                </a:solidFill>
                <a:latin typeface="+mn-lt"/>
              </a:rPr>
              <a:t>// body of method</a:t>
            </a:r>
          </a:p>
          <a:p>
            <a:pPr indent="914400" algn="just">
              <a:buNone/>
            </a:pPr>
            <a:r>
              <a:rPr lang="en-US" sz="2200" b="1">
                <a:solidFill>
                  <a:srgbClr val="795080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3276600"/>
            <a:ext cx="8991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rgbClr val="12BE6C"/>
                </a:solidFill>
              </a:rPr>
              <a:t>inside </a:t>
            </a:r>
            <a:r>
              <a:rPr lang="en-US" sz="2400" b="1" err="1">
                <a:solidFill>
                  <a:srgbClr val="12BE6C"/>
                </a:solidFill>
              </a:rPr>
              <a:t>throwOne</a:t>
            </a:r>
            <a:endParaRPr lang="en-US" sz="2400" b="1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rgbClr val="12BE6C"/>
                </a:solidFill>
              </a:rPr>
              <a:t>caught </a:t>
            </a:r>
            <a:r>
              <a:rPr lang="en-US" sz="2400" b="1" err="1">
                <a:solidFill>
                  <a:srgbClr val="12BE6C"/>
                </a:solidFill>
              </a:rPr>
              <a:t>java.lang.IllegalAccessException</a:t>
            </a:r>
            <a:r>
              <a:rPr lang="en-US" sz="2400" b="1">
                <a:solidFill>
                  <a:srgbClr val="12BE6C"/>
                </a:solidFill>
              </a:rPr>
              <a:t>: demo</a:t>
            </a:r>
            <a:endParaRPr lang="en-US" sz="2200" b="1">
              <a:solidFill>
                <a:srgbClr val="12BE6C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C468E-7418-4729-AD6F-336742C6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" t="8889" r="36665" b="25926"/>
          <a:stretch/>
        </p:blipFill>
        <p:spPr>
          <a:xfrm>
            <a:off x="285750" y="836083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619999" cy="3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>
                <a:solidFill>
                  <a:srgbClr val="002060"/>
                </a:solidFill>
              </a:rPr>
              <a:t>throws clause is not compulsory for  exceptions of type </a:t>
            </a:r>
            <a:r>
              <a:rPr lang="en-US" sz="2800" b="1">
                <a:solidFill>
                  <a:srgbClr val="12BE6C"/>
                </a:solidFill>
              </a:rPr>
              <a:t>Error</a:t>
            </a:r>
            <a:r>
              <a:rPr lang="en-US" sz="2800" b="1">
                <a:solidFill>
                  <a:srgbClr val="002060"/>
                </a:solidFill>
              </a:rPr>
              <a:t> or </a:t>
            </a:r>
            <a:r>
              <a:rPr lang="en-US" sz="2800" b="1" err="1">
                <a:solidFill>
                  <a:srgbClr val="12BE6C"/>
                </a:solidFill>
              </a:rPr>
              <a:t>RuntimeException</a:t>
            </a:r>
            <a:r>
              <a:rPr lang="en-US" sz="2800" b="1">
                <a:solidFill>
                  <a:srgbClr val="002060"/>
                </a:solidFill>
              </a:rPr>
              <a:t>, or </a:t>
            </a:r>
            <a:r>
              <a:rPr lang="en-US" sz="2800" b="1">
                <a:solidFill>
                  <a:srgbClr val="12BE6C"/>
                </a:solidFill>
              </a:rPr>
              <a:t>any of their subclasses</a:t>
            </a:r>
          </a:p>
          <a:p>
            <a:pPr algn="just">
              <a:buNone/>
            </a:pPr>
            <a:endParaRPr lang="en-US" sz="2800" b="1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>
                <a:solidFill>
                  <a:srgbClr val="C00000"/>
                </a:solidFill>
              </a:rPr>
              <a:t>All other exceptions that a method can throw must be declared in the throws clause. If they are not, a compile-time error will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Define an exception with suitable example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>
                <a:solidFill>
                  <a:schemeClr val="accent6"/>
                </a:solidFill>
              </a:rPr>
              <a:t>Use try, catch, throw, throws and finally key words appropriately  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Distinguish between checked and unchecked exceptions in Java</a:t>
            </a:r>
          </a:p>
          <a:p>
            <a:pPr marL="166688" indent="-166688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 Write user defined exception class 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Exception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12BE6C"/>
                </a:solidFill>
                <a:latin typeface="+mn-lt"/>
              </a:rPr>
              <a:t>Java’s most general exceptions are subclasses of the standard type </a:t>
            </a:r>
            <a:r>
              <a:rPr lang="en-US" sz="2400" b="1" err="1">
                <a:solidFill>
                  <a:srgbClr val="12BE6C"/>
                </a:solidFill>
                <a:latin typeface="+mn-lt"/>
              </a:rPr>
              <a:t>RuntimeException</a:t>
            </a:r>
            <a:endParaRPr lang="en-US" sz="2400" b="1">
              <a:solidFill>
                <a:srgbClr val="12BE6C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latin typeface="+mn-lt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+mn-lt"/>
              </a:rPr>
              <a:t>These are called </a:t>
            </a:r>
            <a:r>
              <a:rPr lang="en-US" sz="2400" b="1">
                <a:solidFill>
                  <a:srgbClr val="F40CC2"/>
                </a:solidFill>
                <a:latin typeface="+mn-lt"/>
              </a:rPr>
              <a:t>unchecked exceptions </a:t>
            </a:r>
            <a:r>
              <a:rPr lang="en-US" sz="2400" b="1">
                <a:solidFill>
                  <a:srgbClr val="7030A0"/>
                </a:solidFill>
                <a:latin typeface="+mn-lt"/>
              </a:rPr>
              <a:t>because the compiler does not check to see if a method handles or throws these exceptions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These exceptions need not be included in any method’s throws list.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>
                <a:latin typeface="+mn-lt"/>
              </a:rPr>
              <a:t>Examples:</a:t>
            </a:r>
          </a:p>
          <a:p>
            <a:pPr marL="1768475" indent="-280988">
              <a:buFont typeface="+mj-lt"/>
              <a:buAutoNum type="arabicPeriod"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	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ArithmeticException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ArrayIndexOutOfBoundsException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NullPointerException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NumberFormatException</a:t>
            </a:r>
            <a:r>
              <a:rPr lang="en-US" sz="2400" b="1">
                <a:solidFill>
                  <a:schemeClr val="accent6"/>
                </a:solidFill>
                <a:latin typeface="+mn-lt"/>
              </a:rPr>
              <a:t> 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12BE6C"/>
                </a:solidFill>
                <a:latin typeface="+mn-lt"/>
              </a:rPr>
              <a:t>Those exceptions that must be included in a method’s throws list </a:t>
            </a:r>
            <a:r>
              <a:rPr lang="en-US" sz="2400" b="1">
                <a:solidFill>
                  <a:srgbClr val="795080"/>
                </a:solidFill>
                <a:latin typeface="+mn-lt"/>
              </a:rPr>
              <a:t>(if that method can generate one of these exceptions and does not handle it itself)</a:t>
            </a:r>
            <a:r>
              <a:rPr lang="en-US" sz="2400" b="1">
                <a:solidFill>
                  <a:srgbClr val="12BE6C"/>
                </a:solidFill>
                <a:latin typeface="+mn-lt"/>
              </a:rPr>
              <a:t>, are called </a:t>
            </a:r>
            <a:r>
              <a:rPr lang="en-US" sz="2400" b="1" i="1">
                <a:solidFill>
                  <a:srgbClr val="F40CC2"/>
                </a:solidFill>
                <a:latin typeface="+mn-lt"/>
              </a:rPr>
              <a:t>checked exceptions</a:t>
            </a:r>
            <a:r>
              <a:rPr lang="en-US" sz="2400" b="1" i="1">
                <a:solidFill>
                  <a:srgbClr val="12BE6C"/>
                </a:solidFill>
                <a:latin typeface="+mn-lt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400" b="1" i="1">
              <a:solidFill>
                <a:srgbClr val="79508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>
                <a:solidFill>
                  <a:srgbClr val="795080"/>
                </a:solidFill>
                <a:latin typeface="+mn-lt"/>
              </a:rPr>
              <a:t>Examples:</a:t>
            </a:r>
          </a:p>
          <a:p>
            <a:pPr marL="1597025" indent="-219075" algn="just">
              <a:buFont typeface="+mj-lt"/>
              <a:buAutoNum type="arabicPeriod"/>
            </a:pPr>
            <a:r>
              <a:rPr lang="en-US" sz="2400"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ClassNotFoundException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IOException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NoSuchMethodException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+mn-lt"/>
              </a:rPr>
              <a:t>InterruptedException,etc</a:t>
            </a:r>
            <a:r>
              <a:rPr lang="en-US" sz="2400" b="1">
                <a:solidFill>
                  <a:schemeClr val="accent6"/>
                </a:solidFill>
                <a:latin typeface="+mn-lt"/>
              </a:rPr>
              <a:t>. </a:t>
            </a:r>
            <a:endParaRPr lang="en-US" sz="2400" b="1" i="1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5.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finally keyword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  <a:latin typeface="+mn-lt"/>
              </a:rPr>
              <a:t>When exceptions are thrown, the method returns prematurely. This could be a problem in some methods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latin typeface="+mn-lt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example, if a method opens a file upon entry and closes it upon exit then the file closing operation should not  to be bypassed by the exception-handling mechanism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12BE6C"/>
                </a:solidFill>
                <a:latin typeface="+mn-lt"/>
              </a:rPr>
              <a:t>The finally keyword is designed to address this contingency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F40CC2"/>
                </a:solidFill>
              </a:rPr>
              <a:t>finally creates a block of code that will be executed after a try/catch block has completed and before the code following the try/catch block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</a:rPr>
              <a:t>The finally block will execute whether or not an exception is thrown</a:t>
            </a:r>
            <a:endParaRPr lang="en-US" sz="2400" b="1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866721" y="1206710"/>
            <a:ext cx="7407376" cy="44478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class </a:t>
            </a:r>
            <a:r>
              <a:rPr lang="en-US" sz="2400" err="1">
                <a:solidFill>
                  <a:schemeClr val="accent6"/>
                </a:solidFill>
              </a:rPr>
              <a:t>FinallyDemo</a:t>
            </a:r>
            <a:r>
              <a:rPr lang="en-US" sz="240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// Through an exception out of the method.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static void </a:t>
            </a:r>
            <a:r>
              <a:rPr lang="en-US" sz="2400" err="1">
                <a:solidFill>
                  <a:schemeClr val="accent6"/>
                </a:solidFill>
              </a:rPr>
              <a:t>procA</a:t>
            </a:r>
            <a:r>
              <a:rPr lang="en-US" sz="240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400" err="1">
                <a:solidFill>
                  <a:schemeClr val="accent6"/>
                </a:solidFill>
              </a:rPr>
              <a:t>System.out.println</a:t>
            </a:r>
            <a:r>
              <a:rPr lang="en-US" sz="2400">
                <a:solidFill>
                  <a:schemeClr val="accent6"/>
                </a:solidFill>
              </a:rPr>
              <a:t>("inside </a:t>
            </a:r>
            <a:r>
              <a:rPr lang="en-US" sz="2400" err="1">
                <a:solidFill>
                  <a:schemeClr val="accent6"/>
                </a:solidFill>
              </a:rPr>
              <a:t>procA</a:t>
            </a:r>
            <a:r>
              <a:rPr lang="en-US" sz="2400">
                <a:solidFill>
                  <a:schemeClr val="accent6"/>
                </a:solidFill>
              </a:rPr>
              <a:t>");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throw new </a:t>
            </a:r>
            <a:r>
              <a:rPr lang="en-US" sz="2400" err="1">
                <a:solidFill>
                  <a:schemeClr val="accent6"/>
                </a:solidFill>
              </a:rPr>
              <a:t>RuntimeException</a:t>
            </a:r>
            <a:r>
              <a:rPr lang="en-US" sz="240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} finally {</a:t>
            </a:r>
          </a:p>
          <a:p>
            <a:pPr>
              <a:buNone/>
            </a:pPr>
            <a:r>
              <a:rPr lang="en-US" sz="2400" err="1">
                <a:solidFill>
                  <a:schemeClr val="accent6"/>
                </a:solidFill>
              </a:rPr>
              <a:t>System.out.println</a:t>
            </a:r>
            <a:r>
              <a:rPr lang="en-US" sz="2400">
                <a:solidFill>
                  <a:schemeClr val="accent6"/>
                </a:solidFill>
              </a:rPr>
              <a:t>("</a:t>
            </a:r>
            <a:r>
              <a:rPr lang="en-US" sz="2400" err="1">
                <a:solidFill>
                  <a:schemeClr val="accent6"/>
                </a:solidFill>
              </a:rPr>
              <a:t>procA's</a:t>
            </a:r>
            <a:r>
              <a:rPr lang="en-US" sz="2400">
                <a:solidFill>
                  <a:schemeClr val="accent6"/>
                </a:solidFill>
              </a:rPr>
              <a:t> finally");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143000" y="8382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// Return from within a try block.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static void </a:t>
            </a:r>
            <a:r>
              <a:rPr lang="en-US" sz="2400" err="1">
                <a:solidFill>
                  <a:srgbClr val="0070C0"/>
                </a:solidFill>
              </a:rPr>
              <a:t>procB</a:t>
            </a:r>
            <a:r>
              <a:rPr lang="en-US" sz="2400">
                <a:solidFill>
                  <a:srgbClr val="0070C0"/>
                </a:solidFill>
              </a:rPr>
              <a:t>() {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try {</a:t>
            </a:r>
          </a:p>
          <a:p>
            <a:pPr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System.out.println</a:t>
            </a:r>
            <a:r>
              <a:rPr lang="en-US" sz="2400">
                <a:solidFill>
                  <a:srgbClr val="0070C0"/>
                </a:solidFill>
              </a:rPr>
              <a:t>("inside </a:t>
            </a:r>
            <a:r>
              <a:rPr lang="en-US" sz="2400" err="1">
                <a:solidFill>
                  <a:srgbClr val="0070C0"/>
                </a:solidFill>
              </a:rPr>
              <a:t>procB</a:t>
            </a:r>
            <a:r>
              <a:rPr lang="en-US" sz="240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return;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} finally {</a:t>
            </a:r>
          </a:p>
          <a:p>
            <a:pPr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System.out.println</a:t>
            </a:r>
            <a:r>
              <a:rPr lang="en-US" sz="2400">
                <a:solidFill>
                  <a:srgbClr val="0070C0"/>
                </a:solidFill>
              </a:rPr>
              <a:t>("</a:t>
            </a:r>
            <a:r>
              <a:rPr lang="en-US" sz="2400" err="1">
                <a:solidFill>
                  <a:srgbClr val="0070C0"/>
                </a:solidFill>
              </a:rPr>
              <a:t>procB's</a:t>
            </a:r>
            <a:r>
              <a:rPr lang="en-US" sz="2400">
                <a:solidFill>
                  <a:srgbClr val="0070C0"/>
                </a:solidFill>
              </a:rPr>
              <a:t> finally");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4478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// Execute a try block normally.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static void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try {</a:t>
            </a:r>
          </a:p>
          <a:p>
            <a:pPr>
              <a:buNone/>
            </a:pP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("inside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finally {</a:t>
            </a:r>
          </a:p>
          <a:p>
            <a:pPr>
              <a:buNone/>
            </a:pP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procC's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finally");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// public static void main(String </a:t>
            </a:r>
            <a:r>
              <a:rPr lang="en-US" sz="2400" err="1">
                <a:solidFill>
                  <a:srgbClr val="F40CC2"/>
                </a:solidFill>
              </a:rPr>
              <a:t>args</a:t>
            </a:r>
            <a:r>
              <a:rPr lang="en-US" sz="2400">
                <a:solidFill>
                  <a:srgbClr val="F40CC2"/>
                </a:solidFill>
              </a:rPr>
              <a:t>[]) {</a:t>
            </a:r>
          </a:p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try {</a:t>
            </a:r>
          </a:p>
          <a:p>
            <a:pPr>
              <a:buNone/>
            </a:pPr>
            <a:r>
              <a:rPr lang="en-US" sz="2400" err="1">
                <a:solidFill>
                  <a:srgbClr val="F40CC2"/>
                </a:solidFill>
              </a:rPr>
              <a:t>procA</a:t>
            </a:r>
            <a:r>
              <a:rPr lang="en-US" sz="240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} catch (Exception e) {</a:t>
            </a:r>
          </a:p>
          <a:p>
            <a:pPr>
              <a:buNone/>
            </a:pPr>
            <a:r>
              <a:rPr lang="en-US" sz="2400" err="1">
                <a:solidFill>
                  <a:srgbClr val="F40CC2"/>
                </a:solidFill>
              </a:rPr>
              <a:t>System.out.println</a:t>
            </a:r>
            <a:r>
              <a:rPr lang="en-US" sz="2400">
                <a:solidFill>
                  <a:srgbClr val="F40CC2"/>
                </a:solidFill>
              </a:rPr>
              <a:t>("Exception caught");</a:t>
            </a:r>
          </a:p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 err="1">
                <a:solidFill>
                  <a:srgbClr val="F40CC2"/>
                </a:solidFill>
              </a:rPr>
              <a:t>procB</a:t>
            </a:r>
            <a:r>
              <a:rPr lang="en-US" sz="240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err="1">
                <a:solidFill>
                  <a:srgbClr val="F40CC2"/>
                </a:solidFill>
              </a:rPr>
              <a:t>procC</a:t>
            </a:r>
            <a:r>
              <a:rPr lang="en-US" sz="240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rgbClr val="F40CC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6002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Result:</a:t>
            </a:r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</a:rPr>
              <a:t>inside </a:t>
            </a:r>
            <a:r>
              <a:rPr lang="en-US" sz="2400" err="1">
                <a:solidFill>
                  <a:srgbClr val="7030A0"/>
                </a:solidFill>
              </a:rPr>
              <a:t>procA</a:t>
            </a:r>
            <a:endParaRPr lang="en-US" sz="240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</a:rPr>
              <a:t>procA’s</a:t>
            </a:r>
            <a:r>
              <a:rPr lang="en-US" sz="240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</a:rPr>
              <a:t>Exception caught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</a:rPr>
              <a:t>inside </a:t>
            </a:r>
            <a:r>
              <a:rPr lang="en-US" sz="2400" err="1">
                <a:solidFill>
                  <a:srgbClr val="7030A0"/>
                </a:solidFill>
              </a:rPr>
              <a:t>procB</a:t>
            </a:r>
            <a:endParaRPr lang="en-US" sz="240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</a:rPr>
              <a:t>procB’s</a:t>
            </a:r>
            <a:r>
              <a:rPr lang="en-US" sz="240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</a:rPr>
              <a:t>inside </a:t>
            </a:r>
            <a:r>
              <a:rPr lang="en-US" sz="2400" err="1">
                <a:solidFill>
                  <a:srgbClr val="7030A0"/>
                </a:solidFill>
              </a:rPr>
              <a:t>procC</a:t>
            </a:r>
            <a:endParaRPr lang="en-US" sz="240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</a:rPr>
              <a:t>procC’s</a:t>
            </a:r>
            <a:r>
              <a:rPr lang="en-US" sz="2400">
                <a:solidFill>
                  <a:srgbClr val="7030A0"/>
                </a:solidFill>
              </a:rPr>
              <a:t> finally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Definition of </a:t>
            </a:r>
            <a:r>
              <a:rPr lang="en-US" sz="3200" b="1">
                <a:solidFill>
                  <a:srgbClr val="002060"/>
                </a:solidFill>
              </a:rPr>
              <a:t>exception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002060"/>
                </a:solidFill>
              </a:rPr>
              <a:t>6.</a:t>
            </a:r>
          </a:p>
          <a:p>
            <a:pPr marL="231775" lvl="2" indent="-231775"/>
            <a:r>
              <a:rPr lang="en-US" sz="3200" b="1">
                <a:solidFill>
                  <a:srgbClr val="002060"/>
                </a:solidFill>
              </a:rPr>
              <a:t>User Defined Exception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868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To create our own exception class, we have to extend the </a:t>
            </a:r>
            <a:r>
              <a:rPr lang="en-US" sz="2400" b="1">
                <a:solidFill>
                  <a:schemeClr val="accent6"/>
                </a:solidFill>
                <a:latin typeface="+mn-lt"/>
              </a:rPr>
              <a:t>Exception</a:t>
            </a:r>
            <a:r>
              <a:rPr lang="en-US" sz="2400" b="1">
                <a:solidFill>
                  <a:srgbClr val="00B050"/>
                </a:solidFill>
                <a:latin typeface="+mn-lt"/>
              </a:rPr>
              <a:t> class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B0F0"/>
                </a:solidFill>
                <a:latin typeface="+mn-lt"/>
              </a:rPr>
              <a:t>The Exception class defines some constructors, two are listed below: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Exception( )  // default</a:t>
            </a:r>
          </a:p>
          <a:p>
            <a:pPr>
              <a:buNone/>
            </a:pPr>
            <a:r>
              <a:rPr lang="en-US" sz="2400">
                <a:solidFill>
                  <a:srgbClr val="C00000"/>
                </a:solidFill>
              </a:rPr>
              <a:t>	Exception(String </a:t>
            </a:r>
            <a:r>
              <a:rPr lang="en-US" sz="2400" i="1" err="1">
                <a:solidFill>
                  <a:srgbClr val="C00000"/>
                </a:solidFill>
              </a:rPr>
              <a:t>msg</a:t>
            </a:r>
            <a:r>
              <a:rPr lang="en-US" sz="2400" i="1">
                <a:solidFill>
                  <a:srgbClr val="C00000"/>
                </a:solidFill>
              </a:rPr>
              <a:t>)  // </a:t>
            </a:r>
            <a:r>
              <a:rPr lang="en-US" sz="2400" i="1" err="1">
                <a:solidFill>
                  <a:srgbClr val="C00000"/>
                </a:solidFill>
              </a:rPr>
              <a:t>msg</a:t>
            </a:r>
            <a:r>
              <a:rPr lang="en-US" sz="2400" i="1">
                <a:solidFill>
                  <a:srgbClr val="C00000"/>
                </a:solidFill>
              </a:rPr>
              <a:t> is exception description</a:t>
            </a:r>
            <a:endParaRPr lang="en-US" sz="2400" b="1">
              <a:solidFill>
                <a:srgbClr val="C00000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 We have to override </a:t>
            </a:r>
            <a:r>
              <a:rPr lang="en-US" sz="2400" b="1" err="1">
                <a:solidFill>
                  <a:srgbClr val="795080"/>
                </a:solidFill>
                <a:latin typeface="+mn-lt"/>
              </a:rPr>
              <a:t>toString</a:t>
            </a:r>
            <a:r>
              <a:rPr lang="en-US" sz="2400" b="1">
                <a:solidFill>
                  <a:srgbClr val="795080"/>
                </a:solidFill>
                <a:latin typeface="+mn-lt"/>
              </a:rPr>
              <a:t>() method (member of Object class) to customize the description of generated exception</a:t>
            </a:r>
          </a:p>
          <a:p>
            <a:pPr marL="280988" indent="-280988" algn="just">
              <a:buFont typeface="Wingdings" pitchFamily="2" charset="2"/>
              <a:buChar char="Ø"/>
            </a:pPr>
            <a:endParaRPr lang="en-US" sz="2400" b="1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95400" y="685800"/>
            <a:ext cx="7315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class </a:t>
            </a:r>
            <a:r>
              <a:rPr lang="en-US" sz="240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>
                <a:solidFill>
                  <a:schemeClr val="accent6"/>
                </a:solidFill>
                <a:latin typeface="+mn-lt"/>
              </a:rPr>
              <a:t> extends Exception {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private int detail;</a:t>
            </a:r>
          </a:p>
          <a:p>
            <a:pPr>
              <a:buNone/>
            </a:pPr>
            <a:r>
              <a:rPr lang="en-US" sz="240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>
                <a:solidFill>
                  <a:schemeClr val="accent6"/>
                </a:solidFill>
                <a:latin typeface="+mn-lt"/>
              </a:rPr>
              <a:t>(int a) {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detail = a;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public String </a:t>
            </a:r>
            <a:r>
              <a:rPr lang="en-US" sz="2400" err="1">
                <a:solidFill>
                  <a:schemeClr val="accent6"/>
                </a:solidFill>
                <a:latin typeface="+mn-lt"/>
              </a:rPr>
              <a:t>toString</a:t>
            </a:r>
            <a:r>
              <a:rPr lang="en-US" sz="2400">
                <a:solidFill>
                  <a:schemeClr val="accent6"/>
                </a:solidFill>
                <a:latin typeface="+mn-lt"/>
              </a:rPr>
              <a:t>() {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return "</a:t>
            </a:r>
            <a:r>
              <a:rPr lang="en-US" sz="240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>
                <a:solidFill>
                  <a:schemeClr val="accent6"/>
                </a:solidFill>
                <a:latin typeface="+mn-lt"/>
              </a:rPr>
              <a:t>[" + detail + "]";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chemeClr val="accent6"/>
                </a:solidFill>
                <a:latin typeface="+mn-lt"/>
              </a:rPr>
              <a:t>}</a:t>
            </a:r>
            <a:endParaRPr lang="en-US" sz="2400" b="1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1219200"/>
            <a:ext cx="67056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class </a:t>
            </a:r>
            <a:r>
              <a:rPr lang="en-US" sz="2400" err="1">
                <a:solidFill>
                  <a:srgbClr val="7030A0"/>
                </a:solidFill>
                <a:latin typeface="+mn-lt"/>
              </a:rPr>
              <a:t>ExceptionDemo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static void compute(int a) throws </a:t>
            </a:r>
            <a:r>
              <a:rPr lang="en-US" sz="240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("Called compute(" + a + ")");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if(a &gt; 10)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throw new </a:t>
            </a:r>
            <a:r>
              <a:rPr lang="en-US" sz="240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(a);</a:t>
            </a: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("Normal exit");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}</a:t>
            </a:r>
            <a:endParaRPr lang="en-US" sz="2400" b="1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838200"/>
            <a:ext cx="5791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400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try {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compute(1);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compute(20);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} catch (</a:t>
            </a:r>
            <a:r>
              <a:rPr lang="en-US" sz="240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 e) {</a:t>
            </a:r>
          </a:p>
          <a:p>
            <a:pPr>
              <a:buNone/>
            </a:pPr>
            <a:r>
              <a:rPr lang="en-US" sz="240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>
                <a:solidFill>
                  <a:srgbClr val="7030A0"/>
                </a:solidFill>
                <a:latin typeface="+mn-lt"/>
              </a:rPr>
              <a:t>("Caught " + e);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rgbClr val="7030A0"/>
                </a:solidFill>
                <a:latin typeface="+mn-lt"/>
              </a:rPr>
              <a:t>}</a:t>
            </a:r>
            <a:endParaRPr lang="en-US" sz="2400" b="1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98D13-2CA3-45D3-BBC3-8C647809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7" b="48637"/>
          <a:stretch/>
        </p:blipFill>
        <p:spPr>
          <a:xfrm>
            <a:off x="457200" y="969335"/>
            <a:ext cx="7696200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571D6-5082-4FB7-B2CF-49F92C64A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12353"/>
          <a:stretch/>
        </p:blipFill>
        <p:spPr>
          <a:xfrm>
            <a:off x="381000" y="6858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7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latin typeface="+mn-lt"/>
              </a:rPr>
              <a:t>Output:</a:t>
            </a:r>
          </a:p>
          <a:p>
            <a:pPr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	Called compute(1)</a:t>
            </a:r>
          </a:p>
          <a:p>
            <a:pPr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	Normal exit</a:t>
            </a:r>
          </a:p>
          <a:p>
            <a:pPr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	Called compute(20)</a:t>
            </a:r>
          </a:p>
          <a:p>
            <a:pPr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	Caught </a:t>
            </a:r>
            <a:r>
              <a:rPr lang="en-US" sz="2400" b="1" err="1">
                <a:solidFill>
                  <a:srgbClr val="00B050"/>
                </a:solidFill>
                <a:latin typeface="+mn-lt"/>
              </a:rPr>
              <a:t>MyException</a:t>
            </a:r>
            <a:r>
              <a:rPr lang="en-US" sz="2400" b="1">
                <a:solidFill>
                  <a:srgbClr val="00B050"/>
                </a:solidFill>
                <a:latin typeface="+mn-lt"/>
              </a:rPr>
              <a:t>[20]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latin typeface="+mn-lt"/>
              </a:rPr>
              <a:t>Problem Statement: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To find out sqrt / log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 Employee program =&gt; experience (years) </a:t>
            </a:r>
          </a:p>
          <a:p>
            <a:pPr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	(lower limit = 0   upper limit = 40  )   41</a:t>
            </a:r>
          </a:p>
        </p:txBody>
      </p:sp>
    </p:spTree>
    <p:extLst>
      <p:ext uri="{BB962C8B-B14F-4D97-AF65-F5344CB8AC3E}">
        <p14:creationId xmlns:p14="http://schemas.microsoft.com/office/powerpoint/2010/main" val="514408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m</a:t>
            </a:r>
            <a:r>
              <a:rPr lang="en" sz="240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Exception</a:t>
            </a:r>
            <a:r>
              <a:rPr lang="en" sz="3200" b="1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chemeClr val="accent6"/>
                </a:solidFill>
                <a:latin typeface="+mn-lt"/>
              </a:rPr>
              <a:t>An </a:t>
            </a:r>
            <a:r>
              <a:rPr lang="en-US" sz="2400" b="1" i="1">
                <a:solidFill>
                  <a:schemeClr val="accent6"/>
                </a:solidFill>
                <a:latin typeface="+mn-lt"/>
              </a:rPr>
              <a:t>exception is an abnormal </a:t>
            </a:r>
            <a:r>
              <a:rPr lang="en-US" sz="2400" b="1">
                <a:solidFill>
                  <a:schemeClr val="accent6"/>
                </a:solidFill>
                <a:latin typeface="+mn-lt"/>
              </a:rPr>
              <a:t>condition that arises in a code sequence at run time. (run time error)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>
              <a:solidFill>
                <a:schemeClr val="accent6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latin typeface="+mn-lt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+mn-lt"/>
              </a:rPr>
              <a:t>A Java exception is an </a:t>
            </a:r>
            <a:r>
              <a:rPr lang="en-US" sz="2400" b="1">
                <a:solidFill>
                  <a:srgbClr val="F40CC2"/>
                </a:solidFill>
                <a:latin typeface="+mn-lt"/>
              </a:rPr>
              <a:t>object</a:t>
            </a:r>
            <a:r>
              <a:rPr lang="en-US" sz="2400" b="1">
                <a:solidFill>
                  <a:srgbClr val="00B050"/>
                </a:solidFill>
                <a:latin typeface="+mn-lt"/>
              </a:rPr>
              <a:t> that describes an exceptional  condition that has occurred in a piece of code.</a:t>
            </a:r>
          </a:p>
          <a:p>
            <a:pPr marL="225425" indent="-225425" algn="just">
              <a:buNone/>
            </a:pP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When an exceptional condition arises, an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 representing that exception is </a:t>
            </a:r>
            <a:r>
              <a:rPr lang="en-US" sz="2400" b="1">
                <a:solidFill>
                  <a:srgbClr val="7030A0"/>
                </a:solidFill>
                <a:latin typeface="+mn-lt"/>
              </a:rPr>
              <a:t>created and </a:t>
            </a:r>
            <a:r>
              <a:rPr lang="en-US" sz="2400" b="1" i="1">
                <a:solidFill>
                  <a:srgbClr val="7030A0"/>
                </a:solidFill>
                <a:latin typeface="+mn-lt"/>
              </a:rPr>
              <a:t>thrown </a:t>
            </a:r>
            <a:r>
              <a:rPr lang="en-US" sz="2400" b="1" i="1">
                <a:solidFill>
                  <a:srgbClr val="C00000"/>
                </a:solidFill>
                <a:latin typeface="+mn-lt"/>
              </a:rPr>
              <a:t>in the method that caused the error.</a:t>
            </a:r>
          </a:p>
          <a:p>
            <a:pPr marL="225425" indent="-225425" algn="just">
              <a:buNone/>
            </a:pPr>
            <a:endParaRPr lang="en-US" sz="2400" b="1" i="1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chemeClr val="accent2"/>
                </a:solidFill>
                <a:latin typeface="+mn-lt"/>
              </a:rPr>
              <a:t>That method may choose to handle the exception itself, or pass it on. Either way, at some point, the exception is </a:t>
            </a:r>
            <a:r>
              <a:rPr lang="en-US" sz="2400" b="1" i="1">
                <a:solidFill>
                  <a:schemeClr val="accent2"/>
                </a:solidFill>
                <a:latin typeface="+mn-lt"/>
              </a:rPr>
              <a:t>caught and processed.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/>
              <a:t> 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>
                <a:hlinkClick r:id="rId3"/>
              </a:rPr>
              <a:t> Tutorials and Forums available on 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Exception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i="1">
                <a:solidFill>
                  <a:schemeClr val="accent5">
                    <a:lumMod val="75000"/>
                  </a:schemeClr>
                </a:solidFill>
                <a:latin typeface="+mn-lt"/>
              </a:rPr>
              <a:t>Exceptions can be generated by the Java run-time system, or they </a:t>
            </a: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+mn-lt"/>
              </a:rPr>
              <a:t>can be manually generated by your code.</a:t>
            </a:r>
          </a:p>
          <a:p>
            <a:pPr algn="just">
              <a:buNone/>
            </a:pPr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Exceptions thrown by Java relate to fundamental errors that violate the rules of the Java language or the constraints of the Java execution environment.</a:t>
            </a:r>
          </a:p>
          <a:p>
            <a:pPr algn="just">
              <a:buNone/>
            </a:pPr>
            <a:endParaRPr lang="en-US" sz="2400" b="1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Manually generated exceptions are typically used to report some error condition to the caller of a method.</a:t>
            </a:r>
          </a:p>
          <a:p>
            <a:pPr algn="just">
              <a:buNone/>
            </a:pPr>
            <a:endParaRPr lang="en-US" sz="2400" b="1">
              <a:solidFill>
                <a:srgbClr val="79508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>
                <a:solidFill>
                  <a:schemeClr val="accent6"/>
                </a:solidFill>
                <a:latin typeface="+mn-lt"/>
              </a:rPr>
              <a:t>Java exception handling is managed via five keywords: </a:t>
            </a:r>
            <a:r>
              <a:rPr lang="en-US" sz="2400" b="1">
                <a:solidFill>
                  <a:srgbClr val="00B050"/>
                </a:solidFill>
                <a:latin typeface="+mn-lt"/>
              </a:rPr>
              <a:t>try, catch, throw, throws, and finally.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61659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Exception Class Hierarchy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 l="19231" t="24024" r="35577" b="12312"/>
          <a:stretch>
            <a:fillRect/>
          </a:stretch>
        </p:blipFill>
        <p:spPr bwMode="auto">
          <a:xfrm>
            <a:off x="1143000" y="1504950"/>
            <a:ext cx="6477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  <a:latin typeface="+mj-lt"/>
              </a:rPr>
              <a:t>It is useful to see what happens when you don’t handle them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j-lt"/>
              </a:rPr>
              <a:t>This small program includes an expression that intentionally  causes a divide-by-zero error:</a:t>
            </a:r>
          </a:p>
          <a:p>
            <a:pPr indent="688975" algn="just">
              <a:buNone/>
            </a:pPr>
            <a:endParaRPr lang="en-US" sz="2400" b="1">
              <a:latin typeface="+mj-lt"/>
            </a:endParaRPr>
          </a:p>
          <a:p>
            <a:pPr indent="688975" algn="just">
              <a:buNone/>
            </a:pPr>
            <a:r>
              <a:rPr lang="en-US" sz="2800">
                <a:solidFill>
                  <a:schemeClr val="accent6"/>
                </a:solidFill>
                <a:latin typeface="+mj-lt"/>
              </a:rPr>
              <a:t>class Exc0 {</a:t>
            </a:r>
          </a:p>
          <a:p>
            <a:pPr indent="688975" algn="just">
              <a:buNone/>
            </a:pPr>
            <a:r>
              <a:rPr lang="en-US" sz="2800">
                <a:solidFill>
                  <a:schemeClr val="accent6"/>
                </a:solidFill>
                <a:latin typeface="+mj-lt"/>
              </a:rPr>
              <a:t>public static void main(String </a:t>
            </a:r>
            <a:r>
              <a:rPr lang="en-US" sz="2800" err="1">
                <a:solidFill>
                  <a:schemeClr val="accent6"/>
                </a:solidFill>
                <a:latin typeface="+mj-lt"/>
              </a:rPr>
              <a:t>args</a:t>
            </a:r>
            <a:r>
              <a:rPr lang="en-US" sz="2800">
                <a:solidFill>
                  <a:schemeClr val="accent6"/>
                </a:solidFill>
                <a:latin typeface="+mj-lt"/>
              </a:rPr>
              <a:t>[]) {</a:t>
            </a:r>
          </a:p>
          <a:p>
            <a:pPr indent="688975" algn="just">
              <a:buNone/>
            </a:pPr>
            <a:r>
              <a:rPr lang="en-US" sz="2800">
                <a:solidFill>
                  <a:schemeClr val="accent6"/>
                </a:solidFill>
                <a:latin typeface="+mj-lt"/>
              </a:rPr>
              <a:t>int d = 0;</a:t>
            </a:r>
          </a:p>
          <a:p>
            <a:pPr indent="688975" algn="just">
              <a:buNone/>
            </a:pPr>
            <a:r>
              <a:rPr lang="en-US" sz="2800">
                <a:solidFill>
                  <a:srgbClr val="FF0000"/>
                </a:solidFill>
                <a:latin typeface="+mj-lt"/>
              </a:rPr>
              <a:t>int a = 42 / d;</a:t>
            </a:r>
          </a:p>
          <a:p>
            <a:pPr indent="688975" algn="just">
              <a:buNone/>
            </a:pPr>
            <a:r>
              <a:rPr lang="en-US" sz="2800">
                <a:solidFill>
                  <a:schemeClr val="accent6"/>
                </a:solidFill>
                <a:latin typeface="+mj-lt"/>
              </a:rPr>
              <a:t>}</a:t>
            </a:r>
          </a:p>
          <a:p>
            <a:pPr indent="688975" algn="just">
              <a:buNone/>
            </a:pPr>
            <a:r>
              <a:rPr lang="en-US" sz="280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B050"/>
                </a:solidFill>
                <a:latin typeface="+mn-lt"/>
              </a:rPr>
              <a:t>Here is the exception generated when this example is executed:</a:t>
            </a:r>
          </a:p>
          <a:p>
            <a:pPr algn="just">
              <a:buNone/>
            </a:pPr>
            <a:endParaRPr lang="en-US" sz="2400">
              <a:solidFill>
                <a:srgbClr val="00B050"/>
              </a:solidFill>
              <a:latin typeface="+mn-lt"/>
            </a:endParaRPr>
          </a:p>
          <a:p>
            <a:pPr algn="just">
              <a:buNone/>
            </a:pPr>
            <a:r>
              <a:rPr lang="en-US" sz="2400">
                <a:latin typeface="+mn-lt"/>
              </a:rPr>
              <a:t>	</a:t>
            </a:r>
            <a:r>
              <a:rPr lang="en-US" sz="2400" err="1">
                <a:solidFill>
                  <a:srgbClr val="FF0000"/>
                </a:solidFill>
                <a:latin typeface="+mn-lt"/>
              </a:rPr>
              <a:t>java.lang.ArithmeticException</a:t>
            </a:r>
            <a:r>
              <a:rPr lang="en-US" sz="2400">
                <a:solidFill>
                  <a:srgbClr val="FF0000"/>
                </a:solidFill>
                <a:latin typeface="+mn-lt"/>
              </a:rPr>
              <a:t>: / by zero</a:t>
            </a:r>
          </a:p>
          <a:p>
            <a:pPr algn="just">
              <a:buNone/>
            </a:pPr>
            <a:r>
              <a:rPr lang="en-US" sz="2400">
                <a:solidFill>
                  <a:srgbClr val="FF0000"/>
                </a:solidFill>
                <a:latin typeface="+mn-lt"/>
              </a:rPr>
              <a:t>		at Exc0.main(Exc0.java:4)</a:t>
            </a:r>
          </a:p>
          <a:p>
            <a:pPr algn="just">
              <a:buNone/>
            </a:pPr>
            <a:endParaRPr lang="en-US" sz="2400" b="1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The type of exception thrown is a subclass of Exception called </a:t>
            </a:r>
            <a:r>
              <a:rPr lang="en-US" sz="2400" b="1">
                <a:solidFill>
                  <a:srgbClr val="C5053C"/>
                </a:solidFill>
                <a:latin typeface="+mn-lt"/>
              </a:rPr>
              <a:t>ArithmeticException</a:t>
            </a:r>
            <a:r>
              <a:rPr lang="en-US" sz="2400" b="1">
                <a:solidFill>
                  <a:srgbClr val="795080"/>
                </a:solidFill>
                <a:latin typeface="+mn-lt"/>
              </a:rPr>
              <a:t>, which more specifically describes what type of error happened</a:t>
            </a:r>
          </a:p>
          <a:p>
            <a:pPr algn="just">
              <a:buNone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5053C"/>
                </a:solidFill>
                <a:latin typeface="+mn-lt"/>
              </a:rPr>
              <a:t>The program will terminate abnormally as the exception is generated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98979-885D-4A52-8359-C955C934EC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8488FA-5548-4D72-9830-AA41279DD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3C81B-0F48-4946-8A11-DD7F8BB99557}">
  <ds:schemaRefs>
    <ds:schemaRef ds:uri="15530129-3bac-49c9-8230-9f88231a5f57"/>
    <ds:schemaRef ds:uri="877a498f-42d8-4531-9ec9-0d7f352462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50</Slides>
  <Notes>50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Antonio template</vt:lpstr>
      <vt:lpstr>Exception Handling </vt:lpstr>
      <vt:lpstr>PowerPoint Presentation</vt:lpstr>
      <vt:lpstr>Learning Outcomes</vt:lpstr>
      <vt:lpstr>Definition of exception</vt:lpstr>
      <vt:lpstr>Exception </vt:lpstr>
      <vt:lpstr>Exception </vt:lpstr>
      <vt:lpstr>Exception Class Hierarchy </vt:lpstr>
      <vt:lpstr>Uncaught Exceptions </vt:lpstr>
      <vt:lpstr>Uncaught Exceptions </vt:lpstr>
      <vt:lpstr>Uncaught Exceptions </vt:lpstr>
      <vt:lpstr>Uncaught Exceptions </vt:lpstr>
      <vt:lpstr>2. Handling Exceptions Using try and catch clauses</vt:lpstr>
      <vt:lpstr>Handling Exceptions with try....catch</vt:lpstr>
      <vt:lpstr>PowerPoint Presentation</vt:lpstr>
      <vt:lpstr>Handling Exceptions with try....catch</vt:lpstr>
      <vt:lpstr>Displaying Description of Exception</vt:lpstr>
      <vt:lpstr>Multiple catch clauses</vt:lpstr>
      <vt:lpstr>Multiple catch clauses</vt:lpstr>
      <vt:lpstr>PowerPoint Presentation</vt:lpstr>
      <vt:lpstr>Nested try statements</vt:lpstr>
      <vt:lpstr>Nested try statements</vt:lpstr>
      <vt:lpstr>Nested try statements</vt:lpstr>
      <vt:lpstr>3. throw statement</vt:lpstr>
      <vt:lpstr>throw statement </vt:lpstr>
      <vt:lpstr>throw statement </vt:lpstr>
      <vt:lpstr>4. throws statement</vt:lpstr>
      <vt:lpstr>throws statement </vt:lpstr>
      <vt:lpstr>throws statement </vt:lpstr>
      <vt:lpstr>PowerPoint Presentation</vt:lpstr>
      <vt:lpstr>4. Exception Types</vt:lpstr>
      <vt:lpstr>Types of Exceptions </vt:lpstr>
      <vt:lpstr>Types of Exceptions </vt:lpstr>
      <vt:lpstr>5. finally keyword</vt:lpstr>
      <vt:lpstr>finally keyword </vt:lpstr>
      <vt:lpstr>finally keyword </vt:lpstr>
      <vt:lpstr>finally keyword </vt:lpstr>
      <vt:lpstr>finally keyword </vt:lpstr>
      <vt:lpstr>finally keyword </vt:lpstr>
      <vt:lpstr>finally keyword </vt:lpstr>
      <vt:lpstr>6. User Defined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revision>1</cp:revision>
  <dcterms:modified xsi:type="dcterms:W3CDTF">2022-12-15T16:30:46Z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