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1" r:id="rId4"/>
    <p:sldId id="259" r:id="rId5"/>
    <p:sldId id="350" r:id="rId6"/>
    <p:sldId id="351" r:id="rId7"/>
    <p:sldId id="380" r:id="rId8"/>
    <p:sldId id="352" r:id="rId9"/>
    <p:sldId id="377" r:id="rId10"/>
    <p:sldId id="378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7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5AC-69DB-4330-A563-B6FD8C82EFF9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3217-E07A-417B-956D-F9D4F1B18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72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4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77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08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4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2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1" y="3785246"/>
            <a:ext cx="69555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917661" y="3377551"/>
            <a:ext cx="9624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8879813" y="3377551"/>
            <a:ext cx="9624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-1" y="3377551"/>
            <a:ext cx="9624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961899" y="3377551"/>
            <a:ext cx="69555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75364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4063604" y="5323801"/>
            <a:ext cx="40636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8128360" y="5323801"/>
            <a:ext cx="40636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" y="5323801"/>
            <a:ext cx="4063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026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2" name="Shape 32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3" name="Shape 33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4" name="Shape 34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8198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6" name="Shape 66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7" name="Shape 67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68" name="Shape 68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564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9808489" y="6755101"/>
            <a:ext cx="11915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1" name="Shape 71"/>
          <p:cNvSpPr/>
          <p:nvPr/>
        </p:nvSpPr>
        <p:spPr>
          <a:xfrm>
            <a:off x="11000415" y="6755101"/>
            <a:ext cx="11915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2" name="Shape 72"/>
          <p:cNvSpPr/>
          <p:nvPr/>
        </p:nvSpPr>
        <p:spPr>
          <a:xfrm>
            <a:off x="1" y="6755101"/>
            <a:ext cx="11915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3" name="Shape 73"/>
          <p:cNvSpPr/>
          <p:nvPr/>
        </p:nvSpPr>
        <p:spPr>
          <a:xfrm>
            <a:off x="1191612" y="6755101"/>
            <a:ext cx="8616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7738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4887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CF98-C3AD-C4E8-0093-8624E5BFDE51}"/>
              </a:ext>
            </a:extLst>
          </p:cNvPr>
          <p:cNvSpPr txBox="1">
            <a:spLocks/>
          </p:cNvSpPr>
          <p:nvPr/>
        </p:nvSpPr>
        <p:spPr>
          <a:xfrm>
            <a:off x="655782" y="2248910"/>
            <a:ext cx="9144000" cy="1154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String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498F6-AFE5-A3E4-DBB0-939BC7840BA7}"/>
              </a:ext>
            </a:extLst>
          </p:cNvPr>
          <p:cNvSpPr txBox="1"/>
          <p:nvPr/>
        </p:nvSpPr>
        <p:spPr>
          <a:xfrm>
            <a:off x="507999" y="1182231"/>
            <a:ext cx="111760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u="none" strike="noStrike" baseline="0" dirty="0" err="1">
                <a:solidFill>
                  <a:srgbClr val="00B050"/>
                </a:solidFill>
                <a:latin typeface="LiberationSerif-Bold"/>
              </a:rPr>
              <a:t>concat</a:t>
            </a:r>
            <a:r>
              <a:rPr lang="en-IN" sz="2800" b="1" i="0" u="none" strike="noStrike" baseline="0" dirty="0">
                <a:solidFill>
                  <a:srgbClr val="00B050"/>
                </a:solidFill>
                <a:latin typeface="LiberationSerif-Bold"/>
              </a:rPr>
              <a:t>( 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LiberationSerif"/>
              </a:rPr>
              <a:t>C</a:t>
            </a:r>
            <a:r>
              <a:rPr lang="en-US" sz="2800" b="0" i="0" u="none" strike="noStrike" baseline="0" dirty="0">
                <a:latin typeface="LiberationSerif"/>
              </a:rPr>
              <a:t>oncatenates two strings: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>
              <a:latin typeface="LiberationSerif"/>
            </a:endParaRPr>
          </a:p>
          <a:p>
            <a:pPr algn="just"/>
            <a:r>
              <a:rPr lang="en-US" sz="2800" b="0" i="0" u="none" strike="noStrike" baseline="0" dirty="0">
                <a:latin typeface="LiberationSerif"/>
              </a:rPr>
              <a:t>			</a:t>
            </a:r>
            <a:r>
              <a:rPr lang="en-IN" sz="2800" b="0" i="0" u="none" strike="noStrike" baseline="0" dirty="0">
                <a:solidFill>
                  <a:srgbClr val="C00000"/>
                </a:solidFill>
                <a:latin typeface="LiberationSerif"/>
              </a:rPr>
              <a:t>String </a:t>
            </a:r>
            <a:r>
              <a:rPr lang="en-IN" sz="2800" b="0" i="0" u="none" strike="noStrike" baseline="0" dirty="0" err="1">
                <a:solidFill>
                  <a:srgbClr val="C00000"/>
                </a:solidFill>
                <a:latin typeface="LiberationSerif"/>
              </a:rPr>
              <a:t>concat</a:t>
            </a:r>
            <a:r>
              <a:rPr lang="en-IN" sz="2800" b="0" i="0" u="none" strike="noStrike" baseline="0" dirty="0">
                <a:solidFill>
                  <a:srgbClr val="C00000"/>
                </a:solidFill>
                <a:latin typeface="LiberationSerif"/>
              </a:rPr>
              <a:t>(String </a:t>
            </a:r>
            <a:r>
              <a:rPr lang="en-IN" sz="2800" b="0" i="1" u="none" strike="noStrike" baseline="0" dirty="0">
                <a:solidFill>
                  <a:srgbClr val="C00000"/>
                </a:solidFill>
                <a:latin typeface="LiberationSerif-Italic"/>
              </a:rPr>
              <a:t>str</a:t>
            </a:r>
            <a:r>
              <a:rPr lang="en-IN" sz="2800" b="0" i="0" u="none" strike="noStrike" baseline="0" dirty="0">
                <a:solidFill>
                  <a:srgbClr val="C00000"/>
                </a:solidFill>
                <a:latin typeface="LiberationSerif"/>
              </a:rPr>
              <a:t>)</a:t>
            </a:r>
          </a:p>
          <a:p>
            <a:pPr algn="just"/>
            <a:endParaRPr lang="en-IN" sz="2800" b="0" i="0" u="none" strike="noStrike" baseline="0" dirty="0">
              <a:latin typeface="LiberationSerif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>
                <a:latin typeface="LiberationSerif"/>
              </a:rPr>
              <a:t>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LiberationSerif"/>
              </a:rPr>
              <a:t>This method creates a new object that contains the invoking string with the contents of </a:t>
            </a:r>
            <a:r>
              <a:rPr lang="en-US" sz="2800" b="0" i="1" u="none" strike="noStrike" baseline="0" dirty="0">
                <a:solidFill>
                  <a:srgbClr val="0070C0"/>
                </a:solidFill>
                <a:latin typeface="LiberationSerif-Italic"/>
              </a:rPr>
              <a:t>str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LiberationSerif"/>
              </a:rPr>
              <a:t>appended to the end.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1" i="0" u="none" strike="noStrike" baseline="0" dirty="0" err="1">
                <a:solidFill>
                  <a:srgbClr val="FF0066"/>
                </a:solidFill>
                <a:latin typeface="LiberationSerif-Bold"/>
              </a:rPr>
              <a:t>concat</a:t>
            </a:r>
            <a:r>
              <a:rPr lang="en-US" sz="2800" b="1" i="0" u="none" strike="noStrike" baseline="0" dirty="0">
                <a:solidFill>
                  <a:srgbClr val="FF0066"/>
                </a:solidFill>
                <a:latin typeface="LiberationSerif-Bold"/>
              </a:rPr>
              <a:t>( ) </a:t>
            </a:r>
            <a:r>
              <a:rPr lang="en-US" sz="2800" b="0" i="0" u="none" strike="noStrike" baseline="0" dirty="0">
                <a:solidFill>
                  <a:srgbClr val="FF0066"/>
                </a:solidFill>
                <a:latin typeface="LiberationSerif"/>
              </a:rPr>
              <a:t>performs the same function as </a:t>
            </a:r>
            <a:r>
              <a:rPr lang="en-US" sz="2800" b="1" i="0" u="none" strike="noStrike" baseline="0" dirty="0">
                <a:solidFill>
                  <a:srgbClr val="FF0066"/>
                </a:solidFill>
                <a:latin typeface="LiberationSerif-Bold"/>
              </a:rPr>
              <a:t>+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5794D-18BD-AFD8-0706-4B98FFFEE33B}"/>
              </a:ext>
            </a:extLst>
          </p:cNvPr>
          <p:cNvSpPr txBox="1"/>
          <p:nvPr/>
        </p:nvSpPr>
        <p:spPr>
          <a:xfrm>
            <a:off x="4978400" y="289472"/>
            <a:ext cx="312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Concatenation </a:t>
            </a:r>
          </a:p>
        </p:txBody>
      </p:sp>
    </p:spTree>
    <p:extLst>
      <p:ext uri="{BB962C8B-B14F-4D97-AF65-F5344CB8AC3E}">
        <p14:creationId xmlns:p14="http://schemas.microsoft.com/office/powerpoint/2010/main" val="35571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F4934-1178-9777-443C-D73A74D0E044}"/>
              </a:ext>
            </a:extLst>
          </p:cNvPr>
          <p:cNvSpPr txBox="1"/>
          <p:nvPr/>
        </p:nvSpPr>
        <p:spPr>
          <a:xfrm>
            <a:off x="4184072" y="3232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Character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D0FC1-AEDA-5079-7641-D9D7CB71B9A3}"/>
              </a:ext>
            </a:extLst>
          </p:cNvPr>
          <p:cNvSpPr txBox="1"/>
          <p:nvPr/>
        </p:nvSpPr>
        <p:spPr>
          <a:xfrm>
            <a:off x="794326" y="1057855"/>
            <a:ext cx="11028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charAt( ) </a:t>
            </a:r>
            <a:r>
              <a:rPr lang="en-US" sz="2400" dirty="0">
                <a:solidFill>
                  <a:srgbClr val="0070C0"/>
                </a:solidFill>
              </a:rPr>
              <a:t>- To extract a single character from a String </a:t>
            </a:r>
          </a:p>
          <a:p>
            <a:endParaRPr lang="en-US" sz="2400" dirty="0"/>
          </a:p>
          <a:p>
            <a:r>
              <a:rPr lang="en-US" sz="2400" dirty="0"/>
              <a:t>Format:        </a:t>
            </a:r>
            <a:r>
              <a:rPr lang="en-US" sz="2400" dirty="0">
                <a:solidFill>
                  <a:srgbClr val="002060"/>
                </a:solidFill>
              </a:rPr>
              <a:t>char charAt(int where)    // where = index of character 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8661C-68F2-0AB3-B5B1-44FA1F09AEFB}"/>
              </a:ext>
            </a:extLst>
          </p:cNvPr>
          <p:cNvSpPr txBox="1"/>
          <p:nvPr/>
        </p:nvSpPr>
        <p:spPr>
          <a:xfrm>
            <a:off x="3158837" y="252717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"/>
              </a:rPr>
              <a:t>Sring</a:t>
            </a:r>
            <a:r>
              <a:rPr lang="en-US" sz="2000" b="1" dirty="0">
                <a:latin typeface=""/>
              </a:rPr>
              <a:t> str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"SBMP IT 2021"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9ADA8-90E3-F361-15F0-10920EEEB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2" t="48845" r="10531" b="39956"/>
          <a:stretch/>
        </p:blipFill>
        <p:spPr>
          <a:xfrm>
            <a:off x="544945" y="3165492"/>
            <a:ext cx="10714181" cy="1022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42140-5255-EA70-0D31-6DD5B054DFA4}"/>
              </a:ext>
            </a:extLst>
          </p:cNvPr>
          <p:cNvSpPr txBox="1"/>
          <p:nvPr/>
        </p:nvSpPr>
        <p:spPr>
          <a:xfrm>
            <a:off x="3048000" y="452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latin typeface=""/>
              </a:rPr>
              <a:t>System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charAt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(5));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FE917-0129-56A7-A523-395B5EDA9590}"/>
              </a:ext>
            </a:extLst>
          </p:cNvPr>
          <p:cNvSpPr txBox="1"/>
          <p:nvPr/>
        </p:nvSpPr>
        <p:spPr>
          <a:xfrm>
            <a:off x="4470400" y="5514109"/>
            <a:ext cx="45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2092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82D81-DB82-E123-DEDA-AE085E64EFD8}"/>
              </a:ext>
            </a:extLst>
          </p:cNvPr>
          <p:cNvSpPr txBox="1"/>
          <p:nvPr/>
        </p:nvSpPr>
        <p:spPr>
          <a:xfrm>
            <a:off x="1163782" y="2016234"/>
            <a:ext cx="103909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charAt( ) </a:t>
            </a:r>
            <a:r>
              <a:rPr lang="en-US" sz="2400" b="1" dirty="0">
                <a:solidFill>
                  <a:srgbClr val="FF0066"/>
                </a:solidFill>
              </a:rPr>
              <a:t>c</a:t>
            </a:r>
            <a:r>
              <a:rPr lang="en-US" sz="2400" dirty="0">
                <a:solidFill>
                  <a:srgbClr val="FF0066"/>
                </a:solidFill>
              </a:rPr>
              <a:t>an be used to read a single character using Scanner class.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IN" sz="2400" dirty="0">
                <a:solidFill>
                  <a:srgbClr val="B00040"/>
                </a:solidFill>
                <a:latin typeface=""/>
              </a:rPr>
              <a:t>char grade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sz="2400" b="1" dirty="0" err="1">
                <a:latin typeface=""/>
              </a:rPr>
              <a:t>System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"Enter the grade of an Employee"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);</a:t>
            </a:r>
          </a:p>
          <a:p>
            <a:r>
              <a:rPr lang="en-US" sz="2400" b="1" dirty="0">
                <a:latin typeface=""/>
              </a:rPr>
              <a:t>grade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=  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sc.</a:t>
            </a:r>
            <a:r>
              <a:rPr lang="en-US" sz="2400" b="1" dirty="0" err="1">
                <a:solidFill>
                  <a:srgbClr val="7D9029"/>
                </a:solidFill>
                <a:latin typeface=""/>
              </a:rPr>
              <a:t>next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().</a:t>
            </a:r>
            <a:r>
              <a:rPr lang="en-US" sz="2400" b="1" dirty="0">
                <a:solidFill>
                  <a:srgbClr val="7D9029"/>
                </a:solidFill>
                <a:latin typeface=""/>
              </a:rPr>
              <a:t>charAt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(0); </a:t>
            </a:r>
            <a:r>
              <a:rPr lang="en-US" sz="2400" b="1" i="1" dirty="0">
                <a:solidFill>
                  <a:srgbClr val="408080"/>
                </a:solidFill>
                <a:latin typeface=""/>
              </a:rPr>
              <a:t>// will extract 0th char from the input string</a:t>
            </a:r>
          </a:p>
          <a:p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30911-F53F-2533-C96E-6281FEB68D6E}"/>
              </a:ext>
            </a:extLst>
          </p:cNvPr>
          <p:cNvSpPr txBox="1"/>
          <p:nvPr/>
        </p:nvSpPr>
        <p:spPr>
          <a:xfrm>
            <a:off x="4184072" y="3232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Character Extraction</a:t>
            </a:r>
          </a:p>
        </p:txBody>
      </p:sp>
    </p:spTree>
    <p:extLst>
      <p:ext uri="{BB962C8B-B14F-4D97-AF65-F5344CB8AC3E}">
        <p14:creationId xmlns:p14="http://schemas.microsoft.com/office/powerpoint/2010/main" val="419924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9CAB9-A0FB-F325-3774-1EBD65837693}"/>
              </a:ext>
            </a:extLst>
          </p:cNvPr>
          <p:cNvSpPr txBox="1"/>
          <p:nvPr/>
        </p:nvSpPr>
        <p:spPr>
          <a:xfrm>
            <a:off x="157019" y="1490008"/>
            <a:ext cx="118502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LiberationSerif"/>
              </a:rPr>
              <a:t>If you want to a </a:t>
            </a:r>
            <a:r>
              <a:rPr lang="en-US" sz="2400" b="1" i="0" u="none" strike="noStrike" baseline="0" dirty="0">
                <a:latin typeface="LiberationSerif-Bold"/>
              </a:rPr>
              <a:t>String </a:t>
            </a:r>
            <a:r>
              <a:rPr lang="en-US" sz="2400" b="0" i="0" u="none" strike="noStrike" baseline="0" dirty="0">
                <a:latin typeface="LiberationSerif"/>
              </a:rPr>
              <a:t>object into a character array, the easiest way is to call </a:t>
            </a:r>
            <a:r>
              <a:rPr lang="en-US" sz="2400" b="1" i="0" u="none" strike="noStrike" baseline="0" dirty="0">
                <a:latin typeface="LiberationSerif-Bold"/>
              </a:rPr>
              <a:t>toCharArray( )</a:t>
            </a:r>
            <a:r>
              <a:rPr lang="en-US" sz="2400" b="0" i="0" u="none" strike="noStrike" baseline="0" dirty="0">
                <a:latin typeface="LiberationSerif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latin typeface="LiberationSerif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LiberationSerif"/>
              </a:rPr>
              <a:t>It returns an array of characters for the entire string. It has this general form:</a:t>
            </a:r>
          </a:p>
          <a:p>
            <a:pPr algn="ctr"/>
            <a:endParaRPr lang="en-IN" sz="2400" b="0" i="0" u="none" strike="noStrike" baseline="0" dirty="0">
              <a:latin typeface="LiberationSerif"/>
            </a:endParaRPr>
          </a:p>
          <a:p>
            <a:pPr algn="ctr"/>
            <a:r>
              <a:rPr lang="en-IN" sz="2400" b="1" i="0" u="none" strike="noStrike" baseline="0" dirty="0">
                <a:solidFill>
                  <a:srgbClr val="00B050"/>
                </a:solidFill>
                <a:latin typeface="LiberationSerif"/>
              </a:rPr>
              <a:t>char[ ] toCharArray( )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C1D0C-DC44-3F3E-CF6C-5C0824852D92}"/>
              </a:ext>
            </a:extLst>
          </p:cNvPr>
          <p:cNvSpPr txBox="1"/>
          <p:nvPr/>
        </p:nvSpPr>
        <p:spPr>
          <a:xfrm>
            <a:off x="157019" y="799006"/>
            <a:ext cx="229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u="none" strike="noStrike" baseline="0" dirty="0">
                <a:latin typeface="LiberationSerif-Bold"/>
              </a:rPr>
              <a:t>toCharArray(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F2123-5A67-F098-ABBB-5188891DF2F8}"/>
              </a:ext>
            </a:extLst>
          </p:cNvPr>
          <p:cNvSpPr txBox="1"/>
          <p:nvPr/>
        </p:nvSpPr>
        <p:spPr>
          <a:xfrm>
            <a:off x="1163782" y="4012418"/>
            <a:ext cx="91994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"/>
              </a:rPr>
              <a:t>String str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400" b="1" dirty="0">
                <a:solidFill>
                  <a:srgbClr val="BA2121"/>
                </a:solidFill>
                <a:latin typeface=""/>
              </a:rPr>
              <a:t>"Hello"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b="1" dirty="0">
                <a:solidFill>
                  <a:srgbClr val="B00040"/>
                </a:solidFill>
                <a:latin typeface=""/>
              </a:rPr>
              <a:t>char </a:t>
            </a:r>
            <a:r>
              <a:rPr lang="en-IN" sz="2400" b="1" dirty="0" err="1">
                <a:solidFill>
                  <a:srgbClr val="B00040"/>
                </a:solidFill>
                <a:latin typeface=""/>
              </a:rPr>
              <a:t>ch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[] = 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toCharArray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b="1" dirty="0">
                <a:solidFill>
                  <a:srgbClr val="B00040"/>
                </a:solidFill>
                <a:latin typeface=""/>
              </a:rPr>
              <a:t>int </a:t>
            </a:r>
            <a:r>
              <a:rPr lang="en-IN" sz="2400" b="1" dirty="0" err="1">
                <a:solidFill>
                  <a:srgbClr val="B00040"/>
                </a:solidFill>
                <a:latin typeface=""/>
              </a:rPr>
              <a:t>i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=0;i&lt;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ch.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length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;i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++)</a:t>
            </a:r>
          </a:p>
          <a:p>
            <a:r>
              <a:rPr lang="en-IN" sz="2400" b="1" dirty="0">
                <a:solidFill>
                  <a:srgbClr val="666666"/>
                </a:solidFill>
                <a:latin typeface=""/>
              </a:rPr>
              <a:t>{</a:t>
            </a:r>
          </a:p>
          <a:p>
            <a:r>
              <a:rPr lang="en-IN" sz="2400" b="1" dirty="0" err="1">
                <a:latin typeface=""/>
              </a:rPr>
              <a:t>System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ch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[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]);</a:t>
            </a:r>
          </a:p>
          <a:p>
            <a:r>
              <a:rPr lang="en-IN" sz="2400" b="1" dirty="0">
                <a:solidFill>
                  <a:srgbClr val="666666"/>
                </a:solidFill>
                <a:latin typeface="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16CF1-6909-9F87-EB98-C0681A05E90C}"/>
              </a:ext>
            </a:extLst>
          </p:cNvPr>
          <p:cNvSpPr txBox="1"/>
          <p:nvPr/>
        </p:nvSpPr>
        <p:spPr>
          <a:xfrm>
            <a:off x="3685308" y="1200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</a:t>
            </a:r>
            <a:r>
              <a:rPr lang="en-IN" sz="2800" b="1" dirty="0" err="1">
                <a:solidFill>
                  <a:srgbClr val="002060"/>
                </a:solidFill>
              </a:rPr>
              <a:t>tring</a:t>
            </a:r>
            <a:r>
              <a:rPr lang="en-IN" sz="2800" b="1" dirty="0">
                <a:solidFill>
                  <a:srgbClr val="002060"/>
                </a:solidFill>
              </a:rPr>
              <a:t> to array of characters</a:t>
            </a:r>
          </a:p>
        </p:txBody>
      </p:sp>
    </p:spTree>
    <p:extLst>
      <p:ext uri="{BB962C8B-B14F-4D97-AF65-F5344CB8AC3E}">
        <p14:creationId xmlns:p14="http://schemas.microsoft.com/office/powerpoint/2010/main" val="23709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C74A3-FBBC-3D41-73D7-7AC2D1BFB9EA}"/>
              </a:ext>
            </a:extLst>
          </p:cNvPr>
          <p:cNvSpPr txBox="1"/>
          <p:nvPr/>
        </p:nvSpPr>
        <p:spPr>
          <a:xfrm>
            <a:off x="4257965" y="1894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String Comparison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FDED9-8D79-0F86-78E4-D012F64F72E6}"/>
              </a:ext>
            </a:extLst>
          </p:cNvPr>
          <p:cNvSpPr txBox="1"/>
          <p:nvPr/>
        </p:nvSpPr>
        <p:spPr>
          <a:xfrm>
            <a:off x="415637" y="797281"/>
            <a:ext cx="106218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LiberationSerif"/>
              </a:rPr>
              <a:t>To compare two strings for equality, use </a:t>
            </a:r>
            <a:r>
              <a:rPr lang="en-US" sz="2400" b="1" i="0" u="none" strike="noStrike" baseline="0" dirty="0">
                <a:latin typeface="LiberationSerif-Bold"/>
              </a:rPr>
              <a:t>equals( )</a:t>
            </a:r>
            <a:r>
              <a:rPr lang="en-US" sz="2400" b="0" i="0" u="none" strike="noStrike" baseline="0" dirty="0">
                <a:latin typeface="LiberationSerif"/>
              </a:rPr>
              <a:t>. </a:t>
            </a:r>
          </a:p>
          <a:p>
            <a:pPr algn="l"/>
            <a:r>
              <a:rPr lang="en-IN" sz="2400" b="0" i="0" u="none" strike="noStrike" baseline="0" dirty="0">
                <a:latin typeface="LiberationSerif"/>
              </a:rPr>
              <a:t>			</a:t>
            </a:r>
          </a:p>
          <a:p>
            <a:pPr algn="ctr"/>
            <a:r>
              <a:rPr lang="en-IN" sz="2400" b="1" i="0" u="none" strike="noStrike" baseline="0" dirty="0">
                <a:solidFill>
                  <a:srgbClr val="00B050"/>
                </a:solidFill>
                <a:latin typeface="LiberationSerif"/>
              </a:rPr>
              <a:t>boolean equals(Object </a:t>
            </a:r>
            <a:r>
              <a:rPr lang="en-IN" sz="2400" b="1" i="1" u="none" strike="noStrike" baseline="0" dirty="0">
                <a:solidFill>
                  <a:srgbClr val="00B050"/>
                </a:solidFill>
                <a:latin typeface="LiberationSerif-Italic"/>
              </a:rPr>
              <a:t>str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LiberationSerif"/>
              </a:rPr>
              <a:t>)</a:t>
            </a:r>
          </a:p>
          <a:p>
            <a:pPr algn="l"/>
            <a:endParaRPr lang="en-IN" sz="2400" b="0" i="0" u="none" strike="noStrike" baseline="0" dirty="0">
              <a:latin typeface="LiberationSerif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LiberationSerif"/>
              </a:rPr>
              <a:t>Here, </a:t>
            </a:r>
            <a:r>
              <a:rPr lang="en-US" sz="2400" b="0" i="1" u="none" strike="noStrike" baseline="0" dirty="0">
                <a:latin typeface="LiberationSerif-Italic"/>
              </a:rPr>
              <a:t>str </a:t>
            </a:r>
            <a:r>
              <a:rPr lang="en-US" sz="2400" b="0" i="0" u="none" strike="noStrike" baseline="0" dirty="0">
                <a:latin typeface="LiberationSerif"/>
              </a:rPr>
              <a:t>is the </a:t>
            </a:r>
            <a:r>
              <a:rPr lang="en-US" sz="2400" b="1" i="0" u="none" strike="noStrike" baseline="0" dirty="0">
                <a:latin typeface="LiberationSerif-Bold"/>
              </a:rPr>
              <a:t>String </a:t>
            </a:r>
            <a:r>
              <a:rPr lang="en-US" sz="2400" b="0" i="0" u="none" strike="noStrike" baseline="0" dirty="0">
                <a:latin typeface="LiberationSerif"/>
              </a:rPr>
              <a:t>object being compared with the invoking </a:t>
            </a:r>
            <a:r>
              <a:rPr lang="en-US" sz="2400" b="1" i="0" u="none" strike="noStrike" baseline="0" dirty="0">
                <a:latin typeface="LiberationSerif-Bold"/>
              </a:rPr>
              <a:t>String </a:t>
            </a:r>
            <a:r>
              <a:rPr lang="en-US" sz="2400" b="0" i="0" u="none" strike="noStrike" baseline="0" dirty="0">
                <a:latin typeface="LiberationSerif"/>
              </a:rPr>
              <a:t>object.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"/>
              </a:rPr>
              <a:t>It returns </a:t>
            </a:r>
            <a:r>
              <a:rPr lang="en-US" sz="2400" b="1" i="0" u="none" strike="noStrike" baseline="0" dirty="0">
                <a:solidFill>
                  <a:srgbClr val="7030A0"/>
                </a:solidFill>
                <a:latin typeface="LiberationSerif-Bold"/>
              </a:rPr>
              <a:t>true</a:t>
            </a: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-Bold"/>
              </a:rPr>
              <a:t> </a:t>
            </a: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"/>
              </a:rPr>
              <a:t>if the strings contain the same characters in the same order, and</a:t>
            </a:r>
          </a:p>
          <a:p>
            <a:pPr indent="360363" algn="l"/>
            <a:r>
              <a:rPr lang="en-US" sz="2400" b="1" i="0" u="none" strike="noStrike" baseline="0" dirty="0">
                <a:solidFill>
                  <a:srgbClr val="7030A0"/>
                </a:solidFill>
                <a:latin typeface="LiberationSerif-Bold"/>
              </a:rPr>
              <a:t>false</a:t>
            </a: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-Bold"/>
              </a:rPr>
              <a:t> </a:t>
            </a: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"/>
              </a:rPr>
              <a:t>otherwise. </a:t>
            </a:r>
            <a:endParaRPr lang="en-US" sz="2400" b="1" dirty="0">
              <a:solidFill>
                <a:srgbClr val="FF3300"/>
              </a:solidFill>
              <a:latin typeface="LiberationSerif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LiberationSerif"/>
              </a:rPr>
              <a:t>The comparison is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LiberationSerif"/>
              </a:rPr>
              <a:t>case-sensitive.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A1FB1-70E6-38B9-E880-78BB4F7A26D3}"/>
              </a:ext>
            </a:extLst>
          </p:cNvPr>
          <p:cNvSpPr txBox="1"/>
          <p:nvPr/>
        </p:nvSpPr>
        <p:spPr>
          <a:xfrm>
            <a:off x="1173018" y="4104827"/>
            <a:ext cx="1027083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"/>
              </a:rPr>
              <a:t>String str1</a:t>
            </a:r>
            <a:r>
              <a:rPr lang="en-IN" sz="22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200" b="1" dirty="0">
                <a:solidFill>
                  <a:srgbClr val="BA2121"/>
                </a:solidFill>
                <a:latin typeface=""/>
              </a:rPr>
              <a:t>"Hello"</a:t>
            </a:r>
            <a:r>
              <a:rPr lang="en-IN" sz="22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200" b="1" dirty="0">
                <a:latin typeface=""/>
              </a:rPr>
              <a:t>String str2</a:t>
            </a:r>
            <a:r>
              <a:rPr lang="en-IN" sz="22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200" b="1" dirty="0">
                <a:solidFill>
                  <a:srgbClr val="BA2121"/>
                </a:solidFill>
                <a:latin typeface=""/>
              </a:rPr>
              <a:t>"Hello"</a:t>
            </a:r>
            <a:r>
              <a:rPr lang="en-IN" sz="22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200" b="1" dirty="0">
                <a:latin typeface=""/>
              </a:rPr>
              <a:t>String str3</a:t>
            </a:r>
            <a:r>
              <a:rPr lang="en-IN" sz="22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2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2200" b="1" dirty="0" err="1">
                <a:solidFill>
                  <a:srgbClr val="BA2121"/>
                </a:solidFill>
                <a:latin typeface=""/>
              </a:rPr>
              <a:t>Helo</a:t>
            </a:r>
            <a:r>
              <a:rPr lang="en-IN" sz="22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22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sz="2200" b="1" dirty="0" err="1">
                <a:latin typeface=""/>
              </a:rPr>
              <a:t>System</a:t>
            </a:r>
            <a:r>
              <a:rPr lang="en-US" sz="22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2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US" sz="22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2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200" b="1" dirty="0">
                <a:solidFill>
                  <a:srgbClr val="BA2121"/>
                </a:solidFill>
                <a:latin typeface=""/>
              </a:rPr>
              <a:t>"str1 and str2 comparison result:"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+str1.</a:t>
            </a:r>
            <a:r>
              <a:rPr lang="en-US" sz="2200" b="1" dirty="0">
                <a:solidFill>
                  <a:srgbClr val="7D9029"/>
                </a:solidFill>
                <a:latin typeface=""/>
              </a:rPr>
              <a:t>equals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(str2));</a:t>
            </a:r>
          </a:p>
          <a:p>
            <a:r>
              <a:rPr lang="en-US" sz="2200" b="1" dirty="0" err="1">
                <a:latin typeface=""/>
              </a:rPr>
              <a:t>System</a:t>
            </a:r>
            <a:r>
              <a:rPr lang="en-US" sz="22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2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US" sz="22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2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200" b="1" dirty="0">
                <a:solidFill>
                  <a:srgbClr val="BA2121"/>
                </a:solidFill>
                <a:latin typeface=""/>
              </a:rPr>
              <a:t>"str1 and str3 comparison result:"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+str1.</a:t>
            </a:r>
            <a:r>
              <a:rPr lang="en-US" sz="2200" b="1" dirty="0">
                <a:solidFill>
                  <a:srgbClr val="7D9029"/>
                </a:solidFill>
                <a:latin typeface=""/>
              </a:rPr>
              <a:t>equals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(str3));</a:t>
            </a:r>
          </a:p>
        </p:txBody>
      </p:sp>
    </p:spTree>
    <p:extLst>
      <p:ext uri="{BB962C8B-B14F-4D97-AF65-F5344CB8AC3E}">
        <p14:creationId xmlns:p14="http://schemas.microsoft.com/office/powerpoint/2010/main" val="27994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417294-E59A-A4D4-823F-5FE12B7AFF80}"/>
              </a:ext>
            </a:extLst>
          </p:cNvPr>
          <p:cNvSpPr txBox="1"/>
          <p:nvPr/>
        </p:nvSpPr>
        <p:spPr>
          <a:xfrm>
            <a:off x="766619" y="2212308"/>
            <a:ext cx="112498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LiberationSerif"/>
              </a:rPr>
              <a:t>To perform a comparison that ignores case differences, call </a:t>
            </a:r>
            <a:r>
              <a:rPr lang="en-US" sz="2800" b="1" i="0" u="none" strike="noStrike" baseline="0" dirty="0" err="1">
                <a:solidFill>
                  <a:srgbClr val="7030A0"/>
                </a:solidFill>
                <a:latin typeface="LiberationSerif-Bold"/>
              </a:rPr>
              <a:t>equalsIgnoreCase</a:t>
            </a:r>
            <a:r>
              <a:rPr lang="en-US" sz="2800" b="1" i="0" u="none" strike="noStrike" baseline="0" dirty="0">
                <a:solidFill>
                  <a:srgbClr val="7030A0"/>
                </a:solidFill>
                <a:latin typeface="LiberationSerif-Bold"/>
              </a:rPr>
              <a:t>( )</a:t>
            </a:r>
            <a:r>
              <a:rPr lang="en-US" sz="2800" b="0" i="0" u="none" strike="noStrike" baseline="0" dirty="0">
                <a:latin typeface="LiberationSerif"/>
              </a:rPr>
              <a:t>. </a:t>
            </a:r>
          </a:p>
          <a:p>
            <a:pPr algn="just"/>
            <a:endParaRPr lang="en-US" sz="2800" dirty="0">
              <a:latin typeface="LiberationSerif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C00000"/>
                </a:solidFill>
                <a:latin typeface="LiberationSerif"/>
              </a:rPr>
              <a:t>When it compares two strings, it considers </a:t>
            </a:r>
            <a:r>
              <a:rPr lang="en-US" sz="2800" b="1" i="0" u="none" strike="noStrike" baseline="0" dirty="0">
                <a:solidFill>
                  <a:srgbClr val="C00000"/>
                </a:solidFill>
                <a:latin typeface="LiberationSerif-Bold"/>
              </a:rPr>
              <a:t>A-Z 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LiberationSerif"/>
              </a:rPr>
              <a:t>to be the </a:t>
            </a:r>
            <a:r>
              <a:rPr lang="en-IN" sz="2800" b="0" i="0" u="none" strike="noStrike" baseline="0" dirty="0">
                <a:solidFill>
                  <a:srgbClr val="C00000"/>
                </a:solidFill>
                <a:latin typeface="LiberationSerif"/>
              </a:rPr>
              <a:t>same as </a:t>
            </a:r>
            <a:r>
              <a:rPr lang="en-IN" sz="2800" b="1" i="0" u="none" strike="noStrike" baseline="0" dirty="0">
                <a:solidFill>
                  <a:srgbClr val="C00000"/>
                </a:solidFill>
                <a:latin typeface="LiberationSerif-Bold"/>
              </a:rPr>
              <a:t>a-z</a:t>
            </a:r>
            <a:r>
              <a:rPr lang="en-IN" sz="2800" b="0" i="0" u="none" strike="noStrike" baseline="0" dirty="0">
                <a:solidFill>
                  <a:srgbClr val="C00000"/>
                </a:solidFill>
                <a:latin typeface="LiberationSerif"/>
              </a:rPr>
              <a:t>.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9DB9F-5862-5A86-6403-56DDC1609B14}"/>
              </a:ext>
            </a:extLst>
          </p:cNvPr>
          <p:cNvSpPr txBox="1"/>
          <p:nvPr/>
        </p:nvSpPr>
        <p:spPr>
          <a:xfrm>
            <a:off x="4645892" y="3187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String Comparison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E4D1F-377F-C185-6E64-CBF1311D23F1}"/>
              </a:ext>
            </a:extLst>
          </p:cNvPr>
          <p:cNvSpPr txBox="1"/>
          <p:nvPr/>
        </p:nvSpPr>
        <p:spPr>
          <a:xfrm>
            <a:off x="327891" y="383754"/>
            <a:ext cx="1153621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none" strike="noStrike" baseline="0" dirty="0">
                <a:latin typeface="LiberationSerif-Bold"/>
              </a:rPr>
              <a:t>equals( ) Versus ==</a:t>
            </a:r>
          </a:p>
          <a:p>
            <a:pPr algn="l"/>
            <a:endParaRPr lang="en-US" sz="2400" dirty="0">
              <a:latin typeface="LiberationSerif"/>
            </a:endParaRPr>
          </a:p>
          <a:p>
            <a:pPr algn="l"/>
            <a:r>
              <a:rPr lang="en-US" sz="2400" dirty="0">
                <a:latin typeface="LiberationSerif"/>
              </a:rPr>
              <a:t>T</a:t>
            </a:r>
            <a:r>
              <a:rPr lang="en-US" sz="2400" b="0" i="0" u="none" strike="noStrike" baseline="0" dirty="0">
                <a:latin typeface="LiberationSerif"/>
              </a:rPr>
              <a:t>he </a:t>
            </a:r>
            <a:r>
              <a:rPr lang="en-US" sz="2400" b="1" i="0" u="none" strike="noStrike" baseline="0" dirty="0">
                <a:latin typeface="LiberationSerif-Bold"/>
              </a:rPr>
              <a:t>equals( ) </a:t>
            </a:r>
            <a:r>
              <a:rPr lang="en-US" sz="2400" b="0" i="0" u="none" strike="noStrike" baseline="0" dirty="0">
                <a:latin typeface="LiberationSerif"/>
              </a:rPr>
              <a:t>method </a:t>
            </a:r>
            <a:r>
              <a:rPr lang="en-US" sz="2400" b="1" i="0" u="none" strike="noStrike" baseline="0" dirty="0">
                <a:solidFill>
                  <a:srgbClr val="00B050"/>
                </a:solidFill>
                <a:latin typeface="LiberationSerif"/>
              </a:rPr>
              <a:t>compares the characters inside a </a:t>
            </a:r>
            <a:r>
              <a:rPr lang="en-US" sz="2400" b="1" i="0" u="none" strike="noStrike" baseline="0" dirty="0">
                <a:solidFill>
                  <a:srgbClr val="00B050"/>
                </a:solidFill>
                <a:latin typeface="LiberationSerif-Bold"/>
              </a:rPr>
              <a:t>String </a:t>
            </a:r>
            <a:r>
              <a:rPr lang="en-US" sz="2400" b="1" i="0" u="none" strike="noStrike" baseline="0" dirty="0">
                <a:solidFill>
                  <a:srgbClr val="00B050"/>
                </a:solidFill>
                <a:latin typeface="LiberationSerif"/>
              </a:rPr>
              <a:t>object</a:t>
            </a:r>
            <a:r>
              <a:rPr lang="en-US" sz="2400" b="0" i="0" u="none" strike="noStrike" baseline="0" dirty="0">
                <a:latin typeface="LiberationSerif"/>
              </a:rPr>
              <a:t>. The </a:t>
            </a:r>
            <a:r>
              <a:rPr lang="en-US" sz="2400" b="1" i="0" u="none" strike="noStrike" baseline="0" dirty="0">
                <a:latin typeface="LiberationSerif-Bold"/>
              </a:rPr>
              <a:t>== </a:t>
            </a:r>
            <a:r>
              <a:rPr lang="en-US" sz="2400" b="0" i="0" u="none" strike="noStrike" baseline="0" dirty="0">
                <a:latin typeface="LiberationSerif"/>
              </a:rPr>
              <a:t>operator </a:t>
            </a: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"/>
              </a:rPr>
              <a:t>compares two object references to see whether they refer to the same instance.</a:t>
            </a:r>
            <a:endParaRPr lang="en-IN" sz="2400" b="1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8B819-4156-CE0A-B2B1-D85BFABE3C42}"/>
              </a:ext>
            </a:extLst>
          </p:cNvPr>
          <p:cNvSpPr txBox="1"/>
          <p:nvPr/>
        </p:nvSpPr>
        <p:spPr>
          <a:xfrm>
            <a:off x="1089890" y="2757254"/>
            <a:ext cx="9661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"/>
              </a:rPr>
              <a:t>String str1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"Hello"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dirty="0">
                <a:latin typeface=""/>
              </a:rPr>
              <a:t>String str2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new String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(str1);</a:t>
            </a:r>
          </a:p>
          <a:p>
            <a:r>
              <a:rPr lang="en-US" sz="2400" dirty="0" err="1">
                <a:latin typeface=""/>
              </a:rPr>
              <a:t>System</a:t>
            </a:r>
            <a:r>
              <a:rPr lang="en-US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US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"str1 and str2 comparison with == :"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+(str1==str2));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FA4C5-2139-F5EC-A05B-CC6EA38CB20F}"/>
              </a:ext>
            </a:extLst>
          </p:cNvPr>
          <p:cNvSpPr txBox="1"/>
          <p:nvPr/>
        </p:nvSpPr>
        <p:spPr>
          <a:xfrm>
            <a:off x="2429164" y="4958486"/>
            <a:ext cx="904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str1 and str2 comparison with == :false</a:t>
            </a:r>
            <a:endParaRPr lang="en-IN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3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8DB523-80DD-7084-82B6-2E4C81294D06}"/>
              </a:ext>
            </a:extLst>
          </p:cNvPr>
          <p:cNvSpPr txBox="1"/>
          <p:nvPr/>
        </p:nvSpPr>
        <p:spPr>
          <a:xfrm>
            <a:off x="406400" y="1390457"/>
            <a:ext cx="111205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1" dirty="0"/>
              <a:t>For sorting applications, you need to know </a:t>
            </a:r>
            <a:r>
              <a:rPr lang="en-US" sz="2400" b="1" dirty="0">
                <a:solidFill>
                  <a:srgbClr val="FF0066"/>
                </a:solidFill>
              </a:rPr>
              <a:t>which is less than, equal to, or greater than the next.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A string is less than another if it comes before the other in dictionary order. </a:t>
            </a:r>
            <a:r>
              <a:rPr lang="en-US" sz="2400" b="1" dirty="0">
                <a:solidFill>
                  <a:srgbClr val="00B050"/>
                </a:solidFill>
              </a:rPr>
              <a:t>(alphabetically upper)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A string is greater than another if it comes after the other in dictionary order. </a:t>
            </a:r>
            <a:r>
              <a:rPr lang="en-US" sz="2400" b="1" dirty="0">
                <a:solidFill>
                  <a:srgbClr val="C00000"/>
                </a:solidFill>
              </a:rPr>
              <a:t>(alphabetically lower)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FA110-95AD-727C-ED8E-C9D8A4580026}"/>
              </a:ext>
            </a:extLst>
          </p:cNvPr>
          <p:cNvSpPr txBox="1"/>
          <p:nvPr/>
        </p:nvSpPr>
        <p:spPr>
          <a:xfrm>
            <a:off x="4645892" y="3187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String Comparison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8DB523-80DD-7084-82B6-2E4C81294D06}"/>
              </a:ext>
            </a:extLst>
          </p:cNvPr>
          <p:cNvSpPr txBox="1"/>
          <p:nvPr/>
        </p:nvSpPr>
        <p:spPr>
          <a:xfrm>
            <a:off x="452582" y="937875"/>
            <a:ext cx="11120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int </a:t>
            </a:r>
            <a:r>
              <a:rPr lang="en-US" sz="2400" b="1" dirty="0" err="1">
                <a:solidFill>
                  <a:srgbClr val="00B050"/>
                </a:solidFill>
              </a:rPr>
              <a:t>compareTo</a:t>
            </a:r>
            <a:r>
              <a:rPr lang="en-US" sz="2400" b="1" dirty="0">
                <a:solidFill>
                  <a:srgbClr val="00B050"/>
                </a:solidFill>
              </a:rPr>
              <a:t>(String str)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FA110-95AD-727C-ED8E-C9D8A4580026}"/>
              </a:ext>
            </a:extLst>
          </p:cNvPr>
          <p:cNvSpPr txBox="1"/>
          <p:nvPr/>
        </p:nvSpPr>
        <p:spPr>
          <a:xfrm>
            <a:off x="4645892" y="3187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String Comparison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86EAE-209D-4F79-4AE0-E9913FF50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6" t="27511" r="18258" b="38314"/>
          <a:stretch/>
        </p:blipFill>
        <p:spPr>
          <a:xfrm>
            <a:off x="701963" y="1519627"/>
            <a:ext cx="9984510" cy="2830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66B6-9A96-60A9-8BA3-0FC6394137DA}"/>
              </a:ext>
            </a:extLst>
          </p:cNvPr>
          <p:cNvSpPr txBox="1"/>
          <p:nvPr/>
        </p:nvSpPr>
        <p:spPr>
          <a:xfrm>
            <a:off x="849745" y="4599708"/>
            <a:ext cx="94857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"/>
              </a:rPr>
              <a:t>String str1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"there"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dirty="0">
                <a:latin typeface=""/>
              </a:rPr>
              <a:t>String str2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"their"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dirty="0" err="1">
                <a:latin typeface=""/>
              </a:rPr>
              <a:t>System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(str1.</a:t>
            </a:r>
            <a:r>
              <a:rPr lang="en-IN" sz="2400" dirty="0">
                <a:solidFill>
                  <a:srgbClr val="7D9029"/>
                </a:solidFill>
                <a:latin typeface=""/>
              </a:rPr>
              <a:t>compareTo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(str2));</a:t>
            </a:r>
          </a:p>
          <a:p>
            <a:r>
              <a:rPr lang="en-IN" sz="2400" dirty="0" err="1">
                <a:latin typeface=""/>
              </a:rPr>
              <a:t>System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(str2.</a:t>
            </a:r>
            <a:r>
              <a:rPr lang="en-IN" sz="2400" dirty="0">
                <a:solidFill>
                  <a:srgbClr val="7D9029"/>
                </a:solidFill>
                <a:latin typeface=""/>
              </a:rPr>
              <a:t>compareTo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(str1));</a:t>
            </a:r>
          </a:p>
        </p:txBody>
      </p:sp>
    </p:spTree>
    <p:extLst>
      <p:ext uri="{BB962C8B-B14F-4D97-AF65-F5344CB8AC3E}">
        <p14:creationId xmlns:p14="http://schemas.microsoft.com/office/powerpoint/2010/main" val="9517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28509-1C75-3ACD-CCBE-58B4DDCAF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2" r="28485" b="5552"/>
          <a:stretch/>
        </p:blipFill>
        <p:spPr>
          <a:xfrm>
            <a:off x="193963" y="120070"/>
            <a:ext cx="11877964" cy="66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440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2514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4A7831-8852-C11A-6B65-18F91D89CC49}"/>
              </a:ext>
            </a:extLst>
          </p:cNvPr>
          <p:cNvSpPr txBox="1"/>
          <p:nvPr/>
        </p:nvSpPr>
        <p:spPr>
          <a:xfrm>
            <a:off x="572654" y="106700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Enter 2 strings</a:t>
            </a:r>
          </a:p>
          <a:p>
            <a:r>
              <a:rPr lang="en-US" sz="2400" dirty="0"/>
              <a:t>hi</a:t>
            </a:r>
          </a:p>
          <a:p>
            <a:r>
              <a:rPr lang="en-US" sz="2400" dirty="0"/>
              <a:t>bye</a:t>
            </a:r>
          </a:p>
          <a:p>
            <a:r>
              <a:rPr lang="en-US" sz="2400" dirty="0"/>
              <a:t>str1 comes after str2 in dictionary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8D5DC-4093-467A-20D5-2A70CBB94D3F}"/>
              </a:ext>
            </a:extLst>
          </p:cNvPr>
          <p:cNvSpPr txBox="1"/>
          <p:nvPr/>
        </p:nvSpPr>
        <p:spPr>
          <a:xfrm>
            <a:off x="6945745" y="106699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Enter 2 strings</a:t>
            </a:r>
          </a:p>
          <a:p>
            <a:r>
              <a:rPr lang="en-US" sz="2400" dirty="0"/>
              <a:t>bye</a:t>
            </a:r>
          </a:p>
          <a:p>
            <a:r>
              <a:rPr lang="en-US" sz="2400" dirty="0"/>
              <a:t>hi</a:t>
            </a:r>
          </a:p>
          <a:p>
            <a:r>
              <a:rPr lang="en-US" sz="2400" dirty="0"/>
              <a:t>str1 comes before str2 in dictionary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82035-7F5A-8E31-6040-F1233001F509}"/>
              </a:ext>
            </a:extLst>
          </p:cNvPr>
          <p:cNvSpPr txBox="1"/>
          <p:nvPr/>
        </p:nvSpPr>
        <p:spPr>
          <a:xfrm>
            <a:off x="572654" y="3390343"/>
            <a:ext cx="33343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Enter 2 strings</a:t>
            </a:r>
          </a:p>
          <a:p>
            <a:r>
              <a:rPr lang="en-IN" sz="2400" dirty="0"/>
              <a:t>bye</a:t>
            </a:r>
          </a:p>
          <a:p>
            <a:r>
              <a:rPr lang="en-IN" sz="2400" dirty="0"/>
              <a:t>bye</a:t>
            </a:r>
          </a:p>
          <a:p>
            <a:r>
              <a:rPr lang="en-IN" sz="2400" dirty="0"/>
              <a:t>str1 and str2 are same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A0F8-5B81-C765-E678-140917C5CE84}"/>
              </a:ext>
            </a:extLst>
          </p:cNvPr>
          <p:cNvSpPr txBox="1"/>
          <p:nvPr/>
        </p:nvSpPr>
        <p:spPr>
          <a:xfrm>
            <a:off x="7038108" y="3429000"/>
            <a:ext cx="42117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Enter 2 strings</a:t>
            </a:r>
          </a:p>
          <a:p>
            <a:r>
              <a:rPr lang="en-US" sz="2400" dirty="0"/>
              <a:t>Bye</a:t>
            </a:r>
          </a:p>
          <a:p>
            <a:r>
              <a:rPr lang="en-US" sz="2400" dirty="0"/>
              <a:t>bye</a:t>
            </a:r>
          </a:p>
          <a:p>
            <a:r>
              <a:rPr lang="en-US" sz="2400" dirty="0"/>
              <a:t>str1 comes before str2 in dictionary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648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5D3CED-308B-3228-D155-9805A048B150}"/>
              </a:ext>
            </a:extLst>
          </p:cNvPr>
          <p:cNvSpPr txBox="1"/>
          <p:nvPr/>
        </p:nvSpPr>
        <p:spPr>
          <a:xfrm>
            <a:off x="341745" y="1199653"/>
            <a:ext cx="114900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LiberationSerif"/>
              </a:rPr>
              <a:t>The </a:t>
            </a:r>
            <a:r>
              <a:rPr lang="en-US" sz="2400" b="1" i="0" u="none" strike="noStrike" baseline="0" dirty="0">
                <a:latin typeface="LiberationSerif-Bold"/>
              </a:rPr>
              <a:t>String </a:t>
            </a:r>
            <a:r>
              <a:rPr lang="en-US" sz="2400" b="0" i="0" u="none" strike="noStrike" baseline="0" dirty="0">
                <a:latin typeface="LiberationSerif"/>
              </a:rPr>
              <a:t>class provides two methods that allow you to search a string for a </a:t>
            </a:r>
            <a:r>
              <a:rPr lang="en-IN" sz="2400" b="0" i="0" u="none" strike="noStrike" baseline="0" dirty="0">
                <a:latin typeface="LiberationSerif"/>
              </a:rPr>
              <a:t>specified character or substring:</a:t>
            </a:r>
          </a:p>
          <a:p>
            <a:pPr algn="just"/>
            <a:endParaRPr lang="en-IN" sz="2400" b="0" i="0" u="none" strike="noStrike" baseline="0" dirty="0">
              <a:latin typeface="LiberationSerif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B050"/>
                </a:solidFill>
                <a:latin typeface="LiberationSerif"/>
              </a:rPr>
              <a:t>• </a:t>
            </a:r>
            <a:r>
              <a:rPr lang="en-US" sz="2400" b="1" i="0" u="none" strike="noStrike" baseline="0" dirty="0" err="1">
                <a:solidFill>
                  <a:srgbClr val="00B050"/>
                </a:solidFill>
                <a:latin typeface="LiberationSerif-Bold"/>
              </a:rPr>
              <a:t>indexOf</a:t>
            </a:r>
            <a:r>
              <a:rPr lang="en-US" sz="2400" b="1" i="0" u="none" strike="noStrike" baseline="0" dirty="0">
                <a:solidFill>
                  <a:srgbClr val="00B050"/>
                </a:solidFill>
                <a:latin typeface="LiberationSerif-Bold"/>
              </a:rPr>
              <a:t>( )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LiberationSerif"/>
              </a:rPr>
              <a:t>Searches for the first occurrence of a character or substring.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LiberationSerif"/>
            </a:endParaRPr>
          </a:p>
          <a:p>
            <a:pPr algn="ctr"/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int </a:t>
            </a:r>
            <a:r>
              <a:rPr lang="en-IN" sz="2400" b="1" i="0" u="none" strike="noStrike" baseline="0" dirty="0" err="1">
                <a:solidFill>
                  <a:srgbClr val="7030A0"/>
                </a:solidFill>
                <a:latin typeface="LiberationSerif"/>
              </a:rPr>
              <a:t>indexOf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(int </a:t>
            </a:r>
            <a:r>
              <a:rPr lang="en-IN" sz="2400" b="1" i="1" u="none" strike="noStrike" baseline="0" dirty="0" err="1">
                <a:solidFill>
                  <a:srgbClr val="7030A0"/>
                </a:solidFill>
                <a:latin typeface="LiberationSerif-Italic"/>
              </a:rPr>
              <a:t>ch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)</a:t>
            </a:r>
          </a:p>
          <a:p>
            <a:pPr algn="ctr"/>
            <a:endParaRPr lang="en-US" sz="2400" b="1" i="0" u="none" strike="noStrike" baseline="0" dirty="0">
              <a:solidFill>
                <a:srgbClr val="7030A0"/>
              </a:solidFill>
              <a:latin typeface="LiberationSerif"/>
            </a:endParaRPr>
          </a:p>
          <a:p>
            <a:pPr algn="just"/>
            <a:r>
              <a:rPr lang="en-US" sz="2400" b="0" i="0" u="none" strike="noStrike" baseline="0" dirty="0">
                <a:latin typeface="LiberationSerif"/>
              </a:rPr>
              <a:t>• </a:t>
            </a:r>
            <a:r>
              <a:rPr lang="en-US" sz="2400" b="1" i="0" u="none" strike="noStrike" baseline="0" dirty="0" err="1">
                <a:solidFill>
                  <a:srgbClr val="00B050"/>
                </a:solidFill>
                <a:latin typeface="LiberationSerif-Bold"/>
              </a:rPr>
              <a:t>lastIndexOf</a:t>
            </a:r>
            <a:r>
              <a:rPr lang="en-US" sz="2400" b="1" i="0" u="none" strike="noStrike" baseline="0" dirty="0">
                <a:solidFill>
                  <a:srgbClr val="00B050"/>
                </a:solidFill>
                <a:latin typeface="LiberationSerif-Bold"/>
              </a:rPr>
              <a:t>( ) </a:t>
            </a:r>
            <a:r>
              <a:rPr lang="en-US" sz="2400" b="1" i="0" u="none" strike="noStrike" baseline="0" dirty="0">
                <a:solidFill>
                  <a:srgbClr val="FF3300"/>
                </a:solidFill>
                <a:latin typeface="LiberationSerif"/>
              </a:rPr>
              <a:t>Searches for the last occurrence of a character or </a:t>
            </a:r>
            <a:r>
              <a:rPr lang="en-IN" sz="2400" b="1" i="0" u="none" strike="noStrike" baseline="0" dirty="0">
                <a:solidFill>
                  <a:srgbClr val="FF3300"/>
                </a:solidFill>
                <a:latin typeface="LiberationSerif"/>
              </a:rPr>
              <a:t>substring.</a:t>
            </a:r>
          </a:p>
          <a:p>
            <a:pPr algn="just"/>
            <a:endParaRPr lang="en-IN" sz="2400" b="1" dirty="0">
              <a:solidFill>
                <a:srgbClr val="FF3300"/>
              </a:solidFill>
              <a:latin typeface="LiberationSerif"/>
            </a:endParaRPr>
          </a:p>
          <a:p>
            <a:pPr algn="just"/>
            <a:r>
              <a:rPr lang="en-IN" sz="2400" b="1" dirty="0">
                <a:solidFill>
                  <a:srgbClr val="7030A0"/>
                </a:solidFill>
                <a:latin typeface="LiberationSerif"/>
              </a:rPr>
              <a:t>                                                             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int </a:t>
            </a:r>
            <a:r>
              <a:rPr lang="en-IN" sz="2400" b="1" i="0" u="none" strike="noStrike" baseline="0" dirty="0" err="1">
                <a:solidFill>
                  <a:srgbClr val="7030A0"/>
                </a:solidFill>
                <a:latin typeface="LiberationSerif"/>
              </a:rPr>
              <a:t>lastIndexOf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(int </a:t>
            </a:r>
            <a:r>
              <a:rPr lang="en-IN" sz="2400" b="1" i="1" u="none" strike="noStrike" baseline="0" dirty="0" err="1">
                <a:solidFill>
                  <a:srgbClr val="7030A0"/>
                </a:solidFill>
                <a:latin typeface="LiberationSerif-Italic"/>
              </a:rPr>
              <a:t>ch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)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B4CB-4A5B-C800-79BB-E936E0BB913A}"/>
              </a:ext>
            </a:extLst>
          </p:cNvPr>
          <p:cNvSpPr txBox="1"/>
          <p:nvPr/>
        </p:nvSpPr>
        <p:spPr>
          <a:xfrm>
            <a:off x="4655127" y="3371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Searching Strings</a:t>
            </a:r>
          </a:p>
        </p:txBody>
      </p:sp>
    </p:spTree>
    <p:extLst>
      <p:ext uri="{BB962C8B-B14F-4D97-AF65-F5344CB8AC3E}">
        <p14:creationId xmlns:p14="http://schemas.microsoft.com/office/powerpoint/2010/main" val="15471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84CAF-37C7-6892-F64E-E574800A3F44}"/>
              </a:ext>
            </a:extLst>
          </p:cNvPr>
          <p:cNvSpPr txBox="1"/>
          <p:nvPr/>
        </p:nvSpPr>
        <p:spPr>
          <a:xfrm>
            <a:off x="2863272" y="1528772"/>
            <a:ext cx="77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"/>
              </a:rPr>
              <a:t>String str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"SBMP IT-CSE 2021"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dirty="0" err="1">
                <a:latin typeface=""/>
              </a:rPr>
              <a:t>System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indexOf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'S'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)); </a:t>
            </a:r>
            <a:r>
              <a:rPr lang="en-IN" sz="2400" i="1" dirty="0">
                <a:solidFill>
                  <a:srgbClr val="408080"/>
                </a:solidFill>
                <a:latin typeface=""/>
              </a:rPr>
              <a:t>// 0</a:t>
            </a:r>
          </a:p>
          <a:p>
            <a:r>
              <a:rPr lang="en-IN" sz="2400" dirty="0" err="1">
                <a:latin typeface=""/>
              </a:rPr>
              <a:t>System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lastIndexOf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'S'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));</a:t>
            </a:r>
            <a:r>
              <a:rPr lang="en-IN" sz="2400" i="1" dirty="0">
                <a:solidFill>
                  <a:srgbClr val="408080"/>
                </a:solidFill>
                <a:latin typeface=""/>
              </a:rPr>
              <a:t>//9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3D290-9AD2-DEA3-C0D4-3D8F7806EFB0}"/>
              </a:ext>
            </a:extLst>
          </p:cNvPr>
          <p:cNvSpPr txBox="1"/>
          <p:nvPr/>
        </p:nvSpPr>
        <p:spPr>
          <a:xfrm>
            <a:off x="4184072" y="2632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Searching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AA827-ECF4-B8BD-8957-B5B8A8C2B762}"/>
              </a:ext>
            </a:extLst>
          </p:cNvPr>
          <p:cNvSpPr txBox="1"/>
          <p:nvPr/>
        </p:nvSpPr>
        <p:spPr>
          <a:xfrm>
            <a:off x="1366981" y="4060417"/>
            <a:ext cx="112037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To search for the first or last occurrence of a substring, use:</a:t>
            </a:r>
          </a:p>
          <a:p>
            <a:endParaRPr lang="en-US" sz="2400" dirty="0">
              <a:solidFill>
                <a:srgbClr val="FF3300"/>
              </a:solidFill>
            </a:endParaRPr>
          </a:p>
          <a:p>
            <a:r>
              <a:rPr lang="en-US" sz="2400" dirty="0">
                <a:solidFill>
                  <a:srgbClr val="FF3300"/>
                </a:solidFill>
              </a:rPr>
              <a:t>int </a:t>
            </a:r>
            <a:r>
              <a:rPr lang="en-US" sz="2400" dirty="0" err="1">
                <a:solidFill>
                  <a:srgbClr val="FF3300"/>
                </a:solidFill>
              </a:rPr>
              <a:t>indexOf</a:t>
            </a:r>
            <a:r>
              <a:rPr lang="en-US" sz="2400" dirty="0">
                <a:solidFill>
                  <a:srgbClr val="FF3300"/>
                </a:solidFill>
              </a:rPr>
              <a:t>(String str)</a:t>
            </a:r>
          </a:p>
          <a:p>
            <a:r>
              <a:rPr lang="en-US" sz="2400" dirty="0">
                <a:solidFill>
                  <a:srgbClr val="FF3300"/>
                </a:solidFill>
              </a:rPr>
              <a:t>int </a:t>
            </a:r>
            <a:r>
              <a:rPr lang="en-US" sz="2400" dirty="0" err="1">
                <a:solidFill>
                  <a:srgbClr val="FF3300"/>
                </a:solidFill>
              </a:rPr>
              <a:t>lastIndexOf</a:t>
            </a:r>
            <a:r>
              <a:rPr lang="en-US" sz="2400" dirty="0">
                <a:solidFill>
                  <a:srgbClr val="FF3300"/>
                </a:solidFill>
              </a:rPr>
              <a:t>(String str)</a:t>
            </a:r>
            <a:endParaRPr lang="en-IN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61A40-306F-DA43-3569-578F7FCC68E6}"/>
              </a:ext>
            </a:extLst>
          </p:cNvPr>
          <p:cNvSpPr txBox="1"/>
          <p:nvPr/>
        </p:nvSpPr>
        <p:spPr>
          <a:xfrm>
            <a:off x="4184072" y="2632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dirty="0">
                <a:solidFill>
                  <a:srgbClr val="002060"/>
                </a:solidFill>
                <a:latin typeface="LiberationSerif-Bold"/>
              </a:rPr>
              <a:t>Extracting a part from the </a:t>
            </a:r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EB77F-73B2-C0B1-D7F8-7F8121DD3C26}"/>
              </a:ext>
            </a:extLst>
          </p:cNvPr>
          <p:cNvSpPr txBox="1"/>
          <p:nvPr/>
        </p:nvSpPr>
        <p:spPr>
          <a:xfrm>
            <a:off x="443346" y="1381281"/>
            <a:ext cx="11434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LiberationSerif-Bold"/>
              </a:rPr>
              <a:t>substring( ) :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LiberationSerif"/>
              </a:rPr>
              <a:t>It can extract a substring </a:t>
            </a:r>
            <a:r>
              <a:rPr lang="en-US" sz="2400" dirty="0">
                <a:solidFill>
                  <a:srgbClr val="0070C0"/>
                </a:solidFill>
                <a:latin typeface="LiberationSerif"/>
              </a:rPr>
              <a:t>from the given string.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LiberationSerif"/>
              </a:rPr>
              <a:t> </a:t>
            </a:r>
          </a:p>
          <a:p>
            <a:endParaRPr lang="en-US" sz="2400" b="0" i="0" u="none" strike="noStrike" baseline="0" dirty="0">
              <a:latin typeface="LiberationSerif"/>
            </a:endParaRPr>
          </a:p>
          <a:p>
            <a:pPr algn="ctr"/>
            <a:r>
              <a:rPr lang="en-IN" sz="2400" b="1" i="0" u="none" strike="noStrike" baseline="0" dirty="0">
                <a:solidFill>
                  <a:srgbClr val="00B050"/>
                </a:solidFill>
                <a:latin typeface="LiberationSerif"/>
              </a:rPr>
              <a:t>String substring(int </a:t>
            </a:r>
            <a:r>
              <a:rPr lang="en-IN" sz="2400" b="1" i="1" u="none" strike="noStrike" baseline="0" dirty="0" err="1">
                <a:solidFill>
                  <a:srgbClr val="00B050"/>
                </a:solidFill>
                <a:latin typeface="LiberationSerif-Italic"/>
              </a:rPr>
              <a:t>startIndex</a:t>
            </a:r>
            <a:r>
              <a:rPr lang="en-IN" sz="2400" b="1" i="0" u="none" strike="noStrike" baseline="0" dirty="0">
                <a:solidFill>
                  <a:srgbClr val="00B050"/>
                </a:solidFill>
                <a:latin typeface="LiberationSerif"/>
              </a:rPr>
              <a:t>)</a:t>
            </a:r>
          </a:p>
          <a:p>
            <a:endParaRPr lang="en-IN" sz="2400" b="0" i="0" u="none" strike="noStrike" baseline="0" dirty="0">
              <a:latin typeface="LiberationSerif"/>
            </a:endParaRPr>
          </a:p>
          <a:p>
            <a:r>
              <a:rPr lang="en-US" sz="2400" b="0" i="0" u="none" strike="noStrike" baseline="0" dirty="0">
                <a:solidFill>
                  <a:srgbClr val="7030A0"/>
                </a:solidFill>
                <a:latin typeface="LiberationSerif"/>
              </a:rPr>
              <a:t>This form returns a copy of the substring that begins </a:t>
            </a:r>
            <a:r>
              <a:rPr lang="en-US" sz="2400" b="1" i="0" u="none" strike="noStrike" baseline="0" dirty="0">
                <a:solidFill>
                  <a:schemeClr val="accent2"/>
                </a:solidFill>
                <a:latin typeface="LiberationSerif"/>
              </a:rPr>
              <a:t>at </a:t>
            </a:r>
            <a:r>
              <a:rPr lang="en-US" sz="2400" b="1" i="1" u="none" strike="noStrike" baseline="0" dirty="0" err="1">
                <a:solidFill>
                  <a:schemeClr val="accent2"/>
                </a:solidFill>
                <a:latin typeface="LiberationSerif-Italic"/>
              </a:rPr>
              <a:t>startIndex</a:t>
            </a:r>
            <a:r>
              <a:rPr lang="en-US" sz="2400" b="1" i="1" u="none" strike="noStrike" baseline="0" dirty="0">
                <a:solidFill>
                  <a:schemeClr val="accent2"/>
                </a:solidFill>
                <a:latin typeface="LiberationSerif-Italic"/>
              </a:rPr>
              <a:t> </a:t>
            </a:r>
            <a:r>
              <a:rPr lang="en-US" sz="2400" b="1" i="0" u="none" strike="noStrike" baseline="0" dirty="0">
                <a:solidFill>
                  <a:schemeClr val="accent2"/>
                </a:solidFill>
                <a:latin typeface="LiberationSerif"/>
              </a:rPr>
              <a:t>and runs to the</a:t>
            </a:r>
          </a:p>
          <a:p>
            <a:r>
              <a:rPr lang="en-US" sz="2400" b="1" i="0" u="none" strike="noStrike" baseline="0" dirty="0">
                <a:solidFill>
                  <a:schemeClr val="accent2"/>
                </a:solidFill>
                <a:latin typeface="LiberationSerif"/>
              </a:rPr>
              <a:t>end of the invoking string.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7B99C-ACE4-F86A-8EF2-704D30E60B0D}"/>
              </a:ext>
            </a:extLst>
          </p:cNvPr>
          <p:cNvSpPr txBox="1"/>
          <p:nvPr/>
        </p:nvSpPr>
        <p:spPr>
          <a:xfrm>
            <a:off x="951344" y="4493599"/>
            <a:ext cx="73244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"/>
              </a:rPr>
              <a:t>String str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"SBMP IT-CSE 2021"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b="1" dirty="0" err="1">
                <a:latin typeface=""/>
              </a:rPr>
              <a:t>System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substring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(3));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EE9F7-F112-92D6-12DE-04CB78B02EF7}"/>
              </a:ext>
            </a:extLst>
          </p:cNvPr>
          <p:cNvSpPr txBox="1"/>
          <p:nvPr/>
        </p:nvSpPr>
        <p:spPr>
          <a:xfrm>
            <a:off x="2512292" y="5897757"/>
            <a:ext cx="18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3300"/>
                </a:solidFill>
              </a:rPr>
              <a:t>-CSE 2021</a:t>
            </a:r>
          </a:p>
        </p:txBody>
      </p:sp>
    </p:spTree>
    <p:extLst>
      <p:ext uri="{BB962C8B-B14F-4D97-AF65-F5344CB8AC3E}">
        <p14:creationId xmlns:p14="http://schemas.microsoft.com/office/powerpoint/2010/main" val="36750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D5B6D4-5D3C-D00D-DC35-105801B5CF92}"/>
              </a:ext>
            </a:extLst>
          </p:cNvPr>
          <p:cNvSpPr txBox="1"/>
          <p:nvPr/>
        </p:nvSpPr>
        <p:spPr>
          <a:xfrm>
            <a:off x="1279236" y="1242582"/>
            <a:ext cx="10663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String substring(int </a:t>
            </a:r>
            <a:r>
              <a:rPr lang="en-IN" sz="2400" b="1" i="1" u="none" strike="noStrike" baseline="0" dirty="0" err="1">
                <a:solidFill>
                  <a:srgbClr val="7030A0"/>
                </a:solidFill>
                <a:latin typeface="LiberationSerif-Italic"/>
              </a:rPr>
              <a:t>startIndex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, int </a:t>
            </a:r>
            <a:r>
              <a:rPr lang="en-IN" sz="2400" b="1" i="1" u="none" strike="noStrike" baseline="0" dirty="0" err="1">
                <a:solidFill>
                  <a:srgbClr val="7030A0"/>
                </a:solidFill>
                <a:latin typeface="LiberationSerif-Italic"/>
              </a:rPr>
              <a:t>endIndex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LiberationSerif"/>
              </a:rPr>
              <a:t>)</a:t>
            </a:r>
          </a:p>
          <a:p>
            <a:pPr algn="l"/>
            <a:endParaRPr lang="en-US" sz="2400" b="1" i="0" u="none" strike="noStrike" baseline="0" dirty="0">
              <a:solidFill>
                <a:srgbClr val="7030A0"/>
              </a:solidFill>
              <a:latin typeface="LiberationSerif"/>
            </a:endParaRPr>
          </a:p>
          <a:p>
            <a:pPr algn="l"/>
            <a:r>
              <a:rPr lang="en-US" sz="2400" b="1" i="0" u="none" strike="noStrike" baseline="0" dirty="0">
                <a:solidFill>
                  <a:srgbClr val="00B050"/>
                </a:solidFill>
                <a:latin typeface="LiberationSerif"/>
              </a:rPr>
              <a:t>The string returned contains all the characters from the beginning index, up to, but not including, the ending index</a:t>
            </a:r>
            <a:r>
              <a:rPr lang="en-US" sz="2400" b="1" i="0" u="none" strike="noStrike" baseline="0" dirty="0">
                <a:solidFill>
                  <a:srgbClr val="FF0066"/>
                </a:solidFill>
                <a:latin typeface="LiberationSerif"/>
              </a:rPr>
              <a:t>.(</a:t>
            </a:r>
            <a:r>
              <a:rPr lang="en-US" sz="2400" b="1" i="0" u="none" strike="noStrike" baseline="0" dirty="0" err="1">
                <a:solidFill>
                  <a:srgbClr val="FF0066"/>
                </a:solidFill>
                <a:latin typeface="LiberationSerif"/>
              </a:rPr>
              <a:t>upto</a:t>
            </a:r>
            <a:r>
              <a:rPr lang="en-US" sz="2400" b="1" i="0" u="none" strike="noStrike" baseline="0" dirty="0">
                <a:solidFill>
                  <a:srgbClr val="FF0066"/>
                </a:solidFill>
                <a:latin typeface="LiberationSerif"/>
              </a:rPr>
              <a:t> endIndex-1)</a:t>
            </a:r>
            <a:endParaRPr lang="en-IN" sz="2400" b="1" dirty="0">
              <a:solidFill>
                <a:srgbClr val="FF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2C815-E835-93B1-29A8-A1BE30E6365B}"/>
              </a:ext>
            </a:extLst>
          </p:cNvPr>
          <p:cNvSpPr txBox="1"/>
          <p:nvPr/>
        </p:nvSpPr>
        <p:spPr>
          <a:xfrm>
            <a:off x="4507344" y="5011052"/>
            <a:ext cx="162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3300"/>
                </a:solidFill>
              </a:rPr>
              <a:t>MP IT-C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9FBF9-FBEE-B725-10C7-09F0A61FD03D}"/>
              </a:ext>
            </a:extLst>
          </p:cNvPr>
          <p:cNvSpPr txBox="1"/>
          <p:nvPr/>
        </p:nvSpPr>
        <p:spPr>
          <a:xfrm>
            <a:off x="2299852" y="3560727"/>
            <a:ext cx="73244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"/>
              </a:rPr>
              <a:t>String str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"SBMP IT-CSE 2021"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b="1" dirty="0" err="1">
                <a:latin typeface=""/>
              </a:rPr>
              <a:t>System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b="1" dirty="0" err="1">
                <a:solidFill>
                  <a:srgbClr val="7D9029"/>
                </a:solidFill>
                <a:latin typeface=""/>
              </a:rPr>
              <a:t>substring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(2,9));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29852-4EA4-FBEA-F9F1-ABC5248C37CF}"/>
              </a:ext>
            </a:extLst>
          </p:cNvPr>
          <p:cNvSpPr txBox="1"/>
          <p:nvPr/>
        </p:nvSpPr>
        <p:spPr>
          <a:xfrm>
            <a:off x="4184072" y="2632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dirty="0">
                <a:solidFill>
                  <a:srgbClr val="002060"/>
                </a:solidFill>
                <a:latin typeface="LiberationSerif-Bold"/>
              </a:rPr>
              <a:t>Extracting a part from the</a:t>
            </a:r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8367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9BB4C-F95E-4A16-87E7-0E6B9F9899B8}"/>
              </a:ext>
            </a:extLst>
          </p:cNvPr>
          <p:cNvSpPr txBox="1"/>
          <p:nvPr/>
        </p:nvSpPr>
        <p:spPr>
          <a:xfrm>
            <a:off x="628072" y="840832"/>
            <a:ext cx="102154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LiberationSerif"/>
              </a:rPr>
              <a:t>The </a:t>
            </a:r>
            <a:r>
              <a:rPr lang="en-US" sz="2400" b="1" i="0" u="none" strike="noStrike" baseline="0" dirty="0">
                <a:latin typeface="LiberationSerif-Bold"/>
              </a:rPr>
              <a:t>trim( ) </a:t>
            </a:r>
            <a:r>
              <a:rPr lang="en-US" sz="2400" b="0" i="0" u="none" strike="noStrike" baseline="0" dirty="0">
                <a:latin typeface="LiberationSerif"/>
              </a:rPr>
              <a:t>method returns a copy of the invoking string from which any leading and trailing spaces have been removed.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1968C-D8CE-32B1-1289-52D37A51AFF0}"/>
              </a:ext>
            </a:extLst>
          </p:cNvPr>
          <p:cNvSpPr txBox="1"/>
          <p:nvPr/>
        </p:nvSpPr>
        <p:spPr>
          <a:xfrm>
            <a:off x="4470399" y="1544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FF3300"/>
                </a:solidFill>
                <a:latin typeface="LiberationSerif"/>
              </a:rPr>
              <a:t>String trim( )</a:t>
            </a:r>
            <a:endParaRPr lang="en-IN" sz="2400" b="1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EA64C-7876-E6D8-356C-60E01AC85379}"/>
              </a:ext>
            </a:extLst>
          </p:cNvPr>
          <p:cNvSpPr txBox="1"/>
          <p:nvPr/>
        </p:nvSpPr>
        <p:spPr>
          <a:xfrm>
            <a:off x="831271" y="2179660"/>
            <a:ext cx="8451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"/>
              </a:rPr>
              <a:t>System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b="1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b="1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"  Hello  World   "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.</a:t>
            </a:r>
            <a:r>
              <a:rPr lang="en-US" sz="2400" b="1" dirty="0">
                <a:solidFill>
                  <a:srgbClr val="7D9029"/>
                </a:solidFill>
                <a:latin typeface=""/>
              </a:rPr>
              <a:t>trim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52A37-3A73-5978-7359-BFD56EC3DC76}"/>
              </a:ext>
            </a:extLst>
          </p:cNvPr>
          <p:cNvSpPr txBox="1"/>
          <p:nvPr/>
        </p:nvSpPr>
        <p:spPr>
          <a:xfrm>
            <a:off x="831271" y="2988301"/>
            <a:ext cx="1091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replace( ) : </a:t>
            </a:r>
            <a:r>
              <a:rPr lang="en-US" sz="2200" dirty="0">
                <a:solidFill>
                  <a:srgbClr val="FF0066"/>
                </a:solidFill>
              </a:rPr>
              <a:t>It replaces all occurrences of one character in the invoking string with another character. </a:t>
            </a:r>
          </a:p>
          <a:p>
            <a:endParaRPr lang="en-US" dirty="0"/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String replace(char original, char replacement)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7BEA3-45BD-7ABD-D1D1-41DA6D8B09AD}"/>
              </a:ext>
            </a:extLst>
          </p:cNvPr>
          <p:cNvSpPr txBox="1"/>
          <p:nvPr/>
        </p:nvSpPr>
        <p:spPr>
          <a:xfrm>
            <a:off x="1773382" y="495533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"/>
              </a:rPr>
              <a:t>String s 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2400" dirty="0" err="1">
                <a:solidFill>
                  <a:srgbClr val="BA2121"/>
                </a:solidFill>
                <a:latin typeface=""/>
              </a:rPr>
              <a:t>Hello"</a:t>
            </a:r>
            <a:r>
              <a:rPr lang="en-US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"/>
              </a:rPr>
              <a:t>replace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'l'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, 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'w'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B8B3A-F3CD-DAFC-E545-890611939DE9}"/>
              </a:ext>
            </a:extLst>
          </p:cNvPr>
          <p:cNvSpPr txBox="1"/>
          <p:nvPr/>
        </p:nvSpPr>
        <p:spPr>
          <a:xfrm>
            <a:off x="4184072" y="2632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t</a:t>
            </a:r>
            <a:r>
              <a:rPr lang="en-IN" sz="2800" b="1" i="0" u="none" strike="noStrike" baseline="0" dirty="0">
                <a:solidFill>
                  <a:srgbClr val="002060"/>
                </a:solidFill>
                <a:latin typeface="LiberationSerif-Bold"/>
              </a:rPr>
              <a:t>rim() and replace()</a:t>
            </a:r>
          </a:p>
        </p:txBody>
      </p:sp>
    </p:spTree>
    <p:extLst>
      <p:ext uri="{BB962C8B-B14F-4D97-AF65-F5344CB8AC3E}">
        <p14:creationId xmlns:p14="http://schemas.microsoft.com/office/powerpoint/2010/main" val="11636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E1412-0743-4F05-A1C7-5D24145278A6}"/>
              </a:ext>
            </a:extLst>
          </p:cNvPr>
          <p:cNvSpPr txBox="1"/>
          <p:nvPr/>
        </p:nvSpPr>
        <p:spPr>
          <a:xfrm>
            <a:off x="2881745" y="226399"/>
            <a:ext cx="6797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LiberationSerif-Bold"/>
              </a:rPr>
              <a:t>Changing the Case of Characters Within a </a:t>
            </a:r>
            <a:r>
              <a:rPr lang="en-IN" sz="2400" b="1" i="0" u="none" strike="noStrike" baseline="0" dirty="0">
                <a:latin typeface="LiberationSerif-Bold"/>
              </a:rPr>
              <a:t>String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034DF-21BE-6641-2B08-B8B2F5F50EF6}"/>
              </a:ext>
            </a:extLst>
          </p:cNvPr>
          <p:cNvSpPr txBox="1"/>
          <p:nvPr/>
        </p:nvSpPr>
        <p:spPr>
          <a:xfrm>
            <a:off x="3906982" y="138094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FF3300"/>
                </a:solidFill>
                <a:latin typeface="LiberationSerif"/>
              </a:rPr>
              <a:t>String </a:t>
            </a:r>
            <a:r>
              <a:rPr lang="en-IN" sz="2400" b="1" i="0" u="none" strike="noStrike" baseline="0" dirty="0" err="1">
                <a:solidFill>
                  <a:srgbClr val="FF3300"/>
                </a:solidFill>
                <a:latin typeface="LiberationSerif"/>
              </a:rPr>
              <a:t>toLowerCase</a:t>
            </a:r>
            <a:r>
              <a:rPr lang="en-IN" sz="2400" b="1" i="0" u="none" strike="noStrike" baseline="0" dirty="0">
                <a:solidFill>
                  <a:srgbClr val="FF3300"/>
                </a:solidFill>
                <a:latin typeface="LiberationSerif"/>
              </a:rPr>
              <a:t>( )</a:t>
            </a:r>
          </a:p>
          <a:p>
            <a:pPr algn="l"/>
            <a:r>
              <a:rPr lang="en-IN" sz="2400" b="1" i="0" u="none" strike="noStrike" baseline="0" dirty="0">
                <a:solidFill>
                  <a:srgbClr val="FF3300"/>
                </a:solidFill>
                <a:latin typeface="LiberationSerif"/>
              </a:rPr>
              <a:t>String </a:t>
            </a:r>
            <a:r>
              <a:rPr lang="en-IN" sz="2400" b="1" i="0" u="none" strike="noStrike" baseline="0" dirty="0" err="1">
                <a:solidFill>
                  <a:srgbClr val="FF3300"/>
                </a:solidFill>
                <a:latin typeface="LiberationSerif"/>
              </a:rPr>
              <a:t>toUpperCase</a:t>
            </a:r>
            <a:r>
              <a:rPr lang="en-IN" sz="2400" b="1" i="0" u="none" strike="noStrike" baseline="0" dirty="0">
                <a:solidFill>
                  <a:srgbClr val="FF3300"/>
                </a:solidFill>
                <a:latin typeface="LiberationSerif"/>
              </a:rPr>
              <a:t>( )</a:t>
            </a:r>
            <a:endParaRPr lang="en-IN" sz="2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9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2440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2440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2440025" y="3678676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417700" y="152400"/>
            <a:ext cx="6462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676400" y="762000"/>
            <a:ext cx="87630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 algn="just">
              <a:lnSpc>
                <a:spcPct val="115000"/>
              </a:lnSpc>
              <a:buFont typeface="Wingdings" pitchFamily="2" charset="2"/>
              <a:buChar char="q"/>
            </a:pPr>
            <a:r>
              <a:rPr lang="en-US" sz="1800" u="sng" dirty="0">
                <a:hlinkClick r:id="rId3"/>
              </a:rPr>
              <a:t>Java The Complete Reference book</a:t>
            </a:r>
          </a:p>
          <a:p>
            <a:pPr marL="457200" indent="-381000" algn="just">
              <a:lnSpc>
                <a:spcPct val="115000"/>
              </a:lnSpc>
              <a:buNone/>
            </a:pPr>
            <a:endParaRPr lang="en" sz="1800" u="sng" dirty="0"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597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1981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Describe the working of String methods with example code snippet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Use String methods in Java programs.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9330294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209800" y="29718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String Constructors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D1668-BEC0-8249-70CA-838496022075}"/>
              </a:ext>
            </a:extLst>
          </p:cNvPr>
          <p:cNvSpPr txBox="1"/>
          <p:nvPr/>
        </p:nvSpPr>
        <p:spPr>
          <a:xfrm>
            <a:off x="535709" y="885342"/>
            <a:ext cx="111205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0" i="0" u="none" strike="noStrike" baseline="0" dirty="0">
                <a:latin typeface="LiberationSerif"/>
              </a:rPr>
              <a:t>The </a:t>
            </a:r>
            <a:r>
              <a:rPr lang="en-US" sz="2800" b="1" i="0" u="none" strike="noStrike" baseline="0" dirty="0">
                <a:latin typeface="LiberationSerif-Bold"/>
              </a:rPr>
              <a:t>String </a:t>
            </a:r>
            <a:r>
              <a:rPr lang="en-US" sz="2800" b="0" i="0" u="none" strike="noStrike" baseline="0" dirty="0">
                <a:latin typeface="LiberationSerif"/>
              </a:rPr>
              <a:t>class supports several constructors. To create an empty </a:t>
            </a:r>
            <a:r>
              <a:rPr lang="en-US" sz="2800" b="1" i="0" u="none" strike="noStrike" baseline="0" dirty="0">
                <a:latin typeface="LiberationSerif-Bold"/>
              </a:rPr>
              <a:t>String</a:t>
            </a:r>
            <a:r>
              <a:rPr lang="en-US" sz="2800" b="0" i="0" u="none" strike="noStrike" baseline="0" dirty="0">
                <a:latin typeface="LiberationSerif"/>
              </a:rPr>
              <a:t>, call the default constructor. </a:t>
            </a:r>
            <a:endParaRPr lang="en-US" sz="2800" dirty="0">
              <a:latin typeface="LiberationSerif"/>
            </a:endParaRPr>
          </a:p>
          <a:p>
            <a:pPr algn="ctr"/>
            <a:r>
              <a:rPr lang="en-IN" sz="2800" b="0" i="0" u="none" strike="noStrike" baseline="0" dirty="0">
                <a:solidFill>
                  <a:srgbClr val="C00000"/>
                </a:solidFill>
                <a:latin typeface="LiberationMono"/>
              </a:rPr>
              <a:t>	</a:t>
            </a:r>
            <a:r>
              <a:rPr lang="en-IN" sz="2800" b="0" i="0" u="none" strike="noStrike" baseline="0" dirty="0">
                <a:solidFill>
                  <a:srgbClr val="0070C0"/>
                </a:solidFill>
                <a:latin typeface="LiberationMono"/>
              </a:rPr>
              <a:t>String s = new String();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LiberationMono"/>
              </a:rPr>
              <a:t>To initialize the String object:</a:t>
            </a:r>
          </a:p>
          <a:p>
            <a:pPr algn="just"/>
            <a:endParaRPr lang="en-IN" sz="2800" dirty="0">
              <a:latin typeface="LiberationMono"/>
            </a:endParaRPr>
          </a:p>
          <a:p>
            <a:pPr algn="just"/>
            <a:r>
              <a:rPr lang="en-IN" sz="2800" b="0" i="0" u="none" strike="noStrike" baseline="0" dirty="0">
                <a:solidFill>
                  <a:srgbClr val="C00000"/>
                </a:solidFill>
                <a:latin typeface="LiberationMono"/>
              </a:rPr>
              <a:t>             String s = new String(“Hello”);</a:t>
            </a:r>
          </a:p>
          <a:p>
            <a:pPr algn="just"/>
            <a:r>
              <a:rPr lang="en-IN" sz="2800" b="0" i="0" u="none" strike="noStrike" baseline="0" dirty="0">
                <a:solidFill>
                  <a:srgbClr val="C00000"/>
                </a:solidFill>
                <a:latin typeface="LiberationMono"/>
              </a:rPr>
              <a:t>		</a:t>
            </a:r>
            <a:r>
              <a:rPr lang="en-IN" sz="2800" b="1" i="0" u="none" strike="noStrike" baseline="0" dirty="0">
                <a:solidFill>
                  <a:srgbClr val="7030A0"/>
                </a:solidFill>
                <a:latin typeface="LiberationMono"/>
              </a:rPr>
              <a:t>OR</a:t>
            </a:r>
          </a:p>
          <a:p>
            <a:pPr algn="just"/>
            <a:r>
              <a:rPr lang="en-IN" sz="2800" dirty="0">
                <a:solidFill>
                  <a:srgbClr val="C00000"/>
                </a:solidFill>
                <a:latin typeface="LiberationMono"/>
              </a:rPr>
              <a:t>	String s = “Hello”;  </a:t>
            </a:r>
            <a:r>
              <a:rPr lang="en-IN" sz="2800" dirty="0">
                <a:solidFill>
                  <a:srgbClr val="00B050"/>
                </a:solidFill>
                <a:latin typeface="LiberationMono"/>
              </a:rPr>
              <a:t>// short hand notation</a:t>
            </a:r>
            <a:endParaRPr lang="en-IN" sz="2800" b="0" i="0" u="none" strike="noStrike" baseline="0" dirty="0">
              <a:solidFill>
                <a:srgbClr val="00B050"/>
              </a:solidFill>
              <a:latin typeface="LiberationMono"/>
            </a:endParaRPr>
          </a:p>
          <a:p>
            <a:pPr algn="just"/>
            <a:endParaRPr lang="en-IN" sz="2800" b="0" i="0" u="none" strike="noStrike" baseline="0" dirty="0">
              <a:solidFill>
                <a:srgbClr val="C00000"/>
              </a:solidFill>
              <a:latin typeface="Liberation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430D4-3597-4B13-E015-81A48F56500E}"/>
              </a:ext>
            </a:extLst>
          </p:cNvPr>
          <p:cNvSpPr txBox="1"/>
          <p:nvPr/>
        </p:nvSpPr>
        <p:spPr>
          <a:xfrm>
            <a:off x="4705927" y="129309"/>
            <a:ext cx="390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String class</a:t>
            </a:r>
          </a:p>
        </p:txBody>
      </p:sp>
    </p:spTree>
    <p:extLst>
      <p:ext uri="{BB962C8B-B14F-4D97-AF65-F5344CB8AC3E}">
        <p14:creationId xmlns:p14="http://schemas.microsoft.com/office/powerpoint/2010/main" val="18298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2AD63B-8E8B-E5F3-9865-F5C3586F6B1D}"/>
              </a:ext>
            </a:extLst>
          </p:cNvPr>
          <p:cNvSpPr txBox="1"/>
          <p:nvPr/>
        </p:nvSpPr>
        <p:spPr>
          <a:xfrm>
            <a:off x="1122218" y="1067046"/>
            <a:ext cx="99475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b="0" i="0" u="none" strike="noStrike" baseline="0" dirty="0">
                <a:latin typeface="LiberationSerif"/>
              </a:rPr>
              <a:t>To create a </a:t>
            </a:r>
            <a:r>
              <a:rPr lang="en-US" sz="2800" b="1" i="0" u="none" strike="noStrike" baseline="0" dirty="0">
                <a:latin typeface="LiberationSerif-Bold"/>
              </a:rPr>
              <a:t>String </a:t>
            </a:r>
            <a:r>
              <a:rPr lang="en-US" sz="2800" b="0" i="0" u="none" strike="noStrike" baseline="0" dirty="0">
                <a:latin typeface="LiberationSerif"/>
              </a:rPr>
              <a:t>initialized by an array of characters, use the constructor shown here: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800" b="0" i="0" u="none" strike="noStrike" baseline="0" dirty="0">
              <a:latin typeface="LiberationSerif"/>
            </a:endParaRPr>
          </a:p>
          <a:p>
            <a:pPr algn="just"/>
            <a:r>
              <a:rPr lang="en-IN" sz="2800" b="0" i="0" u="none" strike="noStrike" baseline="0" dirty="0">
                <a:latin typeface="LiberationSerif"/>
              </a:rPr>
              <a:t>                                </a:t>
            </a:r>
            <a:r>
              <a:rPr lang="en-IN" sz="2800" b="0" i="0" u="none" strike="noStrike" baseline="0" dirty="0">
                <a:solidFill>
                  <a:srgbClr val="0070C0"/>
                </a:solidFill>
                <a:latin typeface="LiberationSerif"/>
              </a:rPr>
              <a:t>String(char </a:t>
            </a:r>
            <a:r>
              <a:rPr lang="en-IN" sz="2800" b="0" i="1" u="none" strike="noStrike" baseline="0" dirty="0">
                <a:solidFill>
                  <a:srgbClr val="0070C0"/>
                </a:solidFill>
                <a:latin typeface="LiberationSerif-Italic"/>
              </a:rPr>
              <a:t>chars</a:t>
            </a:r>
            <a:r>
              <a:rPr lang="en-IN" sz="2800" b="0" i="0" u="none" strike="noStrike" baseline="0" dirty="0">
                <a:solidFill>
                  <a:srgbClr val="0070C0"/>
                </a:solidFill>
                <a:latin typeface="LiberationSerif"/>
              </a:rPr>
              <a:t>[ ])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EDB49-7103-76F0-D3CE-C4E600D6E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1" t="51680" r="25833" b="36565"/>
          <a:stretch/>
        </p:blipFill>
        <p:spPr>
          <a:xfrm>
            <a:off x="2022763" y="3544186"/>
            <a:ext cx="7333673" cy="1600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D7A5F-AF31-3AED-1C56-73EAD258C874}"/>
              </a:ext>
            </a:extLst>
          </p:cNvPr>
          <p:cNvSpPr txBox="1"/>
          <p:nvPr/>
        </p:nvSpPr>
        <p:spPr>
          <a:xfrm>
            <a:off x="1293091" y="5550809"/>
            <a:ext cx="930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Note: </a:t>
            </a:r>
            <a:r>
              <a:rPr lang="en-IN" sz="2400" dirty="0">
                <a:solidFill>
                  <a:srgbClr val="C00000"/>
                </a:solidFill>
              </a:rPr>
              <a:t>It converts an array of characters to a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C1566-FE11-BD95-CD44-88E1AEC634D9}"/>
              </a:ext>
            </a:extLst>
          </p:cNvPr>
          <p:cNvSpPr txBox="1"/>
          <p:nvPr/>
        </p:nvSpPr>
        <p:spPr>
          <a:xfrm>
            <a:off x="4184072" y="3232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Character array to string</a:t>
            </a:r>
          </a:p>
        </p:txBody>
      </p:sp>
    </p:spTree>
    <p:extLst>
      <p:ext uri="{BB962C8B-B14F-4D97-AF65-F5344CB8AC3E}">
        <p14:creationId xmlns:p14="http://schemas.microsoft.com/office/powerpoint/2010/main" val="50715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4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3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" tmFilter="0, 0; 0.125,0.2665; 0.25,0.4; 0.375,0.465; 0.5,0.5;  0.625,0.535; 0.75,0.6; 0.875,0.7335; 1,1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" tmFilter="0, 0; 0.125,0.2665; 0.25,0.4; 0.375,0.465; 0.5,0.5;  0.625,0.535; 0.75,0.6; 0.875,0.7335; 1,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" decel="50000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" decel="50000">
                                          <p:stCondLst>
                                            <p:cond delay="32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209800" y="29718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String Methods</a:t>
            </a:r>
          </a:p>
        </p:txBody>
      </p:sp>
    </p:spTree>
    <p:extLst>
      <p:ext uri="{BB962C8B-B14F-4D97-AF65-F5344CB8AC3E}">
        <p14:creationId xmlns:p14="http://schemas.microsoft.com/office/powerpoint/2010/main" val="27683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498F6-AFE5-A3E4-DBB0-939BC7840BA7}"/>
              </a:ext>
            </a:extLst>
          </p:cNvPr>
          <p:cNvSpPr txBox="1"/>
          <p:nvPr/>
        </p:nvSpPr>
        <p:spPr>
          <a:xfrm>
            <a:off x="637308" y="1186980"/>
            <a:ext cx="11176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length of a string is the number of characters that it contains.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12983-9268-35A1-E2C6-BD62EE9C96D1}"/>
              </a:ext>
            </a:extLst>
          </p:cNvPr>
          <p:cNvSpPr txBox="1"/>
          <p:nvPr/>
        </p:nvSpPr>
        <p:spPr>
          <a:xfrm>
            <a:off x="2798618" y="209214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"/>
              </a:rPr>
              <a:t>String str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"Hello Friends!!!"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IN" sz="2400" dirty="0" err="1">
                <a:latin typeface=""/>
              </a:rPr>
              <a:t>System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out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println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str.</a:t>
            </a:r>
            <a:r>
              <a:rPr lang="en-IN" sz="2400" dirty="0" err="1">
                <a:solidFill>
                  <a:srgbClr val="7D9029"/>
                </a:solidFill>
                <a:latin typeface=""/>
              </a:rPr>
              <a:t>length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5794D-18BD-AFD8-0706-4B98FFFEE33B}"/>
              </a:ext>
            </a:extLst>
          </p:cNvPr>
          <p:cNvSpPr txBox="1"/>
          <p:nvPr/>
        </p:nvSpPr>
        <p:spPr>
          <a:xfrm>
            <a:off x="4978400" y="289472"/>
            <a:ext cx="312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length()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5B103-757A-2ECD-AA18-2DA8C3CEE4CA}"/>
              </a:ext>
            </a:extLst>
          </p:cNvPr>
          <p:cNvSpPr txBox="1"/>
          <p:nvPr/>
        </p:nvSpPr>
        <p:spPr>
          <a:xfrm>
            <a:off x="2798618" y="43872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C00000"/>
                </a:solidFill>
              </a:rPr>
              <a:t>System.out.println</a:t>
            </a:r>
            <a:r>
              <a:rPr lang="en-IN" sz="2400" dirty="0">
                <a:solidFill>
                  <a:srgbClr val="C00000"/>
                </a:solidFill>
              </a:rPr>
              <a:t>("</a:t>
            </a:r>
            <a:r>
              <a:rPr lang="en-IN" sz="2400" dirty="0" err="1">
                <a:solidFill>
                  <a:srgbClr val="C00000"/>
                </a:solidFill>
              </a:rPr>
              <a:t>abc</a:t>
            </a:r>
            <a:r>
              <a:rPr lang="en-IN" sz="2400" dirty="0">
                <a:solidFill>
                  <a:srgbClr val="C00000"/>
                </a:solidFill>
              </a:rPr>
              <a:t>".length());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AE5C0-B766-3FFA-3A95-8307F4273A37}"/>
              </a:ext>
            </a:extLst>
          </p:cNvPr>
          <p:cNvSpPr txBox="1"/>
          <p:nvPr/>
        </p:nvSpPr>
        <p:spPr>
          <a:xfrm>
            <a:off x="711199" y="3366640"/>
            <a:ext cx="11176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Finding length of a String literal.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498F6-AFE5-A3E4-DBB0-939BC7840BA7}"/>
              </a:ext>
            </a:extLst>
          </p:cNvPr>
          <p:cNvSpPr txBox="1"/>
          <p:nvPr/>
        </p:nvSpPr>
        <p:spPr>
          <a:xfrm>
            <a:off x="637308" y="1186980"/>
            <a:ext cx="11176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‘+’ operator is used to concatenate multiple strings and mixed data types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5794D-18BD-AFD8-0706-4B98FFFEE33B}"/>
              </a:ext>
            </a:extLst>
          </p:cNvPr>
          <p:cNvSpPr txBox="1"/>
          <p:nvPr/>
        </p:nvSpPr>
        <p:spPr>
          <a:xfrm>
            <a:off x="4978400" y="289472"/>
            <a:ext cx="312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</a:rPr>
              <a:t>Concatenation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5B103-757A-2ECD-AA18-2DA8C3CEE4CA}"/>
              </a:ext>
            </a:extLst>
          </p:cNvPr>
          <p:cNvSpPr txBox="1"/>
          <p:nvPr/>
        </p:nvSpPr>
        <p:spPr>
          <a:xfrm>
            <a:off x="2368085" y="41565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C00000"/>
                </a:solidFill>
              </a:rPr>
              <a:t>System.out.println</a:t>
            </a:r>
            <a:r>
              <a:rPr lang="en-IN" sz="2400" dirty="0">
                <a:solidFill>
                  <a:srgbClr val="C00000"/>
                </a:solidFill>
              </a:rPr>
              <a:t>("</a:t>
            </a:r>
            <a:r>
              <a:rPr lang="en-IN" sz="2400" dirty="0" err="1">
                <a:solidFill>
                  <a:srgbClr val="C00000"/>
                </a:solidFill>
              </a:rPr>
              <a:t>abc</a:t>
            </a:r>
            <a:r>
              <a:rPr lang="en-IN" sz="2400" dirty="0">
                <a:solidFill>
                  <a:srgbClr val="C00000"/>
                </a:solidFill>
              </a:rPr>
              <a:t>".length());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AE5C0-B766-3FFA-3A95-8307F4273A37}"/>
              </a:ext>
            </a:extLst>
          </p:cNvPr>
          <p:cNvSpPr txBox="1"/>
          <p:nvPr/>
        </p:nvSpPr>
        <p:spPr>
          <a:xfrm>
            <a:off x="711199" y="3366640"/>
            <a:ext cx="11176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Finding length of a String literal.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AD89B-2729-A44D-85D9-4779E8D5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85" y="1886823"/>
            <a:ext cx="7653369" cy="10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8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0C3F81-9FF3-4032-B69A-DA27263F8647}"/>
</file>

<file path=customXml/itemProps2.xml><?xml version="1.0" encoding="utf-8"?>
<ds:datastoreItem xmlns:ds="http://schemas.openxmlformats.org/officeDocument/2006/customXml" ds:itemID="{F965F4C4-B5A0-475E-9360-2ECA171CB7B9}"/>
</file>

<file path=customXml/itemProps3.xml><?xml version="1.0" encoding="utf-8"?>
<ds:datastoreItem xmlns:ds="http://schemas.openxmlformats.org/officeDocument/2006/customXml" ds:itemID="{1A4ED4E4-6811-4B7D-896A-6ABFB38BF5E7}"/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1231</Words>
  <Application>Microsoft Office PowerPoint</Application>
  <PresentationFormat>Widescreen</PresentationFormat>
  <Paragraphs>177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Lato</vt:lpstr>
      <vt:lpstr>LiberationMono</vt:lpstr>
      <vt:lpstr>LiberationSerif</vt:lpstr>
      <vt:lpstr>LiberationSerif-Bold</vt:lpstr>
      <vt:lpstr>LiberationSerif-Italic</vt:lpstr>
      <vt:lpstr>Raleway</vt:lpstr>
      <vt:lpstr>Wingdings</vt:lpstr>
      <vt:lpstr>Antonio template</vt:lpstr>
      <vt:lpstr>PowerPoint Presentation</vt:lpstr>
      <vt:lpstr>PowerPoint Presentation</vt:lpstr>
      <vt:lpstr>Learning Outcomes</vt:lpstr>
      <vt:lpstr>String Constructors</vt:lpstr>
      <vt:lpstr>PowerPoint Presentation</vt:lpstr>
      <vt:lpstr>PowerPoint Presentation</vt:lpstr>
      <vt:lpstr>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Manish Solanki</dc:creator>
  <cp:lastModifiedBy>Manish Solanki</cp:lastModifiedBy>
  <cp:revision>39</cp:revision>
  <dcterms:created xsi:type="dcterms:W3CDTF">2022-09-27T16:45:55Z</dcterms:created>
  <dcterms:modified xsi:type="dcterms:W3CDTF">2022-09-28T07:16:57Z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