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558" r:id="rId6"/>
    <p:sldId id="288" r:id="rId7"/>
    <p:sldId id="557" r:id="rId8"/>
    <p:sldId id="353" r:id="rId9"/>
    <p:sldId id="559" r:id="rId10"/>
    <p:sldId id="315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70" r:id="rId19"/>
    <p:sldId id="578" r:id="rId20"/>
    <p:sldId id="567" r:id="rId21"/>
    <p:sldId id="571" r:id="rId22"/>
    <p:sldId id="572" r:id="rId23"/>
    <p:sldId id="568" r:id="rId24"/>
    <p:sldId id="569" r:id="rId25"/>
    <p:sldId id="577" r:id="rId26"/>
    <p:sldId id="573" r:id="rId27"/>
    <p:sldId id="575" r:id="rId28"/>
    <p:sldId id="576" r:id="rId29"/>
    <p:sldId id="574" r:id="rId30"/>
    <p:sldId id="555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5FEA-8FD2-4DCE-8B3E-DA51FE23A136}" v="1" dt="2023-04-29T04:56:50.645"/>
  </p1510:revLst>
</p1510:revInfo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 snapToGrid="0">
      <p:cViewPr varScale="1">
        <p:scale>
          <a:sx n="103" d="100"/>
          <a:sy n="103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NEERA KAZI - 57498220057" userId="S::zineera.kazi057@svkmmumbai.onmicrosoft.com::496ae705-e10f-41a3-a1c0-748cf65f67f6" providerId="AD" clId="Web-{3C1C5FEA-8FD2-4DCE-8B3E-DA51FE23A136}"/>
    <pc:docChg chg="addSld">
      <pc:chgData name="ZINEERA KAZI - 57498220057" userId="S::zineera.kazi057@svkmmumbai.onmicrosoft.com::496ae705-e10f-41a3-a1c0-748cf65f67f6" providerId="AD" clId="Web-{3C1C5FEA-8FD2-4DCE-8B3E-DA51FE23A136}" dt="2023-04-29T04:56:50.645" v="0"/>
      <pc:docMkLst>
        <pc:docMk/>
      </pc:docMkLst>
      <pc:sldChg chg="new">
        <pc:chgData name="ZINEERA KAZI - 57498220057" userId="S::zineera.kazi057@svkmmumbai.onmicrosoft.com::496ae705-e10f-41a3-a1c0-748cf65f67f6" providerId="AD" clId="Web-{3C1C5FEA-8FD2-4DCE-8B3E-DA51FE23A136}" dt="2023-04-29T04:56:50.645" v="0"/>
        <pc:sldMkLst>
          <pc:docMk/>
          <pc:sldMk cId="603622374" sldId="5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3;n">
            <a:extLst>
              <a:ext uri="{FF2B5EF4-FFF2-40B4-BE49-F238E27FC236}">
                <a16:creationId xmlns:a16="http://schemas.microsoft.com/office/drawing/2014/main" id="{83997E33-F421-4F9C-8C9B-7357CD9BE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Google Shape;4;n">
            <a:extLst>
              <a:ext uri="{FF2B5EF4-FFF2-40B4-BE49-F238E27FC236}">
                <a16:creationId xmlns:a16="http://schemas.microsoft.com/office/drawing/2014/main" id="{5225FD2F-41EB-4919-9F72-03CB4789BB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8;g35f391192_00:notes">
            <a:extLst>
              <a:ext uri="{FF2B5EF4-FFF2-40B4-BE49-F238E27FC236}">
                <a16:creationId xmlns:a16="http://schemas.microsoft.com/office/drawing/2014/main" id="{35888829-DBD5-43C8-83C0-2D8A08759B3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9" name="Google Shape;59;g35f391192_00:notes">
            <a:extLst>
              <a:ext uri="{FF2B5EF4-FFF2-40B4-BE49-F238E27FC236}">
                <a16:creationId xmlns:a16="http://schemas.microsoft.com/office/drawing/2014/main" id="{3EDBD7D9-E3CF-46AC-A602-12213F7F33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51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99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94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1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31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527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63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2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737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1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0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21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8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73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8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9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31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 descr="aemelia_icons.png">
            <a:extLst>
              <a:ext uri="{FF2B5EF4-FFF2-40B4-BE49-F238E27FC236}">
                <a16:creationId xmlns:a16="http://schemas.microsoft.com/office/drawing/2014/main" id="{06E2BB6A-7182-45D1-8E92-DAD0739B840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9" b="30859"/>
          <a:stretch>
            <a:fillRect/>
          </a:stretch>
        </p:blipFill>
        <p:spPr bwMode="auto">
          <a:xfrm>
            <a:off x="0" y="0"/>
            <a:ext cx="91440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9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;p3" descr="aemelia_icons.png">
            <a:extLst>
              <a:ext uri="{FF2B5EF4-FFF2-40B4-BE49-F238E27FC236}">
                <a16:creationId xmlns:a16="http://schemas.microsoft.com/office/drawing/2014/main" id="{7C28823C-8478-44CD-9FD6-F73C74CAB7B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9" b="30859"/>
          <a:stretch>
            <a:fillRect/>
          </a:stretch>
        </p:blipFill>
        <p:spPr bwMode="auto">
          <a:xfrm>
            <a:off x="0" y="0"/>
            <a:ext cx="91440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" name="Google Shape;16;p3">
            <a:extLst>
              <a:ext uri="{FF2B5EF4-FFF2-40B4-BE49-F238E27FC236}">
                <a16:creationId xmlns:a16="http://schemas.microsoft.com/office/drawing/2014/main" id="{0013D122-5733-4A24-BBAF-ABF4CF7E2AEA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9FC5E8"/>
                </a:solidFill>
              </a:defRPr>
            </a:lvl1pPr>
          </a:lstStyle>
          <a:p>
            <a:fld id="{2DCC1554-4E6F-4B27-BD5B-2F8CDF324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8;p6" descr="aemelia_icons.png">
            <a:extLst>
              <a:ext uri="{FF2B5EF4-FFF2-40B4-BE49-F238E27FC236}">
                <a16:creationId xmlns:a16="http://schemas.microsoft.com/office/drawing/2014/main" id="{F7CD3EEE-0989-4F49-A42E-851B4C2227E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r="38544"/>
          <a:stretch>
            <a:fillRect/>
          </a:stretch>
        </p:blipFill>
        <p:spPr bwMode="auto">
          <a:xfrm>
            <a:off x="0" y="0"/>
            <a:ext cx="2095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29;p6">
            <a:extLst>
              <a:ext uri="{FF2B5EF4-FFF2-40B4-BE49-F238E27FC236}">
                <a16:creationId xmlns:a16="http://schemas.microsoft.com/office/drawing/2014/main" id="{93375E19-4DB9-4288-B5C1-790B13813AF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95500" y="0"/>
            <a:ext cx="70485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7" name="Google Shape;33;p6">
            <a:extLst>
              <a:ext uri="{FF2B5EF4-FFF2-40B4-BE49-F238E27FC236}">
                <a16:creationId xmlns:a16="http://schemas.microsoft.com/office/drawing/2014/main" id="{B4459C97-E37F-4C0E-836F-41555A15BCB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5E2CA63-E6E2-49FC-B7BE-9E51B0CC9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02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1">
            <a:extLst>
              <a:ext uri="{FF2B5EF4-FFF2-40B4-BE49-F238E27FC236}">
                <a16:creationId xmlns:a16="http://schemas.microsoft.com/office/drawing/2014/main" id="{49E6F6E3-9894-4F18-974D-D782286092D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9FC5E8"/>
                </a:solidFill>
              </a:defRPr>
            </a:lvl1pPr>
          </a:lstStyle>
          <a:p>
            <a:fld id="{B3CA32DD-EA3C-44C8-941B-594DE7DB0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5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15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A3548C35-6CF0-4576-AC5E-40557D917F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874963" y="484188"/>
            <a:ext cx="5561012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FEEF4674-0067-4CA1-ADF7-D105D3994B41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09538" y="146050"/>
            <a:ext cx="18065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9600" b="1">
                <a:solidFill>
                  <a:schemeClr val="accent2"/>
                </a:solidFill>
                <a:latin typeface="Montserrat" charset="0"/>
                <a:cs typeface="Montserrat" charset="0"/>
                <a:sym typeface="Montserrat" charset="0"/>
              </a:defRPr>
            </a:lvl1pPr>
          </a:lstStyle>
          <a:p>
            <a:fld id="{31FE06BD-5EEF-498F-85AC-8147C360DA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2745AC26-F067-43B7-987D-17E35B901D3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03200" y="1627188"/>
            <a:ext cx="17129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byexample.org/python-file-handling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ile-handling-python/" TargetMode="External"/><Relationship Id="rId2" Type="http://schemas.openxmlformats.org/officeDocument/2006/relationships/hyperlink" Target="https://stackoverflow.com/questions/29295654/what-does-python3-open-x-mode-d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ite.com/python/answers/how-to-write-bytes-to-a-file-in-python" TargetMode="External"/><Relationship Id="rId4" Type="http://schemas.openxmlformats.org/officeDocument/2006/relationships/hyperlink" Target="https://www.datacamp.com/community/tutorials/reading-writing-files-pyth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61;p13">
            <a:extLst>
              <a:ext uri="{FF2B5EF4-FFF2-40B4-BE49-F238E27FC236}">
                <a16:creationId xmlns:a16="http://schemas.microsoft.com/office/drawing/2014/main" id="{2A6820FC-5EB1-4792-8E39-E4430A5D0650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428625" y="1447800"/>
            <a:ext cx="8185150" cy="18383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Montserrat" charset="0"/>
              <a:buNone/>
            </a:pP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  <a:sym typeface="Montserrat" charset="0"/>
              </a:rPr>
              <a:t>File Handling in Python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8D2B6612-E0D1-4AD8-967C-62EFB619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524250"/>
            <a:ext cx="11525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529394" y="-35495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Opening a File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A55C-3515-4E72-AD3E-A8FB44131527}"/>
              </a:ext>
            </a:extLst>
          </p:cNvPr>
          <p:cNvSpPr txBox="1"/>
          <p:nvPr/>
        </p:nvSpPr>
        <p:spPr>
          <a:xfrm>
            <a:off x="720191" y="848201"/>
            <a:ext cx="82836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Python has a built-in open() function to open a file.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+mj-lt"/>
              </a:rPr>
              <a:t>Syntax: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open(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filepath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access_mode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)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+mj-lt"/>
              </a:rPr>
              <a:t>Examples: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+mj-lt"/>
              </a:rPr>
              <a:t>f = open(“file1.txt")      # equivalent to 'r' or 'rt'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+mj-lt"/>
              </a:rPr>
              <a:t>f = open(“file2.txt",'w')  # write in text mode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+mj-lt"/>
              </a:rPr>
              <a:t>f = open("img.bmp",'</a:t>
            </a:r>
            <a:r>
              <a:rPr lang="en-US" sz="2000" dirty="0" err="1">
                <a:solidFill>
                  <a:srgbClr val="FF6600"/>
                </a:solidFill>
                <a:latin typeface="+mj-lt"/>
              </a:rPr>
              <a:t>r+b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') # read and write in binary mode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  <a:latin typeface="+mj-lt"/>
              </a:rPr>
              <a:t>f=open("D://test.txt") # File is stored in d drive.</a:t>
            </a:r>
          </a:p>
          <a:p>
            <a:pPr algn="just"/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911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529394" y="-35495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Opening a File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A55C-3515-4E72-AD3E-A8FB44131527}"/>
              </a:ext>
            </a:extLst>
          </p:cNvPr>
          <p:cNvSpPr txBox="1"/>
          <p:nvPr/>
        </p:nvSpPr>
        <p:spPr>
          <a:xfrm>
            <a:off x="720191" y="848201"/>
            <a:ext cx="82836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The character a does not imply the number 97 until it is encoded using ASCII (or other equivalent encodings).</a:t>
            </a:r>
          </a:p>
          <a:p>
            <a:pPr algn="just"/>
            <a:endParaRPr lang="en-US" sz="2000" dirty="0">
              <a:solidFill>
                <a:srgbClr val="7030A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The default encoding is platform dependent. In windows, it is cp1252 but utf-8 in Linux.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So, while working with files in text mode, it is highly recommended to specify the encoding type.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 = open("test.txt", mode='r', encoding='utf-8')</a:t>
            </a:r>
          </a:p>
          <a:p>
            <a:pPr algn="just"/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94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529394" y="-35495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Closing File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A55C-3515-4E72-AD3E-A8FB44131527}"/>
              </a:ext>
            </a:extLst>
          </p:cNvPr>
          <p:cNvSpPr txBox="1"/>
          <p:nvPr/>
        </p:nvSpPr>
        <p:spPr>
          <a:xfrm>
            <a:off x="720191" y="848201"/>
            <a:ext cx="82836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When we are done with performing operations on the file, we need to properly close the file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Closing a file will free up the resources that were tied with the file. It is done using the close() method available in Python.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pPr indent="971550" algn="just"/>
            <a:r>
              <a:rPr lang="en-US" sz="2000" dirty="0">
                <a:solidFill>
                  <a:srgbClr val="7030A0"/>
                </a:solidFill>
                <a:latin typeface="+mj-lt"/>
              </a:rPr>
              <a:t>f = open("test.txt", encoding = 'utf-8')</a:t>
            </a:r>
          </a:p>
          <a:p>
            <a:pPr indent="971550" algn="just"/>
            <a:r>
              <a:rPr lang="en-US" sz="2000" dirty="0">
                <a:solidFill>
                  <a:srgbClr val="7030A0"/>
                </a:solidFill>
                <a:latin typeface="+mj-lt"/>
              </a:rPr>
              <a:t># perform file operations</a:t>
            </a:r>
          </a:p>
          <a:p>
            <a:pPr indent="971550" algn="just"/>
            <a:r>
              <a:rPr lang="en-US" sz="2000" dirty="0" err="1">
                <a:solidFill>
                  <a:srgbClr val="7030A0"/>
                </a:solidFill>
                <a:latin typeface="+mj-lt"/>
              </a:rPr>
              <a:t>f.close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04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Script to read data from a File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C4E8D-E969-443E-841C-540F732A5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1" t="18621" r="31239" b="61633"/>
          <a:stretch/>
        </p:blipFill>
        <p:spPr>
          <a:xfrm>
            <a:off x="186116" y="3043521"/>
            <a:ext cx="5793898" cy="1963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197D5E-2D1B-4082-A365-BC455C2EBB66}"/>
              </a:ext>
            </a:extLst>
          </p:cNvPr>
          <p:cNvSpPr txBox="1"/>
          <p:nvPr/>
        </p:nvSpPr>
        <p:spPr>
          <a:xfrm>
            <a:off x="4572000" y="195817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solidFill>
                  <a:srgbClr val="FF6600"/>
                </a:solidFill>
              </a:rPr>
              <a:t>Hello,Python</a:t>
            </a:r>
            <a:r>
              <a:rPr lang="en-US" sz="1600" dirty="0">
                <a:solidFill>
                  <a:srgbClr val="FF6600"/>
                </a:solidFill>
              </a:rPr>
              <a:t> Programmers!!!.</a:t>
            </a:r>
          </a:p>
          <a:p>
            <a:pPr algn="just"/>
            <a:r>
              <a:rPr lang="en-US" sz="1600" dirty="0">
                <a:solidFill>
                  <a:srgbClr val="FF6600"/>
                </a:solidFill>
              </a:rPr>
              <a:t>I welcome you all in the session of File Handling.</a:t>
            </a:r>
          </a:p>
          <a:p>
            <a:pPr algn="just"/>
            <a:r>
              <a:rPr lang="en-US" sz="1600" dirty="0">
                <a:solidFill>
                  <a:srgbClr val="FF6600"/>
                </a:solidFill>
              </a:rPr>
              <a:t>This is first script to read file content.</a:t>
            </a:r>
            <a:endParaRPr lang="en-IN" sz="1600" dirty="0">
              <a:solidFill>
                <a:srgbClr val="FF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03433-704E-4102-9C2D-983B3C7BDA20}"/>
              </a:ext>
            </a:extLst>
          </p:cNvPr>
          <p:cNvSpPr txBox="1"/>
          <p:nvPr/>
        </p:nvSpPr>
        <p:spPr>
          <a:xfrm>
            <a:off x="325099" y="608021"/>
            <a:ext cx="5053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nn-NO" sz="1600" dirty="0">
                <a:latin typeface=""/>
              </a:rPr>
              <a:t>    </a:t>
            </a:r>
            <a:r>
              <a:rPr lang="nn-NO" sz="1600" dirty="0">
                <a:solidFill>
                  <a:srgbClr val="008000"/>
                </a:solidFill>
                <a:latin typeface=""/>
              </a:rPr>
              <a:t>file </a:t>
            </a:r>
            <a:r>
              <a:rPr lang="nn-NO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6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600" dirty="0">
                <a:solidFill>
                  <a:srgbClr val="BA2121"/>
                </a:solidFill>
                <a:latin typeface=""/>
              </a:rPr>
              <a:t>'file1.txt', 'r')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for line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file: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line,end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"File Error")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file: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362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Script to read data from a File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97D5E-2D1B-4082-A365-BC455C2EBB66}"/>
              </a:ext>
            </a:extLst>
          </p:cNvPr>
          <p:cNvSpPr txBox="1"/>
          <p:nvPr/>
        </p:nvSpPr>
        <p:spPr>
          <a:xfrm>
            <a:off x="716144" y="310079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solidFill>
                  <a:srgbClr val="FF6600"/>
                </a:solidFill>
              </a:rPr>
              <a:t>Hello,Python</a:t>
            </a:r>
            <a:r>
              <a:rPr lang="en-US" sz="1600" dirty="0">
                <a:solidFill>
                  <a:srgbClr val="FF6600"/>
                </a:solidFill>
              </a:rPr>
              <a:t> Programmers!!!.</a:t>
            </a:r>
          </a:p>
          <a:p>
            <a:pPr algn="just"/>
            <a:r>
              <a:rPr lang="en-US" sz="1600" dirty="0">
                <a:solidFill>
                  <a:srgbClr val="FF6600"/>
                </a:solidFill>
              </a:rPr>
              <a:t>I welcome you all in the session of File Handling.</a:t>
            </a:r>
          </a:p>
          <a:p>
            <a:pPr algn="just"/>
            <a:r>
              <a:rPr lang="en-US" sz="1600" dirty="0">
                <a:solidFill>
                  <a:srgbClr val="FF6600"/>
                </a:solidFill>
              </a:rPr>
              <a:t>This is first script to read file content.</a:t>
            </a:r>
            <a:endParaRPr lang="en-IN" sz="1600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C8CF3-81CA-443C-B576-54F0AB2D6643}"/>
              </a:ext>
            </a:extLst>
          </p:cNvPr>
          <p:cNvSpPr txBox="1"/>
          <p:nvPr/>
        </p:nvSpPr>
        <p:spPr>
          <a:xfrm>
            <a:off x="716144" y="1560923"/>
            <a:ext cx="6688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008000"/>
                </a:solidFill>
                <a:latin typeface=""/>
              </a:rPr>
              <a:t>file </a:t>
            </a:r>
            <a:r>
              <a:rPr lang="nn-NO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8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800" dirty="0">
                <a:solidFill>
                  <a:srgbClr val="BA2121"/>
                </a:solidFill>
                <a:latin typeface=""/>
              </a:rPr>
              <a:t>'file1.txt', "r")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.read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#print (</a:t>
            </a:r>
            <a:r>
              <a:rPr lang="en-US" sz="1800" i="1" dirty="0" err="1">
                <a:solidFill>
                  <a:srgbClr val="408080"/>
                </a:solidFill>
                <a:latin typeface=""/>
              </a:rPr>
              <a:t>file.read</a:t>
            </a:r>
            <a:r>
              <a:rPr lang="en-US" sz="1800" i="1" dirty="0">
                <a:solidFill>
                  <a:srgbClr val="408080"/>
                </a:solidFill>
                <a:latin typeface=""/>
              </a:rPr>
              <a:t>(5)) # Reads first 5 characters</a:t>
            </a:r>
          </a:p>
          <a:p>
            <a:r>
              <a:rPr lang="en-US" sz="1800" i="1" dirty="0" err="1">
                <a:solidFill>
                  <a:srgbClr val="408080"/>
                </a:solidFill>
                <a:latin typeface=""/>
              </a:rPr>
              <a:t>file.close</a:t>
            </a:r>
            <a:r>
              <a:rPr lang="en-US" sz="1800" i="1" dirty="0">
                <a:solidFill>
                  <a:srgbClr val="408080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704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readline</a:t>
            </a:r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(n) and </a:t>
            </a:r>
            <a:r>
              <a:rPr lang="en-US" sz="2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readlines</a:t>
            </a:r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46D3-B9C7-4807-B622-35AF708C26F1}"/>
              </a:ext>
            </a:extLst>
          </p:cNvPr>
          <p:cNvSpPr txBox="1"/>
          <p:nvPr/>
        </p:nvSpPr>
        <p:spPr>
          <a:xfrm>
            <a:off x="292732" y="728535"/>
            <a:ext cx="8398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Reads  n bytes of a single line of a file. It does not read more than one line.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2109C-7418-4F36-86AD-6A87BE470C52}"/>
              </a:ext>
            </a:extLst>
          </p:cNvPr>
          <p:cNvSpPr txBox="1"/>
          <p:nvPr/>
        </p:nvSpPr>
        <p:spPr>
          <a:xfrm>
            <a:off x="497660" y="1556087"/>
            <a:ext cx="6040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008000"/>
                </a:solidFill>
                <a:latin typeface=""/>
              </a:rPr>
              <a:t>file</a:t>
            </a:r>
            <a:r>
              <a:rPr lang="nn-NO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nn-NO" sz="18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800" dirty="0">
                <a:solidFill>
                  <a:srgbClr val="BA2121"/>
                </a:solidFill>
                <a:latin typeface=""/>
              </a:rPr>
              <a:t>"file1.txt","r")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#Reads first line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.readline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Reads the first two characters of next line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.readline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(2))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Reads all lines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.readlines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91A67-64CA-4E9F-922E-A57EA9499E6F}"/>
              </a:ext>
            </a:extLst>
          </p:cNvPr>
          <p:cNvSpPr txBox="1"/>
          <p:nvPr/>
        </p:nvSpPr>
        <p:spPr>
          <a:xfrm>
            <a:off x="3872039" y="324541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Hello,Python</a:t>
            </a:r>
            <a:r>
              <a:rPr lang="en-US" dirty="0"/>
              <a:t> Programmers!!!.</a:t>
            </a:r>
          </a:p>
          <a:p>
            <a:endParaRPr lang="en-US" dirty="0"/>
          </a:p>
          <a:p>
            <a:r>
              <a:rPr lang="en-US" dirty="0"/>
              <a:t>I</a:t>
            </a:r>
          </a:p>
          <a:p>
            <a:r>
              <a:rPr lang="en-US" dirty="0"/>
              <a:t>['welcome you all in the session of File Handling.\n', 'This is first script to read file </a:t>
            </a:r>
            <a:r>
              <a:rPr lang="en-US" dirty="0" err="1"/>
              <a:t>content.with</a:t>
            </a:r>
            <a:r>
              <a:rPr lang="en-US" dirty="0"/>
              <a:t>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1C6E2-7FB2-E2EE-343A-9FAE27EA178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3CA32DD-EA3C-44C8-941B-594DE7DB0F11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62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Script to write data to a File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5A23B7-0EC9-43CD-8AB2-D34465FCC37E}"/>
              </a:ext>
            </a:extLst>
          </p:cNvPr>
          <p:cNvSpPr txBox="1"/>
          <p:nvPr/>
        </p:nvSpPr>
        <p:spPr>
          <a:xfrm>
            <a:off x="642885" y="728535"/>
            <a:ext cx="59844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Python code to create a file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try:</a:t>
            </a:r>
          </a:p>
          <a:p>
            <a:r>
              <a:rPr lang="nn-NO" sz="1600" dirty="0">
                <a:latin typeface=""/>
              </a:rPr>
              <a:t>    </a:t>
            </a:r>
            <a:r>
              <a:rPr lang="nn-NO" sz="1600" dirty="0">
                <a:solidFill>
                  <a:srgbClr val="008000"/>
                </a:solidFill>
                <a:latin typeface=""/>
              </a:rPr>
              <a:t>file </a:t>
            </a:r>
            <a:r>
              <a:rPr lang="nn-NO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nn-NO" sz="1600" dirty="0">
                <a:solidFill>
                  <a:srgbClr val="008000"/>
                </a:solidFill>
                <a:latin typeface=""/>
              </a:rPr>
              <a:t>open(</a:t>
            </a:r>
            <a:r>
              <a:rPr lang="nn-NO" sz="1600" dirty="0">
                <a:solidFill>
                  <a:srgbClr val="BA2121"/>
                </a:solidFill>
                <a:latin typeface=""/>
              </a:rPr>
              <a:t>'file2.txt','w')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.write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"This is the write method.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.write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"It allows us to write in a particular file.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"Data successfully written!!!")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except: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"File Error")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finally: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file: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2BF47-312D-47A2-B883-6AE0EF27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911" y="3203713"/>
            <a:ext cx="4391194" cy="1634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8A8F3-699A-425F-8887-BCF3BC6B0875}"/>
              </a:ext>
            </a:extLst>
          </p:cNvPr>
          <p:cNvSpPr txBox="1"/>
          <p:nvPr/>
        </p:nvSpPr>
        <p:spPr>
          <a:xfrm>
            <a:off x="5975969" y="2108332"/>
            <a:ext cx="3095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Data successfully written!!!</a:t>
            </a:r>
          </a:p>
        </p:txBody>
      </p:sp>
    </p:spTree>
    <p:extLst>
      <p:ext uri="{BB962C8B-B14F-4D97-AF65-F5344CB8AC3E}">
        <p14:creationId xmlns:p14="http://schemas.microsoft.com/office/powerpoint/2010/main" val="263787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write(</a:t>
            </a:r>
            <a:r>
              <a:rPr lang="en-US" sz="2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byte_str</a:t>
            </a:r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write(</a:t>
            </a:r>
            <a:r>
              <a:rPr lang="en-US" sz="18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byte_str</a:t>
            </a:r>
            <a:r>
              <a:rPr lang="en-US" sz="18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is used to write byte (binary) data into a binary file</a:t>
            </a:r>
          </a:p>
          <a:p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1531E-0585-4DF7-87D2-A5C3A902B68C}"/>
              </a:ext>
            </a:extLst>
          </p:cNvPr>
          <p:cNvSpPr txBox="1"/>
          <p:nvPr/>
        </p:nvSpPr>
        <p:spPr>
          <a:xfrm>
            <a:off x="667592" y="1796809"/>
            <a:ext cx="5660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"/>
              </a:rPr>
              <a:t>bytes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b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"0x410x420x43"</a:t>
            </a:r>
          </a:p>
          <a:p>
            <a:r>
              <a:rPr lang="en-US" sz="1800" dirty="0">
                <a:latin typeface=""/>
              </a:rPr>
              <a:t>f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open(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800" dirty="0" err="1">
                <a:solidFill>
                  <a:srgbClr val="BA2121"/>
                </a:solidFill>
                <a:latin typeface=""/>
              </a:rPr>
              <a:t>sample.bin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", "</a:t>
            </a:r>
            <a:r>
              <a:rPr lang="en-US" sz="1800" dirty="0" err="1">
                <a:solidFill>
                  <a:srgbClr val="BA2121"/>
                </a:solidFill>
                <a:latin typeface=""/>
              </a:rPr>
              <a:t>wb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IN" sz="1800" dirty="0" err="1">
                <a:latin typeface=""/>
              </a:rPr>
              <a:t>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.write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bytes)</a:t>
            </a:r>
          </a:p>
          <a:p>
            <a:r>
              <a:rPr lang="en-IN" sz="1800" dirty="0" err="1">
                <a:latin typeface=""/>
              </a:rPr>
              <a:t>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65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writelines</a:t>
            </a:r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(list)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37E59-9BD9-4761-9BE7-806E6DC43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2" t="19193" r="40176" b="62243"/>
          <a:stretch/>
        </p:blipFill>
        <p:spPr>
          <a:xfrm>
            <a:off x="493614" y="3091157"/>
            <a:ext cx="4725749" cy="1739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92E59-B9C5-46B6-A124-B3FAD83A6FBD}"/>
              </a:ext>
            </a:extLst>
          </p:cNvPr>
          <p:cNvSpPr txBox="1"/>
          <p:nvPr/>
        </p:nvSpPr>
        <p:spPr>
          <a:xfrm>
            <a:off x="202301" y="1087751"/>
            <a:ext cx="51869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"/>
              </a:rPr>
              <a:t>cities</a:t>
            </a:r>
            <a:r>
              <a:rPr lang="pt-BR" sz="1600" dirty="0">
                <a:solidFill>
                  <a:srgbClr val="666666"/>
                </a:solidFill>
                <a:latin typeface=""/>
              </a:rPr>
              <a:t>=[</a:t>
            </a:r>
            <a:r>
              <a:rPr lang="pt-BR" sz="1600" dirty="0">
                <a:solidFill>
                  <a:srgbClr val="BA2121"/>
                </a:solidFill>
                <a:latin typeface=""/>
              </a:rPr>
              <a:t>"Mumbai</a:t>
            </a:r>
            <a:r>
              <a:rPr lang="pt-BR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","Pune</a:t>
            </a:r>
            <a:r>
              <a:rPr lang="pt-BR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","Baroda</a:t>
            </a:r>
            <a:r>
              <a:rPr lang="pt-BR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sz="1600" b="1" dirty="0">
                <a:solidFill>
                  <a:srgbClr val="BA2121"/>
                </a:solidFill>
                <a:latin typeface=""/>
              </a:rPr>
              <a:t>"]</a:t>
            </a:r>
          </a:p>
          <a:p>
            <a:r>
              <a:rPr lang="en-US" sz="1600" dirty="0">
                <a:solidFill>
                  <a:srgbClr val="008000"/>
                </a:solidFill>
                <a:latin typeface=""/>
              </a:rPr>
              <a:t>file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open(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"e://cities.txt",mode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"a+",encoding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"utf-8")</a:t>
            </a:r>
          </a:p>
          <a:p>
            <a:r>
              <a:rPr lang="en-IN" sz="16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.writelines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(cities)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for city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file: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print(city)</a:t>
            </a:r>
          </a:p>
          <a:p>
            <a:r>
              <a:rPr lang="en-IN" sz="16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1083C-007B-4BCB-9938-0815D6158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606" y="1324169"/>
            <a:ext cx="2851136" cy="15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hlinkClick r:id="rId3"/>
              </a:rPr>
              <a:t>manish_ratilal2002@yahoo.com</a:t>
            </a:r>
            <a:endParaRPr lang="fr-FR" sz="2400" dirty="0"/>
          </a:p>
          <a:p>
            <a:pPr lvl="0">
              <a:spcBef>
                <a:spcPts val="0"/>
              </a:spcBef>
              <a:buNone/>
            </a:pPr>
            <a:r>
              <a:rPr lang="fr-FR" sz="2400" dirty="0"/>
              <a:t>SBMP.</a:t>
            </a: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183373" y="1943315"/>
            <a:ext cx="857755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</a:rPr>
              <a:t>file = open(‘file2.txt','a')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00000"/>
                </a:solidFill>
              </a:rPr>
              <a:t>file.write</a:t>
            </a:r>
            <a:r>
              <a:rPr lang="en-US" sz="2000" dirty="0">
                <a:solidFill>
                  <a:srgbClr val="C00000"/>
                </a:solidFill>
              </a:rPr>
              <a:t>("This line would be appended at the last.")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00000"/>
                </a:solidFill>
              </a:rPr>
              <a:t>file.close</a:t>
            </a:r>
            <a:r>
              <a:rPr lang="en-US" sz="2000" dirty="0">
                <a:solidFill>
                  <a:srgbClr val="C00000"/>
                </a:solidFill>
              </a:rPr>
              <a:t>()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B2F0E-730D-40B2-91FF-213A14C7F5A0}"/>
              </a:ext>
            </a:extLst>
          </p:cNvPr>
          <p:cNvSpPr txBox="1"/>
          <p:nvPr/>
        </p:nvSpPr>
        <p:spPr>
          <a:xfrm>
            <a:off x="2459979" y="946768"/>
            <a:ext cx="381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Append Operation</a:t>
            </a:r>
            <a:endParaRPr lang="en-IN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36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write along with with() function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C1850-86DD-4D48-BB99-10FEF3D72E73}"/>
              </a:ext>
            </a:extLst>
          </p:cNvPr>
          <p:cNvSpPr txBox="1"/>
          <p:nvPr/>
        </p:nvSpPr>
        <p:spPr>
          <a:xfrm>
            <a:off x="292732" y="858040"/>
            <a:ext cx="50777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with open(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"file1.txt", "a")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as f: 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dirty="0" err="1">
                <a:latin typeface=""/>
              </a:rPr>
              <a:t>f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.write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"with")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Python code to illustrate split() function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with open(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"file1.txt", "r")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as file:</a:t>
            </a:r>
          </a:p>
          <a:p>
            <a:r>
              <a:rPr lang="en-IN" sz="1800" dirty="0">
                <a:latin typeface=""/>
              </a:rPr>
              <a:t>    data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file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.readlines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for line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data:</a:t>
            </a:r>
          </a:p>
          <a:p>
            <a:r>
              <a:rPr lang="en-IN" sz="1800" dirty="0">
                <a:latin typeface=""/>
              </a:rPr>
              <a:t>        word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line.split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print (word)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0F6C7-6555-4743-BF8A-8C09D296C031}"/>
              </a:ext>
            </a:extLst>
          </p:cNvPr>
          <p:cNvSpPr txBox="1"/>
          <p:nvPr/>
        </p:nvSpPr>
        <p:spPr>
          <a:xfrm>
            <a:off x="2375826" y="3787449"/>
            <a:ext cx="6226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['</a:t>
            </a:r>
            <a:r>
              <a:rPr lang="en-IN" sz="1600" dirty="0" err="1"/>
              <a:t>Hello,Python</a:t>
            </a:r>
            <a:r>
              <a:rPr lang="en-IN" sz="1600" dirty="0"/>
              <a:t>', 'Programmers!!!.']</a:t>
            </a:r>
          </a:p>
          <a:p>
            <a:r>
              <a:rPr lang="en-IN" sz="1600" dirty="0"/>
              <a:t>['I', 'welcome', 'you', 'all', 'in', 'the', 'session', 'of', 'File', 'Handling.']</a:t>
            </a:r>
          </a:p>
          <a:p>
            <a:r>
              <a:rPr lang="en-IN" sz="1600" dirty="0"/>
              <a:t>['This', 'is', 'first', 'script', 'to', 'read', 'file', '</a:t>
            </a:r>
            <a:r>
              <a:rPr lang="en-IN" sz="1600" dirty="0" err="1"/>
              <a:t>content.with</a:t>
            </a:r>
            <a:r>
              <a:rPr lang="en-IN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7868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007B0E-F3EE-0EE2-A57F-002F5C6BBFD3}"/>
              </a:ext>
            </a:extLst>
          </p:cNvPr>
          <p:cNvSpPr txBox="1"/>
          <p:nvPr/>
        </p:nvSpPr>
        <p:spPr>
          <a:xfrm>
            <a:off x="1014760" y="791128"/>
            <a:ext cx="77277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Random Access</a:t>
            </a:r>
          </a:p>
          <a:p>
            <a:r>
              <a:rPr lang="en-US" dirty="0"/>
              <a:t>Sometimes you need to read from the record in the middle of the file at that time you can use the seek(offset, </a:t>
            </a:r>
            <a:r>
              <a:rPr lang="en-US" dirty="0" err="1"/>
              <a:t>from_what</a:t>
            </a:r>
            <a:r>
              <a:rPr lang="en-US" dirty="0"/>
              <a:t>) method. This function moves the file pointer from its current position to a specific position.</a:t>
            </a:r>
          </a:p>
          <a:p>
            <a:endParaRPr lang="en-US" dirty="0"/>
          </a:p>
          <a:p>
            <a:r>
              <a:rPr lang="en-US" dirty="0"/>
              <a:t>The offset is the number of characters from the </a:t>
            </a:r>
            <a:r>
              <a:rPr lang="en-US" dirty="0" err="1"/>
              <a:t>from_what</a:t>
            </a:r>
            <a:r>
              <a:rPr lang="en-US" dirty="0"/>
              <a:t> parameter which has three possible values:</a:t>
            </a:r>
          </a:p>
          <a:p>
            <a:endParaRPr lang="en-US" dirty="0"/>
          </a:p>
          <a:p>
            <a:r>
              <a:rPr lang="en-US" dirty="0"/>
              <a:t>0 – indicates the beginning of the file (default)</a:t>
            </a:r>
          </a:p>
          <a:p>
            <a:r>
              <a:rPr lang="en-US" dirty="0"/>
              <a:t>1 – indicates the current pointer position</a:t>
            </a:r>
          </a:p>
          <a:p>
            <a:r>
              <a:rPr lang="en-US" dirty="0"/>
              <a:t>2 – indicates the end of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76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tell() and seek()</a:t>
            </a:r>
          </a:p>
          <a:p>
            <a:pPr algn="ctr"/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92936-BF80-4509-9022-9BC584FB14E4}"/>
              </a:ext>
            </a:extLst>
          </p:cNvPr>
          <p:cNvSpPr txBox="1"/>
          <p:nvPr/>
        </p:nvSpPr>
        <p:spPr>
          <a:xfrm>
            <a:off x="292732" y="556767"/>
            <a:ext cx="86058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</a:rPr>
              <a:t>The tell() method of a file object tells at which byte the file cursor is located.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In </a:t>
            </a:r>
            <a:r>
              <a:rPr lang="en-US" sz="1800" dirty="0">
                <a:solidFill>
                  <a:srgbClr val="002060"/>
                </a:solidFill>
              </a:rPr>
              <a:t>seek(</a:t>
            </a:r>
            <a:r>
              <a:rPr lang="en-US" sz="1800" dirty="0" err="1">
                <a:solidFill>
                  <a:srgbClr val="002060"/>
                </a:solidFill>
              </a:rPr>
              <a:t>offset,reference_point</a:t>
            </a:r>
            <a:r>
              <a:rPr lang="en-US" sz="1800" dirty="0">
                <a:solidFill>
                  <a:srgbClr val="002060"/>
                </a:solidFill>
              </a:rPr>
              <a:t>), </a:t>
            </a:r>
            <a:r>
              <a:rPr lang="en-US" sz="1800" dirty="0">
                <a:solidFill>
                  <a:srgbClr val="FF0066"/>
                </a:solidFill>
              </a:rPr>
              <a:t>the reference points are 0 (the beginning of the file and is the default), 1 (the current position of file), and 2 (the end of the file).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FF0066"/>
              </a:solidFill>
            </a:endParaRPr>
          </a:p>
          <a:p>
            <a:pPr algn="just"/>
            <a:endParaRPr lang="en-IN" sz="1800" dirty="0">
              <a:solidFill>
                <a:srgbClr val="FF00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FEF6C-62DB-481F-8EA2-5C46BCEEFE4A}"/>
              </a:ext>
            </a:extLst>
          </p:cNvPr>
          <p:cNvSpPr txBox="1"/>
          <p:nvPr/>
        </p:nvSpPr>
        <p:spPr>
          <a:xfrm>
            <a:off x="384371" y="1819513"/>
            <a:ext cx="49401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"/>
              </a:rPr>
              <a:t>cars</a:t>
            </a:r>
            <a:r>
              <a:rPr lang="pt-BR" dirty="0">
                <a:solidFill>
                  <a:srgbClr val="666666"/>
                </a:solidFill>
                <a:latin typeface=""/>
              </a:rPr>
              <a:t>=[</a:t>
            </a:r>
            <a:r>
              <a:rPr lang="pt-BR" dirty="0">
                <a:solidFill>
                  <a:srgbClr val="BA2121"/>
                </a:solidFill>
                <a:latin typeface=""/>
              </a:rPr>
              <a:t>"Audi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","Bentley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","i10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","BMW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"]</a:t>
            </a:r>
          </a:p>
          <a:p>
            <a:r>
              <a:rPr lang="en-IN" dirty="0" err="1">
                <a:latin typeface=""/>
              </a:rPr>
              <a:t>new_file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008000"/>
                </a:solidFill>
                <a:latin typeface=""/>
              </a:rPr>
              <a:t>open(</a:t>
            </a:r>
            <a:r>
              <a:rPr lang="en-IN" dirty="0">
                <a:solidFill>
                  <a:srgbClr val="BA2121"/>
                </a:solidFill>
                <a:latin typeface=""/>
              </a:rPr>
              <a:t>"</a:t>
            </a:r>
            <a:r>
              <a:rPr lang="en-IN" dirty="0" err="1">
                <a:solidFill>
                  <a:srgbClr val="BA2121"/>
                </a:solidFill>
                <a:latin typeface=""/>
              </a:rPr>
              <a:t>newfile.txt",mode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BA2121"/>
                </a:solidFill>
                <a:latin typeface=""/>
              </a:rPr>
              <a:t>"</a:t>
            </a:r>
            <a:r>
              <a:rPr lang="en-IN" dirty="0" err="1">
                <a:solidFill>
                  <a:srgbClr val="BA2121"/>
                </a:solidFill>
                <a:latin typeface=""/>
              </a:rPr>
              <a:t>w+",encoding</a:t>
            </a:r>
            <a:r>
              <a:rPr lang="en-IN" dirty="0">
                <a:solidFill>
                  <a:srgbClr val="666666"/>
                </a:solidFill>
                <a:latin typeface=""/>
              </a:rPr>
              <a:t>=</a:t>
            </a:r>
            <a:r>
              <a:rPr lang="en-IN" dirty="0">
                <a:solidFill>
                  <a:srgbClr val="BA2121"/>
                </a:solidFill>
                <a:latin typeface=""/>
              </a:rPr>
              <a:t>"utf-8")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for car </a:t>
            </a:r>
            <a:r>
              <a:rPr lang="en-IN" b="1" dirty="0">
                <a:solidFill>
                  <a:srgbClr val="AA22FF"/>
                </a:solidFill>
                <a:latin typeface=""/>
              </a:rPr>
              <a:t>in cars: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dirty="0" err="1">
                <a:latin typeface=""/>
              </a:rPr>
              <a:t>new_file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.write</a:t>
            </a:r>
            <a:r>
              <a:rPr lang="en-IN" dirty="0">
                <a:solidFill>
                  <a:srgbClr val="666666"/>
                </a:solidFill>
                <a:latin typeface=""/>
              </a:rPr>
              <a:t>(car)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"Tell the byte at which the file cursor is:",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new_file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.tell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dirty="0" err="1">
                <a:latin typeface=""/>
              </a:rPr>
              <a:t>new_file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.seek</a:t>
            </a:r>
            <a:r>
              <a:rPr lang="en-IN" dirty="0">
                <a:solidFill>
                  <a:srgbClr val="666666"/>
                </a:solidFill>
                <a:latin typeface=""/>
              </a:rPr>
              <a:t>(0)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for line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 err="1">
                <a:solidFill>
                  <a:srgbClr val="AA22FF"/>
                </a:solidFill>
                <a:latin typeface=""/>
              </a:rPr>
              <a:t>new_file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IN" dirty="0">
                <a:latin typeface=""/>
              </a:rPr>
              <a:t>   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print(line)</a:t>
            </a:r>
          </a:p>
          <a:p>
            <a:r>
              <a:rPr lang="en-US" i="1" dirty="0">
                <a:solidFill>
                  <a:srgbClr val="408080"/>
                </a:solidFill>
                <a:latin typeface=""/>
              </a:rPr>
              <a:t>#Set the pointer at the beginning and read chars from index 1    </a:t>
            </a:r>
          </a:p>
          <a:p>
            <a:r>
              <a:rPr lang="en-IN" dirty="0" err="1">
                <a:latin typeface=""/>
              </a:rPr>
              <a:t>new_file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.seek</a:t>
            </a:r>
            <a:r>
              <a:rPr lang="en-IN" dirty="0">
                <a:solidFill>
                  <a:srgbClr val="666666"/>
                </a:solidFill>
                <a:latin typeface=""/>
              </a:rPr>
              <a:t>(1,0) 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 err="1">
                <a:solidFill>
                  <a:srgbClr val="008000"/>
                </a:solidFill>
                <a:latin typeface=""/>
              </a:rPr>
              <a:t>new_file</a:t>
            </a:r>
            <a:r>
              <a:rPr lang="en-IN" b="1" dirty="0" err="1">
                <a:solidFill>
                  <a:srgbClr val="666666"/>
                </a:solidFill>
                <a:latin typeface=""/>
              </a:rPr>
              <a:t>.readline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dirty="0" err="1">
                <a:latin typeface=""/>
              </a:rPr>
              <a:t>new_file</a:t>
            </a:r>
            <a:r>
              <a:rPr lang="en-IN" dirty="0" err="1">
                <a:solidFill>
                  <a:srgbClr val="666666"/>
                </a:solidFill>
                <a:latin typeface=""/>
              </a:rPr>
              <a:t>.close</a:t>
            </a:r>
            <a:r>
              <a:rPr lang="en-IN" dirty="0">
                <a:solidFill>
                  <a:srgbClr val="666666"/>
                </a:solidFill>
                <a:latin typeface="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2E19E-6B31-407E-941F-6C2D93413D38}"/>
              </a:ext>
            </a:extLst>
          </p:cNvPr>
          <p:cNvSpPr txBox="1"/>
          <p:nvPr/>
        </p:nvSpPr>
        <p:spPr>
          <a:xfrm>
            <a:off x="5878863" y="2632298"/>
            <a:ext cx="340674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Tell the byte at which the file cursor is: 25</a:t>
            </a:r>
          </a:p>
          <a:p>
            <a:r>
              <a:rPr lang="en-US" dirty="0"/>
              <a:t>Audi</a:t>
            </a:r>
          </a:p>
          <a:p>
            <a:endParaRPr lang="en-US" dirty="0"/>
          </a:p>
          <a:p>
            <a:r>
              <a:rPr lang="en-US" dirty="0"/>
              <a:t>Bentley</a:t>
            </a:r>
          </a:p>
          <a:p>
            <a:endParaRPr lang="en-US" dirty="0"/>
          </a:p>
          <a:p>
            <a:r>
              <a:rPr lang="en-US" dirty="0"/>
              <a:t>i10</a:t>
            </a:r>
          </a:p>
          <a:p>
            <a:endParaRPr lang="en-US" dirty="0"/>
          </a:p>
          <a:p>
            <a:r>
              <a:rPr lang="en-US" dirty="0"/>
              <a:t>BMW</a:t>
            </a:r>
          </a:p>
          <a:p>
            <a:endParaRPr lang="en-US" dirty="0"/>
          </a:p>
          <a:p>
            <a:r>
              <a:rPr lang="en-US" dirty="0" err="1"/>
              <a:t>udi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54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399C5-95D7-9B45-41A7-2F9EFAB728F5}"/>
              </a:ext>
            </a:extLst>
          </p:cNvPr>
          <p:cNvSpPr txBox="1"/>
          <p:nvPr/>
        </p:nvSpPr>
        <p:spPr>
          <a:xfrm>
            <a:off x="501805" y="22160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myfile.txt</a:t>
            </a:r>
          </a:p>
          <a:p>
            <a:r>
              <a:rPr lang="en-IN" dirty="0"/>
              <a:t>ABCDEFGHIJKLMNOPQRSTUVWXYZ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5DB83-955F-A7C9-B41F-C4DEB98D7972}"/>
              </a:ext>
            </a:extLst>
          </p:cNvPr>
          <p:cNvSpPr txBox="1"/>
          <p:nvPr/>
        </p:nvSpPr>
        <p:spPr>
          <a:xfrm>
            <a:off x="1029627" y="839669"/>
            <a:ext cx="74824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 = open('myfile.txt', '</a:t>
            </a:r>
            <a:r>
              <a:rPr lang="en-US" sz="1800" dirty="0" err="1"/>
              <a:t>rb</a:t>
            </a:r>
            <a:r>
              <a:rPr lang="en-US" sz="1800" dirty="0"/>
              <a:t>+')</a:t>
            </a:r>
          </a:p>
          <a:p>
            <a:endParaRPr lang="en-US" sz="1800" dirty="0"/>
          </a:p>
          <a:p>
            <a:r>
              <a:rPr lang="en-US" sz="1800" dirty="0"/>
              <a:t># go to the 7th character and read one character</a:t>
            </a:r>
          </a:p>
          <a:p>
            <a:r>
              <a:rPr lang="en-US" sz="1800" dirty="0" err="1"/>
              <a:t>f.seek</a:t>
            </a:r>
            <a:r>
              <a:rPr lang="en-US" sz="1800" dirty="0"/>
              <a:t>(6)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f.read</a:t>
            </a:r>
            <a:r>
              <a:rPr lang="en-US" sz="1800" dirty="0"/>
              <a:t>(1))</a:t>
            </a:r>
          </a:p>
          <a:p>
            <a:r>
              <a:rPr lang="en-US" sz="1800" dirty="0"/>
              <a:t># Prints G</a:t>
            </a:r>
          </a:p>
          <a:p>
            <a:endParaRPr lang="en-US" sz="1800" dirty="0"/>
          </a:p>
          <a:p>
            <a:r>
              <a:rPr lang="en-US" sz="1800" dirty="0"/>
              <a:t># go to the 3rd character from current position (letter G)</a:t>
            </a:r>
          </a:p>
          <a:p>
            <a:r>
              <a:rPr lang="en-US" sz="1800" dirty="0" err="1"/>
              <a:t>f.seek</a:t>
            </a:r>
            <a:r>
              <a:rPr lang="en-US" sz="1800" dirty="0"/>
              <a:t>(3, 1)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f.read</a:t>
            </a:r>
            <a:r>
              <a:rPr lang="en-US" sz="1800" dirty="0"/>
              <a:t>(1))</a:t>
            </a:r>
          </a:p>
          <a:p>
            <a:r>
              <a:rPr lang="en-US" sz="1800" dirty="0"/>
              <a:t># Prints K</a:t>
            </a:r>
          </a:p>
          <a:p>
            <a:endParaRPr lang="en-US" sz="1800" dirty="0"/>
          </a:p>
          <a:p>
            <a:r>
              <a:rPr lang="en-US" sz="1800" dirty="0"/>
              <a:t># go to the 3rd character before the end</a:t>
            </a:r>
          </a:p>
          <a:p>
            <a:r>
              <a:rPr lang="en-US" sz="1800" dirty="0" err="1"/>
              <a:t>f.seek</a:t>
            </a:r>
            <a:r>
              <a:rPr lang="en-US" sz="1800" dirty="0"/>
              <a:t>(-3, 2)</a:t>
            </a:r>
          </a:p>
          <a:p>
            <a:r>
              <a:rPr lang="en-US" sz="1800" dirty="0"/>
              <a:t>print(</a:t>
            </a:r>
            <a:r>
              <a:rPr lang="en-US" sz="1800" dirty="0" err="1"/>
              <a:t>f.read</a:t>
            </a:r>
            <a:r>
              <a:rPr lang="en-US" sz="1800" dirty="0"/>
              <a:t>(1))</a:t>
            </a:r>
          </a:p>
          <a:p>
            <a:r>
              <a:rPr lang="en-US" sz="1800" dirty="0"/>
              <a:t># Prints X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71180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EF394-5FEF-2EB7-76D7-4AD1CADC5424}"/>
              </a:ext>
            </a:extLst>
          </p:cNvPr>
          <p:cNvSpPr txBox="1"/>
          <p:nvPr/>
        </p:nvSpPr>
        <p:spPr>
          <a:xfrm>
            <a:off x="1512848" y="742586"/>
            <a:ext cx="57874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 = open('myfile.txt')</a:t>
            </a:r>
          </a:p>
          <a:p>
            <a:endParaRPr lang="en-US" sz="2000" dirty="0"/>
          </a:p>
          <a:p>
            <a:r>
              <a:rPr lang="en-US" sz="2000" dirty="0"/>
              <a:t># initial position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f.tell</a:t>
            </a:r>
            <a:r>
              <a:rPr lang="en-US" sz="2000" dirty="0"/>
              <a:t>())</a:t>
            </a:r>
          </a:p>
          <a:p>
            <a:r>
              <a:rPr lang="en-US" sz="2000" dirty="0"/>
              <a:t># Prints 0</a:t>
            </a:r>
          </a:p>
          <a:p>
            <a:endParaRPr lang="en-US" sz="2000" dirty="0"/>
          </a:p>
          <a:p>
            <a:r>
              <a:rPr lang="en-US" sz="2000" dirty="0"/>
              <a:t># after reading 5 characters</a:t>
            </a:r>
          </a:p>
          <a:p>
            <a:r>
              <a:rPr lang="en-US" sz="2000" dirty="0" err="1"/>
              <a:t>f.read</a:t>
            </a:r>
            <a:r>
              <a:rPr lang="en-US" sz="2000" dirty="0"/>
              <a:t>(5)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f.tell</a:t>
            </a:r>
            <a:r>
              <a:rPr lang="en-US" sz="2000" dirty="0"/>
              <a:t>())</a:t>
            </a:r>
          </a:p>
          <a:p>
            <a:r>
              <a:rPr lang="en-US" sz="2000" dirty="0"/>
              <a:t># Prints 5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894EB-B116-6B65-F5C8-038673082C89}"/>
              </a:ext>
            </a:extLst>
          </p:cNvPr>
          <p:cNvSpPr txBox="1"/>
          <p:nvPr/>
        </p:nvSpPr>
        <p:spPr>
          <a:xfrm>
            <a:off x="420030" y="4247025"/>
            <a:ext cx="8723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https://www.learnbyexample.org/python-file-handling/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27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885647" y="48989"/>
            <a:ext cx="6813493" cy="187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Exercise</a:t>
            </a:r>
            <a:endParaRPr lang="en-IN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0F6C7-6555-4743-BF8A-8C09D296C031}"/>
              </a:ext>
            </a:extLst>
          </p:cNvPr>
          <p:cNvSpPr txBox="1"/>
          <p:nvPr/>
        </p:nvSpPr>
        <p:spPr>
          <a:xfrm>
            <a:off x="299405" y="1740753"/>
            <a:ext cx="8674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Write a Python script to copy content of one file(text/binary)  to another file.</a:t>
            </a:r>
          </a:p>
        </p:txBody>
      </p:sp>
    </p:spTree>
    <p:extLst>
      <p:ext uri="{BB962C8B-B14F-4D97-AF65-F5344CB8AC3E}">
        <p14:creationId xmlns:p14="http://schemas.microsoft.com/office/powerpoint/2010/main" val="3342552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0A162D-35F1-4503-AAC4-944F830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References</a:t>
            </a:r>
            <a:endParaRPr lang="en-IN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295F-7204-478E-B018-F1DB855399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07265" y="297367"/>
            <a:ext cx="6771999" cy="4661400"/>
          </a:xfrm>
        </p:spPr>
        <p:txBody>
          <a:bodyPr/>
          <a:lstStyle/>
          <a:p>
            <a:r>
              <a:rPr lang="en-IN" sz="2000" dirty="0">
                <a:hlinkClick r:id="rId2"/>
              </a:rPr>
              <a:t>https://stackoverflow.com/questions/29295654/what-does-python3-open-x-mode-do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https://www.geeksforgeeks.org/file-handling-python/</a:t>
            </a:r>
            <a:endParaRPr lang="en-IN" sz="2000" dirty="0"/>
          </a:p>
          <a:p>
            <a:r>
              <a:rPr lang="en-IN" sz="2000" dirty="0">
                <a:hlinkClick r:id="rId4"/>
              </a:rPr>
              <a:t>https://www.datacamp.com/community/tutorials/reading-writing-files-python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https://www.kite.com/python/answers/how-to-write-bytes-to-a-file-in-python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84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Students will be able to:</a:t>
            </a:r>
            <a:endParaRPr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241050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 the data from the disk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and append data to the disk file.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Write file handling operations in Python.</a:t>
            </a:r>
          </a:p>
          <a:p>
            <a:pPr marL="76200" indent="0">
              <a:buNone/>
            </a:pPr>
            <a:endParaRPr lang="en-IN" dirty="0"/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+mj-lt"/>
                <a:sym typeface="Montserrat"/>
              </a:rPr>
              <a:t>Let’s begin with File Handling</a:t>
            </a:r>
            <a:endParaRPr sz="2800" b="1" dirty="0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529394" y="-35495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Need of File Handling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A55C-3515-4E72-AD3E-A8FB44131527}"/>
              </a:ext>
            </a:extLst>
          </p:cNvPr>
          <p:cNvSpPr txBox="1"/>
          <p:nvPr/>
        </p:nvSpPr>
        <p:spPr>
          <a:xfrm>
            <a:off x="384371" y="907200"/>
            <a:ext cx="81203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B050"/>
                </a:solidFill>
                <a:latin typeface="+mj-lt"/>
              </a:rPr>
              <a:t>We handle a lot of data daily. And this data could be from multiple sources like from databases, from Excel to flat files, from public websites</a:t>
            </a:r>
            <a:r>
              <a:rPr lang="en-US" sz="2200" dirty="0">
                <a:solidFill>
                  <a:srgbClr val="3D4251"/>
                </a:solidFill>
                <a:latin typeface="+mj-lt"/>
              </a:rPr>
              <a:t>. </a:t>
            </a:r>
          </a:p>
          <a:p>
            <a:pPr algn="just"/>
            <a:endParaRPr lang="en-US" sz="2200" dirty="0">
              <a:solidFill>
                <a:srgbClr val="3D425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3D4251"/>
                </a:solidFill>
                <a:latin typeface="+mj-lt"/>
              </a:rPr>
              <a:t>The data could be in any file format like .csv, .Jason,.txt, .parquet, etc. </a:t>
            </a:r>
          </a:p>
          <a:p>
            <a:pPr algn="just"/>
            <a:endParaRPr lang="en-US" sz="2200" dirty="0">
              <a:solidFill>
                <a:srgbClr val="3D4251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66"/>
                </a:solidFill>
                <a:latin typeface="+mj-lt"/>
              </a:rPr>
              <a:t>To make sense of data, we will need to know the basic three things: how to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open, read and write </a:t>
            </a:r>
            <a:r>
              <a:rPr lang="en-US" sz="2200" dirty="0">
                <a:solidFill>
                  <a:srgbClr val="FF0066"/>
                </a:solidFill>
                <a:latin typeface="+mj-lt"/>
              </a:rPr>
              <a:t>data into flat files so that you can then perform analyses on them.</a:t>
            </a:r>
          </a:p>
        </p:txBody>
      </p:sp>
    </p:spTree>
    <p:extLst>
      <p:ext uri="{BB962C8B-B14F-4D97-AF65-F5344CB8AC3E}">
        <p14:creationId xmlns:p14="http://schemas.microsoft.com/office/powerpoint/2010/main" val="151748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529394" y="-35495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with Files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A55C-3515-4E72-AD3E-A8FB44131527}"/>
              </a:ext>
            </a:extLst>
          </p:cNvPr>
          <p:cNvSpPr txBox="1"/>
          <p:nvPr/>
        </p:nvSpPr>
        <p:spPr>
          <a:xfrm>
            <a:off x="392463" y="826280"/>
            <a:ext cx="81203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The </a:t>
            </a:r>
            <a:r>
              <a:rPr lang="en-US" sz="2200" b="1" dirty="0">
                <a:solidFill>
                  <a:srgbClr val="33CC33"/>
                </a:solidFill>
                <a:latin typeface="+mj-lt"/>
              </a:rPr>
              <a:t>io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module is the default module for accessing files without even importing it. </a:t>
            </a:r>
          </a:p>
          <a:p>
            <a:pPr algn="just"/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66"/>
                </a:solidFill>
                <a:latin typeface="+mj-lt"/>
              </a:rPr>
              <a:t>Before we read, write, or manipulate the file, we need to make use of the module 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open(filename, </a:t>
            </a:r>
            <a:r>
              <a:rPr lang="en-US" sz="2200" b="1" dirty="0" err="1">
                <a:solidFill>
                  <a:srgbClr val="002060"/>
                </a:solidFill>
                <a:latin typeface="+mj-lt"/>
              </a:rPr>
              <a:t>access_mode</a:t>
            </a:r>
            <a:r>
              <a:rPr lang="en-US" sz="2200" b="1" dirty="0">
                <a:solidFill>
                  <a:srgbClr val="002060"/>
                </a:solidFill>
                <a:latin typeface="+mj-lt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FF0066"/>
                </a:solidFill>
                <a:latin typeface="+mj-lt"/>
              </a:rPr>
              <a:t>which returns a file object called "handle". </a:t>
            </a:r>
          </a:p>
          <a:p>
            <a:pPr algn="just"/>
            <a:endParaRPr lang="en-US" sz="2200" dirty="0">
              <a:solidFill>
                <a:srgbClr val="FF0066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6600"/>
                </a:solidFill>
                <a:latin typeface="+mj-lt"/>
              </a:rPr>
              <a:t>We can simply use this handle to read from or write to a file.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200" dirty="0">
              <a:solidFill>
                <a:srgbClr val="FF660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An </a:t>
            </a:r>
            <a:r>
              <a:rPr lang="en-US" sz="2200" dirty="0" err="1">
                <a:solidFill>
                  <a:srgbClr val="C00000"/>
                </a:solidFill>
                <a:latin typeface="+mj-lt"/>
              </a:rPr>
              <a:t>IOError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exception is raised if, while opening the file, the operation fails</a:t>
            </a:r>
          </a:p>
        </p:txBody>
      </p:sp>
    </p:spTree>
    <p:extLst>
      <p:ext uri="{BB962C8B-B14F-4D97-AF65-F5344CB8AC3E}">
        <p14:creationId xmlns:p14="http://schemas.microsoft.com/office/powerpoint/2010/main" val="210593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420787" y="1886670"/>
            <a:ext cx="857755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Text files have an End-Of-Line (EOL) character to indicate each line's termination. In Python, the new line character (\n) is the default EOL terminator.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There is no EOL character in the binary files. This file type returns bytes. This file is used when dealing with non-text files such as images, videos, audio ,.exe, or .</a:t>
            </a:r>
            <a:r>
              <a:rPr lang="en-US" sz="2000" dirty="0" err="1">
                <a:solidFill>
                  <a:srgbClr val="002060"/>
                </a:solidFill>
              </a:rPr>
              <a:t>pyc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endParaRPr sz="2000" dirty="0">
              <a:solidFill>
                <a:srgbClr val="002060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529394" y="-35495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Opening a File in Python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A55C-3515-4E72-AD3E-A8FB44131527}"/>
              </a:ext>
            </a:extLst>
          </p:cNvPr>
          <p:cNvSpPr txBox="1"/>
          <p:nvPr/>
        </p:nvSpPr>
        <p:spPr>
          <a:xfrm>
            <a:off x="292732" y="551150"/>
            <a:ext cx="81203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7030A0"/>
                </a:solidFill>
                <a:latin typeface="+mj-lt"/>
              </a:rPr>
              <a:t>Python has a built-in open() function to open a file.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+mj-lt"/>
              </a:rPr>
              <a:t>Syntax: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 open(</a:t>
            </a:r>
            <a:r>
              <a:rPr lang="en-US" sz="2200" dirty="0" err="1">
                <a:solidFill>
                  <a:srgbClr val="00B050"/>
                </a:solidFill>
                <a:latin typeface="+mj-lt"/>
              </a:rPr>
              <a:t>filepath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+mj-lt"/>
              </a:rPr>
              <a:t>access_mode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F77C3-4E43-415A-8C54-89204EB856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09" t="25675" r="5044" b="16145"/>
          <a:stretch/>
        </p:blipFill>
        <p:spPr>
          <a:xfrm>
            <a:off x="517890" y="1539075"/>
            <a:ext cx="6813494" cy="34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27919" y="1821934"/>
            <a:ext cx="857755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It can not be used with "r/w/a"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"x" is only writeable. "x+" can write and read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The file must not exist before open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The file will be created after open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</a:rPr>
              <a:t>So, "x" is similar to "w". But for "x", if the file exists, raise </a:t>
            </a:r>
            <a:r>
              <a:rPr lang="en-US" sz="2000" dirty="0" err="1">
                <a:solidFill>
                  <a:srgbClr val="7030A0"/>
                </a:solidFill>
              </a:rPr>
              <a:t>FileExistsError</a:t>
            </a:r>
            <a:r>
              <a:rPr lang="en-US" sz="2000" dirty="0">
                <a:solidFill>
                  <a:srgbClr val="7030A0"/>
                </a:solidFill>
              </a:rPr>
              <a:t>. For "w", it will simply create a new file / truncate the existed file.</a:t>
            </a:r>
            <a:endParaRPr sz="2000" dirty="0">
              <a:solidFill>
                <a:srgbClr val="7030A0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B2F0E-730D-40B2-91FF-213A14C7F5A0}"/>
              </a:ext>
            </a:extLst>
          </p:cNvPr>
          <p:cNvSpPr txBox="1"/>
          <p:nvPr/>
        </p:nvSpPr>
        <p:spPr>
          <a:xfrm>
            <a:off x="2459979" y="946768"/>
            <a:ext cx="381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Exclusive mode ‘x’</a:t>
            </a:r>
            <a:endParaRPr lang="en-IN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57479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5D729-84BF-4296-AD85-45A8CFC0EA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B07F4E-D6E3-4708-B6C1-EF945FE38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77eca-fb09-4c91-a0cf-c85fba2eb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D5C293-E65C-490D-80E7-108FF34A677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10542</TotalTime>
  <Words>1783</Words>
  <Application>Microsoft Office PowerPoint</Application>
  <PresentationFormat>On-screen Show (16:9)</PresentationFormat>
  <Paragraphs>213</Paragraphs>
  <Slides>27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Aemelia template</vt:lpstr>
      <vt:lpstr>File Handling in Python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540</cp:revision>
  <dcterms:modified xsi:type="dcterms:W3CDTF">2023-04-29T04:56:51Z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