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80"/>
  </p:notesMasterIdLst>
  <p:sldIdLst>
    <p:sldId id="256" r:id="rId5"/>
    <p:sldId id="258" r:id="rId6"/>
    <p:sldId id="288" r:id="rId7"/>
    <p:sldId id="308" r:id="rId8"/>
    <p:sldId id="312" r:id="rId9"/>
    <p:sldId id="315" r:id="rId10"/>
    <p:sldId id="421" r:id="rId11"/>
    <p:sldId id="422" r:id="rId12"/>
    <p:sldId id="423" r:id="rId13"/>
    <p:sldId id="424" r:id="rId14"/>
    <p:sldId id="408" r:id="rId15"/>
    <p:sldId id="428" r:id="rId16"/>
    <p:sldId id="429" r:id="rId17"/>
    <p:sldId id="427" r:id="rId18"/>
    <p:sldId id="425" r:id="rId19"/>
    <p:sldId id="426" r:id="rId20"/>
    <p:sldId id="430" r:id="rId21"/>
    <p:sldId id="431" r:id="rId22"/>
    <p:sldId id="433" r:id="rId23"/>
    <p:sldId id="432" r:id="rId24"/>
    <p:sldId id="434" r:id="rId25"/>
    <p:sldId id="435" r:id="rId26"/>
    <p:sldId id="438" r:id="rId27"/>
    <p:sldId id="437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1" r:id="rId40"/>
    <p:sldId id="450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87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80" r:id="rId70"/>
    <p:sldId id="479" r:id="rId71"/>
    <p:sldId id="481" r:id="rId72"/>
    <p:sldId id="482" r:id="rId73"/>
    <p:sldId id="483" r:id="rId74"/>
    <p:sldId id="485" r:id="rId75"/>
    <p:sldId id="484" r:id="rId76"/>
    <p:sldId id="486" r:id="rId77"/>
    <p:sldId id="298" r:id="rId78"/>
    <p:sldId id="309" r:id="rId7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1"/>
      <p:bold r:id="rId82"/>
      <p:italic r:id="rId83"/>
      <p:boldItalic r:id="rId84"/>
    </p:embeddedFont>
    <p:embeddedFont>
      <p:font typeface="Montserrat" panose="00000500000000000000" pitchFamily="2" charset="0"/>
      <p:regular r:id="rId85"/>
      <p:bold r:id="rId86"/>
      <p:italic r:id="rId87"/>
      <p:boldItalic r:id="rId88"/>
    </p:embeddedFont>
    <p:embeddedFont>
      <p:font typeface="Roboto" panose="02000000000000000000" pitchFamily="2" charset="0"/>
      <p:regular r:id="rId89"/>
      <p:bold r:id="rId90"/>
      <p:italic r:id="rId91"/>
      <p:boldItalic r:id="rId92"/>
    </p:embeddedFont>
    <p:embeddedFont>
      <p:font typeface="Segoe UI" panose="020B0502040204020203" pitchFamily="34" charset="0"/>
      <p:regular r:id="rId93"/>
      <p:bold r:id="rId94"/>
      <p:italic r:id="rId95"/>
      <p:boldItalic r:id="rId96"/>
    </p:embeddedFont>
    <p:embeddedFont>
      <p:font typeface="verdana" panose="020B060403050404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6699"/>
    <a:srgbClr val="33CC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B24B7-F297-431C-9DB4-EB29820EF487}" v="21" dt="2023-05-08T11:25:47.199"/>
    <p1510:client id="{4EA5745B-C188-4685-85D5-C2464D9BF7DE}" v="13" dt="2023-05-08T18:15:57.787"/>
    <p1510:client id="{9A5DF489-A3E2-4FFF-B4A2-D187AD05E4FC}" v="6" dt="2023-05-04T12:57:38.533"/>
    <p1510:client id="{EFB421D9-73E3-45A8-A8FF-D7FF8E357693}" v="2" dt="2023-05-08T14:36:09.782"/>
  </p1510:revLst>
</p1510:revInfo>
</file>

<file path=ppt/tableStyles.xml><?xml version="1.0" encoding="utf-8"?>
<a:tblStyleLst xmlns:a="http://schemas.openxmlformats.org/drawingml/2006/main" def="{3A88AAB8-05BE-4719-900D-DC6FD972DB07}">
  <a:tblStyle styleId="{3A88AAB8-05BE-4719-900D-DC6FD972D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font" Target="fonts/font19.fntdata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7.fntdata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7.fntdata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20.fntdata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3.fntdata"/><Relationship Id="rId98" Type="http://schemas.openxmlformats.org/officeDocument/2006/relationships/font" Target="fonts/font18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KHAN- 57498210053" userId="S::saad.khan53@svkmmumbai.onmicrosoft.com::136da8d8-31f8-4f7a-b31b-b26d2646bb23" providerId="AD" clId="Web-{9A5DF489-A3E2-4FFF-B4A2-D187AD05E4FC}"/>
    <pc:docChg chg="modSld">
      <pc:chgData name="SAAD KHAN- 57498210053" userId="S::saad.khan53@svkmmumbai.onmicrosoft.com::136da8d8-31f8-4f7a-b31b-b26d2646bb23" providerId="AD" clId="Web-{9A5DF489-A3E2-4FFF-B4A2-D187AD05E4FC}" dt="2023-05-04T12:57:34.892" v="4"/>
      <pc:docMkLst>
        <pc:docMk/>
      </pc:docMkLst>
      <pc:sldChg chg="modSp">
        <pc:chgData name="SAAD KHAN- 57498210053" userId="S::saad.khan53@svkmmumbai.onmicrosoft.com::136da8d8-31f8-4f7a-b31b-b26d2646bb23" providerId="AD" clId="Web-{9A5DF489-A3E2-4FFF-B4A2-D187AD05E4FC}" dt="2023-05-04T12:50:33.674" v="0" actId="1076"/>
        <pc:sldMkLst>
          <pc:docMk/>
          <pc:sldMk cId="4173518039" sldId="431"/>
        </pc:sldMkLst>
        <pc:spChg chg="mod">
          <ac:chgData name="SAAD KHAN- 57498210053" userId="S::saad.khan53@svkmmumbai.onmicrosoft.com::136da8d8-31f8-4f7a-b31b-b26d2646bb23" providerId="AD" clId="Web-{9A5DF489-A3E2-4FFF-B4A2-D187AD05E4FC}" dt="2023-05-04T12:50:33.674" v="0" actId="1076"/>
          <ac:spMkLst>
            <pc:docMk/>
            <pc:sldMk cId="4173518039" sldId="431"/>
            <ac:spMk id="10" creationId="{D19B3383-EB9C-4435-B7E7-6BCCEF2326BD}"/>
          </ac:spMkLst>
        </pc:spChg>
      </pc:sldChg>
      <pc:sldChg chg="addSp delSp modSp addAnim delAnim">
        <pc:chgData name="SAAD KHAN- 57498210053" userId="S::saad.khan53@svkmmumbai.onmicrosoft.com::136da8d8-31f8-4f7a-b31b-b26d2646bb23" providerId="AD" clId="Web-{9A5DF489-A3E2-4FFF-B4A2-D187AD05E4FC}" dt="2023-05-04T12:57:34.892" v="4"/>
        <pc:sldMkLst>
          <pc:docMk/>
          <pc:sldMk cId="1053894480" sldId="440"/>
        </pc:sldMkLst>
        <pc:spChg chg="add del mod">
          <ac:chgData name="SAAD KHAN- 57498210053" userId="S::saad.khan53@svkmmumbai.onmicrosoft.com::136da8d8-31f8-4f7a-b31b-b26d2646bb23" providerId="AD" clId="Web-{9A5DF489-A3E2-4FFF-B4A2-D187AD05E4FC}" dt="2023-05-04T12:57:34.892" v="4"/>
          <ac:spMkLst>
            <pc:docMk/>
            <pc:sldMk cId="1053894480" sldId="440"/>
            <ac:spMk id="9" creationId="{FED300AF-8B5C-461B-9656-038E3A912595}"/>
          </ac:spMkLst>
        </pc:spChg>
      </pc:sldChg>
    </pc:docChg>
  </pc:docChgLst>
  <pc:docChgLst>
    <pc:chgData name="JAINAM BARBHAYA-57498210010" userId="S::57498210010@svkmmumbai.onmicrosoft.com::dbd31842-4181-4675-9893-b81c8ad65b23" providerId="AD" clId="Web-{EFB421D9-73E3-45A8-A8FF-D7FF8E357693}"/>
    <pc:docChg chg="modSld">
      <pc:chgData name="JAINAM BARBHAYA-57498210010" userId="S::57498210010@svkmmumbai.onmicrosoft.com::dbd31842-4181-4675-9893-b81c8ad65b23" providerId="AD" clId="Web-{EFB421D9-73E3-45A8-A8FF-D7FF8E357693}" dt="2023-05-08T14:36:09.782" v="1" actId="1076"/>
      <pc:docMkLst>
        <pc:docMk/>
      </pc:docMkLst>
      <pc:sldChg chg="modSp">
        <pc:chgData name="JAINAM BARBHAYA-57498210010" userId="S::57498210010@svkmmumbai.onmicrosoft.com::dbd31842-4181-4675-9893-b81c8ad65b23" providerId="AD" clId="Web-{EFB421D9-73E3-45A8-A8FF-D7FF8E357693}" dt="2023-05-08T14:36:09.782" v="1" actId="1076"/>
        <pc:sldMkLst>
          <pc:docMk/>
          <pc:sldMk cId="504392077" sldId="437"/>
        </pc:sldMkLst>
        <pc:spChg chg="mod">
          <ac:chgData name="JAINAM BARBHAYA-57498210010" userId="S::57498210010@svkmmumbai.onmicrosoft.com::dbd31842-4181-4675-9893-b81c8ad65b23" providerId="AD" clId="Web-{EFB421D9-73E3-45A8-A8FF-D7FF8E357693}" dt="2023-05-08T14:36:09.782" v="1" actId="1076"/>
          <ac:spMkLst>
            <pc:docMk/>
            <pc:sldMk cId="504392077" sldId="437"/>
            <ac:spMk id="17" creationId="{EF700D50-F33F-4DF5-85B1-8E0A0E321A0E}"/>
          </ac:spMkLst>
        </pc:spChg>
      </pc:sldChg>
    </pc:docChg>
  </pc:docChgLst>
  <pc:docChgLst>
    <pc:chgData name="ATHARVA SHEWALE-57498210014" userId="S::57498210014@svkmmumbai.onmicrosoft.com::185b1466-ba88-4966-805d-4416b9b41c0f" providerId="AD" clId="Web-{393F2B6E-6331-4943-8F62-5D328B141916}"/>
    <pc:docChg chg="addSld delSld">
      <pc:chgData name="ATHARVA SHEWALE-57498210014" userId="S::57498210014@svkmmumbai.onmicrosoft.com::185b1466-ba88-4966-805d-4416b9b41c0f" providerId="AD" clId="Web-{393F2B6E-6331-4943-8F62-5D328B141916}" dt="2023-04-15T07:26:38.069" v="1"/>
      <pc:docMkLst>
        <pc:docMk/>
      </pc:docMkLst>
      <pc:sldChg chg="new del">
        <pc:chgData name="ATHARVA SHEWALE-57498210014" userId="S::57498210014@svkmmumbai.onmicrosoft.com::185b1466-ba88-4966-805d-4416b9b41c0f" providerId="AD" clId="Web-{393F2B6E-6331-4943-8F62-5D328B141916}" dt="2023-04-15T07:26:38.069" v="1"/>
        <pc:sldMkLst>
          <pc:docMk/>
          <pc:sldMk cId="334079885" sldId="488"/>
        </pc:sldMkLst>
      </pc:sldChg>
    </pc:docChg>
  </pc:docChgLst>
  <pc:docChgLst>
    <pc:chgData name="MUSKAAN SAWANT-57498210008" userId="S::57498210008@svkmmumbai.onmicrosoft.com::4bbe5249-ec24-4f91-8368-ea88f7a75c6c" providerId="AD" clId="Web-{053B24B7-F297-431C-9DB4-EB29820EF487}"/>
    <pc:docChg chg="addSld delSld modSld">
      <pc:chgData name="MUSKAAN SAWANT-57498210008" userId="S::57498210008@svkmmumbai.onmicrosoft.com::4bbe5249-ec24-4f91-8368-ea88f7a75c6c" providerId="AD" clId="Web-{053B24B7-F297-431C-9DB4-EB29820EF487}" dt="2023-05-08T11:11:58.771" v="11" actId="20577"/>
      <pc:docMkLst>
        <pc:docMk/>
      </pc:docMkLst>
      <pc:sldChg chg="modSp">
        <pc:chgData name="MUSKAAN SAWANT-57498210008" userId="S::57498210008@svkmmumbai.onmicrosoft.com::4bbe5249-ec24-4f91-8368-ea88f7a75c6c" providerId="AD" clId="Web-{053B24B7-F297-431C-9DB4-EB29820EF487}" dt="2023-05-08T11:11:58.771" v="11" actId="20577"/>
        <pc:sldMkLst>
          <pc:docMk/>
          <pc:sldMk cId="2288609930" sldId="487"/>
        </pc:sldMkLst>
        <pc:spChg chg="mod">
          <ac:chgData name="MUSKAAN SAWANT-57498210008" userId="S::57498210008@svkmmumbai.onmicrosoft.com::4bbe5249-ec24-4f91-8368-ea88f7a75c6c" providerId="AD" clId="Web-{053B24B7-F297-431C-9DB4-EB29820EF487}" dt="2023-05-08T11:11:58.771" v="11" actId="20577"/>
          <ac:spMkLst>
            <pc:docMk/>
            <pc:sldMk cId="2288609930" sldId="487"/>
            <ac:spMk id="7" creationId="{B09AC45F-A0A3-4C50-9146-9F7906BA7574}"/>
          </ac:spMkLst>
        </pc:spChg>
      </pc:sldChg>
      <pc:sldChg chg="new del">
        <pc:chgData name="MUSKAAN SAWANT-57498210008" userId="S::57498210008@svkmmumbai.onmicrosoft.com::4bbe5249-ec24-4f91-8368-ea88f7a75c6c" providerId="AD" clId="Web-{053B24B7-F297-431C-9DB4-EB29820EF487}" dt="2023-05-08T08:28:08.380" v="1"/>
        <pc:sldMkLst>
          <pc:docMk/>
          <pc:sldMk cId="3310858285" sldId="488"/>
        </pc:sldMkLst>
      </pc:sldChg>
    </pc:docChg>
  </pc:docChgLst>
  <pc:docChgLst>
    <pc:chgData name="ARYAN DHANDHUKIYA-57498210016" userId="S::57498210016@svkmmumbai.onmicrosoft.com::19591d85-4ff4-411c-9283-802b49f7662b" providerId="AD" clId="Web-{9153B910-8846-4138-BE17-321305E09A35}"/>
    <pc:docChg chg="modSld">
      <pc:chgData name="ARYAN DHANDHUKIYA-57498210016" userId="S::57498210016@svkmmumbai.onmicrosoft.com::19591d85-4ff4-411c-9283-802b49f7662b" providerId="AD" clId="Web-{9153B910-8846-4138-BE17-321305E09A35}" dt="2023-04-30T09:44:07.337" v="2" actId="1076"/>
      <pc:docMkLst>
        <pc:docMk/>
      </pc:docMkLst>
      <pc:sldChg chg="modSp">
        <pc:chgData name="ARYAN DHANDHUKIYA-57498210016" userId="S::57498210016@svkmmumbai.onmicrosoft.com::19591d85-4ff4-411c-9283-802b49f7662b" providerId="AD" clId="Web-{9153B910-8846-4138-BE17-321305E09A35}" dt="2023-04-30T09:16:28.546" v="0" actId="1076"/>
        <pc:sldMkLst>
          <pc:docMk/>
          <pc:sldMk cId="4173518039" sldId="431"/>
        </pc:sldMkLst>
        <pc:spChg chg="mod">
          <ac:chgData name="ARYAN DHANDHUKIYA-57498210016" userId="S::57498210016@svkmmumbai.onmicrosoft.com::19591d85-4ff4-411c-9283-802b49f7662b" providerId="AD" clId="Web-{9153B910-8846-4138-BE17-321305E09A35}" dt="2023-04-30T09:16:28.546" v="0" actId="1076"/>
          <ac:spMkLst>
            <pc:docMk/>
            <pc:sldMk cId="4173518039" sldId="431"/>
            <ac:spMk id="10" creationId="{D19B3383-EB9C-4435-B7E7-6BCCEF2326BD}"/>
          </ac:spMkLst>
        </pc:spChg>
      </pc:sldChg>
      <pc:sldChg chg="modSp">
        <pc:chgData name="ARYAN DHANDHUKIYA-57498210016" userId="S::57498210016@svkmmumbai.onmicrosoft.com::19591d85-4ff4-411c-9283-802b49f7662b" providerId="AD" clId="Web-{9153B910-8846-4138-BE17-321305E09A35}" dt="2023-04-30T09:29:53.902" v="1" actId="1076"/>
        <pc:sldMkLst>
          <pc:docMk/>
          <pc:sldMk cId="504392077" sldId="437"/>
        </pc:sldMkLst>
        <pc:spChg chg="mod">
          <ac:chgData name="ARYAN DHANDHUKIYA-57498210016" userId="S::57498210016@svkmmumbai.onmicrosoft.com::19591d85-4ff4-411c-9283-802b49f7662b" providerId="AD" clId="Web-{9153B910-8846-4138-BE17-321305E09A35}" dt="2023-04-30T09:29:53.902" v="1" actId="1076"/>
          <ac:spMkLst>
            <pc:docMk/>
            <pc:sldMk cId="504392077" sldId="437"/>
            <ac:spMk id="17" creationId="{EF700D50-F33F-4DF5-85B1-8E0A0E321A0E}"/>
          </ac:spMkLst>
        </pc:spChg>
      </pc:sldChg>
      <pc:sldChg chg="modSp">
        <pc:chgData name="ARYAN DHANDHUKIYA-57498210016" userId="S::57498210016@svkmmumbai.onmicrosoft.com::19591d85-4ff4-411c-9283-802b49f7662b" providerId="AD" clId="Web-{9153B910-8846-4138-BE17-321305E09A35}" dt="2023-04-30T09:44:07.337" v="2" actId="1076"/>
        <pc:sldMkLst>
          <pc:docMk/>
          <pc:sldMk cId="1896950769" sldId="449"/>
        </pc:sldMkLst>
        <pc:spChg chg="mod">
          <ac:chgData name="ARYAN DHANDHUKIYA-57498210016" userId="S::57498210016@svkmmumbai.onmicrosoft.com::19591d85-4ff4-411c-9283-802b49f7662b" providerId="AD" clId="Web-{9153B910-8846-4138-BE17-321305E09A35}" dt="2023-04-30T09:44:07.337" v="2" actId="1076"/>
          <ac:spMkLst>
            <pc:docMk/>
            <pc:sldMk cId="1896950769" sldId="449"/>
            <ac:spMk id="14" creationId="{DA265869-ECE6-42E4-ADD4-20AD4E929588}"/>
          </ac:spMkLst>
        </pc:spChg>
      </pc:sldChg>
    </pc:docChg>
  </pc:docChgLst>
  <pc:docChgLst>
    <pc:chgData name="RASHMI KAMDAR-57498210035" userId="S::57498210035@svkmmumbai.onmicrosoft.com::804cc8db-e80d-4854-ba2a-fd6e25ab0a55" providerId="AD" clId="Web-{916AFCEF-ABB5-42F3-8EF4-A0011383A783}"/>
    <pc:docChg chg="modSld">
      <pc:chgData name="RASHMI KAMDAR-57498210035" userId="S::57498210035@svkmmumbai.onmicrosoft.com::804cc8db-e80d-4854-ba2a-fd6e25ab0a55" providerId="AD" clId="Web-{916AFCEF-ABB5-42F3-8EF4-A0011383A783}" dt="2023-04-02T20:04:03.332" v="1" actId="1076"/>
      <pc:docMkLst>
        <pc:docMk/>
      </pc:docMkLst>
      <pc:sldChg chg="modSp">
        <pc:chgData name="RASHMI KAMDAR-57498210035" userId="S::57498210035@svkmmumbai.onmicrosoft.com::804cc8db-e80d-4854-ba2a-fd6e25ab0a55" providerId="AD" clId="Web-{916AFCEF-ABB5-42F3-8EF4-A0011383A783}" dt="2023-04-02T20:04:03.332" v="1" actId="1076"/>
        <pc:sldMkLst>
          <pc:docMk/>
          <pc:sldMk cId="1047024946" sldId="456"/>
        </pc:sldMkLst>
        <pc:spChg chg="mod">
          <ac:chgData name="RASHMI KAMDAR-57498210035" userId="S::57498210035@svkmmumbai.onmicrosoft.com::804cc8db-e80d-4854-ba2a-fd6e25ab0a55" providerId="AD" clId="Web-{916AFCEF-ABB5-42F3-8EF4-A0011383A783}" dt="2023-04-02T20:04:03.332" v="1" actId="1076"/>
          <ac:spMkLst>
            <pc:docMk/>
            <pc:sldMk cId="1047024946" sldId="456"/>
            <ac:spMk id="17" creationId="{9D602802-9E2D-4585-BD93-0B3B95688634}"/>
          </ac:spMkLst>
        </pc:spChg>
      </pc:sldChg>
    </pc:docChg>
  </pc:docChgLst>
  <pc:docChgLst>
    <pc:chgData name="YASH AVSARMAL-57498210020" userId="S::57498210020@svkmmumbai.onmicrosoft.com::20ce2e1a-3695-4ac2-ada2-8c2ddfc8ab9d" providerId="AD" clId="Web-{4EA5745B-C188-4685-85D5-C2464D9BF7DE}"/>
    <pc:docChg chg="modSld">
      <pc:chgData name="YASH AVSARMAL-57498210020" userId="S::57498210020@svkmmumbai.onmicrosoft.com::20ce2e1a-3695-4ac2-ada2-8c2ddfc8ab9d" providerId="AD" clId="Web-{4EA5745B-C188-4685-85D5-C2464D9BF7DE}" dt="2023-05-08T18:15:45.834" v="1" actId="1076"/>
      <pc:docMkLst>
        <pc:docMk/>
      </pc:docMkLst>
      <pc:sldChg chg="modSp">
        <pc:chgData name="YASH AVSARMAL-57498210020" userId="S::57498210020@svkmmumbai.onmicrosoft.com::20ce2e1a-3695-4ac2-ada2-8c2ddfc8ab9d" providerId="AD" clId="Web-{4EA5745B-C188-4685-85D5-C2464D9BF7DE}" dt="2023-05-08T18:15:45.834" v="1" actId="1076"/>
        <pc:sldMkLst>
          <pc:docMk/>
          <pc:sldMk cId="2930793754" sldId="422"/>
        </pc:sldMkLst>
        <pc:spChg chg="mod">
          <ac:chgData name="YASH AVSARMAL-57498210020" userId="S::57498210020@svkmmumbai.onmicrosoft.com::20ce2e1a-3695-4ac2-ada2-8c2ddfc8ab9d" providerId="AD" clId="Web-{4EA5745B-C188-4685-85D5-C2464D9BF7DE}" dt="2023-05-08T18:15:45.834" v="1" actId="1076"/>
          <ac:spMkLst>
            <pc:docMk/>
            <pc:sldMk cId="2930793754" sldId="422"/>
            <ac:spMk id="4" creationId="{8D587CE9-DF2E-4B46-A963-2BCB839AF8E0}"/>
          </ac:spMkLst>
        </pc:spChg>
      </pc:sldChg>
    </pc:docChg>
  </pc:docChgLst>
  <pc:docChgLst>
    <pc:chgData name="SAAD KHAN- 57498210053" userId="136da8d8-31f8-4f7a-b31b-b26d2646bb23" providerId="ADAL" clId="{0EE881F6-5AC0-4210-8B69-FAD436538940}"/>
    <pc:docChg chg="modSld">
      <pc:chgData name="SAAD KHAN- 57498210053" userId="136da8d8-31f8-4f7a-b31b-b26d2646bb23" providerId="ADAL" clId="{0EE881F6-5AC0-4210-8B69-FAD436538940}" dt="2023-05-04T13:08:30.452" v="1" actId="20577"/>
      <pc:docMkLst>
        <pc:docMk/>
      </pc:docMkLst>
      <pc:sldChg chg="modSp mod">
        <pc:chgData name="SAAD KHAN- 57498210053" userId="136da8d8-31f8-4f7a-b31b-b26d2646bb23" providerId="ADAL" clId="{0EE881F6-5AC0-4210-8B69-FAD436538940}" dt="2023-05-04T13:02:51.902" v="0" actId="1076"/>
        <pc:sldMkLst>
          <pc:docMk/>
          <pc:sldMk cId="1896950769" sldId="449"/>
        </pc:sldMkLst>
        <pc:spChg chg="mod">
          <ac:chgData name="SAAD KHAN- 57498210053" userId="136da8d8-31f8-4f7a-b31b-b26d2646bb23" providerId="ADAL" clId="{0EE881F6-5AC0-4210-8B69-FAD436538940}" dt="2023-05-04T13:02:51.902" v="0" actId="1076"/>
          <ac:spMkLst>
            <pc:docMk/>
            <pc:sldMk cId="1896950769" sldId="449"/>
            <ac:spMk id="14" creationId="{DA265869-ECE6-42E4-ADD4-20AD4E929588}"/>
          </ac:spMkLst>
        </pc:spChg>
      </pc:sldChg>
      <pc:sldChg chg="modSp mod">
        <pc:chgData name="SAAD KHAN- 57498210053" userId="136da8d8-31f8-4f7a-b31b-b26d2646bb23" providerId="ADAL" clId="{0EE881F6-5AC0-4210-8B69-FAD436538940}" dt="2023-05-04T13:08:30.452" v="1" actId="20577"/>
        <pc:sldMkLst>
          <pc:docMk/>
          <pc:sldMk cId="1038147011" sldId="462"/>
        </pc:sldMkLst>
        <pc:spChg chg="mod">
          <ac:chgData name="SAAD KHAN- 57498210053" userId="136da8d8-31f8-4f7a-b31b-b26d2646bb23" providerId="ADAL" clId="{0EE881F6-5AC0-4210-8B69-FAD436538940}" dt="2023-05-04T13:08:30.452" v="1" actId="20577"/>
          <ac:spMkLst>
            <pc:docMk/>
            <pc:sldMk cId="1038147011" sldId="462"/>
            <ac:spMk id="6" creationId="{57CA5A94-EC15-4C0B-BAA5-5E3D6DDC6D2C}"/>
          </ac:spMkLst>
        </pc:spChg>
      </pc:sldChg>
    </pc:docChg>
  </pc:docChgLst>
  <pc:docChgLst>
    <pc:chgData name="SOHAM SONAVANE-57498210018" userId="S::57498210018@svkmmumbai.onmicrosoft.com::f1cda8d6-1130-47f9-aced-3b2245dc537e" providerId="AD" clId="Web-{57D0EF47-8CED-43FE-8871-4621BB4A87F0}"/>
    <pc:docChg chg="modSld">
      <pc:chgData name="SOHAM SONAVANE-57498210018" userId="S::57498210018@svkmmumbai.onmicrosoft.com::f1cda8d6-1130-47f9-aced-3b2245dc537e" providerId="AD" clId="Web-{57D0EF47-8CED-43FE-8871-4621BB4A87F0}" dt="2023-04-24T13:51:33.369" v="1" actId="1076"/>
      <pc:docMkLst>
        <pc:docMk/>
      </pc:docMkLst>
      <pc:sldChg chg="modSp">
        <pc:chgData name="SOHAM SONAVANE-57498210018" userId="S::57498210018@svkmmumbai.onmicrosoft.com::f1cda8d6-1130-47f9-aced-3b2245dc537e" providerId="AD" clId="Web-{57D0EF47-8CED-43FE-8871-4621BB4A87F0}" dt="2023-04-24T13:51:33.369" v="1" actId="1076"/>
        <pc:sldMkLst>
          <pc:docMk/>
          <pc:sldMk cId="1896950769" sldId="449"/>
        </pc:sldMkLst>
        <pc:spChg chg="mod">
          <ac:chgData name="SOHAM SONAVANE-57498210018" userId="S::57498210018@svkmmumbai.onmicrosoft.com::f1cda8d6-1130-47f9-aced-3b2245dc537e" providerId="AD" clId="Web-{57D0EF47-8CED-43FE-8871-4621BB4A87F0}" dt="2023-04-24T13:51:33.369" v="1" actId="1076"/>
          <ac:spMkLst>
            <pc:docMk/>
            <pc:sldMk cId="1896950769" sldId="449"/>
            <ac:spMk id="14" creationId="{DA265869-ECE6-42E4-ADD4-20AD4E929588}"/>
          </ac:spMkLst>
        </pc:spChg>
      </pc:sldChg>
    </pc:docChg>
  </pc:docChgLst>
  <pc:docChgLst>
    <pc:chgData name="MUSKAAN SAWANT-57498210008" userId="S::57498210008@svkmmumbai.onmicrosoft.com::4bbe5249-ec24-4f91-8368-ea88f7a75c6c" providerId="AD" clId="Web-{5DBBE93C-5F4F-4BFA-AFDF-CB3AEAC8B38C}"/>
    <pc:docChg chg="modSld">
      <pc:chgData name="MUSKAAN SAWANT-57498210008" userId="S::57498210008@svkmmumbai.onmicrosoft.com::4bbe5249-ec24-4f91-8368-ea88f7a75c6c" providerId="AD" clId="Web-{5DBBE93C-5F4F-4BFA-AFDF-CB3AEAC8B38C}" dt="2023-04-24T14:27:08.103" v="1" actId="1076"/>
      <pc:docMkLst>
        <pc:docMk/>
      </pc:docMkLst>
      <pc:sldChg chg="modSp">
        <pc:chgData name="MUSKAAN SAWANT-57498210008" userId="S::57498210008@svkmmumbai.onmicrosoft.com::4bbe5249-ec24-4f91-8368-ea88f7a75c6c" providerId="AD" clId="Web-{5DBBE93C-5F4F-4BFA-AFDF-CB3AEAC8B38C}" dt="2023-04-24T14:27:08.103" v="1" actId="1076"/>
        <pc:sldMkLst>
          <pc:docMk/>
          <pc:sldMk cId="2687560368" sldId="426"/>
        </pc:sldMkLst>
        <pc:picChg chg="mod">
          <ac:chgData name="MUSKAAN SAWANT-57498210008" userId="S::57498210008@svkmmumbai.onmicrosoft.com::4bbe5249-ec24-4f91-8368-ea88f7a75c6c" providerId="AD" clId="Web-{5DBBE93C-5F4F-4BFA-AFDF-CB3AEAC8B38C}" dt="2023-04-24T14:27:08.103" v="1" actId="1076"/>
          <ac:picMkLst>
            <pc:docMk/>
            <pc:sldMk cId="2687560368" sldId="426"/>
            <ac:picMk id="4" creationId="{D94D6EC8-E335-4B93-B00E-5F364637E7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88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3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95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2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691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635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270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023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88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6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55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34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5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4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60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74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Gold">
  <p:cSld name="Quote - Gold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6116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sz="9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584275" y="4565606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2584275" y="451669"/>
            <a:ext cx="3996000" cy="12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7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rogramiz.com/python-programming/tuple" TargetMode="External"/><Relationship Id="rId4" Type="http://schemas.openxmlformats.org/officeDocument/2006/relationships/hyperlink" Target="https://www.programiz.com/python-programming/lis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python/python-variabl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teacher.com/python/python-dictionary" TargetMode="External"/><Relationship Id="rId5" Type="http://schemas.openxmlformats.org/officeDocument/2006/relationships/hyperlink" Target="https://www.tutorialsteacher.com/python/python-class" TargetMode="External"/><Relationship Id="rId4" Type="http://schemas.openxmlformats.org/officeDocument/2006/relationships/hyperlink" Target="https://www.tutorialsteacher.com/python/python-user-defined-functi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map-function" TargetMode="External"/><Relationship Id="rId7" Type="http://schemas.openxmlformats.org/officeDocument/2006/relationships/hyperlink" Target="https://www.geeksforgeeks.org/calendar-functions-in-python-set-1-calendar-month-isleap/" TargetMode="External"/><Relationship Id="rId2" Type="http://schemas.openxmlformats.org/officeDocument/2006/relationships/hyperlink" Target="https://www.tutorialsteacher.com/articles/globals-and-locals-in-pyth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python-lambda-anonymous-functions-filter-map-reduce/" TargetMode="External"/><Relationship Id="rId5" Type="http://schemas.openxmlformats.org/officeDocument/2006/relationships/hyperlink" Target="https://www.tutorialsteacher.com/python/sys-module" TargetMode="External"/><Relationship Id="rId4" Type="http://schemas.openxmlformats.org/officeDocument/2006/relationships/hyperlink" Target="https://www.programiz.com/python-programming/datetime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428878" y="1448475"/>
            <a:ext cx="8185179" cy="183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Functions ,Modules &amp; Packages</a:t>
            </a:r>
            <a:endParaRPr lang="en-US" altLang="ko-KR" sz="4800" b="1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9F6D8B-EC0C-460E-B14B-24D653A3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627" y="3524206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return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):   </a:t>
            </a:r>
          </a:p>
          <a:p>
            <a:r>
              <a:rPr lang="en-IN" sz="1800">
                <a:latin typeface=""/>
              </a:rPr>
              <a:t>    c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a+b</a:t>
            </a:r>
            <a:r>
              <a:rPr lang="en-IN" sz="1800">
                <a:solidFill>
                  <a:srgbClr val="666666"/>
                </a:solidFill>
                <a:latin typeface=""/>
              </a:rPr>
              <a:t>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return (c)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"Enter 2 numbers")</a:t>
            </a:r>
          </a:p>
          <a:p>
            <a:r>
              <a:rPr lang="en-IN" sz="1800">
                <a:latin typeface=""/>
              </a:rPr>
              <a:t>x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800">
                <a:latin typeface=""/>
              </a:rPr>
              <a:t>y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800">
                <a:latin typeface=""/>
              </a:rPr>
              <a:t>z</a:t>
            </a:r>
            <a:r>
              <a:rPr lang="en-IN" sz="1800">
                <a:solidFill>
                  <a:srgbClr val="666666"/>
                </a:solidFill>
                <a:latin typeface=""/>
              </a:rPr>
              <a:t>=add(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x,y</a:t>
            </a:r>
            <a:r>
              <a:rPr lang="en-IN" sz="180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"The addition of ",x, " and ",y,"=",z)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E3312-5D8A-4762-AE26-0508A8720818}"/>
              </a:ext>
            </a:extLst>
          </p:cNvPr>
          <p:cNvSpPr txBox="1"/>
          <p:nvPr/>
        </p:nvSpPr>
        <p:spPr>
          <a:xfrm>
            <a:off x="287268" y="386810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Enter 2 numbers</a:t>
            </a:r>
          </a:p>
          <a:p>
            <a:r>
              <a:rPr lang="en-US"/>
              <a:t>2</a:t>
            </a:r>
          </a:p>
          <a:p>
            <a:r>
              <a:rPr lang="en-US"/>
              <a:t>6</a:t>
            </a:r>
          </a:p>
          <a:p>
            <a:r>
              <a:rPr lang="en-US"/>
              <a:t>The addition of  2  and  6 = 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FF0000"/>
                </a:solidFill>
              </a:rPr>
              <a:t>#Parameters are the names used when defining a function or a method, and into which arguments will be mapped. </a:t>
            </a:r>
          </a:p>
          <a:p>
            <a:pPr algn="just"/>
            <a:r>
              <a:rPr lang="en-US" sz="2000">
                <a:solidFill>
                  <a:srgbClr val="7030A0"/>
                </a:solidFill>
              </a:rPr>
              <a:t>#Arguments are the things which are supplied to any function or method at the time of call.</a:t>
            </a:r>
            <a:endParaRPr lang="en-IN" sz="2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7030A0"/>
                </a:solidFill>
              </a:rPr>
              <a:t>We can use </a:t>
            </a:r>
            <a:r>
              <a:rPr lang="en-US" sz="2000" b="1">
                <a:solidFill>
                  <a:srgbClr val="FF6600"/>
                </a:solidFill>
              </a:rPr>
              <a:t>return </a:t>
            </a:r>
            <a:r>
              <a:rPr lang="en-US" sz="2000">
                <a:solidFill>
                  <a:srgbClr val="7030A0"/>
                </a:solidFill>
              </a:rPr>
              <a:t>statement to simply leave the function in between.</a:t>
            </a:r>
            <a:endParaRPr lang="en-IN" sz="2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3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37564" y="-45784"/>
            <a:ext cx="7477041" cy="164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multiple return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2400">
                <a:solidFill>
                  <a:srgbClr val="3D4251"/>
                </a:solidFill>
                <a:latin typeface="+mj-lt"/>
              </a:rPr>
              <a:t>We </a:t>
            </a:r>
            <a:r>
              <a:rPr lang="en-US" sz="2400" b="0" i="0">
                <a:solidFill>
                  <a:srgbClr val="3D4251"/>
                </a:solidFill>
                <a:effectLst/>
                <a:latin typeface="+mj-lt"/>
              </a:rPr>
              <a:t>can return multiple values from a function using a tuple.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2400" b="0" i="0">
              <a:solidFill>
                <a:srgbClr val="3D4251"/>
              </a:solidFill>
              <a:effectLst/>
              <a:latin typeface="+mj-lt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128C4-9E8A-4014-8C43-779817A5682F}"/>
              </a:ext>
            </a:extLst>
          </p:cNvPr>
          <p:cNvSpPr txBox="1"/>
          <p:nvPr/>
        </p:nvSpPr>
        <p:spPr>
          <a:xfrm>
            <a:off x="137564" y="1451558"/>
            <a:ext cx="35928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>
                <a:solidFill>
                  <a:srgbClr val="408080"/>
                </a:solidFill>
                <a:latin typeface="+mj-lt"/>
              </a:rPr>
              <a:t># Define 'swap()'</a:t>
            </a:r>
          </a:p>
          <a:p>
            <a:r>
              <a:rPr lang="en-IN" sz="1600" b="1">
                <a:solidFill>
                  <a:srgbClr val="008000"/>
                </a:solidFill>
                <a:latin typeface="+mj-lt"/>
              </a:rPr>
              <a:t>def </a:t>
            </a:r>
            <a:r>
              <a:rPr lang="en-IN" sz="1600" b="1">
                <a:solidFill>
                  <a:srgbClr val="0000FF"/>
                </a:solidFill>
                <a:latin typeface="+mj-lt"/>
              </a:rPr>
              <a:t>swap(</a:t>
            </a:r>
            <a:r>
              <a:rPr lang="en-IN" sz="1600" b="1" err="1">
                <a:solidFill>
                  <a:srgbClr val="0000FF"/>
                </a:solidFill>
                <a:latin typeface="+mj-lt"/>
              </a:rPr>
              <a:t>a,b</a:t>
            </a:r>
            <a:r>
              <a:rPr lang="en-IN" sz="1600" b="1">
                <a:solidFill>
                  <a:srgbClr val="0000FF"/>
                </a:solidFill>
                <a:latin typeface="+mj-lt"/>
              </a:rPr>
              <a:t>):</a:t>
            </a:r>
          </a:p>
          <a:p>
            <a:r>
              <a:rPr lang="en-IN" sz="1600">
                <a:latin typeface="+mj-lt"/>
              </a:rPr>
              <a:t>  x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=a</a:t>
            </a:r>
          </a:p>
          <a:p>
            <a:r>
              <a:rPr lang="en-IN" sz="1600">
                <a:latin typeface="+mj-lt"/>
              </a:rPr>
              <a:t>  a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=b</a:t>
            </a:r>
          </a:p>
          <a:p>
            <a:r>
              <a:rPr lang="en-IN" sz="1600">
                <a:latin typeface="+mj-lt"/>
              </a:rPr>
              <a:t>  b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=x</a:t>
            </a:r>
          </a:p>
          <a:p>
            <a:r>
              <a:rPr lang="en-IN" sz="1600">
                <a:latin typeface="+mj-lt"/>
              </a:rPr>
              <a:t>  </a:t>
            </a:r>
            <a:r>
              <a:rPr lang="en-IN" sz="1600" b="1">
                <a:solidFill>
                  <a:srgbClr val="008000"/>
                </a:solidFill>
                <a:latin typeface="+mj-lt"/>
              </a:rPr>
              <a:t>return (</a:t>
            </a:r>
            <a:r>
              <a:rPr lang="en-IN" sz="1600" b="1" err="1">
                <a:solidFill>
                  <a:srgbClr val="008000"/>
                </a:solidFill>
                <a:latin typeface="+mj-lt"/>
              </a:rPr>
              <a:t>a,b</a:t>
            </a:r>
            <a:r>
              <a:rPr lang="en-IN" sz="1600" b="1">
                <a:solidFill>
                  <a:srgbClr val="008000"/>
                </a:solidFill>
                <a:latin typeface="+mj-lt"/>
              </a:rPr>
              <a:t>)</a:t>
            </a:r>
          </a:p>
          <a:p>
            <a:r>
              <a:rPr lang="en-IN" sz="1600" i="1">
                <a:solidFill>
                  <a:srgbClr val="408080"/>
                </a:solidFill>
                <a:latin typeface="+mj-lt"/>
              </a:rPr>
              <a:t># Call swap() function </a:t>
            </a:r>
          </a:p>
          <a:p>
            <a:r>
              <a:rPr lang="en-IN" sz="1600">
                <a:latin typeface="+mj-lt"/>
              </a:rPr>
              <a:t>a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=5</a:t>
            </a:r>
          </a:p>
          <a:p>
            <a:r>
              <a:rPr lang="en-IN" sz="1600">
                <a:latin typeface="+mj-lt"/>
              </a:rPr>
              <a:t>b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=2</a:t>
            </a:r>
          </a:p>
          <a:p>
            <a:r>
              <a:rPr lang="en-US" sz="1600" b="1">
                <a:solidFill>
                  <a:srgbClr val="008000"/>
                </a:solidFill>
                <a:latin typeface="+mj-lt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+mj-lt"/>
              </a:rPr>
              <a:t>"Before Swap a=",</a:t>
            </a:r>
            <a:r>
              <a:rPr lang="en-US" sz="1600" b="1" err="1">
                <a:solidFill>
                  <a:srgbClr val="BA2121"/>
                </a:solidFill>
                <a:latin typeface="+mj-lt"/>
              </a:rPr>
              <a:t>a,"b</a:t>
            </a:r>
            <a:r>
              <a:rPr lang="en-US" sz="1600" b="1">
                <a:solidFill>
                  <a:srgbClr val="BA2121"/>
                </a:solidFill>
                <a:latin typeface="+mj-lt"/>
              </a:rPr>
              <a:t>=",b)</a:t>
            </a:r>
          </a:p>
          <a:p>
            <a:r>
              <a:rPr lang="en-IN" sz="1600">
                <a:latin typeface="+mj-lt"/>
              </a:rPr>
              <a:t>a, b 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= swap(</a:t>
            </a:r>
            <a:r>
              <a:rPr lang="en-IN" sz="1600" err="1">
                <a:solidFill>
                  <a:srgbClr val="666666"/>
                </a:solidFill>
                <a:latin typeface="+mj-lt"/>
              </a:rPr>
              <a:t>a,b</a:t>
            </a:r>
            <a:r>
              <a:rPr lang="en-IN" sz="1600">
                <a:solidFill>
                  <a:srgbClr val="666666"/>
                </a:solidFill>
                <a:latin typeface="+mj-lt"/>
              </a:rPr>
              <a:t>)</a:t>
            </a:r>
          </a:p>
          <a:p>
            <a:r>
              <a:rPr lang="en-US" sz="1600" b="1">
                <a:solidFill>
                  <a:srgbClr val="008000"/>
                </a:solidFill>
                <a:latin typeface="+mj-lt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+mj-lt"/>
              </a:rPr>
              <a:t>"After Swap a=",</a:t>
            </a:r>
            <a:r>
              <a:rPr lang="en-US" sz="1600" b="1" err="1">
                <a:solidFill>
                  <a:srgbClr val="BA2121"/>
                </a:solidFill>
                <a:latin typeface="+mj-lt"/>
              </a:rPr>
              <a:t>a,"b</a:t>
            </a:r>
            <a:r>
              <a:rPr lang="en-US" sz="1600" b="1">
                <a:solidFill>
                  <a:srgbClr val="BA2121"/>
                </a:solidFill>
                <a:latin typeface="+mj-lt"/>
              </a:rPr>
              <a:t>=",b)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D7DF-ADF0-4BCE-ABBA-EB9285B6C0E2}"/>
              </a:ext>
            </a:extLst>
          </p:cNvPr>
          <p:cNvSpPr txBox="1"/>
          <p:nvPr/>
        </p:nvSpPr>
        <p:spPr>
          <a:xfrm>
            <a:off x="4001510" y="2975052"/>
            <a:ext cx="5085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>
                <a:solidFill>
                  <a:srgbClr val="FF0066"/>
                </a:solidFill>
              </a:rPr>
              <a:t>Note: </a:t>
            </a:r>
            <a:r>
              <a:rPr lang="en-US" sz="1800" b="1">
                <a:solidFill>
                  <a:srgbClr val="002060"/>
                </a:solidFill>
              </a:rPr>
              <a:t>The return statement return a, b or  return (a, b)  actually packs a and b into a tuple under the hood</a:t>
            </a:r>
            <a:r>
              <a:rPr lang="en-US" sz="1800" b="1"/>
              <a:t>.</a:t>
            </a:r>
            <a:endParaRPr lang="en-IN" sz="1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EF07C-C887-4B07-B16D-17AFF83B5A39}"/>
              </a:ext>
            </a:extLst>
          </p:cNvPr>
          <p:cNvSpPr txBox="1"/>
          <p:nvPr/>
        </p:nvSpPr>
        <p:spPr>
          <a:xfrm>
            <a:off x="4930073" y="1728809"/>
            <a:ext cx="30810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Before Swap a= 5 b= 2</a:t>
            </a:r>
          </a:p>
          <a:p>
            <a:r>
              <a:rPr lang="en-US" sz="2000" b="1">
                <a:solidFill>
                  <a:srgbClr val="FF0000"/>
                </a:solidFill>
              </a:rPr>
              <a:t>After Swap a= 2 b= 5</a:t>
            </a:r>
            <a:endParaRPr lang="en-IN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3283D5-0193-4FF2-BBD3-3EF18F79F67D}"/>
              </a:ext>
            </a:extLst>
          </p:cNvPr>
          <p:cNvSpPr txBox="1"/>
          <p:nvPr/>
        </p:nvSpPr>
        <p:spPr>
          <a:xfrm>
            <a:off x="287268" y="894058"/>
            <a:ext cx="457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hello():</a:t>
            </a:r>
          </a:p>
          <a:p>
            <a:r>
              <a:rPr lang="en-IN" sz="2000">
                <a:latin typeface=""/>
              </a:rPr>
              <a:t>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"Hello World") </a:t>
            </a:r>
          </a:p>
          <a:p>
            <a:r>
              <a:rPr lang="en-IN" sz="2000">
                <a:latin typeface=""/>
              </a:rPr>
              <a:t>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return(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"hello")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hello_noreturn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():</a:t>
            </a:r>
          </a:p>
          <a:p>
            <a:r>
              <a:rPr lang="en-IN" sz="2000">
                <a:latin typeface=""/>
              </a:rPr>
              <a:t>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"Hello World")  </a:t>
            </a:r>
          </a:p>
          <a:p>
            <a:r>
              <a:rPr lang="en-US" sz="2000" i="1">
                <a:solidFill>
                  <a:srgbClr val="408080"/>
                </a:solidFill>
                <a:latin typeface=""/>
              </a:rPr>
              <a:t># Multiply the output of 'hello()' with 2 </a:t>
            </a:r>
          </a:p>
          <a:p>
            <a:r>
              <a:rPr lang="en-IN" sz="2000">
                <a:latin typeface=""/>
              </a:rPr>
              <a:t>hello() </a:t>
            </a:r>
            <a:r>
              <a:rPr lang="en-IN" sz="2000">
                <a:solidFill>
                  <a:srgbClr val="666666"/>
                </a:solidFill>
                <a:latin typeface=""/>
              </a:rPr>
              <a:t>* 2</a:t>
            </a:r>
          </a:p>
          <a:p>
            <a:r>
              <a:rPr lang="en-US" sz="2000" i="1">
                <a:solidFill>
                  <a:srgbClr val="408080"/>
                </a:solidFill>
                <a:latin typeface=""/>
              </a:rPr>
              <a:t># (Try to) multiply the output of '</a:t>
            </a:r>
            <a:r>
              <a:rPr lang="en-US" sz="2000" i="1" err="1">
                <a:solidFill>
                  <a:srgbClr val="408080"/>
                </a:solidFill>
                <a:latin typeface=""/>
              </a:rPr>
              <a:t>hello_noreturn</a:t>
            </a:r>
            <a:r>
              <a:rPr lang="en-US" sz="2000" i="1">
                <a:solidFill>
                  <a:srgbClr val="408080"/>
                </a:solidFill>
                <a:latin typeface=""/>
              </a:rPr>
              <a:t>()' with 2 </a:t>
            </a:r>
          </a:p>
          <a:p>
            <a:r>
              <a:rPr lang="en-IN" sz="2000" err="1">
                <a:latin typeface=""/>
              </a:rPr>
              <a:t>hello_noreturn</a:t>
            </a:r>
            <a:r>
              <a:rPr lang="en-IN" sz="2000">
                <a:latin typeface=""/>
              </a:rPr>
              <a:t>() </a:t>
            </a:r>
            <a:r>
              <a:rPr lang="en-IN" sz="2000">
                <a:solidFill>
                  <a:srgbClr val="666666"/>
                </a:solidFill>
                <a:latin typeface=""/>
              </a:rPr>
              <a:t>* 2</a:t>
            </a:r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5F467EE3-4AA7-4D0D-B84E-23605247EF73}"/>
              </a:ext>
            </a:extLst>
          </p:cNvPr>
          <p:cNvSpPr txBox="1">
            <a:spLocks/>
          </p:cNvSpPr>
          <p:nvPr/>
        </p:nvSpPr>
        <p:spPr>
          <a:xfrm>
            <a:off x="287268" y="-53877"/>
            <a:ext cx="8662523" cy="66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Performing operation on returned value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41EF-2942-4290-A996-6D114C352166}"/>
              </a:ext>
            </a:extLst>
          </p:cNvPr>
          <p:cNvSpPr txBox="1"/>
          <p:nvPr/>
        </p:nvSpPr>
        <p:spPr>
          <a:xfrm>
            <a:off x="3965096" y="3587722"/>
            <a:ext cx="47399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FF0000"/>
                </a:solidFill>
              </a:rPr>
              <a:t>A </a:t>
            </a:r>
            <a:r>
              <a:rPr lang="en-US" sz="2000" err="1">
                <a:solidFill>
                  <a:srgbClr val="FF0000"/>
                </a:solidFill>
              </a:rPr>
              <a:t>TypeError</a:t>
            </a:r>
            <a:r>
              <a:rPr lang="en-US" sz="2000">
                <a:solidFill>
                  <a:srgbClr val="FF0000"/>
                </a:solidFill>
              </a:rPr>
              <a:t> that says that you can’t do the multiplication operation for </a:t>
            </a:r>
            <a:r>
              <a:rPr lang="en-US" sz="2000" err="1">
                <a:solidFill>
                  <a:srgbClr val="FF0000"/>
                </a:solidFill>
              </a:rPr>
              <a:t>NoneType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70C0"/>
                </a:solidFill>
              </a:rPr>
              <a:t>(the None that is the result of </a:t>
            </a:r>
            <a:r>
              <a:rPr lang="en-US" sz="2000" err="1">
                <a:solidFill>
                  <a:srgbClr val="0070C0"/>
                </a:solidFill>
              </a:rPr>
              <a:t>hello_noreturn</a:t>
            </a:r>
            <a:r>
              <a:rPr lang="en-US" sz="2000">
                <a:solidFill>
                  <a:srgbClr val="0070C0"/>
                </a:solidFill>
              </a:rPr>
              <a:t>()) and int (2).</a:t>
            </a:r>
            <a:endParaRPr lang="en-IN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287268" y="-53876"/>
            <a:ext cx="6599053" cy="304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default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78795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Python allows us to initialize the arguments in the function definition.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If the value of any of the arguments is not provided at the time of function call, then that argument can be initialized with the value given in the definition.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sz="1600" b="1">
                <a:solidFill>
                  <a:srgbClr val="008000"/>
                </a:solidFill>
                <a:latin typeface=""/>
              </a:rPr>
              <a:t>def </a:t>
            </a:r>
            <a:r>
              <a:rPr lang="pt-BR" sz="1600" b="1">
                <a:solidFill>
                  <a:srgbClr val="0000FF"/>
                </a:solidFill>
                <a:latin typeface=""/>
              </a:rPr>
              <a:t>simplei(p,n,r</a:t>
            </a:r>
            <a:r>
              <a:rPr lang="pt-BR" sz="1600" b="1">
                <a:solidFill>
                  <a:srgbClr val="666666"/>
                </a:solidFill>
                <a:latin typeface=""/>
              </a:rPr>
              <a:t>=4):   </a:t>
            </a:r>
          </a:p>
          <a:p>
            <a:r>
              <a:rPr lang="pt-BR" sz="1600">
                <a:latin typeface=""/>
              </a:rPr>
              <a:t>    si</a:t>
            </a:r>
            <a:r>
              <a:rPr lang="pt-BR" sz="1600">
                <a:solidFill>
                  <a:srgbClr val="666666"/>
                </a:solidFill>
                <a:latin typeface=""/>
              </a:rPr>
              <a:t>=p*n*r/100 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return 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si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"Enter principal amount and no. of years:")</a:t>
            </a:r>
          </a:p>
          <a:p>
            <a:r>
              <a:rPr lang="en-IN" sz="1600">
                <a:latin typeface=""/>
              </a:rPr>
              <a:t>p</a:t>
            </a:r>
            <a:r>
              <a:rPr lang="en-IN" sz="1600">
                <a:solidFill>
                  <a:srgbClr val="666666"/>
                </a:solidFill>
                <a:latin typeface=""/>
              </a:rPr>
              <a:t>=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600">
                <a:latin typeface=""/>
              </a:rPr>
              <a:t>n</a:t>
            </a:r>
            <a:r>
              <a:rPr lang="en-IN" sz="1600">
                <a:solidFill>
                  <a:srgbClr val="666666"/>
                </a:solidFill>
                <a:latin typeface=""/>
              </a:rPr>
              <a:t>=</a:t>
            </a:r>
            <a:r>
              <a:rPr lang="en-IN" sz="1600">
                <a:solidFill>
                  <a:srgbClr val="008000"/>
                </a:solidFill>
                <a:latin typeface=""/>
              </a:rPr>
              <a:t>int(input())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#passing interest rate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"The simple interest=",</a:t>
            </a:r>
            <a:r>
              <a:rPr lang="en-US" sz="1600" b="1" err="1">
                <a:solidFill>
                  <a:srgbClr val="BA2121"/>
                </a:solidFill>
                <a:latin typeface=""/>
              </a:rPr>
              <a:t>simplei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(p,n,</a:t>
            </a:r>
            <a:r>
              <a:rPr lang="en-US" sz="1600" b="1">
                <a:solidFill>
                  <a:srgbClr val="666666"/>
                </a:solidFill>
                <a:latin typeface=""/>
              </a:rPr>
              <a:t>5)) 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#without passing interest rate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"The simple interest=",</a:t>
            </a:r>
            <a:r>
              <a:rPr lang="en-US" sz="1600" b="1" err="1">
                <a:solidFill>
                  <a:srgbClr val="BA2121"/>
                </a:solidFill>
                <a:latin typeface=""/>
              </a:rPr>
              <a:t>simplei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(</a:t>
            </a:r>
            <a:r>
              <a:rPr lang="en-US" sz="1600" b="1" err="1">
                <a:solidFill>
                  <a:srgbClr val="BA2121"/>
                </a:solidFill>
                <a:latin typeface=""/>
              </a:rPr>
              <a:t>p,n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))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A263E-4A01-4F72-9D9A-65477CE2B77E}"/>
              </a:ext>
            </a:extLst>
          </p:cNvPr>
          <p:cNvSpPr txBox="1"/>
          <p:nvPr/>
        </p:nvSpPr>
        <p:spPr>
          <a:xfrm>
            <a:off x="5409526" y="1986974"/>
            <a:ext cx="35159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Enter principal amount and no. of years:</a:t>
            </a:r>
          </a:p>
          <a:p>
            <a:r>
              <a:rPr lang="en-US"/>
              <a:t>3000</a:t>
            </a:r>
          </a:p>
          <a:p>
            <a:r>
              <a:rPr lang="en-US"/>
              <a:t>4</a:t>
            </a:r>
          </a:p>
          <a:p>
            <a:r>
              <a:rPr lang="en-US"/>
              <a:t>The simple interest= 600.0</a:t>
            </a:r>
          </a:p>
          <a:p>
            <a:r>
              <a:rPr lang="en-US"/>
              <a:t>The simple interest= 480.0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FF0000"/>
                </a:solidFill>
              </a:rPr>
              <a:t>Default parameters should be written from </a:t>
            </a:r>
            <a:r>
              <a:rPr lang="en-US" sz="2000">
                <a:solidFill>
                  <a:srgbClr val="00B050"/>
                </a:solidFill>
              </a:rPr>
              <a:t>Right to Left </a:t>
            </a:r>
            <a:r>
              <a:rPr lang="en-US" sz="2000">
                <a:solidFill>
                  <a:srgbClr val="FF0000"/>
                </a:solidFill>
              </a:rPr>
              <a:t>not from </a:t>
            </a:r>
            <a:r>
              <a:rPr lang="en-US" sz="2000">
                <a:solidFill>
                  <a:srgbClr val="002060"/>
                </a:solidFill>
              </a:rPr>
              <a:t>Left to Right.</a:t>
            </a:r>
            <a:endParaRPr lang="en-IN" sz="200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D6EC8-E335-4B93-B00E-5F364637E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2" t="37444" r="20443" b="42030"/>
          <a:stretch/>
        </p:blipFill>
        <p:spPr>
          <a:xfrm>
            <a:off x="1035780" y="3091157"/>
            <a:ext cx="7072439" cy="10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keyword arguments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2C3D-00B1-4C94-9421-5DA5D64BFCC1}"/>
              </a:ext>
            </a:extLst>
          </p:cNvPr>
          <p:cNvSpPr txBox="1"/>
          <p:nvPr/>
        </p:nvSpPr>
        <p:spPr>
          <a:xfrm>
            <a:off x="230623" y="1300911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>
                <a:solidFill>
                  <a:srgbClr val="408080"/>
                </a:solidFill>
                <a:latin typeface=""/>
              </a:rPr>
              <a:t># Define 'add()'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add(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2000">
                <a:latin typeface=""/>
              </a:rPr>
              <a:t> 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return 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a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+b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i="1">
                <a:solidFill>
                  <a:srgbClr val="408080"/>
                </a:solidFill>
                <a:latin typeface=""/>
              </a:rPr>
              <a:t># Call add() function 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1,2))</a:t>
            </a:r>
          </a:p>
          <a:p>
            <a:r>
              <a:rPr lang="en-US" sz="2000" b="1">
                <a:solidFill>
                  <a:srgbClr val="008000"/>
                </a:solidFill>
                <a:latin typeface=""/>
              </a:rPr>
              <a:t>print(add(b</a:t>
            </a:r>
            <a:r>
              <a:rPr lang="en-US" sz="2000" b="1">
                <a:solidFill>
                  <a:srgbClr val="666666"/>
                </a:solidFill>
                <a:latin typeface=""/>
              </a:rPr>
              <a:t>=2,a=1))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4F4EC-4DCB-4A58-9C97-6FEE95E1FDA4}"/>
              </a:ext>
            </a:extLst>
          </p:cNvPr>
          <p:cNvSpPr txBox="1"/>
          <p:nvPr/>
        </p:nvSpPr>
        <p:spPr>
          <a:xfrm>
            <a:off x="6299649" y="1518638"/>
            <a:ext cx="1136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3</a:t>
            </a:r>
          </a:p>
          <a:p>
            <a:r>
              <a:rPr lang="en-IN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40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variable arguments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In cases where we don’t know the exact number of arguments to pass to a function, we  can use the variable arguments.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00"/>
                </a:solidFill>
              </a:rPr>
              <a:t>It is denoted with * followed by variable name.</a:t>
            </a:r>
            <a:endParaRPr lang="en-IN" sz="180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B3383-EB9C-4435-B7E7-6BCCEF2326BD}"/>
              </a:ext>
            </a:extLst>
          </p:cNvPr>
          <p:cNvSpPr txBox="1"/>
          <p:nvPr/>
        </p:nvSpPr>
        <p:spPr>
          <a:xfrm>
            <a:off x="367797" y="1959979"/>
            <a:ext cx="31862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>
                <a:solidFill>
                  <a:srgbClr val="408080"/>
                </a:solidFill>
                <a:latin typeface=""/>
              </a:rPr>
              <a:t># var </a:t>
            </a:r>
            <a:r>
              <a:rPr lang="en-IN" sz="1800" i="1" err="1">
                <a:solidFill>
                  <a:srgbClr val="408080"/>
                </a:solidFill>
                <a:latin typeface=""/>
              </a:rPr>
              <a:t>args</a:t>
            </a:r>
            <a:endParaRPr lang="en-IN" sz="1800" i="1">
              <a:solidFill>
                <a:srgbClr val="408080"/>
              </a:solidFill>
              <a:latin typeface=""/>
            </a:endParaRP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args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):</a:t>
            </a:r>
          </a:p>
          <a:p>
            <a:r>
              <a:rPr lang="en-IN" sz="1800" b="1">
                <a:solidFill>
                  <a:srgbClr val="666666"/>
                </a:solidFill>
                <a:latin typeface=""/>
              </a:rPr>
              <a:t>  #print(type(args))</a:t>
            </a:r>
          </a:p>
          <a:p>
            <a:r>
              <a:rPr lang="en-IN" sz="1800">
                <a:latin typeface=""/>
              </a:rPr>
              <a:t>  total </a:t>
            </a:r>
            <a:r>
              <a:rPr lang="en-IN" sz="1800">
                <a:solidFill>
                  <a:srgbClr val="666666"/>
                </a:solidFill>
                <a:latin typeface=""/>
              </a:rPr>
              <a:t>= 0</a:t>
            </a:r>
          </a:p>
          <a:p>
            <a:r>
              <a:rPr lang="en-IN" sz="1800">
                <a:latin typeface=""/>
              </a:rPr>
              <a:t>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for 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i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 </a:t>
            </a:r>
            <a:r>
              <a:rPr lang="en-IN" sz="1800" b="1">
                <a:solidFill>
                  <a:srgbClr val="AA22FF"/>
                </a:solidFill>
                <a:latin typeface=""/>
              </a:rPr>
              <a:t>in </a:t>
            </a:r>
            <a:r>
              <a:rPr lang="en-IN" sz="1800" b="1" err="1">
                <a:solidFill>
                  <a:srgbClr val="AA22FF"/>
                </a:solidFill>
                <a:latin typeface=""/>
              </a:rPr>
              <a:t>args</a:t>
            </a:r>
            <a:r>
              <a:rPr lang="en-IN" sz="1800" b="1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sz="1800">
                <a:latin typeface=""/>
              </a:rPr>
              <a:t>    total </a:t>
            </a:r>
            <a:r>
              <a:rPr lang="en-IN" sz="1800">
                <a:solidFill>
                  <a:srgbClr val="666666"/>
                </a:solidFill>
                <a:latin typeface=""/>
              </a:rPr>
              <a:t>+= 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i</a:t>
            </a:r>
            <a:endParaRPr lang="en-IN" sz="1800">
              <a:solidFill>
                <a:srgbClr val="666666"/>
              </a:solidFill>
              <a:latin typeface=""/>
            </a:endParaRPr>
          </a:p>
          <a:p>
            <a:r>
              <a:rPr lang="en-IN" sz="1800">
                <a:latin typeface=""/>
              </a:rPr>
              <a:t>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return total</a:t>
            </a:r>
          </a:p>
          <a:p>
            <a:r>
              <a:rPr lang="en-IN" sz="1800" i="1">
                <a:solidFill>
                  <a:srgbClr val="408080"/>
                </a:solidFill>
                <a:latin typeface=""/>
              </a:rPr>
              <a:t># Calculate the sum 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10,20,40,50))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015EF-F7F5-4165-A736-3228BC78F967}"/>
              </a:ext>
            </a:extLst>
          </p:cNvPr>
          <p:cNvSpPr txBox="1"/>
          <p:nvPr/>
        </p:nvSpPr>
        <p:spPr>
          <a:xfrm>
            <a:off x="5421666" y="2751152"/>
            <a:ext cx="831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120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BBC0F-2014-4815-BE79-9B86D6ABEB34}"/>
              </a:ext>
            </a:extLst>
          </p:cNvPr>
          <p:cNvSpPr txBox="1"/>
          <p:nvPr/>
        </p:nvSpPr>
        <p:spPr>
          <a:xfrm>
            <a:off x="4143122" y="3617140"/>
            <a:ext cx="470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B0F0"/>
                </a:solidFill>
              </a:rPr>
              <a:t>Note:</a:t>
            </a:r>
            <a:r>
              <a:rPr lang="en-US" sz="1800" b="1"/>
              <a:t> </a:t>
            </a:r>
            <a:r>
              <a:rPr lang="en-US" sz="1800" b="1">
                <a:solidFill>
                  <a:srgbClr val="FF0066"/>
                </a:solidFill>
              </a:rPr>
              <a:t>We can use in-built function sum() also i.e. sum(</a:t>
            </a:r>
            <a:r>
              <a:rPr lang="en-US" sz="1800" b="1" err="1">
                <a:solidFill>
                  <a:srgbClr val="FF0066"/>
                </a:solidFill>
              </a:rPr>
              <a:t>args</a:t>
            </a:r>
            <a:r>
              <a:rPr lang="en-US" sz="1800" b="1">
                <a:solidFill>
                  <a:srgbClr val="FF0066"/>
                </a:solidFill>
              </a:rPr>
              <a:t>)</a:t>
            </a:r>
          </a:p>
          <a:p>
            <a:endParaRPr lang="en-US" sz="1800" b="1">
              <a:solidFill>
                <a:srgbClr val="FF0066"/>
              </a:solidFill>
            </a:endParaRPr>
          </a:p>
          <a:p>
            <a:r>
              <a:rPr lang="en-US" sz="1800" b="1">
                <a:solidFill>
                  <a:srgbClr val="00B050"/>
                </a:solidFill>
              </a:rPr>
              <a:t>Here, the type of </a:t>
            </a:r>
            <a:r>
              <a:rPr lang="en-US" sz="1800" b="1" err="1">
                <a:solidFill>
                  <a:srgbClr val="00B050"/>
                </a:solidFill>
              </a:rPr>
              <a:t>args</a:t>
            </a:r>
            <a:r>
              <a:rPr lang="en-US" sz="1800" b="1">
                <a:solidFill>
                  <a:srgbClr val="00B050"/>
                </a:solidFill>
              </a:rPr>
              <a:t> is tuple</a:t>
            </a:r>
            <a:endParaRPr lang="en-IN" sz="1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**</a:t>
            </a:r>
            <a:r>
              <a:rPr lang="en-IN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kwargs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>
                <a:solidFill>
                  <a:srgbClr val="FF0000"/>
                </a:solidFill>
              </a:rPr>
              <a:t>Python provides the facility to pass the multiple keyword arguments which can be represented as </a:t>
            </a:r>
            <a:r>
              <a:rPr lang="en-IN" sz="1800" b="1">
                <a:solidFill>
                  <a:srgbClr val="FF0000"/>
                </a:solidFill>
              </a:rPr>
              <a:t>**</a:t>
            </a:r>
            <a:r>
              <a:rPr lang="en-IN" sz="1800" b="1" err="1">
                <a:solidFill>
                  <a:srgbClr val="FF0000"/>
                </a:solidFill>
              </a:rPr>
              <a:t>kwargs</a:t>
            </a:r>
            <a:r>
              <a:rPr lang="en-IN" sz="1800">
                <a:solidFill>
                  <a:srgbClr val="FF0000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>
                <a:solidFill>
                  <a:srgbClr val="002060"/>
                </a:solidFill>
              </a:rPr>
              <a:t>It is similar as the </a:t>
            </a:r>
            <a:r>
              <a:rPr lang="en-IN" sz="1800" b="1">
                <a:solidFill>
                  <a:srgbClr val="002060"/>
                </a:solidFill>
              </a:rPr>
              <a:t>*</a:t>
            </a:r>
            <a:r>
              <a:rPr lang="en-IN" sz="1800" b="1" err="1">
                <a:solidFill>
                  <a:srgbClr val="002060"/>
                </a:solidFill>
              </a:rPr>
              <a:t>args</a:t>
            </a:r>
            <a:r>
              <a:rPr lang="en-IN" sz="1800">
                <a:solidFill>
                  <a:srgbClr val="002060"/>
                </a:solidFill>
              </a:rPr>
              <a:t> but it stores the argument in the dictionary format</a:t>
            </a:r>
            <a:r>
              <a:rPr lang="en-IN" sz="18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E8F60-633C-4CE0-A771-5098B31E21B9}"/>
              </a:ext>
            </a:extLst>
          </p:cNvPr>
          <p:cNvSpPr txBox="1"/>
          <p:nvPr/>
        </p:nvSpPr>
        <p:spPr>
          <a:xfrm>
            <a:off x="683777" y="234876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"/>
              </a:rPr>
              <a:t>def food(</a:t>
            </a:r>
            <a:r>
              <a:rPr lang="en-IN" sz="1800">
                <a:solidFill>
                  <a:srgbClr val="666666"/>
                </a:solidFill>
                <a:latin typeface=""/>
              </a:rPr>
              <a:t>**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kwargs</a:t>
            </a:r>
            <a:r>
              <a:rPr lang="en-IN" sz="1800">
                <a:solidFill>
                  <a:srgbClr val="666666"/>
                </a:solidFill>
                <a:latin typeface=""/>
              </a:rPr>
              <a:t>):  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kwargs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  </a:t>
            </a:r>
          </a:p>
          <a:p>
            <a:r>
              <a:rPr lang="en-IN" sz="1800">
                <a:latin typeface=""/>
              </a:rPr>
              <a:t>food(a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BA2121"/>
                </a:solidFill>
                <a:latin typeface=""/>
              </a:rPr>
              <a:t>"Apple")  </a:t>
            </a:r>
          </a:p>
          <a:p>
            <a:r>
              <a:rPr lang="en-IN" sz="1800">
                <a:latin typeface=""/>
              </a:rPr>
              <a:t>food(fruits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BA2121"/>
                </a:solidFill>
                <a:latin typeface=""/>
              </a:rPr>
              <a:t>"Orange", Vegetables</a:t>
            </a:r>
            <a:r>
              <a:rPr lang="en-IN" sz="1800">
                <a:solidFill>
                  <a:srgbClr val="666666"/>
                </a:solidFill>
                <a:latin typeface=""/>
              </a:rPr>
              <a:t>=</a:t>
            </a:r>
            <a:r>
              <a:rPr lang="en-IN" sz="1800">
                <a:solidFill>
                  <a:srgbClr val="BA2121"/>
                </a:solidFill>
                <a:latin typeface=""/>
              </a:rPr>
              <a:t>"Carrot")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36037-F78D-41E2-BA03-72956C27A0E1}"/>
              </a:ext>
            </a:extLst>
          </p:cNvPr>
          <p:cNvSpPr txBox="1"/>
          <p:nvPr/>
        </p:nvSpPr>
        <p:spPr>
          <a:xfrm>
            <a:off x="4572000" y="387342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/>
              <a:t>{'a': 'Apple'}</a:t>
            </a:r>
          </a:p>
          <a:p>
            <a:r>
              <a:rPr lang="en-IN" sz="2000"/>
              <a:t>{'fruits': 'Orange', ‘Vegetables': 'Carrot'}</a:t>
            </a:r>
          </a:p>
        </p:txBody>
      </p:sp>
    </p:spTree>
    <p:extLst>
      <p:ext uri="{BB962C8B-B14F-4D97-AF65-F5344CB8AC3E}">
        <p14:creationId xmlns:p14="http://schemas.microsoft.com/office/powerpoint/2010/main" val="2992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ubTitle" idx="4294967295"/>
          </p:nvPr>
        </p:nvSpPr>
        <p:spPr>
          <a:xfrm>
            <a:off x="2796050" y="22326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+mj-lt"/>
              </a:rPr>
              <a:t>Manishkumar R Solanki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>
                <a:latin typeface="+mj-lt"/>
              </a:rPr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fr-FR" sz="2400">
                <a:latin typeface="+mj-lt"/>
                <a:hlinkClick r:id="rId3"/>
              </a:rPr>
              <a:t>manish_ratilal2002@yahoo.com</a:t>
            </a:r>
            <a:endParaRPr lang="fr-FR" sz="2400">
              <a:latin typeface="+mj-lt"/>
            </a:endParaRPr>
          </a:p>
          <a:p>
            <a:pPr lvl="0">
              <a:spcBef>
                <a:spcPts val="0"/>
              </a:spcBef>
              <a:buNone/>
            </a:pPr>
            <a:r>
              <a:rPr lang="fr-FR" sz="2400">
                <a:latin typeface="+mj-lt"/>
              </a:rPr>
              <a:t>SBMP</a:t>
            </a:r>
            <a:endParaRPr lang="en" sz="2400" b="1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+mj-lt"/>
            </a:endParaRPr>
          </a:p>
        </p:txBody>
      </p:sp>
      <p:pic>
        <p:nvPicPr>
          <p:cNvPr id="77" name="Google Shape;77;p15" descr="photo-1434030216411-0b793f4b4173.jpg"/>
          <p:cNvPicPr preferRelativeResize="0"/>
          <p:nvPr/>
        </p:nvPicPr>
        <p:blipFill rotWithShape="1">
          <a:blip r:embed="rId4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 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Docstrings describe what your function does, such as the computations it performs or its return values.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Serves documentation for your function so that anyone who reads your function’s docstring understands what your function does.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C00000"/>
                </a:solidFill>
              </a:rPr>
              <a:t>Function docstrings are placed in the immediate line after the function header and are placed in between triple quotation marks. </a:t>
            </a:r>
            <a:endParaRPr lang="en-IN" sz="180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2B9D-0C5B-4A76-B9C0-5ACDB017F205}"/>
              </a:ext>
            </a:extLst>
          </p:cNvPr>
          <p:cNvSpPr txBox="1"/>
          <p:nvPr/>
        </p:nvSpPr>
        <p:spPr>
          <a:xfrm>
            <a:off x="683777" y="2860393"/>
            <a:ext cx="6323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def hello():</a:t>
            </a:r>
          </a:p>
          <a:p>
            <a:r>
              <a:rPr lang="en-US" sz="1800">
                <a:solidFill>
                  <a:srgbClr val="FF6600"/>
                </a:solidFill>
              </a:rPr>
              <a:t>"""Prints "Hello World".</a:t>
            </a:r>
          </a:p>
          <a:p>
            <a:endParaRPr lang="en-US" sz="1800">
              <a:solidFill>
                <a:srgbClr val="FF6600"/>
              </a:solidFill>
            </a:endParaRPr>
          </a:p>
          <a:p>
            <a:r>
              <a:rPr lang="en-US" sz="1800">
                <a:solidFill>
                  <a:srgbClr val="FF6600"/>
                </a:solidFill>
              </a:rPr>
              <a:t>Returns:</a:t>
            </a:r>
          </a:p>
          <a:p>
            <a:r>
              <a:rPr lang="en-US" sz="1800">
                <a:solidFill>
                  <a:srgbClr val="FF6600"/>
                </a:solidFill>
              </a:rPr>
              <a:t>    None</a:t>
            </a:r>
          </a:p>
          <a:p>
            <a:r>
              <a:rPr lang="en-US" sz="1800">
                <a:solidFill>
                  <a:srgbClr val="FF6600"/>
                </a:solidFill>
              </a:rPr>
              <a:t>"""</a:t>
            </a:r>
          </a:p>
          <a:p>
            <a:r>
              <a:rPr lang="en-US" sz="1800"/>
              <a:t>  print("Hello World") </a:t>
            </a:r>
          </a:p>
        </p:txBody>
      </p:sp>
    </p:spTree>
    <p:extLst>
      <p:ext uri="{BB962C8B-B14F-4D97-AF65-F5344CB8AC3E}">
        <p14:creationId xmlns:p14="http://schemas.microsoft.com/office/powerpoint/2010/main" val="402925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Built in functions in Python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66272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N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The any() function checks for any element in the iterable and if present then returns True otherwise returns False.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2C6ED-3DD6-45A5-AFFB-84169B77A3DF}"/>
              </a:ext>
            </a:extLst>
          </p:cNvPr>
          <p:cNvSpPr txBox="1"/>
          <p:nvPr/>
        </p:nvSpPr>
        <p:spPr>
          <a:xfrm>
            <a:off x="1464659" y="4515356"/>
            <a:ext cx="66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>
                <a:solidFill>
                  <a:schemeClr val="tx1">
                    <a:lumMod val="75000"/>
                  </a:schemeClr>
                </a:solidFill>
              </a:rPr>
              <a:t>Note:</a:t>
            </a:r>
            <a:r>
              <a:rPr lang="en-US" sz="1800" b="1">
                <a:solidFill>
                  <a:srgbClr val="FF0000"/>
                </a:solidFill>
              </a:rPr>
              <a:t> Works with List, tuple, set and dictionary(values)</a:t>
            </a:r>
            <a:endParaRPr lang="en-IN" sz="18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7BBE3-AC67-4432-98B3-50DC442D29E8}"/>
              </a:ext>
            </a:extLst>
          </p:cNvPr>
          <p:cNvSpPr txBox="1"/>
          <p:nvPr/>
        </p:nvSpPr>
        <p:spPr>
          <a:xfrm>
            <a:off x="457200" y="1895852"/>
            <a:ext cx="31518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print(any([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1,]))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print(any((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1,)))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print(any({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1:1}))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print(any({}))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print(any(set()))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BCCF2-A9D2-45DF-96B0-722CDAE5BFB5}"/>
              </a:ext>
            </a:extLst>
          </p:cNvPr>
          <p:cNvSpPr txBox="1"/>
          <p:nvPr/>
        </p:nvSpPr>
        <p:spPr>
          <a:xfrm>
            <a:off x="5004923" y="2090255"/>
            <a:ext cx="18813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1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>
                <a:solidFill>
                  <a:srgbClr val="7030A0"/>
                </a:solidFill>
              </a:rPr>
              <a:t>True</a:t>
            </a:r>
          </a:p>
          <a:p>
            <a:r>
              <a:rPr lang="da-DK" sz="1800" b="1">
                <a:solidFill>
                  <a:srgbClr val="7030A0"/>
                </a:solidFill>
              </a:rPr>
              <a:t>False</a:t>
            </a:r>
          </a:p>
          <a:p>
            <a:r>
              <a:rPr lang="da-DK" sz="1800" b="1">
                <a:solidFill>
                  <a:srgbClr val="7030A0"/>
                </a:solidFill>
              </a:rPr>
              <a:t>False</a:t>
            </a:r>
            <a:endParaRPr lang="en-IN" sz="18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IN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ll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The all() function returns True if all items in an iterable are true, otherwise it returns False.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E759F-7F46-43F4-99EB-11394DA04CB9}"/>
              </a:ext>
            </a:extLst>
          </p:cNvPr>
          <p:cNvSpPr txBox="1"/>
          <p:nvPr/>
        </p:nvSpPr>
        <p:spPr>
          <a:xfrm>
            <a:off x="538121" y="1951073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"/>
              </a:rPr>
              <a:t>mylist1 </a:t>
            </a:r>
            <a:r>
              <a:rPr lang="en-IN" sz="1800">
                <a:solidFill>
                  <a:srgbClr val="666666"/>
                </a:solidFill>
                <a:latin typeface=""/>
              </a:rPr>
              <a:t>= [1, 1, 1]</a:t>
            </a:r>
          </a:p>
          <a:p>
            <a:r>
              <a:rPr lang="en-IN" sz="1800">
                <a:latin typeface=""/>
              </a:rPr>
              <a:t>x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all(mylist1)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print(x)</a:t>
            </a:r>
          </a:p>
          <a:p>
            <a:r>
              <a:rPr lang="en-IN" sz="1800">
                <a:latin typeface=""/>
              </a:rPr>
              <a:t>mylist2 </a:t>
            </a:r>
            <a:r>
              <a:rPr lang="en-IN" sz="180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>
                <a:solidFill>
                  <a:srgbClr val="008000"/>
                </a:solidFill>
                <a:latin typeface=""/>
              </a:rPr>
              <a:t>True, True, True]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print(all(mylist2))</a:t>
            </a:r>
          </a:p>
          <a:p>
            <a:r>
              <a:rPr lang="en-IN" sz="1800">
                <a:latin typeface=""/>
              </a:rPr>
              <a:t>mylist3 </a:t>
            </a:r>
            <a:r>
              <a:rPr lang="en-IN" sz="1800">
                <a:solidFill>
                  <a:srgbClr val="666666"/>
                </a:solidFill>
                <a:latin typeface=""/>
              </a:rPr>
              <a:t>= [0, 1, 1]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print(all(mylist3))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62223-0E41-48DB-AEC1-A2BD099440B1}"/>
              </a:ext>
            </a:extLst>
          </p:cNvPr>
          <p:cNvSpPr txBox="1"/>
          <p:nvPr/>
        </p:nvSpPr>
        <p:spPr>
          <a:xfrm>
            <a:off x="5700839" y="1526520"/>
            <a:ext cx="1306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True</a:t>
            </a:r>
          </a:p>
          <a:p>
            <a:r>
              <a:rPr lang="en-IN"/>
              <a:t>True</a:t>
            </a:r>
          </a:p>
          <a:p>
            <a:r>
              <a:rPr lang="en-IN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2C6ED-3DD6-45A5-AFFB-84169B77A3DF}"/>
              </a:ext>
            </a:extLst>
          </p:cNvPr>
          <p:cNvSpPr txBox="1"/>
          <p:nvPr/>
        </p:nvSpPr>
        <p:spPr>
          <a:xfrm>
            <a:off x="1464659" y="4515356"/>
            <a:ext cx="66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>
                <a:solidFill>
                  <a:schemeClr val="tx1">
                    <a:lumMod val="75000"/>
                  </a:schemeClr>
                </a:solidFill>
              </a:rPr>
              <a:t>Note:</a:t>
            </a:r>
            <a:r>
              <a:rPr lang="en-US" sz="1800" b="1">
                <a:solidFill>
                  <a:srgbClr val="FF0000"/>
                </a:solidFill>
              </a:rPr>
              <a:t> Works with List, tuple, set and dictionary(values)</a:t>
            </a:r>
            <a:endParaRPr lang="en-IN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15651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chr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</a:t>
            </a:r>
            <a:r>
              <a:rPr lang="en-IN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ord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214439" y="917301"/>
            <a:ext cx="879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The chr() function returns a single character string represented by the integer value.</a:t>
            </a:r>
            <a:endParaRPr lang="en-IN" sz="180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5D07-452D-4FA1-9F77-DAB4C3707D55}"/>
              </a:ext>
            </a:extLst>
          </p:cNvPr>
          <p:cNvSpPr txBox="1"/>
          <p:nvPr/>
        </p:nvSpPr>
        <p:spPr>
          <a:xfrm>
            <a:off x="473384" y="178967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print(chr(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65))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print(chr(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97))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print(chr(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21325)) </a:t>
            </a:r>
            <a:r>
              <a:rPr lang="en-IN" sz="1600" b="1" i="1">
                <a:solidFill>
                  <a:srgbClr val="408080"/>
                </a:solidFill>
                <a:latin typeface=""/>
              </a:rPr>
              <a:t># swastika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print(chr(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128512)) </a:t>
            </a:r>
            <a:r>
              <a:rPr lang="en-IN" sz="1600" b="1" i="1">
                <a:solidFill>
                  <a:srgbClr val="408080"/>
                </a:solidFill>
                <a:latin typeface=""/>
              </a:rPr>
              <a:t>#Grinning 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7B11B-EB2D-4A73-857E-CFD7768E64EC}"/>
              </a:ext>
            </a:extLst>
          </p:cNvPr>
          <p:cNvSpPr txBox="1"/>
          <p:nvPr/>
        </p:nvSpPr>
        <p:spPr>
          <a:xfrm>
            <a:off x="214439" y="3076525"/>
            <a:ext cx="8791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The </a:t>
            </a:r>
            <a:r>
              <a:rPr lang="en-US" sz="1800" err="1">
                <a:solidFill>
                  <a:srgbClr val="002060"/>
                </a:solidFill>
              </a:rPr>
              <a:t>ord</a:t>
            </a:r>
            <a:r>
              <a:rPr lang="en-US" sz="1800">
                <a:solidFill>
                  <a:srgbClr val="002060"/>
                </a:solidFill>
              </a:rPr>
              <a:t>() function (short of ordinal) returns an integer representing the character passed to it.</a:t>
            </a:r>
            <a:endParaRPr lang="en-IN" sz="180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B31CA-EB47-4677-A455-DE9C0F20FA8A}"/>
              </a:ext>
            </a:extLst>
          </p:cNvPr>
          <p:cNvSpPr txBox="1"/>
          <p:nvPr/>
        </p:nvSpPr>
        <p:spPr>
          <a:xfrm>
            <a:off x="517891" y="3887347"/>
            <a:ext cx="5093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'A'))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"a"))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ord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 "))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00D50-F33F-4DF5-85B1-8E0A0E321A0E}"/>
              </a:ext>
            </a:extLst>
          </p:cNvPr>
          <p:cNvSpPr txBox="1"/>
          <p:nvPr/>
        </p:nvSpPr>
        <p:spPr>
          <a:xfrm>
            <a:off x="5492469" y="3818932"/>
            <a:ext cx="1223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65</a:t>
            </a:r>
          </a:p>
          <a:p>
            <a:r>
              <a:rPr lang="en-IN"/>
              <a:t>97</a:t>
            </a:r>
          </a:p>
          <a:p>
            <a:r>
              <a:rPr lang="en-IN"/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F4763-98D5-47AE-983A-145038947F10}"/>
              </a:ext>
            </a:extLst>
          </p:cNvPr>
          <p:cNvSpPr txBox="1"/>
          <p:nvPr/>
        </p:nvSpPr>
        <p:spPr>
          <a:xfrm>
            <a:off x="6104429" y="1652564"/>
            <a:ext cx="4612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A</a:t>
            </a:r>
          </a:p>
          <a:p>
            <a:r>
              <a:rPr lang="en-IN"/>
              <a:t>a</a:t>
            </a:r>
          </a:p>
          <a:p>
            <a:r>
              <a:rPr lang="ja-JP" altLang="en-US"/>
              <a:t>卍</a:t>
            </a:r>
          </a:p>
          <a:p>
            <a:r>
              <a:rPr lang="en-IN"/>
              <a:t>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7B3A2-95E8-41B7-9F9D-C8F26A41AF8A}"/>
              </a:ext>
            </a:extLst>
          </p:cNvPr>
          <p:cNvSpPr txBox="1"/>
          <p:nvPr/>
        </p:nvSpPr>
        <p:spPr>
          <a:xfrm>
            <a:off x="7175031" y="1652564"/>
            <a:ext cx="1359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rgbClr val="00B050"/>
                </a:solidFill>
              </a:rPr>
              <a:t>Output from google </a:t>
            </a:r>
            <a:r>
              <a:rPr lang="en-IN" b="1" err="1">
                <a:solidFill>
                  <a:srgbClr val="00B050"/>
                </a:solidFill>
              </a:rPr>
              <a:t>colab</a:t>
            </a:r>
            <a:endParaRPr lang="en-IN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9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1216707"/>
            <a:ext cx="87919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The filter() method constructs an iterator from elements of an iterable for which a function returns true</a:t>
            </a:r>
            <a:r>
              <a:rPr lang="en-US" sz="180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filter() method filters the given iterable with the help of a function that tests each element in the iterable to be true or not.</a:t>
            </a:r>
          </a:p>
          <a:p>
            <a:pPr algn="just"/>
            <a:r>
              <a:rPr lang="en-US" sz="1800">
                <a:solidFill>
                  <a:schemeClr val="bg2"/>
                </a:solidFill>
              </a:rPr>
              <a:t>		Syntax:</a:t>
            </a:r>
            <a:r>
              <a:rPr lang="en-US" sz="1800">
                <a:solidFill>
                  <a:srgbClr val="C00000"/>
                </a:solidFill>
              </a:rPr>
              <a:t> filter(function, iterable)</a:t>
            </a:r>
          </a:p>
          <a:p>
            <a:pPr algn="just"/>
            <a:r>
              <a:rPr lang="en-US" sz="1800" b="1"/>
              <a:t>#function</a:t>
            </a:r>
            <a:r>
              <a:rPr lang="en-US" sz="1800"/>
              <a:t> - function that tests if elements of an iterable return true or false.</a:t>
            </a:r>
          </a:p>
          <a:p>
            <a:pPr algn="just"/>
            <a:r>
              <a:rPr lang="en-US" sz="1800" b="1"/>
              <a:t>#iterable</a:t>
            </a:r>
            <a:r>
              <a:rPr lang="en-US" sz="1800"/>
              <a:t> - iterable which is to be filtered, could be </a:t>
            </a:r>
            <a:r>
              <a:rPr lang="en-US" sz="1800">
                <a:hlinkClick r:id="rId3" tooltip="Python sets"/>
              </a:rPr>
              <a:t>sets</a:t>
            </a:r>
            <a:r>
              <a:rPr lang="en-US" sz="1800"/>
              <a:t>, </a:t>
            </a:r>
            <a:r>
              <a:rPr lang="en-US" sz="1800">
                <a:hlinkClick r:id="rId4" tooltip="Python lists"/>
              </a:rPr>
              <a:t>lists</a:t>
            </a:r>
            <a:r>
              <a:rPr lang="en-US" sz="1800"/>
              <a:t>, </a:t>
            </a:r>
            <a:r>
              <a:rPr lang="en-US" sz="1800">
                <a:hlinkClick r:id="rId5" tooltip="Python tuples"/>
              </a:rPr>
              <a:t>tuples</a:t>
            </a:r>
            <a:r>
              <a:rPr lang="en-US" sz="1800"/>
              <a:t>, or containers of any iterators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1EFBE-BC63-4BC1-9336-032EADB1EBDA}"/>
              </a:ext>
            </a:extLst>
          </p:cNvPr>
          <p:cNvSpPr txBox="1"/>
          <p:nvPr/>
        </p:nvSpPr>
        <p:spPr>
          <a:xfrm>
            <a:off x="392464" y="599063"/>
            <a:ext cx="370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fun(variable):</a:t>
            </a:r>
          </a:p>
          <a:p>
            <a:r>
              <a:rPr lang="en-IN" sz="1600">
                <a:latin typeface=""/>
              </a:rPr>
              <a:t> </a:t>
            </a:r>
            <a:r>
              <a:rPr lang="en-IN" sz="1600" i="1">
                <a:solidFill>
                  <a:srgbClr val="408080"/>
                </a:solidFill>
                <a:latin typeface=""/>
              </a:rPr>
              <a:t>#print(variable)</a:t>
            </a:r>
          </a:p>
          <a:p>
            <a:r>
              <a:rPr lang="en-IN" sz="1600">
                <a:latin typeface=""/>
              </a:rPr>
              <a:t>    letters </a:t>
            </a:r>
            <a:r>
              <a:rPr lang="en-IN" sz="160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>
                <a:solidFill>
                  <a:srgbClr val="BA2121"/>
                </a:solidFill>
                <a:latin typeface=""/>
              </a:rPr>
              <a:t>'a', 'e', '</a:t>
            </a:r>
            <a:r>
              <a:rPr lang="en-IN" sz="1600" err="1">
                <a:solidFill>
                  <a:srgbClr val="BA2121"/>
                </a:solidFill>
                <a:latin typeface=""/>
              </a:rPr>
              <a:t>i</a:t>
            </a:r>
            <a:r>
              <a:rPr lang="en-IN" sz="1600">
                <a:solidFill>
                  <a:srgbClr val="BA2121"/>
                </a:solidFill>
                <a:latin typeface=""/>
              </a:rPr>
              <a:t>', 'o', 'u']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if (variable </a:t>
            </a:r>
            <a:r>
              <a:rPr lang="en-IN" sz="1600" b="1">
                <a:solidFill>
                  <a:srgbClr val="AA22FF"/>
                </a:solidFill>
                <a:latin typeface=""/>
              </a:rPr>
              <a:t>in letters):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return True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else: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return False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 sequence</a:t>
            </a:r>
          </a:p>
          <a:p>
            <a:r>
              <a:rPr lang="en-IN" sz="1600">
                <a:latin typeface=""/>
              </a:rPr>
              <a:t>sequence </a:t>
            </a:r>
            <a:r>
              <a:rPr lang="en-IN" sz="160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>
                <a:solidFill>
                  <a:srgbClr val="BA2121"/>
                </a:solidFill>
                <a:latin typeface=""/>
              </a:rPr>
              <a:t>'P', 'y', 't', 'h', 'o', 'n','</a:t>
            </a:r>
            <a:r>
              <a:rPr lang="en-IN" sz="1600" err="1">
                <a:solidFill>
                  <a:srgbClr val="BA2121"/>
                </a:solidFill>
                <a:latin typeface=""/>
              </a:rPr>
              <a:t>i</a:t>
            </a:r>
            <a:r>
              <a:rPr lang="en-IN" sz="1600">
                <a:solidFill>
                  <a:srgbClr val="BA2121"/>
                </a:solidFill>
                <a:latin typeface=""/>
              </a:rPr>
              <a:t>','c']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 using filter function</a:t>
            </a:r>
          </a:p>
          <a:p>
            <a:r>
              <a:rPr lang="en-IN" sz="1600">
                <a:latin typeface=""/>
              </a:rPr>
              <a:t>filtered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filter(fun, sequence)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print(filtered)  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'The filtered letters are:')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for s </a:t>
            </a:r>
            <a:r>
              <a:rPr lang="en-IN" sz="1600" b="1">
                <a:solidFill>
                  <a:srgbClr val="AA22FF"/>
                </a:solidFill>
                <a:latin typeface=""/>
              </a:rPr>
              <a:t>in filtered: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300AF-8B5C-461B-9656-038E3A912595}"/>
              </a:ext>
            </a:extLst>
          </p:cNvPr>
          <p:cNvSpPr txBox="1"/>
          <p:nvPr/>
        </p:nvSpPr>
        <p:spPr>
          <a:xfrm>
            <a:off x="4098400" y="914904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&lt;filter object at 0x000001BFC41A6FA0&gt;</a:t>
            </a:r>
          </a:p>
          <a:p>
            <a:r>
              <a:rPr lang="en-US" sz="1600"/>
              <a:t>The filtered letters are:</a:t>
            </a:r>
          </a:p>
          <a:p>
            <a:r>
              <a:rPr lang="en-US" sz="1600"/>
              <a:t>o</a:t>
            </a:r>
          </a:p>
          <a:p>
            <a:r>
              <a:rPr lang="en-US" sz="1600" err="1"/>
              <a:t>i</a:t>
            </a:r>
            <a:endParaRPr lang="en-IN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BACB-FCF1-45AA-89E4-6C8284E55A79}"/>
              </a:ext>
            </a:extLst>
          </p:cNvPr>
          <p:cNvSpPr txBox="1"/>
          <p:nvPr/>
        </p:nvSpPr>
        <p:spPr>
          <a:xfrm>
            <a:off x="3869412" y="2238709"/>
            <a:ext cx="5274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>
                <a:solidFill>
                  <a:srgbClr val="FF0000"/>
                </a:solidFill>
              </a:rPr>
              <a:t>Working:</a:t>
            </a:r>
            <a:r>
              <a:rPr lang="en-US" sz="1800"/>
              <a:t>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filter() method then passes each letter to the </a:t>
            </a:r>
            <a:r>
              <a:rPr lang="en-US" sz="1800" err="1">
                <a:solidFill>
                  <a:schemeClr val="accent2">
                    <a:lumMod val="75000"/>
                  </a:schemeClr>
                </a:solidFill>
              </a:rPr>
              <a:t>filter_vowels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() function to check if it returns true or not. At the end, it creates an iterator of the ones that return true (vowels).</a:t>
            </a:r>
            <a:endParaRPr lang="en-IN" sz="1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D7606-1D74-40D3-9727-7CD0487FC0C0}"/>
              </a:ext>
            </a:extLst>
          </p:cNvPr>
          <p:cNvSpPr txBox="1"/>
          <p:nvPr/>
        </p:nvSpPr>
        <p:spPr>
          <a:xfrm>
            <a:off x="226577" y="4546667"/>
            <a:ext cx="891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Note:</a:t>
            </a:r>
            <a:r>
              <a:rPr lang="en-US" sz="1800"/>
              <a:t>  when function is defined </a:t>
            </a:r>
            <a:r>
              <a:rPr lang="en-US" sz="1800">
                <a:solidFill>
                  <a:srgbClr val="FF0066"/>
                </a:solidFill>
              </a:rPr>
              <a:t>(element for element in </a:t>
            </a:r>
            <a:r>
              <a:rPr lang="en-US" sz="1800" err="1">
                <a:solidFill>
                  <a:srgbClr val="FF0066"/>
                </a:solidFill>
              </a:rPr>
              <a:t>iterable</a:t>
            </a:r>
            <a:r>
              <a:rPr lang="en-US" sz="1800">
                <a:solidFill>
                  <a:srgbClr val="FF0066"/>
                </a:solidFill>
              </a:rPr>
              <a:t> if function(element))</a:t>
            </a:r>
            <a:endParaRPr lang="en-IN" sz="180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without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BACB-FCF1-45AA-89E4-6C8284E55A79}"/>
              </a:ext>
            </a:extLst>
          </p:cNvPr>
          <p:cNvSpPr txBox="1"/>
          <p:nvPr/>
        </p:nvSpPr>
        <p:spPr>
          <a:xfrm>
            <a:off x="728993" y="4267157"/>
            <a:ext cx="805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>
                <a:solidFill>
                  <a:srgbClr val="FF0000"/>
                </a:solidFill>
              </a:rPr>
              <a:t>Working:</a:t>
            </a:r>
            <a:r>
              <a:rPr lang="en-US" sz="1800"/>
              <a:t>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</a:rPr>
              <a:t>when function is None </a:t>
            </a:r>
            <a:r>
              <a:rPr lang="en-US" sz="1800">
                <a:solidFill>
                  <a:srgbClr val="FF0066"/>
                </a:solidFill>
              </a:rPr>
              <a:t>(element for element in iterable if element)</a:t>
            </a:r>
            <a:endParaRPr lang="en-IN" sz="1800">
              <a:solidFill>
                <a:srgbClr val="FF006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7EFCC-E2B5-4A2F-B191-19588D707277}"/>
              </a:ext>
            </a:extLst>
          </p:cNvPr>
          <p:cNvSpPr txBox="1"/>
          <p:nvPr/>
        </p:nvSpPr>
        <p:spPr>
          <a:xfrm>
            <a:off x="400556" y="106879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>
                <a:solidFill>
                  <a:srgbClr val="408080"/>
                </a:solidFill>
                <a:latin typeface=""/>
              </a:rPr>
              <a:t># filter without function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 random list</a:t>
            </a:r>
          </a:p>
          <a:p>
            <a:r>
              <a:rPr lang="da-DK" sz="1600">
                <a:latin typeface=""/>
              </a:rPr>
              <a:t>l1 </a:t>
            </a:r>
            <a:r>
              <a:rPr lang="da-DK" sz="1600">
                <a:solidFill>
                  <a:srgbClr val="666666"/>
                </a:solidFill>
                <a:latin typeface=""/>
              </a:rPr>
              <a:t>= [1, </a:t>
            </a:r>
            <a:r>
              <a:rPr lang="da-DK" sz="1600">
                <a:solidFill>
                  <a:srgbClr val="BA2121"/>
                </a:solidFill>
                <a:latin typeface=""/>
              </a:rPr>
              <a:t>'a', </a:t>
            </a:r>
            <a:r>
              <a:rPr lang="da-DK" sz="1600">
                <a:solidFill>
                  <a:srgbClr val="666666"/>
                </a:solidFill>
                <a:latin typeface=""/>
              </a:rPr>
              <a:t>0, </a:t>
            </a:r>
            <a:r>
              <a:rPr lang="da-DK" sz="1600">
                <a:solidFill>
                  <a:srgbClr val="008000"/>
                </a:solidFill>
                <a:latin typeface=""/>
              </a:rPr>
              <a:t>False, True, </a:t>
            </a:r>
            <a:r>
              <a:rPr lang="da-DK" sz="1600">
                <a:solidFill>
                  <a:srgbClr val="BA2121"/>
                </a:solidFill>
                <a:latin typeface=""/>
              </a:rPr>
              <a:t>'0']</a:t>
            </a:r>
          </a:p>
          <a:p>
            <a:r>
              <a:rPr lang="en-IN" sz="1600" err="1">
                <a:latin typeface=""/>
              </a:rPr>
              <a:t>flist</a:t>
            </a:r>
            <a:r>
              <a:rPr lang="en-IN" sz="1600">
                <a:latin typeface=""/>
              </a:rPr>
              <a:t>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filter(None, l1)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'The filtered elements are:')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for e </a:t>
            </a:r>
            <a:r>
              <a:rPr lang="en-IN" sz="1600" b="1">
                <a:solidFill>
                  <a:srgbClr val="AA22FF"/>
                </a:solidFill>
                <a:latin typeface=""/>
              </a:rPr>
              <a:t>in </a:t>
            </a:r>
            <a:r>
              <a:rPr lang="en-IN" sz="1600" b="1" err="1">
                <a:solidFill>
                  <a:srgbClr val="AA22FF"/>
                </a:solidFill>
                <a:latin typeface=""/>
              </a:rPr>
              <a:t>flist</a:t>
            </a:r>
            <a:r>
              <a:rPr lang="en-IN" sz="1600" b="1">
                <a:solidFill>
                  <a:srgbClr val="AA22FF"/>
                </a:solidFill>
                <a:latin typeface=""/>
              </a:rPr>
              <a:t>:</a:t>
            </a:r>
          </a:p>
          <a:p>
            <a:r>
              <a:rPr lang="en-IN" sz="1600">
                <a:latin typeface=""/>
              </a:rPr>
              <a:t>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62C3E-19EC-4C86-AA2C-93035A12BE33}"/>
              </a:ext>
            </a:extLst>
          </p:cNvPr>
          <p:cNvSpPr txBox="1"/>
          <p:nvPr/>
        </p:nvSpPr>
        <p:spPr>
          <a:xfrm>
            <a:off x="4754071" y="1071068"/>
            <a:ext cx="3451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The filtered elements are:</a:t>
            </a:r>
          </a:p>
          <a:p>
            <a:r>
              <a:rPr lang="en-US" sz="1600"/>
              <a:t>1</a:t>
            </a:r>
          </a:p>
          <a:p>
            <a:r>
              <a:rPr lang="en-US" sz="1600"/>
              <a:t>a</a:t>
            </a:r>
          </a:p>
          <a:p>
            <a:r>
              <a:rPr lang="en-US" sz="1600"/>
              <a:t>True</a:t>
            </a:r>
          </a:p>
          <a:p>
            <a:r>
              <a:rPr lang="en-US" sz="1600"/>
              <a:t>0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3263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globals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locals()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6600"/>
                </a:solidFill>
              </a:rPr>
              <a:t>globals() and locals() returns the global and local symbols table respectively.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Python interpreter maintains a data structure containing information about each identifier appearing in the program's source code.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66"/>
                </a:solidFill>
              </a:rPr>
              <a:t>This information is about the type, value, scope level, and location of an identifier (symbol).</a:t>
            </a:r>
            <a:r>
              <a:rPr lang="en-US" sz="1800"/>
              <a:t> The symbols may be </a:t>
            </a:r>
            <a:r>
              <a:rPr lang="en-US" sz="1800">
                <a:hlinkClick r:id="rId3"/>
              </a:rPr>
              <a:t>variables</a:t>
            </a:r>
            <a:r>
              <a:rPr lang="en-US" sz="1800"/>
              <a:t>, </a:t>
            </a:r>
            <a:r>
              <a:rPr lang="en-US" sz="1800">
                <a:hlinkClick r:id="rId4"/>
              </a:rPr>
              <a:t>functions</a:t>
            </a:r>
            <a:r>
              <a:rPr lang="en-US" sz="1800"/>
              <a:t>, and </a:t>
            </a:r>
            <a:r>
              <a:rPr lang="en-US" sz="1800">
                <a:hlinkClick r:id="rId5"/>
              </a:rPr>
              <a:t>classes</a:t>
            </a:r>
            <a:r>
              <a:rPr lang="en-US" sz="1800"/>
              <a:t> etc.</a:t>
            </a:r>
            <a:endParaRPr lang="en-US" sz="1800">
              <a:solidFill>
                <a:srgbClr val="FF00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Python interpreter uses the </a:t>
            </a:r>
            <a:r>
              <a:rPr lang="en-US" sz="180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sz="1800">
                <a:solidFill>
                  <a:srgbClr val="00B050"/>
                </a:solidFill>
              </a:rPr>
              <a:t> object to hold this information. </a:t>
            </a:r>
            <a:endParaRPr lang="en-IN" sz="180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C4AD7-0E53-405E-9B59-5AC945C6C03F}"/>
              </a:ext>
            </a:extLst>
          </p:cNvPr>
          <p:cNvSpPr txBox="1"/>
          <p:nvPr/>
        </p:nvSpPr>
        <p:spPr>
          <a:xfrm>
            <a:off x="991275" y="266923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latin typeface=""/>
              </a:rPr>
              <a:t>num1</a:t>
            </a:r>
            <a:r>
              <a:rPr lang="en-IN" sz="1600">
                <a:solidFill>
                  <a:srgbClr val="666666"/>
                </a:solidFill>
                <a:latin typeface=""/>
              </a:rPr>
              <a:t>=10</a:t>
            </a:r>
          </a:p>
          <a:p>
            <a:r>
              <a:rPr lang="en-IN" sz="1600">
                <a:latin typeface=""/>
              </a:rPr>
              <a:t>num2</a:t>
            </a:r>
            <a:r>
              <a:rPr lang="en-IN" sz="1600">
                <a:solidFill>
                  <a:srgbClr val="666666"/>
                </a:solidFill>
                <a:latin typeface=""/>
              </a:rPr>
              <a:t>=20</a:t>
            </a:r>
          </a:p>
          <a:p>
            <a:r>
              <a:rPr lang="en-IN" sz="1600">
                <a:latin typeface=""/>
              </a:rPr>
              <a:t>name</a:t>
            </a:r>
            <a:r>
              <a:rPr lang="en-IN" sz="1600">
                <a:solidFill>
                  <a:srgbClr val="666666"/>
                </a:solidFill>
                <a:latin typeface=""/>
              </a:rPr>
              <a:t>=</a:t>
            </a:r>
            <a:r>
              <a:rPr lang="en-IN" sz="1600">
                <a:solidFill>
                  <a:srgbClr val="BA2121"/>
                </a:solidFill>
                <a:latin typeface=""/>
              </a:rPr>
              <a:t>"symbols Demo"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add(</a:t>
            </a:r>
            <a:r>
              <a:rPr lang="en-IN" sz="1600" b="1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600">
                <a:latin typeface=""/>
              </a:rPr>
              <a:t>        z</a:t>
            </a:r>
            <a:r>
              <a:rPr lang="en-IN" sz="1600">
                <a:solidFill>
                  <a:srgbClr val="666666"/>
                </a:solidFill>
                <a:latin typeface=""/>
              </a:rPr>
              <a:t>=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x+y</a:t>
            </a:r>
            <a:endParaRPr lang="en-IN" sz="1600">
              <a:solidFill>
                <a:srgbClr val="666666"/>
              </a:solidFill>
              <a:latin typeface=""/>
            </a:endParaRP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"Global Symbols--&gt;",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globals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(),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>
                <a:solidFill>
                  <a:srgbClr val="BB6622"/>
                </a:solidFill>
                <a:latin typeface=""/>
              </a:rPr>
              <a:t>\n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")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"Local Symbols--&gt;",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locals())</a:t>
            </a:r>
          </a:p>
          <a:p>
            <a:r>
              <a:rPr lang="en-IN" sz="1600">
                <a:latin typeface=""/>
              </a:rPr>
              <a:t>       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return z</a:t>
            </a:r>
          </a:p>
          <a:p>
            <a:r>
              <a:rPr lang="en-IN" sz="1600">
                <a:latin typeface=""/>
              </a:rPr>
              <a:t>add(</a:t>
            </a:r>
            <a:r>
              <a:rPr lang="en-IN" sz="1600">
                <a:solidFill>
                  <a:srgbClr val="666666"/>
                </a:solidFill>
                <a:latin typeface=""/>
              </a:rPr>
              <a:t>2,5)</a:t>
            </a:r>
          </a:p>
        </p:txBody>
      </p:sp>
    </p:spTree>
    <p:extLst>
      <p:ext uri="{BB962C8B-B14F-4D97-AF65-F5344CB8AC3E}">
        <p14:creationId xmlns:p14="http://schemas.microsoft.com/office/powerpoint/2010/main" val="29368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globals</a:t>
            </a:r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&amp; locals()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56D6AC-F2B7-43DE-A207-AC00832A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6" y="883844"/>
            <a:ext cx="8891728" cy="259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2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882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+mj-lt"/>
              </a:rPr>
              <a:t>Students will be able to:</a:t>
            </a:r>
            <a:endParaRPr sz="240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535E-FAC8-48D9-A38C-0446EDB938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68665" y="783214"/>
            <a:ext cx="6603101" cy="466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Develop user defined 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latin typeface="+mj-lt"/>
              </a:rPr>
              <a:t>Use in-built functions effectively (as per requirements)</a:t>
            </a:r>
          </a:p>
          <a:p>
            <a:pPr marL="76200" indent="0">
              <a:buNone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latin typeface="+mj-lt"/>
            </a:endParaRPr>
          </a:p>
          <a:p>
            <a:pPr marL="76200" indent="0">
              <a:buNone/>
            </a:pPr>
            <a:endParaRPr lang="en-IN">
              <a:latin typeface="+mj-lt"/>
            </a:endParaRPr>
          </a:p>
        </p:txBody>
      </p:sp>
      <p:grpSp>
        <p:nvGrpSpPr>
          <p:cNvPr id="13" name="Shape 314">
            <a:extLst>
              <a:ext uri="{FF2B5EF4-FFF2-40B4-BE49-F238E27FC236}">
                <a16:creationId xmlns:a16="http://schemas.microsoft.com/office/drawing/2014/main" id="{E6EE1B53-F4A9-483F-8A23-0D58D7E21973}"/>
              </a:ext>
            </a:extLst>
          </p:cNvPr>
          <p:cNvGrpSpPr/>
          <p:nvPr/>
        </p:nvGrpSpPr>
        <p:grpSpPr>
          <a:xfrm>
            <a:off x="8035390" y="119670"/>
            <a:ext cx="852361" cy="810915"/>
            <a:chOff x="584925" y="238125"/>
            <a:chExt cx="415200" cy="525100"/>
          </a:xfrm>
        </p:grpSpPr>
        <p:sp>
          <p:nvSpPr>
            <p:cNvPr id="14" name="Shape 315">
              <a:extLst>
                <a:ext uri="{FF2B5EF4-FFF2-40B4-BE49-F238E27FC236}">
                  <a16:creationId xmlns:a16="http://schemas.microsoft.com/office/drawing/2014/main" id="{DE3B8BF6-B7D3-4A74-AF49-35C1786ABBF8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316">
              <a:extLst>
                <a:ext uri="{FF2B5EF4-FFF2-40B4-BE49-F238E27FC236}">
                  <a16:creationId xmlns:a16="http://schemas.microsoft.com/office/drawing/2014/main" id="{9FAFE8E6-2C70-437D-86ED-319196BA6B0D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17">
              <a:extLst>
                <a:ext uri="{FF2B5EF4-FFF2-40B4-BE49-F238E27FC236}">
                  <a16:creationId xmlns:a16="http://schemas.microsoft.com/office/drawing/2014/main" id="{454CA80A-2EEF-4CC3-9386-149686E82DC3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318">
              <a:extLst>
                <a:ext uri="{FF2B5EF4-FFF2-40B4-BE49-F238E27FC236}">
                  <a16:creationId xmlns:a16="http://schemas.microsoft.com/office/drawing/2014/main" id="{5716F5D0-9B69-445F-BD52-43C611DD5524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319">
              <a:extLst>
                <a:ext uri="{FF2B5EF4-FFF2-40B4-BE49-F238E27FC236}">
                  <a16:creationId xmlns:a16="http://schemas.microsoft.com/office/drawing/2014/main" id="{453D0A7F-C432-488F-9D68-1D32F93BA7D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320">
              <a:extLst>
                <a:ext uri="{FF2B5EF4-FFF2-40B4-BE49-F238E27FC236}">
                  <a16:creationId xmlns:a16="http://schemas.microsoft.com/office/drawing/2014/main" id="{76DEB9E6-49FF-4257-BA98-019D0164AC5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952E5-0774-418F-9E7C-3101E479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5" y="894295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6600"/>
                </a:solidFill>
              </a:rPr>
              <a:t>map() loops over the items of an input </a:t>
            </a:r>
            <a:r>
              <a:rPr lang="en-US" sz="1800" err="1">
                <a:solidFill>
                  <a:srgbClr val="FF6600"/>
                </a:solidFill>
              </a:rPr>
              <a:t>iterable</a:t>
            </a:r>
            <a:r>
              <a:rPr lang="en-US" sz="1800">
                <a:solidFill>
                  <a:srgbClr val="FF6600"/>
                </a:solidFill>
              </a:rPr>
              <a:t> (or </a:t>
            </a:r>
            <a:r>
              <a:rPr lang="en-US" sz="1800" err="1">
                <a:solidFill>
                  <a:srgbClr val="FF6600"/>
                </a:solidFill>
              </a:rPr>
              <a:t>iterables</a:t>
            </a:r>
            <a:r>
              <a:rPr lang="en-US" sz="1800">
                <a:solidFill>
                  <a:srgbClr val="FF6600"/>
                </a:solidFill>
              </a:rPr>
              <a:t>) and returns an iterator that is result of  a transformation function applied  to every item in the original input </a:t>
            </a:r>
            <a:r>
              <a:rPr lang="en-US" sz="1800" err="1">
                <a:solidFill>
                  <a:srgbClr val="FF6600"/>
                </a:solidFill>
              </a:rPr>
              <a:t>iterable</a:t>
            </a:r>
            <a:r>
              <a:rPr lang="en-US" sz="1800">
                <a:solidFill>
                  <a:srgbClr val="FF6600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map() takes a function object and an </a:t>
            </a:r>
            <a:r>
              <a:rPr lang="en-US" sz="1800" err="1">
                <a:solidFill>
                  <a:srgbClr val="002060"/>
                </a:solidFill>
              </a:rPr>
              <a:t>iterable</a:t>
            </a:r>
            <a:r>
              <a:rPr lang="en-US" sz="1800">
                <a:solidFill>
                  <a:srgbClr val="002060"/>
                </a:solidFill>
              </a:rPr>
              <a:t> (or multiple </a:t>
            </a:r>
            <a:r>
              <a:rPr lang="en-US" sz="1800" err="1">
                <a:solidFill>
                  <a:srgbClr val="002060"/>
                </a:solidFill>
              </a:rPr>
              <a:t>iterables</a:t>
            </a:r>
            <a:r>
              <a:rPr lang="en-US" sz="1800">
                <a:solidFill>
                  <a:srgbClr val="002060"/>
                </a:solidFill>
              </a:rPr>
              <a:t>)</a:t>
            </a:r>
          </a:p>
          <a:p>
            <a:pPr algn="just"/>
            <a:r>
              <a:rPr lang="en-US" sz="1800">
                <a:solidFill>
                  <a:srgbClr val="C00000"/>
                </a:solidFill>
              </a:rPr>
              <a:t>  Syntax:</a:t>
            </a:r>
            <a:r>
              <a:rPr lang="en-US" sz="1800">
                <a:solidFill>
                  <a:srgbClr val="00B050"/>
                </a:solidFill>
              </a:rPr>
              <a:t> map(function, </a:t>
            </a:r>
            <a:r>
              <a:rPr lang="en-US" sz="1800" err="1">
                <a:solidFill>
                  <a:srgbClr val="00B050"/>
                </a:solidFill>
              </a:rPr>
              <a:t>iterable</a:t>
            </a:r>
            <a:r>
              <a:rPr lang="en-US" sz="1800">
                <a:solidFill>
                  <a:srgbClr val="00B050"/>
                </a:solidFill>
              </a:rPr>
              <a:t>[, iterable1, iterable2,..., </a:t>
            </a:r>
            <a:r>
              <a:rPr lang="en-US" sz="1800" err="1">
                <a:solidFill>
                  <a:srgbClr val="00B050"/>
                </a:solidFill>
              </a:rPr>
              <a:t>iterableN</a:t>
            </a:r>
            <a:r>
              <a:rPr lang="en-US" sz="1800">
                <a:solidFill>
                  <a:srgbClr val="00B050"/>
                </a:solidFill>
              </a:rPr>
              <a:t>])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map() applies function to each item in </a:t>
            </a:r>
            <a:r>
              <a:rPr lang="en-US" sz="1800" err="1">
                <a:solidFill>
                  <a:srgbClr val="7030A0"/>
                </a:solidFill>
              </a:rPr>
              <a:t>iterable</a:t>
            </a:r>
            <a:r>
              <a:rPr lang="en-US" sz="1800">
                <a:solidFill>
                  <a:srgbClr val="7030A0"/>
                </a:solidFill>
              </a:rPr>
              <a:t> in a loop and returns a new iterator that yields transformed items on demand.</a:t>
            </a:r>
            <a:endParaRPr lang="en-IN" sz="180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F989A-52BE-4747-82BB-7BDC1CFEA691}"/>
              </a:ext>
            </a:extLst>
          </p:cNvPr>
          <p:cNvSpPr txBox="1"/>
          <p:nvPr/>
        </p:nvSpPr>
        <p:spPr>
          <a:xfrm>
            <a:off x="234669" y="2946229"/>
            <a:ext cx="3851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"/>
              </a:rPr>
              <a:t>numbers </a:t>
            </a:r>
            <a:r>
              <a:rPr lang="en-US" sz="1800">
                <a:solidFill>
                  <a:srgbClr val="666666"/>
                </a:solidFill>
                <a:latin typeface=""/>
              </a:rPr>
              <a:t>= [1, 2, 3, 4, 5]</a:t>
            </a:r>
          </a:p>
          <a:p>
            <a:r>
              <a:rPr lang="en-IN" sz="1800">
                <a:latin typeface=""/>
              </a:rPr>
              <a:t>squared </a:t>
            </a:r>
            <a:r>
              <a:rPr lang="en-IN" sz="1800">
                <a:solidFill>
                  <a:srgbClr val="666666"/>
                </a:solidFill>
                <a:latin typeface=""/>
              </a:rPr>
              <a:t>= []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for 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num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 </a:t>
            </a:r>
            <a:r>
              <a:rPr lang="en-IN" sz="1800" b="1">
                <a:solidFill>
                  <a:srgbClr val="AA22FF"/>
                </a:solidFill>
                <a:latin typeface=""/>
              </a:rPr>
              <a:t>in numbers: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err="1">
                <a:latin typeface=""/>
              </a:rPr>
              <a:t>squared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.append</a:t>
            </a:r>
            <a:r>
              <a:rPr lang="en-IN" sz="1800">
                <a:solidFill>
                  <a:srgbClr val="666666"/>
                </a:solidFill>
                <a:latin typeface=""/>
              </a:rPr>
              <a:t>(</a:t>
            </a:r>
            <a:r>
              <a:rPr lang="en-IN" sz="1800" err="1">
                <a:solidFill>
                  <a:srgbClr val="666666"/>
                </a:solidFill>
                <a:latin typeface=""/>
              </a:rPr>
              <a:t>num</a:t>
            </a:r>
            <a:r>
              <a:rPr lang="en-IN" sz="1800">
                <a:solidFill>
                  <a:srgbClr val="666666"/>
                </a:solidFill>
                <a:latin typeface=""/>
              </a:rPr>
              <a:t> ** 2)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print(squared)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F6489-36AE-4317-9BC0-0B5985FE2984}"/>
              </a:ext>
            </a:extLst>
          </p:cNvPr>
          <p:cNvSpPr txBox="1"/>
          <p:nvPr/>
        </p:nvSpPr>
        <p:spPr>
          <a:xfrm>
            <a:off x="4395998" y="294622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square(number):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	return number 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** 2</a:t>
            </a:r>
          </a:p>
          <a:p>
            <a:r>
              <a:rPr lang="en-US" sz="1600">
                <a:latin typeface=""/>
              </a:rPr>
              <a:t>numbers </a:t>
            </a:r>
            <a:r>
              <a:rPr lang="en-US" sz="1600">
                <a:solidFill>
                  <a:srgbClr val="666666"/>
                </a:solidFill>
                <a:latin typeface=""/>
              </a:rPr>
              <a:t>= [1, 2, 3, 4, 5]</a:t>
            </a:r>
          </a:p>
          <a:p>
            <a:r>
              <a:rPr lang="en-IN" sz="1600">
                <a:latin typeface=""/>
              </a:rPr>
              <a:t>squared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>
                <a:solidFill>
                  <a:srgbClr val="008000"/>
                </a:solidFill>
                <a:latin typeface=""/>
              </a:rPr>
              <a:t>map(square, numbers)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print(list(squared))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E7E90-2906-42E3-8991-0E53CD5D4A42}"/>
              </a:ext>
            </a:extLst>
          </p:cNvPr>
          <p:cNvSpPr txBox="1"/>
          <p:nvPr/>
        </p:nvSpPr>
        <p:spPr>
          <a:xfrm>
            <a:off x="2714878" y="458550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FF0000"/>
                </a:solidFill>
              </a:rPr>
              <a:t>[1, 4, 9, 16, 25]</a:t>
            </a:r>
          </a:p>
        </p:txBody>
      </p:sp>
    </p:spTree>
    <p:extLst>
      <p:ext uri="{BB962C8B-B14F-4D97-AF65-F5344CB8AC3E}">
        <p14:creationId xmlns:p14="http://schemas.microsoft.com/office/powerpoint/2010/main" val="9758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#In Python 2.x, map() returns a list. </a:t>
            </a:r>
          </a:p>
          <a:p>
            <a:pPr algn="just"/>
            <a:r>
              <a:rPr lang="en-US" sz="2000">
                <a:solidFill>
                  <a:srgbClr val="C00000"/>
                </a:solidFill>
              </a:rPr>
              <a:t>#In Python 3.x., map() returns a map object, which is an iterator that yields items on demand. So, you need to call list() to create the desired list object.</a:t>
            </a:r>
            <a:endParaRPr lang="en-IN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D22AC-721F-490A-9563-B288FEF8931D}"/>
              </a:ext>
            </a:extLst>
          </p:cNvPr>
          <p:cNvSpPr txBox="1"/>
          <p:nvPr/>
        </p:nvSpPr>
        <p:spPr>
          <a:xfrm>
            <a:off x="586672" y="805045"/>
            <a:ext cx="56522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err="1">
                <a:latin typeface=""/>
              </a:rPr>
              <a:t>str_nums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[</a:t>
            </a:r>
            <a:r>
              <a:rPr lang="en-IN" sz="1800">
                <a:solidFill>
                  <a:srgbClr val="BA2121"/>
                </a:solidFill>
                <a:latin typeface=""/>
              </a:rPr>
              <a:t>"6", "7", "8", "9"]</a:t>
            </a:r>
          </a:p>
          <a:p>
            <a:r>
              <a:rPr lang="en-IN" sz="1800" err="1">
                <a:latin typeface=""/>
              </a:rPr>
              <a:t>int_nums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map(int, </a:t>
            </a:r>
            <a:r>
              <a:rPr lang="en-IN" sz="1800" err="1">
                <a:solidFill>
                  <a:srgbClr val="008000"/>
                </a:solidFill>
                <a:latin typeface=""/>
              </a:rPr>
              <a:t>str_nums</a:t>
            </a:r>
            <a:r>
              <a:rPr lang="en-IN" sz="1800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print(list(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int_nums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))</a:t>
            </a:r>
          </a:p>
          <a:p>
            <a:r>
              <a:rPr lang="en-US" sz="1800">
                <a:latin typeface=""/>
              </a:rPr>
              <a:t>numbers </a:t>
            </a:r>
            <a:r>
              <a:rPr lang="en-US" sz="1800">
                <a:solidFill>
                  <a:srgbClr val="666666"/>
                </a:solidFill>
                <a:latin typeface=""/>
              </a:rPr>
              <a:t>= [-4, -3, 0, 4, 3]</a:t>
            </a:r>
          </a:p>
          <a:p>
            <a:r>
              <a:rPr lang="en-US" sz="1800" err="1">
                <a:latin typeface=""/>
              </a:rPr>
              <a:t>abs_values</a:t>
            </a:r>
            <a:r>
              <a:rPr lang="en-US" sz="1800">
                <a:latin typeface=""/>
              </a:rPr>
              <a:t> </a:t>
            </a:r>
            <a:r>
              <a:rPr lang="en-US" sz="1800">
                <a:solidFill>
                  <a:srgbClr val="666666"/>
                </a:solidFill>
                <a:latin typeface=""/>
              </a:rPr>
              <a:t>= </a:t>
            </a:r>
            <a:r>
              <a:rPr lang="en-US" sz="1800">
                <a:solidFill>
                  <a:srgbClr val="008000"/>
                </a:solidFill>
                <a:latin typeface=""/>
              </a:rPr>
              <a:t>list(map(abs, numbers))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abs_values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print(list(map(float, numbers)))</a:t>
            </a:r>
          </a:p>
          <a:p>
            <a:r>
              <a:rPr lang="en-US" sz="1800">
                <a:latin typeface=""/>
              </a:rPr>
              <a:t>words </a:t>
            </a:r>
            <a:r>
              <a:rPr lang="en-US" sz="1800">
                <a:solidFill>
                  <a:srgbClr val="666666"/>
                </a:solidFill>
                <a:latin typeface=""/>
              </a:rPr>
              <a:t>= [</a:t>
            </a:r>
            <a:r>
              <a:rPr lang="en-US" sz="1800">
                <a:solidFill>
                  <a:srgbClr val="BA2121"/>
                </a:solidFill>
                <a:latin typeface=""/>
              </a:rPr>
              <a:t>"Working", "</a:t>
            </a:r>
            <a:r>
              <a:rPr lang="en-US" sz="1800" err="1">
                <a:solidFill>
                  <a:srgbClr val="BA2121"/>
                </a:solidFill>
                <a:latin typeface=""/>
              </a:rPr>
              <a:t>of","Python","map</a:t>
            </a:r>
            <a:r>
              <a:rPr lang="en-US" sz="1800">
                <a:solidFill>
                  <a:srgbClr val="BA2121"/>
                </a:solidFill>
                <a:latin typeface=""/>
              </a:rPr>
              <a:t>()","function"]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print(list(map(</a:t>
            </a:r>
            <a:r>
              <a:rPr lang="en-US" sz="1800" b="1" err="1">
                <a:solidFill>
                  <a:srgbClr val="008000"/>
                </a:solidFill>
                <a:latin typeface=""/>
              </a:rPr>
              <a:t>len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, words)))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1CA53-CD97-4D74-B365-84E3AFF7652E}"/>
              </a:ext>
            </a:extLst>
          </p:cNvPr>
          <p:cNvSpPr txBox="1"/>
          <p:nvPr/>
        </p:nvSpPr>
        <p:spPr>
          <a:xfrm>
            <a:off x="5854587" y="3714621"/>
            <a:ext cx="28524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solidFill>
                  <a:srgbClr val="002060"/>
                </a:solidFill>
              </a:rPr>
              <a:t>[6, 7, 8, 9]</a:t>
            </a:r>
          </a:p>
          <a:p>
            <a:r>
              <a:rPr lang="en-IN" sz="1800">
                <a:solidFill>
                  <a:srgbClr val="002060"/>
                </a:solidFill>
              </a:rPr>
              <a:t>[4, 3, 0, 4, 3]</a:t>
            </a:r>
          </a:p>
          <a:p>
            <a:r>
              <a:rPr lang="en-IN" sz="1800">
                <a:solidFill>
                  <a:srgbClr val="002060"/>
                </a:solidFill>
              </a:rPr>
              <a:t>[-4.0, -3.0, 0.0, 4.0, 3.0]</a:t>
            </a:r>
          </a:p>
          <a:p>
            <a:r>
              <a:rPr lang="en-IN" sz="1800">
                <a:solidFill>
                  <a:srgbClr val="002060"/>
                </a:solidFill>
              </a:rPr>
              <a:t>[7, 2, 6, 5, 8]</a:t>
            </a:r>
          </a:p>
        </p:txBody>
      </p:sp>
    </p:spTree>
    <p:extLst>
      <p:ext uri="{BB962C8B-B14F-4D97-AF65-F5344CB8AC3E}">
        <p14:creationId xmlns:p14="http://schemas.microsoft.com/office/powerpoint/2010/main" val="38060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map()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02864-09EF-4EB2-B078-E4D8AC206C85}"/>
              </a:ext>
            </a:extLst>
          </p:cNvPr>
          <p:cNvSpPr txBox="1"/>
          <p:nvPr/>
        </p:nvSpPr>
        <p:spPr>
          <a:xfrm>
            <a:off x="408648" y="802521"/>
            <a:ext cx="51667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>
                <a:solidFill>
                  <a:srgbClr val="408080"/>
                </a:solidFill>
                <a:latin typeface=""/>
              </a:rPr>
              <a:t># Multiple </a:t>
            </a:r>
            <a:r>
              <a:rPr lang="en-IN" sz="1600" i="1" err="1">
                <a:solidFill>
                  <a:srgbClr val="408080"/>
                </a:solidFill>
                <a:latin typeface=""/>
              </a:rPr>
              <a:t>iterables</a:t>
            </a:r>
            <a:endParaRPr lang="en-IN" sz="1600" i="1">
              <a:solidFill>
                <a:srgbClr val="408080"/>
              </a:solidFill>
              <a:latin typeface=""/>
            </a:endParaRPr>
          </a:p>
          <a:p>
            <a:r>
              <a:rPr lang="en-US" sz="1600" err="1">
                <a:latin typeface=""/>
              </a:rPr>
              <a:t>first_it</a:t>
            </a:r>
            <a:r>
              <a:rPr lang="en-US" sz="1600">
                <a:latin typeface=""/>
              </a:rPr>
              <a:t> </a:t>
            </a:r>
            <a:r>
              <a:rPr lang="en-US" sz="1600">
                <a:solidFill>
                  <a:srgbClr val="666666"/>
                </a:solidFill>
                <a:latin typeface=""/>
              </a:rPr>
              <a:t>= [1, 2, 3]</a:t>
            </a:r>
          </a:p>
          <a:p>
            <a:r>
              <a:rPr lang="en-US" sz="1600" err="1">
                <a:latin typeface=""/>
              </a:rPr>
              <a:t>second_it</a:t>
            </a:r>
            <a:r>
              <a:rPr lang="en-US" sz="1600">
                <a:latin typeface=""/>
              </a:rPr>
              <a:t> </a:t>
            </a:r>
            <a:r>
              <a:rPr lang="en-US" sz="1600">
                <a:solidFill>
                  <a:srgbClr val="666666"/>
                </a:solidFill>
                <a:latin typeface=""/>
              </a:rPr>
              <a:t>= [4, 5, 6]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print(list(map(pow, </a:t>
            </a:r>
            <a:r>
              <a:rPr lang="en-US" sz="1600" b="1" err="1">
                <a:solidFill>
                  <a:srgbClr val="008000"/>
                </a:solidFill>
                <a:latin typeface=""/>
              </a:rPr>
              <a:t>first_it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, </a:t>
            </a:r>
            <a:r>
              <a:rPr lang="en-US" sz="1600" b="1" err="1">
                <a:solidFill>
                  <a:srgbClr val="008000"/>
                </a:solidFill>
                <a:latin typeface=""/>
              </a:rPr>
              <a:t>second_it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)))</a:t>
            </a:r>
          </a:p>
          <a:p>
            <a:endParaRPr lang="en-IN" sz="1600">
              <a:latin typeface=""/>
            </a:endParaRP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#String functions</a:t>
            </a:r>
          </a:p>
          <a:p>
            <a:r>
              <a:rPr lang="en-IN" sz="1600">
                <a:latin typeface=""/>
              </a:rPr>
              <a:t>str1 </a:t>
            </a:r>
            <a:r>
              <a:rPr lang="en-IN" sz="1600">
                <a:solidFill>
                  <a:srgbClr val="666666"/>
                </a:solidFill>
                <a:latin typeface=""/>
              </a:rPr>
              <a:t>= [</a:t>
            </a:r>
            <a:r>
              <a:rPr lang="en-IN" sz="1600">
                <a:solidFill>
                  <a:srgbClr val="BA2121"/>
                </a:solidFill>
                <a:latin typeface=""/>
              </a:rPr>
              <a:t>"</a:t>
            </a:r>
            <a:r>
              <a:rPr lang="en-IN" sz="1600" err="1">
                <a:solidFill>
                  <a:srgbClr val="BA2121"/>
                </a:solidFill>
                <a:latin typeface=""/>
              </a:rPr>
              <a:t>applyting</a:t>
            </a:r>
            <a:r>
              <a:rPr lang="en-IN" sz="1600">
                <a:solidFill>
                  <a:srgbClr val="BA2121"/>
                </a:solidFill>
                <a:latin typeface=""/>
              </a:rPr>
              <a:t>", "map", "on", "strings"]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print(list(map(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.capitalize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, str1)))</a:t>
            </a:r>
          </a:p>
          <a:p>
            <a:r>
              <a:rPr lang="nb-NO" sz="1600" b="1">
                <a:solidFill>
                  <a:srgbClr val="008000"/>
                </a:solidFill>
                <a:latin typeface=""/>
              </a:rPr>
              <a:t>print(list(map(str</a:t>
            </a:r>
            <a:r>
              <a:rPr lang="nb-NO" sz="1600" b="1">
                <a:solidFill>
                  <a:srgbClr val="666666"/>
                </a:solidFill>
                <a:latin typeface=""/>
              </a:rPr>
              <a:t>.upper, str1)))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print(list(map(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str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.lower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, str1)))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B509B-7E29-44F7-83D0-F39471B29510}"/>
              </a:ext>
            </a:extLst>
          </p:cNvPr>
          <p:cNvSpPr txBox="1"/>
          <p:nvPr/>
        </p:nvSpPr>
        <p:spPr>
          <a:xfrm>
            <a:off x="4724329" y="3648379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[1, 32, 729]</a:t>
            </a:r>
          </a:p>
          <a:p>
            <a:r>
              <a:rPr lang="en-IN">
                <a:solidFill>
                  <a:srgbClr val="FF0000"/>
                </a:solidFill>
              </a:rPr>
              <a:t>['</a:t>
            </a:r>
            <a:r>
              <a:rPr lang="en-IN" err="1">
                <a:solidFill>
                  <a:srgbClr val="FF0000"/>
                </a:solidFill>
              </a:rPr>
              <a:t>Applyting</a:t>
            </a:r>
            <a:r>
              <a:rPr lang="en-IN">
                <a:solidFill>
                  <a:srgbClr val="FF0000"/>
                </a:solidFill>
              </a:rPr>
              <a:t>', 'Map', 'On', 'Strings']</a:t>
            </a:r>
          </a:p>
          <a:p>
            <a:r>
              <a:rPr lang="en-IN">
                <a:solidFill>
                  <a:srgbClr val="FF0000"/>
                </a:solidFill>
              </a:rPr>
              <a:t>['APPLYTING', 'MAP', 'ON', 'STRINGS']</a:t>
            </a:r>
          </a:p>
          <a:p>
            <a:r>
              <a:rPr lang="en-IN">
                <a:solidFill>
                  <a:srgbClr val="FF0000"/>
                </a:solidFill>
              </a:rPr>
              <a:t>['</a:t>
            </a:r>
            <a:r>
              <a:rPr lang="en-IN" err="1">
                <a:solidFill>
                  <a:srgbClr val="FF0000"/>
                </a:solidFill>
              </a:rPr>
              <a:t>applyting</a:t>
            </a:r>
            <a:r>
              <a:rPr lang="en-IN">
                <a:solidFill>
                  <a:srgbClr val="FF0000"/>
                </a:solidFill>
              </a:rPr>
              <a:t>', 'map', 'on', 'strings']</a:t>
            </a:r>
          </a:p>
        </p:txBody>
      </p:sp>
    </p:spTree>
    <p:extLst>
      <p:ext uri="{BB962C8B-B14F-4D97-AF65-F5344CB8AC3E}">
        <p14:creationId xmlns:p14="http://schemas.microsoft.com/office/powerpoint/2010/main" val="30964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599063"/>
            <a:ext cx="87919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Python’s reduce() implements a mathematical technique commonly known as folding or reduction.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C00000"/>
                </a:solidFill>
              </a:rPr>
              <a:t>It reduces a list of items to a single cumulative value. It operates on any </a:t>
            </a:r>
            <a:r>
              <a:rPr lang="en-US" sz="1800" err="1">
                <a:solidFill>
                  <a:srgbClr val="C00000"/>
                </a:solidFill>
              </a:rPr>
              <a:t>iterable</a:t>
            </a:r>
            <a:r>
              <a:rPr lang="en-US" sz="1800">
                <a:solidFill>
                  <a:srgbClr val="C00000"/>
                </a:solidFill>
              </a:rPr>
              <a:t> performs the following steps:</a:t>
            </a:r>
          </a:p>
          <a:p>
            <a:pPr algn="just"/>
            <a:endParaRPr lang="en-US" sz="1800">
              <a:solidFill>
                <a:srgbClr val="FF6600"/>
              </a:solidFill>
            </a:endParaRPr>
          </a:p>
          <a:p>
            <a:pPr algn="just"/>
            <a:r>
              <a:rPr lang="en-US" sz="1800">
                <a:solidFill>
                  <a:srgbClr val="FF6600"/>
                </a:solidFill>
              </a:rPr>
              <a:t>Working: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>
                <a:solidFill>
                  <a:srgbClr val="FF0066"/>
                </a:solidFill>
              </a:rPr>
              <a:t>Apply a function (or callable) to the first two items in an </a:t>
            </a:r>
            <a:r>
              <a:rPr lang="en-US" sz="1800" err="1">
                <a:solidFill>
                  <a:srgbClr val="FF0066"/>
                </a:solidFill>
              </a:rPr>
              <a:t>iterable</a:t>
            </a:r>
            <a:r>
              <a:rPr lang="en-US" sz="1800">
                <a:solidFill>
                  <a:srgbClr val="FF0066"/>
                </a:solidFill>
              </a:rPr>
              <a:t> and generates a partial result.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Uses this partial result with the third item in the </a:t>
            </a:r>
            <a:r>
              <a:rPr lang="en-US" sz="1800" err="1">
                <a:solidFill>
                  <a:srgbClr val="0070C0"/>
                </a:solidFill>
              </a:rPr>
              <a:t>iterable</a:t>
            </a:r>
            <a:r>
              <a:rPr lang="en-US" sz="1800">
                <a:solidFill>
                  <a:srgbClr val="0070C0"/>
                </a:solidFill>
              </a:rPr>
              <a:t>, to generate another partial result</a:t>
            </a:r>
            <a:r>
              <a:rPr lang="en-US" sz="1800">
                <a:solidFill>
                  <a:srgbClr val="FF6600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Repeat the process until the </a:t>
            </a:r>
            <a:r>
              <a:rPr lang="en-US" sz="1800" err="1">
                <a:solidFill>
                  <a:srgbClr val="7030A0"/>
                </a:solidFill>
              </a:rPr>
              <a:t>iterable</a:t>
            </a:r>
            <a:r>
              <a:rPr lang="en-US" sz="1800">
                <a:solidFill>
                  <a:srgbClr val="7030A0"/>
                </a:solidFill>
              </a:rPr>
              <a:t> is exhausted and then return a single cumulative value</a:t>
            </a:r>
            <a:r>
              <a:rPr lang="en-US" sz="1800">
                <a:solidFill>
                  <a:srgbClr val="FF6600"/>
                </a:solidFill>
              </a:rPr>
              <a:t>.</a:t>
            </a:r>
            <a:endParaRPr lang="en-IN" sz="1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957E1-B17A-4F8E-BA0A-0E9FF4DCF75D}"/>
              </a:ext>
            </a:extLst>
          </p:cNvPr>
          <p:cNvSpPr txBox="1"/>
          <p:nvPr/>
        </p:nvSpPr>
        <p:spPr>
          <a:xfrm>
            <a:off x="416740" y="141758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  <a:latin typeface=""/>
              </a:rPr>
              <a:t>def </a:t>
            </a:r>
            <a:r>
              <a:rPr lang="en-US" sz="1800" b="1" err="1">
                <a:solidFill>
                  <a:srgbClr val="0000FF"/>
                </a:solidFill>
                <a:latin typeface=""/>
              </a:rPr>
              <a:t>my_add</a:t>
            </a:r>
            <a:r>
              <a:rPr lang="en-US" sz="1800" b="1">
                <a:solidFill>
                  <a:srgbClr val="0000FF"/>
                </a:solidFill>
                <a:latin typeface=""/>
              </a:rPr>
              <a:t>(a, b):</a:t>
            </a:r>
          </a:p>
          <a:p>
            <a:r>
              <a:rPr lang="en-IN" sz="1800">
                <a:latin typeface=""/>
              </a:rPr>
              <a:t>  result </a:t>
            </a:r>
            <a:r>
              <a:rPr lang="en-IN" sz="1800">
                <a:solidFill>
                  <a:srgbClr val="666666"/>
                </a:solidFill>
                <a:latin typeface=""/>
              </a:rPr>
              <a:t>= a + b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  print(f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"{a} + {b} = {result}")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  return result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functools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import reduce</a:t>
            </a:r>
          </a:p>
          <a:p>
            <a:r>
              <a:rPr lang="en-US" sz="1800">
                <a:latin typeface=""/>
              </a:rPr>
              <a:t>numbers </a:t>
            </a:r>
            <a:r>
              <a:rPr lang="en-US" sz="1800">
                <a:solidFill>
                  <a:srgbClr val="666666"/>
                </a:solidFill>
                <a:latin typeface=""/>
              </a:rPr>
              <a:t>= [0, 1, 2, 3, 4]</a:t>
            </a:r>
          </a:p>
          <a:p>
            <a:r>
              <a:rPr lang="en-IN" sz="1800">
                <a:solidFill>
                  <a:srgbClr val="008000"/>
                </a:solidFill>
                <a:latin typeface=""/>
              </a:rPr>
              <a:t>reduce(</a:t>
            </a:r>
            <a:r>
              <a:rPr lang="en-IN" sz="1800" err="1">
                <a:solidFill>
                  <a:srgbClr val="008000"/>
                </a:solidFill>
                <a:latin typeface=""/>
              </a:rPr>
              <a:t>my_add</a:t>
            </a:r>
            <a:r>
              <a:rPr lang="en-IN" sz="1800">
                <a:solidFill>
                  <a:srgbClr val="008000"/>
                </a:solidFill>
                <a:latin typeface=""/>
              </a:rPr>
              <a:t>, numbers)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FE36-5C9C-4FBB-8F35-762D0516B9A9}"/>
              </a:ext>
            </a:extLst>
          </p:cNvPr>
          <p:cNvSpPr txBox="1"/>
          <p:nvPr/>
        </p:nvSpPr>
        <p:spPr>
          <a:xfrm>
            <a:off x="5579026" y="1371421"/>
            <a:ext cx="2225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solidFill>
                  <a:srgbClr val="FF0066"/>
                </a:solidFill>
              </a:rPr>
              <a:t>0 + 1 = 1</a:t>
            </a:r>
          </a:p>
          <a:p>
            <a:r>
              <a:rPr lang="en-IN" sz="1800">
                <a:solidFill>
                  <a:srgbClr val="FF0066"/>
                </a:solidFill>
              </a:rPr>
              <a:t>1 + 2 = 3</a:t>
            </a:r>
          </a:p>
          <a:p>
            <a:r>
              <a:rPr lang="en-IN" sz="1800">
                <a:solidFill>
                  <a:srgbClr val="FF0066"/>
                </a:solidFill>
              </a:rPr>
              <a:t>3 + 3 = 6</a:t>
            </a:r>
          </a:p>
          <a:p>
            <a:r>
              <a:rPr lang="en-IN" sz="1800">
                <a:solidFill>
                  <a:srgbClr val="FF0066"/>
                </a:solidFill>
              </a:rPr>
              <a:t>6 + 4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FD622-9765-478F-B828-281B4CE3E61C}"/>
              </a:ext>
            </a:extLst>
          </p:cNvPr>
          <p:cNvSpPr txBox="1"/>
          <p:nvPr/>
        </p:nvSpPr>
        <p:spPr>
          <a:xfrm>
            <a:off x="258945" y="809065"/>
            <a:ext cx="7331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Syntax:      </a:t>
            </a:r>
            <a:r>
              <a:rPr lang="en-US" sz="2000" err="1">
                <a:solidFill>
                  <a:srgbClr val="C00000"/>
                </a:solidFill>
              </a:rPr>
              <a:t>functools.reduce</a:t>
            </a:r>
            <a:r>
              <a:rPr lang="en-US" sz="2000">
                <a:solidFill>
                  <a:srgbClr val="C00000"/>
                </a:solidFill>
              </a:rPr>
              <a:t>(</a:t>
            </a:r>
            <a:r>
              <a:rPr lang="en-US" sz="2000" err="1">
                <a:solidFill>
                  <a:srgbClr val="C00000"/>
                </a:solidFill>
              </a:rPr>
              <a:t>myfunction</a:t>
            </a:r>
            <a:r>
              <a:rPr lang="en-US" sz="2000">
                <a:solidFill>
                  <a:srgbClr val="C00000"/>
                </a:solidFill>
              </a:rPr>
              <a:t>, iterable, initializer)</a:t>
            </a:r>
            <a:endParaRPr lang="en-IN" sz="200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175EB-A6AF-4988-A95F-3B1A2F27D911}"/>
              </a:ext>
            </a:extLst>
          </p:cNvPr>
          <p:cNvSpPr txBox="1"/>
          <p:nvPr/>
        </p:nvSpPr>
        <p:spPr>
          <a:xfrm>
            <a:off x="5722660" y="3102668"/>
            <a:ext cx="1938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0070C0"/>
                </a:solidFill>
              </a:rPr>
              <a:t>100 + 0 = 100</a:t>
            </a:r>
          </a:p>
          <a:p>
            <a:r>
              <a:rPr lang="en-IN">
                <a:solidFill>
                  <a:srgbClr val="0070C0"/>
                </a:solidFill>
              </a:rPr>
              <a:t>100 + 1 = 101</a:t>
            </a:r>
          </a:p>
          <a:p>
            <a:r>
              <a:rPr lang="en-IN">
                <a:solidFill>
                  <a:srgbClr val="0070C0"/>
                </a:solidFill>
              </a:rPr>
              <a:t>101 + 2 = 103</a:t>
            </a:r>
          </a:p>
          <a:p>
            <a:r>
              <a:rPr lang="en-IN">
                <a:solidFill>
                  <a:srgbClr val="0070C0"/>
                </a:solidFill>
              </a:rPr>
              <a:t>103 + 3 = 106</a:t>
            </a:r>
          </a:p>
          <a:p>
            <a:r>
              <a:rPr lang="en-IN">
                <a:solidFill>
                  <a:srgbClr val="0070C0"/>
                </a:solidFill>
              </a:rPr>
              <a:t>106 + 4 = 110</a:t>
            </a:r>
          </a:p>
          <a:p>
            <a:r>
              <a:rPr lang="en-IN">
                <a:solidFill>
                  <a:srgbClr val="0070C0"/>
                </a:solidFill>
              </a:rPr>
              <a:t>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65869-ECE6-42E4-ADD4-20AD4E929588}"/>
              </a:ext>
            </a:extLst>
          </p:cNvPr>
          <p:cNvSpPr txBox="1"/>
          <p:nvPr/>
        </p:nvSpPr>
        <p:spPr>
          <a:xfrm>
            <a:off x="416740" y="3965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  <a:latin typeface=""/>
              </a:rPr>
              <a:t>print(reduce(</a:t>
            </a:r>
            <a:r>
              <a:rPr lang="en-US" sz="1800" b="1" err="1">
                <a:solidFill>
                  <a:srgbClr val="008000"/>
                </a:solidFill>
                <a:latin typeface=""/>
              </a:rPr>
              <a:t>my_add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, numbers, </a:t>
            </a:r>
            <a:r>
              <a:rPr lang="en-US" sz="1800" b="1">
                <a:solidFill>
                  <a:srgbClr val="666666"/>
                </a:solidFill>
                <a:latin typeface=""/>
              </a:rPr>
              <a:t>100))</a:t>
            </a:r>
          </a:p>
        </p:txBody>
      </p:sp>
    </p:spTree>
    <p:extLst>
      <p:ext uri="{BB962C8B-B14F-4D97-AF65-F5344CB8AC3E}">
        <p14:creationId xmlns:p14="http://schemas.microsoft.com/office/powerpoint/2010/main" val="189695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reduce() was originally a built-in function (and still is in Python 2.x), but it was moved to </a:t>
            </a:r>
            <a:r>
              <a:rPr lang="en-US" sz="2000" err="1">
                <a:solidFill>
                  <a:srgbClr val="FF0066"/>
                </a:solidFill>
              </a:rPr>
              <a:t>functools</a:t>
            </a:r>
            <a:r>
              <a:rPr lang="en-US" sz="2000">
                <a:solidFill>
                  <a:srgbClr val="002060"/>
                </a:solidFill>
              </a:rPr>
              <a:t>. reduce() in Python 3.0. This decision was based on some possible performance and readability issues.</a:t>
            </a:r>
            <a:endParaRPr lang="en-IN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5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reduce()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4EF2F-A5DE-4DD1-9ACF-D51DEEDA1265}"/>
              </a:ext>
            </a:extLst>
          </p:cNvPr>
          <p:cNvSpPr txBox="1"/>
          <p:nvPr/>
        </p:nvSpPr>
        <p:spPr>
          <a:xfrm>
            <a:off x="554305" y="971312"/>
            <a:ext cx="51101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>
                <a:solidFill>
                  <a:srgbClr val="408080"/>
                </a:solidFill>
                <a:latin typeface=""/>
              </a:rPr>
              <a:t>#Factorial using reduce() function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functools</a:t>
            </a:r>
            <a:endParaRPr lang="en-IN" sz="1800" b="1">
              <a:solidFill>
                <a:srgbClr val="0000FF"/>
              </a:solidFill>
              <a:latin typeface=""/>
            </a:endParaRP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mult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(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s-ES" sz="1800">
                <a:latin typeface=""/>
              </a:rPr>
              <a:t>    </a:t>
            </a:r>
            <a:r>
              <a:rPr lang="es-ES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s-ES" sz="1800" b="1">
                <a:solidFill>
                  <a:srgbClr val="BA2121"/>
                </a:solidFill>
                <a:latin typeface=""/>
              </a:rPr>
              <a:t>"x=",x," y=",y)</a:t>
            </a:r>
          </a:p>
          <a:p>
            <a:r>
              <a:rPr lang="en-IN" sz="1800">
                <a:latin typeface=""/>
              </a:rPr>
              <a:t>   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return x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*y</a:t>
            </a:r>
          </a:p>
          <a:p>
            <a:r>
              <a:rPr lang="en-US" sz="1800">
                <a:latin typeface=""/>
              </a:rPr>
              <a:t>fact</a:t>
            </a:r>
            <a:r>
              <a:rPr lang="en-US" sz="1800">
                <a:solidFill>
                  <a:srgbClr val="666666"/>
                </a:solidFill>
                <a:latin typeface=""/>
              </a:rPr>
              <a:t>=</a:t>
            </a:r>
            <a:r>
              <a:rPr lang="en-US" sz="1800">
                <a:solidFill>
                  <a:srgbClr val="008000"/>
                </a:solidFill>
                <a:latin typeface=""/>
              </a:rPr>
              <a:t>reduce(</a:t>
            </a:r>
            <a:r>
              <a:rPr lang="en-US" sz="1800" err="1">
                <a:solidFill>
                  <a:srgbClr val="008000"/>
                </a:solidFill>
                <a:latin typeface=""/>
              </a:rPr>
              <a:t>mult</a:t>
            </a:r>
            <a:r>
              <a:rPr lang="en-US" sz="1800">
                <a:solidFill>
                  <a:srgbClr val="008000"/>
                </a:solidFill>
                <a:latin typeface=""/>
              </a:rPr>
              <a:t>, range(</a:t>
            </a:r>
            <a:r>
              <a:rPr lang="en-US" sz="1800">
                <a:solidFill>
                  <a:srgbClr val="666666"/>
                </a:solidFill>
                <a:latin typeface=""/>
              </a:rPr>
              <a:t>1, 5))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print (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'Factorial of 4: ', fact)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02037-0A95-49D8-A645-B74F49A11833}"/>
              </a:ext>
            </a:extLst>
          </p:cNvPr>
          <p:cNvSpPr txBox="1"/>
          <p:nvPr/>
        </p:nvSpPr>
        <p:spPr>
          <a:xfrm>
            <a:off x="5617894" y="2340917"/>
            <a:ext cx="25368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>
                <a:solidFill>
                  <a:srgbClr val="7030A0"/>
                </a:solidFill>
              </a:rPr>
              <a:t>x= 1  y= 2</a:t>
            </a:r>
          </a:p>
          <a:p>
            <a:r>
              <a:rPr lang="es-ES" sz="2000">
                <a:solidFill>
                  <a:srgbClr val="7030A0"/>
                </a:solidFill>
              </a:rPr>
              <a:t>x= 2  y= 3</a:t>
            </a:r>
          </a:p>
          <a:p>
            <a:r>
              <a:rPr lang="es-ES" sz="2000">
                <a:solidFill>
                  <a:srgbClr val="7030A0"/>
                </a:solidFill>
              </a:rPr>
              <a:t>x= 6  y= 4</a:t>
            </a:r>
          </a:p>
          <a:p>
            <a:r>
              <a:rPr lang="es-ES" sz="2000">
                <a:solidFill>
                  <a:srgbClr val="7030A0"/>
                </a:solidFill>
              </a:rPr>
              <a:t>Factorial of 4:  24</a:t>
            </a:r>
            <a:endParaRPr lang="en-IN" sz="20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Working with Modules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9076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744719"/>
            <a:ext cx="87919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C000"/>
                </a:solidFill>
              </a:rPr>
              <a:t>Modular programming refers to the process of breaking a large, unwieldy programming task into separate, smaller, more manageable subtasks or modules. Individual modules can then be cobbled together like building blocks to create a larger application.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A module is a file (.</a:t>
            </a:r>
            <a:r>
              <a:rPr lang="en-US" sz="1800" err="1">
                <a:solidFill>
                  <a:srgbClr val="00B050"/>
                </a:solidFill>
              </a:rPr>
              <a:t>py</a:t>
            </a:r>
            <a:r>
              <a:rPr lang="en-US" sz="1800">
                <a:solidFill>
                  <a:srgbClr val="00B050"/>
                </a:solidFill>
              </a:rPr>
              <a:t>) containing Python definitions and statements.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66"/>
                </a:solidFill>
              </a:rPr>
              <a:t>It can define functions, classes, and variables</a:t>
            </a:r>
            <a:r>
              <a:rPr lang="en-US" sz="1800">
                <a:solidFill>
                  <a:srgbClr val="00B050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It can also include runnable code.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6600"/>
                </a:solidFill>
              </a:rPr>
              <a:t>Grouping related code into a module makes the code easier to understand and use. (code becomes logically organized)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2060"/>
                </a:solidFill>
              </a:rPr>
              <a:t>Modules provide reusability of code.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70C0"/>
                </a:solidFill>
              </a:rPr>
              <a:t>We can define our most used functions in a module and import it, instead of copying their definitions into different programs.</a:t>
            </a:r>
          </a:p>
          <a:p>
            <a:pPr algn="just"/>
            <a:endParaRPr lang="en-US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Developing user defined functions in Python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82953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Advantages of 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1FA67-0530-4FB7-9E88-C7BFE61D71B4}"/>
              </a:ext>
            </a:extLst>
          </p:cNvPr>
          <p:cNvSpPr txBox="1"/>
          <p:nvPr/>
        </p:nvSpPr>
        <p:spPr>
          <a:xfrm>
            <a:off x="176002" y="744719"/>
            <a:ext cx="87919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Simplicity: </a:t>
            </a:r>
            <a:r>
              <a:rPr lang="en-US" sz="1800" dirty="0">
                <a:solidFill>
                  <a:srgbClr val="00B050"/>
                </a:solidFill>
              </a:rPr>
              <a:t>Rather than focusing on the entire problem, a module typically focuses on one relatively small portion of the problem.</a:t>
            </a:r>
          </a:p>
          <a:p>
            <a:pPr algn="just"/>
            <a:endParaRPr lang="en-US" sz="1800">
              <a:solidFill>
                <a:srgbClr val="00B05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Reusability: </a:t>
            </a:r>
            <a:r>
              <a:rPr lang="en-US" sz="1800" dirty="0">
                <a:solidFill>
                  <a:srgbClr val="C00000"/>
                </a:solidFill>
              </a:rPr>
              <a:t>Functionality defined in a single module can be easily reused by other parts of the application. (eliminates  code duplication)</a:t>
            </a:r>
          </a:p>
          <a:p>
            <a:pPr algn="just"/>
            <a:endParaRPr lang="en-US" sz="1800">
              <a:solidFill>
                <a:srgbClr val="C0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Scoping: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Modules typically define a separate namespace, which helps avoid collisions between identifiers in different areas of a program.</a:t>
            </a:r>
          </a:p>
          <a:p>
            <a:pPr algn="just"/>
            <a:endParaRPr lang="en-US" sz="180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2060"/>
                </a:solidFill>
              </a:rPr>
              <a:t>Maintainability: </a:t>
            </a:r>
            <a:r>
              <a:rPr lang="en-US" sz="1800" dirty="0">
                <a:solidFill>
                  <a:srgbClr val="FF6600"/>
                </a:solidFill>
              </a:rPr>
              <a:t>Modules minimize interdependency, that is modifications to a single module will not have an impact on other parts of the program. (We can make changes to a module without having any knowledge of the application outside that module.)</a:t>
            </a:r>
          </a:p>
          <a:p>
            <a:pPr algn="just"/>
            <a:endParaRPr lang="en-US" sz="18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67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362B-077C-4D82-978A-B930B30C404F}"/>
              </a:ext>
            </a:extLst>
          </p:cNvPr>
          <p:cNvSpPr txBox="1"/>
          <p:nvPr/>
        </p:nvSpPr>
        <p:spPr>
          <a:xfrm>
            <a:off x="485520" y="1382234"/>
            <a:ext cx="2990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add(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x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+y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def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sub(</a:t>
            </a:r>
            <a:r>
              <a:rPr lang="en-IN" sz="1800" b="1" dirty="0" err="1">
                <a:solidFill>
                  <a:srgbClr val="0000FF"/>
                </a:solidFill>
                <a:latin typeface=""/>
              </a:rPr>
              <a:t>x,y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):</a:t>
            </a:r>
          </a:p>
          <a:p>
            <a:r>
              <a:rPr lang="en-IN" sz="1800" dirty="0">
                <a:latin typeface=""/>
              </a:rPr>
              <a:t>    </a:t>
            </a:r>
            <a:r>
              <a:rPr lang="en-IN" sz="1800" b="1" dirty="0">
                <a:solidFill>
                  <a:srgbClr val="008000"/>
                </a:solidFill>
                <a:latin typeface=""/>
              </a:rPr>
              <a:t>return (x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-y)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2CF08-B86E-460D-BE74-1D0D810E6939}"/>
              </a:ext>
            </a:extLst>
          </p:cNvPr>
          <p:cNvSpPr txBox="1"/>
          <p:nvPr/>
        </p:nvSpPr>
        <p:spPr>
          <a:xfrm>
            <a:off x="659500" y="331224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 dirty="0">
                <a:solidFill>
                  <a:srgbClr val="0000FF"/>
                </a:solidFill>
                <a:latin typeface=""/>
              </a:rPr>
              <a:t>calculation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calculation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(2,5))</a:t>
            </a:r>
          </a:p>
          <a:p>
            <a:r>
              <a:rPr lang="en-IN" sz="1800" b="1" dirty="0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dirty="0" err="1">
                <a:solidFill>
                  <a:srgbClr val="008000"/>
                </a:solidFill>
                <a:latin typeface=""/>
              </a:rPr>
              <a:t>calculation</a:t>
            </a:r>
            <a:r>
              <a:rPr lang="en-IN" sz="1800" b="1" dirty="0" err="1">
                <a:solidFill>
                  <a:srgbClr val="666666"/>
                </a:solidFill>
                <a:latin typeface=""/>
              </a:rPr>
              <a:t>.sub</a:t>
            </a:r>
            <a:r>
              <a:rPr lang="en-IN" sz="1800" b="1" dirty="0">
                <a:solidFill>
                  <a:srgbClr val="666666"/>
                </a:solidFill>
                <a:latin typeface=""/>
              </a:rPr>
              <a:t>(6,2))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659501" y="708102"/>
            <a:ext cx="701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A module is written as a normal Python file  i.e. calculation.py</a:t>
            </a: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48186-64A1-48F7-8AAE-0B8126A7B2D9}"/>
              </a:ext>
            </a:extLst>
          </p:cNvPr>
          <p:cNvSpPr txBox="1"/>
          <p:nvPr/>
        </p:nvSpPr>
        <p:spPr>
          <a:xfrm>
            <a:off x="659500" y="2637467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7030A0"/>
                </a:solidFill>
              </a:rPr>
              <a:t>A module is imported using import statement i.e. import </a:t>
            </a:r>
            <a:r>
              <a:rPr lang="en-US" sz="1800" dirty="0" err="1">
                <a:solidFill>
                  <a:srgbClr val="7030A0"/>
                </a:solidFill>
              </a:rPr>
              <a:t>module_name</a:t>
            </a:r>
            <a:endParaRPr lang="en-IN" sz="1800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A7E79-FDD2-421F-959B-36A7A2D89C9B}"/>
              </a:ext>
            </a:extLst>
          </p:cNvPr>
          <p:cNvSpPr txBox="1"/>
          <p:nvPr/>
        </p:nvSpPr>
        <p:spPr>
          <a:xfrm>
            <a:off x="5773667" y="3650798"/>
            <a:ext cx="7566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66"/>
                </a:solidFill>
              </a:rPr>
              <a:t>7</a:t>
            </a:r>
          </a:p>
          <a:p>
            <a:r>
              <a:rPr lang="en-IN" sz="1600" b="1" dirty="0">
                <a:solidFill>
                  <a:srgbClr val="FF006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2195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2CF08-B86E-460D-BE74-1D0D810E6939}"/>
              </a:ext>
            </a:extLst>
          </p:cNvPr>
          <p:cNvSpPr txBox="1"/>
          <p:nvPr/>
        </p:nvSpPr>
        <p:spPr>
          <a:xfrm>
            <a:off x="659500" y="11864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calculation as 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cal</a:t>
            </a:r>
            <a:endParaRPr lang="en-IN" sz="1800" b="1">
              <a:solidFill>
                <a:srgbClr val="0000FF"/>
              </a:solidFill>
              <a:latin typeface=""/>
            </a:endParaRP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cal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.add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(2,5))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cal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.sub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(6,2))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00"/>
                </a:solidFill>
              </a:rPr>
              <a:t>We can rename module while importing(Syntax):  </a:t>
            </a:r>
            <a:r>
              <a:rPr lang="en-US" sz="1800">
                <a:solidFill>
                  <a:srgbClr val="002060"/>
                </a:solidFill>
              </a:rPr>
              <a:t>import </a:t>
            </a:r>
            <a:r>
              <a:rPr lang="en-US" sz="1800" err="1">
                <a:solidFill>
                  <a:srgbClr val="002060"/>
                </a:solidFill>
              </a:rPr>
              <a:t>module_name</a:t>
            </a:r>
            <a:r>
              <a:rPr lang="en-US" sz="1800">
                <a:solidFill>
                  <a:srgbClr val="002060"/>
                </a:solidFill>
              </a:rPr>
              <a:t> </a:t>
            </a:r>
            <a:r>
              <a:rPr lang="en-US" sz="1800">
                <a:solidFill>
                  <a:srgbClr val="C00000"/>
                </a:solidFill>
              </a:rPr>
              <a:t>as</a:t>
            </a:r>
            <a:r>
              <a:rPr lang="en-US" sz="1800">
                <a:solidFill>
                  <a:srgbClr val="002060"/>
                </a:solidFill>
              </a:rPr>
              <a:t> </a:t>
            </a:r>
            <a:r>
              <a:rPr lang="en-US" sz="1800" err="1">
                <a:solidFill>
                  <a:srgbClr val="002060"/>
                </a:solidFill>
              </a:rPr>
              <a:t>mn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48186-64A1-48F7-8AAE-0B8126A7B2D9}"/>
              </a:ext>
            </a:extLst>
          </p:cNvPr>
          <p:cNvSpPr txBox="1"/>
          <p:nvPr/>
        </p:nvSpPr>
        <p:spPr>
          <a:xfrm>
            <a:off x="243858" y="2218842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7030A0"/>
                </a:solidFill>
              </a:rPr>
              <a:t>Importing a specific function from a module:</a:t>
            </a:r>
            <a:endParaRPr lang="en-IN" sz="180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D0991-4102-4269-AE18-7A1ADF5C17F2}"/>
              </a:ext>
            </a:extLst>
          </p:cNvPr>
          <p:cNvSpPr txBox="1"/>
          <p:nvPr/>
        </p:nvSpPr>
        <p:spPr>
          <a:xfrm>
            <a:off x="659500" y="258817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8000"/>
                </a:solidFill>
                <a:latin typeface=""/>
              </a:rPr>
              <a:t>from </a:t>
            </a:r>
            <a:r>
              <a:rPr lang="en-US" sz="1800" b="1">
                <a:solidFill>
                  <a:srgbClr val="0000FF"/>
                </a:solidFill>
                <a:latin typeface=""/>
              </a:rPr>
              <a:t>calculation 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import add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2,5))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BD33B-7C0B-46E0-A494-EFF885DF73F1}"/>
              </a:ext>
            </a:extLst>
          </p:cNvPr>
          <p:cNvSpPr txBox="1"/>
          <p:nvPr/>
        </p:nvSpPr>
        <p:spPr>
          <a:xfrm>
            <a:off x="243858" y="3226592"/>
            <a:ext cx="81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66"/>
                </a:solidFill>
              </a:rPr>
              <a:t>Importing all functions from a module: </a:t>
            </a:r>
            <a:endParaRPr lang="en-IN" sz="1800">
              <a:solidFill>
                <a:srgbClr val="FF006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A195B-72A5-467A-B2A2-C467B4CBE583}"/>
              </a:ext>
            </a:extLst>
          </p:cNvPr>
          <p:cNvSpPr txBox="1"/>
          <p:nvPr/>
        </p:nvSpPr>
        <p:spPr>
          <a:xfrm>
            <a:off x="659500" y="383530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6,2))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02802-9E2D-4585-BD93-0B3B95688634}"/>
              </a:ext>
            </a:extLst>
          </p:cNvPr>
          <p:cNvSpPr txBox="1"/>
          <p:nvPr/>
        </p:nvSpPr>
        <p:spPr>
          <a:xfrm>
            <a:off x="5870772" y="3033002"/>
            <a:ext cx="2925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8000"/>
                </a:solidFill>
                <a:latin typeface=""/>
              </a:rPr>
              <a:t>from </a:t>
            </a:r>
            <a:r>
              <a:rPr lang="en-US" sz="1600" b="1">
                <a:solidFill>
                  <a:srgbClr val="0000FF"/>
                </a:solidFill>
                <a:latin typeface=""/>
              </a:rPr>
              <a:t>math </a:t>
            </a:r>
            <a:r>
              <a:rPr lang="en-US" sz="1600" b="1">
                <a:solidFill>
                  <a:srgbClr val="008000"/>
                </a:solidFill>
                <a:latin typeface=""/>
              </a:rPr>
              <a:t>import pi, e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"Value of pi=",pi)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"Value of e=",e)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D9A70-DBF0-4EAC-A4A9-C31A14B69830}"/>
              </a:ext>
            </a:extLst>
          </p:cNvPr>
          <p:cNvSpPr txBox="1"/>
          <p:nvPr/>
        </p:nvSpPr>
        <p:spPr>
          <a:xfrm>
            <a:off x="5745344" y="4192873"/>
            <a:ext cx="3470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030A0"/>
                </a:solidFill>
              </a:rPr>
              <a:t>Value of pi= 3.141592653589793</a:t>
            </a:r>
          </a:p>
          <a:p>
            <a:r>
              <a:rPr lang="en-US" sz="1600">
                <a:solidFill>
                  <a:srgbClr val="7030A0"/>
                </a:solidFill>
              </a:rPr>
              <a:t>Value of e= 2.718281828459045</a:t>
            </a:r>
            <a:endParaRPr lang="en-IN" sz="1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24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We can use the </a:t>
            </a:r>
            <a:r>
              <a:rPr lang="en-US" sz="2000" err="1">
                <a:solidFill>
                  <a:srgbClr val="002060"/>
                </a:solidFill>
              </a:rPr>
              <a:t>dir</a:t>
            </a:r>
            <a:r>
              <a:rPr lang="en-US" sz="2000">
                <a:solidFill>
                  <a:srgbClr val="002060"/>
                </a:solidFill>
              </a:rPr>
              <a:t>() function to find out names that are defined inside a module.</a:t>
            </a:r>
            <a:endParaRPr lang="en-IN" sz="2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95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>
                <a:solidFill>
                  <a:srgbClr val="00B050"/>
                </a:solidFill>
              </a:rPr>
              <a:t>When the interpreter executes the import statement, it searches for module name  in a list of directories from the following sources: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66"/>
                </a:solidFill>
              </a:rPr>
              <a:t>The directory from which the input script was run or the current directory if the interpreter is being run interactively.</a:t>
            </a:r>
          </a:p>
          <a:p>
            <a:pPr algn="just"/>
            <a:endParaRPr lang="en-US" sz="1800">
              <a:solidFill>
                <a:srgbClr val="FF006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70C0"/>
                </a:solidFill>
              </a:rPr>
              <a:t>The list of directories contained in the </a:t>
            </a:r>
            <a:r>
              <a:rPr lang="en-US" sz="1800">
                <a:solidFill>
                  <a:srgbClr val="002060"/>
                </a:solidFill>
              </a:rPr>
              <a:t>PYTHONPATH</a:t>
            </a:r>
            <a:r>
              <a:rPr lang="en-US" sz="1800">
                <a:solidFill>
                  <a:srgbClr val="0070C0"/>
                </a:solidFill>
              </a:rPr>
              <a:t> environment variable, if it is set.</a:t>
            </a:r>
          </a:p>
          <a:p>
            <a:pPr algn="just"/>
            <a:endParaRPr lang="en-US" sz="1800">
              <a:solidFill>
                <a:srgbClr val="0070C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00"/>
                </a:solidFill>
              </a:rPr>
              <a:t>An installation-dependent list of directories configured at the time Python is installed.</a:t>
            </a:r>
            <a:endParaRPr lang="en-IN" sz="1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0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A5272-7DC8-436E-BD27-16E64A44CCA7}"/>
              </a:ext>
            </a:extLst>
          </p:cNvPr>
          <p:cNvSpPr txBox="1"/>
          <p:nvPr/>
        </p:nvSpPr>
        <p:spPr>
          <a:xfrm>
            <a:off x="1387781" y="1510061"/>
            <a:ext cx="6655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US" sz="1800" err="1">
                <a:latin typeface=""/>
              </a:rPr>
              <a:t>my_path</a:t>
            </a:r>
            <a:r>
              <a:rPr lang="en-US" sz="1800">
                <a:solidFill>
                  <a:srgbClr val="666666"/>
                </a:solidFill>
                <a:latin typeface=""/>
              </a:rPr>
              <a:t>=</a:t>
            </a:r>
            <a:r>
              <a:rPr lang="en-US" sz="1800">
                <a:solidFill>
                  <a:srgbClr val="BA2121"/>
                </a:solidFill>
                <a:latin typeface=""/>
              </a:rPr>
              <a:t>"D:</a:t>
            </a:r>
            <a:r>
              <a:rPr lang="en-US" sz="1800" b="1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SBMP</a:t>
            </a:r>
            <a:r>
              <a:rPr lang="en-US" sz="1800" b="1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SUBJECTS</a:t>
            </a:r>
            <a:r>
              <a:rPr lang="en-US" sz="1800" b="1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Python</a:t>
            </a:r>
            <a:r>
              <a:rPr lang="en-US" sz="1800" b="1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Python_Code</a:t>
            </a:r>
            <a:r>
              <a:rPr lang="en-US" sz="1800" b="1">
                <a:solidFill>
                  <a:srgbClr val="BB6622"/>
                </a:solidFill>
                <a:latin typeface=""/>
              </a:rPr>
              <a:t>\\</a:t>
            </a:r>
            <a:r>
              <a:rPr lang="en-US" sz="1800" b="1">
                <a:solidFill>
                  <a:srgbClr val="BA2121"/>
                </a:solidFill>
                <a:latin typeface=""/>
              </a:rPr>
              <a:t>modules"</a:t>
            </a:r>
          </a:p>
          <a:p>
            <a:r>
              <a:rPr lang="en-US" sz="1800" b="1">
                <a:solidFill>
                  <a:srgbClr val="008000"/>
                </a:solidFill>
                <a:latin typeface=""/>
              </a:rPr>
              <a:t>if </a:t>
            </a:r>
            <a:r>
              <a:rPr lang="en-US" sz="1800" b="1" err="1">
                <a:solidFill>
                  <a:srgbClr val="008000"/>
                </a:solidFill>
                <a:latin typeface=""/>
              </a:rPr>
              <a:t>my_path</a:t>
            </a:r>
            <a:r>
              <a:rPr lang="en-US" sz="1800" b="1">
                <a:solidFill>
                  <a:srgbClr val="008000"/>
                </a:solidFill>
                <a:latin typeface=""/>
              </a:rPr>
              <a:t> </a:t>
            </a:r>
            <a:r>
              <a:rPr lang="en-US" sz="1800" b="1">
                <a:solidFill>
                  <a:srgbClr val="AA22FF"/>
                </a:solidFill>
                <a:latin typeface=""/>
              </a:rPr>
              <a:t>not in </a:t>
            </a:r>
            <a:r>
              <a:rPr lang="en-US" sz="1800" b="1" err="1">
                <a:solidFill>
                  <a:srgbClr val="AA22FF"/>
                </a:solidFill>
                <a:latin typeface=""/>
              </a:rPr>
              <a:t>sys</a:t>
            </a:r>
            <a:r>
              <a:rPr lang="en-US" sz="1800" b="1" err="1">
                <a:solidFill>
                  <a:srgbClr val="666666"/>
                </a:solidFill>
                <a:latin typeface=""/>
              </a:rPr>
              <a:t>.path</a:t>
            </a:r>
            <a:r>
              <a:rPr lang="en-US" sz="1800" b="1">
                <a:solidFill>
                  <a:srgbClr val="666666"/>
                </a:solidFill>
                <a:latin typeface=""/>
              </a:rPr>
              <a:t>:</a:t>
            </a:r>
          </a:p>
          <a:p>
            <a:r>
              <a:rPr lang="en-US" sz="1800">
                <a:latin typeface=""/>
              </a:rPr>
              <a:t>    </a:t>
            </a:r>
            <a:r>
              <a:rPr lang="en-US" sz="1800" err="1">
                <a:latin typeface=""/>
              </a:rPr>
              <a:t>sys</a:t>
            </a:r>
            <a:r>
              <a:rPr lang="en-US" sz="1800" err="1">
                <a:solidFill>
                  <a:srgbClr val="666666"/>
                </a:solidFill>
                <a:latin typeface=""/>
              </a:rPr>
              <a:t>.path.append</a:t>
            </a:r>
            <a:r>
              <a:rPr lang="en-US" sz="1800">
                <a:solidFill>
                  <a:srgbClr val="666666"/>
                </a:solidFill>
                <a:latin typeface=""/>
              </a:rPr>
              <a:t>(</a:t>
            </a:r>
            <a:r>
              <a:rPr lang="en-US" sz="1800" err="1">
                <a:solidFill>
                  <a:srgbClr val="666666"/>
                </a:solidFill>
                <a:latin typeface=""/>
              </a:rPr>
              <a:t>my_path</a:t>
            </a:r>
            <a:r>
              <a:rPr lang="en-US" sz="1800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6,2))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5ACB-FB50-48C4-8A4B-713E1F1A1833}"/>
              </a:ext>
            </a:extLst>
          </p:cNvPr>
          <p:cNvSpPr txBox="1"/>
          <p:nvPr/>
        </p:nvSpPr>
        <p:spPr>
          <a:xfrm>
            <a:off x="1108607" y="797115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00"/>
                </a:solidFill>
              </a:rPr>
              <a:t>Appending module path in sys inside the script.</a:t>
            </a:r>
            <a:endParaRPr lang="en-IN" sz="18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6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Module Search Path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E5ACB-FB50-48C4-8A4B-713E1F1A1833}"/>
              </a:ext>
            </a:extLst>
          </p:cNvPr>
          <p:cNvSpPr txBox="1"/>
          <p:nvPr/>
        </p:nvSpPr>
        <p:spPr>
          <a:xfrm>
            <a:off x="1108607" y="797115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FF0000"/>
                </a:solidFill>
              </a:rPr>
              <a:t>Creating PYTHONPATH environment variable.</a:t>
            </a:r>
            <a:endParaRPr lang="en-IN" sz="180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F9BD4-71FB-430D-8237-E85725C94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86"/>
          <a:stretch/>
        </p:blipFill>
        <p:spPr>
          <a:xfrm>
            <a:off x="197631" y="1270449"/>
            <a:ext cx="4892260" cy="2265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E2E54-6398-4BC4-A651-6A10DEA6B878}"/>
              </a:ext>
            </a:extLst>
          </p:cNvPr>
          <p:cNvSpPr txBox="1"/>
          <p:nvPr/>
        </p:nvSpPr>
        <p:spPr>
          <a:xfrm>
            <a:off x="5952316" y="2891339"/>
            <a:ext cx="2994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calculation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*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print(add(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2,5))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print(sub(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6,2))</a:t>
            </a:r>
          </a:p>
        </p:txBody>
      </p:sp>
    </p:spTree>
    <p:extLst>
      <p:ext uri="{BB962C8B-B14F-4D97-AF65-F5344CB8AC3E}">
        <p14:creationId xmlns:p14="http://schemas.microsoft.com/office/powerpoint/2010/main" val="3595331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Python in-built Modules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106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Module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The OS module in Python provides functions for interacting with the operating system.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OS comes under Python’s standard utility modules and  provides operating system-dependent functionality.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The *</a:t>
            </a:r>
            <a:r>
              <a:rPr lang="en-US" sz="1800" err="1">
                <a:solidFill>
                  <a:srgbClr val="00B050"/>
                </a:solidFill>
              </a:rPr>
              <a:t>os</a:t>
            </a:r>
            <a:r>
              <a:rPr lang="en-US" sz="1800">
                <a:solidFill>
                  <a:srgbClr val="00B050"/>
                </a:solidFill>
              </a:rPr>
              <a:t>* and *</a:t>
            </a:r>
            <a:r>
              <a:rPr lang="en-US" sz="1800" err="1">
                <a:solidFill>
                  <a:srgbClr val="00B050"/>
                </a:solidFill>
              </a:rPr>
              <a:t>os.path</a:t>
            </a:r>
            <a:r>
              <a:rPr lang="en-US" sz="1800">
                <a:solidFill>
                  <a:srgbClr val="00B050"/>
                </a:solidFill>
              </a:rPr>
              <a:t>* modules include many functions to interact with the file system.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A5A94-EC15-4C0B-BAA5-5E3D6DDC6D2C}"/>
              </a:ext>
            </a:extLst>
          </p:cNvPr>
          <p:cNvSpPr txBox="1"/>
          <p:nvPr/>
        </p:nvSpPr>
        <p:spPr>
          <a:xfrm>
            <a:off x="258945" y="2962577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os</a:t>
            </a:r>
            <a:endParaRPr lang="en-IN" b="1">
              <a:solidFill>
                <a:srgbClr val="0000FF"/>
              </a:solidFill>
              <a:latin typeface=""/>
            </a:endParaRPr>
          </a:p>
          <a:p>
            <a:r>
              <a:rPr lang="en-IN" err="1">
                <a:latin typeface=""/>
              </a:rPr>
              <a:t>os</a:t>
            </a:r>
            <a:r>
              <a:rPr lang="en-IN" err="1">
                <a:solidFill>
                  <a:srgbClr val="666666"/>
                </a:solidFill>
                <a:latin typeface=""/>
              </a:rPr>
              <a:t>.mkdir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>
                <a:solidFill>
                  <a:srgbClr val="BA2121"/>
                </a:solidFill>
                <a:latin typeface=""/>
              </a:rPr>
              <a:t>"d:</a:t>
            </a:r>
            <a:r>
              <a:rPr lang="en-IN" b="1">
                <a:solidFill>
                  <a:srgbClr val="BB6622"/>
                </a:solidFill>
                <a:latin typeface=""/>
              </a:rPr>
              <a:t>\\</a:t>
            </a:r>
            <a:r>
              <a:rPr lang="en-IN" b="1">
                <a:solidFill>
                  <a:srgbClr val="BA2121"/>
                </a:solidFill>
                <a:latin typeface=""/>
              </a:rPr>
              <a:t>MyDir")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os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.getcwd</a:t>
            </a:r>
            <a:r>
              <a:rPr lang="en-IN" b="1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err="1">
                <a:latin typeface=""/>
              </a:rPr>
              <a:t>os</a:t>
            </a:r>
            <a:r>
              <a:rPr lang="en-IN" err="1">
                <a:solidFill>
                  <a:srgbClr val="666666"/>
                </a:solidFill>
                <a:latin typeface=""/>
              </a:rPr>
              <a:t>.chdir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>
                <a:solidFill>
                  <a:srgbClr val="BA2121"/>
                </a:solidFill>
                <a:latin typeface=""/>
              </a:rPr>
              <a:t>"d:</a:t>
            </a:r>
            <a:r>
              <a:rPr lang="en-IN" b="1">
                <a:solidFill>
                  <a:srgbClr val="BB6622"/>
                </a:solidFill>
                <a:latin typeface=""/>
              </a:rPr>
              <a:t>\\</a:t>
            </a:r>
            <a:r>
              <a:rPr lang="en-IN" b="1">
                <a:solidFill>
                  <a:srgbClr val="BA2121"/>
                </a:solidFill>
                <a:latin typeface=""/>
              </a:rPr>
              <a:t>MyDir")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os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.getcwd</a:t>
            </a:r>
            <a:r>
              <a:rPr lang="en-IN" b="1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err="1">
                <a:latin typeface=""/>
              </a:rPr>
              <a:t>os</a:t>
            </a:r>
            <a:r>
              <a:rPr lang="en-IN" err="1">
                <a:solidFill>
                  <a:srgbClr val="666666"/>
                </a:solidFill>
                <a:latin typeface=""/>
              </a:rPr>
              <a:t>.makedirs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>
                <a:solidFill>
                  <a:srgbClr val="BA2121"/>
                </a:solidFill>
                <a:latin typeface=""/>
              </a:rPr>
              <a:t>"e:</a:t>
            </a:r>
            <a:r>
              <a:rPr lang="en-IN" b="1">
                <a:solidFill>
                  <a:srgbClr val="BB6622"/>
                </a:solidFill>
                <a:latin typeface=""/>
              </a:rPr>
              <a:t>\\</a:t>
            </a:r>
            <a:r>
              <a:rPr lang="en-IN" b="1">
                <a:solidFill>
                  <a:srgbClr val="BA2121"/>
                </a:solidFill>
                <a:latin typeface=""/>
              </a:rPr>
              <a:t>MyDir1</a:t>
            </a:r>
            <a:r>
              <a:rPr lang="en-IN" b="1">
                <a:solidFill>
                  <a:srgbClr val="BB6622"/>
                </a:solidFill>
                <a:latin typeface=""/>
              </a:rPr>
              <a:t>\\</a:t>
            </a:r>
            <a:r>
              <a:rPr lang="en-IN" b="1">
                <a:solidFill>
                  <a:srgbClr val="BA2121"/>
                </a:solidFill>
                <a:latin typeface=""/>
              </a:rPr>
              <a:t>MyDir2")</a:t>
            </a:r>
          </a:p>
          <a:p>
            <a:r>
              <a:rPr lang="en-IN" err="1">
                <a:latin typeface=""/>
              </a:rPr>
              <a:t>os</a:t>
            </a:r>
            <a:r>
              <a:rPr lang="en-IN" err="1">
                <a:solidFill>
                  <a:srgbClr val="666666"/>
                </a:solidFill>
                <a:latin typeface=""/>
              </a:rPr>
              <a:t>.rmdir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>
                <a:solidFill>
                  <a:srgbClr val="BA2121"/>
                </a:solidFill>
                <a:latin typeface=""/>
              </a:rPr>
              <a:t>"d:</a:t>
            </a:r>
            <a:r>
              <a:rPr lang="en-IN" b="1">
                <a:solidFill>
                  <a:srgbClr val="BB6622"/>
                </a:solidFill>
                <a:latin typeface=""/>
              </a:rPr>
              <a:t>\\</a:t>
            </a:r>
            <a:r>
              <a:rPr lang="en-IN" b="1">
                <a:solidFill>
                  <a:srgbClr val="BA2121"/>
                </a:solidFill>
                <a:latin typeface=""/>
              </a:rPr>
              <a:t>MyDir")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E5B51-47E6-4B12-AFB2-F50D94947DA8}"/>
              </a:ext>
            </a:extLst>
          </p:cNvPr>
          <p:cNvSpPr txBox="1"/>
          <p:nvPr/>
        </p:nvSpPr>
        <p:spPr>
          <a:xfrm>
            <a:off x="4313055" y="246242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FF0066"/>
                </a:solidFill>
              </a:rPr>
              <a:t>D:\SBMP\SUBJECTS\Python\Python_Code\modules</a:t>
            </a:r>
          </a:p>
          <a:p>
            <a:r>
              <a:rPr lang="en-IN">
                <a:solidFill>
                  <a:srgbClr val="FF0066"/>
                </a:solidFill>
              </a:rPr>
              <a:t>d:\MyDir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51A29-D3CC-46D6-BBC6-F35200EE0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3" t="17207" r="70531" b="65892"/>
          <a:stretch/>
        </p:blipFill>
        <p:spPr>
          <a:xfrm>
            <a:off x="3698059" y="3115435"/>
            <a:ext cx="4814762" cy="110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6DFFB-BCD9-466D-9F1D-0A8848D01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56" t="59993" r="31239" b="21764"/>
          <a:stretch/>
        </p:blipFill>
        <p:spPr>
          <a:xfrm>
            <a:off x="3475528" y="4451942"/>
            <a:ext cx="491995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7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Module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258945" y="708102"/>
            <a:ext cx="853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The random module is used to generate the pseudo-random variables.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It can be used to perform some action randomly such as to get a random number, selecting a random elements from a list, shuffle elements randomly, etc.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D756-0E97-4F66-BC2D-341C86A2A589}"/>
              </a:ext>
            </a:extLst>
          </p:cNvPr>
          <p:cNvSpPr txBox="1"/>
          <p:nvPr/>
        </p:nvSpPr>
        <p:spPr>
          <a:xfrm>
            <a:off x="675684" y="1906079"/>
            <a:ext cx="5797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random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"random floating value 0 to 1")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.random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())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#Generating random integers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"random integers")</a:t>
            </a:r>
          </a:p>
          <a:p>
            <a:r>
              <a:rPr lang="fr-FR" sz="1600" b="1" err="1">
                <a:solidFill>
                  <a:srgbClr val="008000"/>
                </a:solidFill>
                <a:latin typeface=""/>
              </a:rPr>
              <a:t>print</a:t>
            </a:r>
            <a:r>
              <a:rPr lang="fr-FR" sz="1600" b="1">
                <a:solidFill>
                  <a:srgbClr val="008000"/>
                </a:solidFill>
                <a:latin typeface=""/>
              </a:rPr>
              <a:t>(</a:t>
            </a:r>
            <a:r>
              <a:rPr lang="fr-FR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fr-FR" sz="1600" b="1" err="1">
                <a:solidFill>
                  <a:srgbClr val="666666"/>
                </a:solidFill>
                <a:latin typeface=""/>
              </a:rPr>
              <a:t>.randint</a:t>
            </a:r>
            <a:r>
              <a:rPr lang="fr-FR" sz="1600" b="1">
                <a:solidFill>
                  <a:srgbClr val="666666"/>
                </a:solidFill>
                <a:latin typeface=""/>
              </a:rPr>
              <a:t>(1, 100))</a:t>
            </a:r>
          </a:p>
          <a:p>
            <a:r>
              <a:rPr lang="en-IN" sz="1600" i="1">
                <a:solidFill>
                  <a:srgbClr val="408080"/>
                </a:solidFill>
                <a:latin typeface=""/>
              </a:rPr>
              <a:t>#random element from range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"random elements from range")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(1, 10))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(1, 10, 2))     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(0, 101, 10))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sz="1600" b="1" err="1">
                <a:solidFill>
                  <a:srgbClr val="666666"/>
                </a:solidFill>
                <a:latin typeface=""/>
              </a:rPr>
              <a:t>.randrange</a:t>
            </a:r>
            <a:r>
              <a:rPr lang="en-IN" sz="1600" b="1">
                <a:solidFill>
                  <a:srgbClr val="666666"/>
                </a:solidFill>
                <a:latin typeface=""/>
              </a:rPr>
              <a:t>(0, 101, 10))</a:t>
            </a:r>
          </a:p>
        </p:txBody>
      </p:sp>
    </p:spTree>
    <p:extLst>
      <p:ext uri="{BB962C8B-B14F-4D97-AF65-F5344CB8AC3E}">
        <p14:creationId xmlns:p14="http://schemas.microsoft.com/office/powerpoint/2010/main" val="38508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function is a piece of code written to carry out a specific task.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It is self contained and can be called repetitively when needed.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function may take zero or more inputs and can return zero, one or more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>
                <a:solidFill>
                  <a:srgbClr val="FF66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There are 3 types of functions in Python: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Built-in(Library Functions</a:t>
            </a: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):</a:t>
            </a: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FF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i.e. print(),help(), type(), id(), min(),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–Defined Functions: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Developed by users as per requirements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keyword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Anonymous functions</a:t>
            </a: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lso called lambda functions because they are not declared with the standard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8639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Module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C6EBB-8D42-4879-BD6A-CEBA4DAB56AE}"/>
              </a:ext>
            </a:extLst>
          </p:cNvPr>
          <p:cNvSpPr txBox="1"/>
          <p:nvPr/>
        </p:nvSpPr>
        <p:spPr>
          <a:xfrm>
            <a:off x="457200" y="862206"/>
            <a:ext cx="3791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>
                <a:solidFill>
                  <a:srgbClr val="408080"/>
                </a:solidFill>
                <a:latin typeface=""/>
              </a:rPr>
              <a:t>#selecting random elements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"Selecting random elements")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>
                <a:solidFill>
                  <a:srgbClr val="666666"/>
                </a:solidFill>
                <a:latin typeface=""/>
              </a:rPr>
              <a:t>(</a:t>
            </a:r>
            <a:r>
              <a:rPr lang="en-IN" b="1">
                <a:solidFill>
                  <a:srgbClr val="BA2121"/>
                </a:solidFill>
                <a:latin typeface=""/>
              </a:rPr>
              <a:t>'calculator'))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>
                <a:solidFill>
                  <a:srgbClr val="666666"/>
                </a:solidFill>
                <a:latin typeface=""/>
              </a:rPr>
              <a:t>([11,20,40,60,65,46]))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random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.choice</a:t>
            </a:r>
            <a:r>
              <a:rPr lang="en-IN" b="1">
                <a:solidFill>
                  <a:srgbClr val="666666"/>
                </a:solidFill>
                <a:latin typeface=""/>
              </a:rPr>
              <a:t>((11,20,40,60,65,46)))</a:t>
            </a:r>
          </a:p>
          <a:p>
            <a:r>
              <a:rPr lang="en-US" i="1">
                <a:solidFill>
                  <a:srgbClr val="408080"/>
                </a:solidFill>
                <a:latin typeface=""/>
              </a:rPr>
              <a:t>#shuffling elements of a list randomly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"shuffling list elements:")</a:t>
            </a:r>
          </a:p>
          <a:p>
            <a:r>
              <a:rPr lang="en-IN">
                <a:latin typeface=""/>
              </a:rPr>
              <a:t>numbers</a:t>
            </a:r>
            <a:r>
              <a:rPr lang="en-IN">
                <a:solidFill>
                  <a:srgbClr val="666666"/>
                </a:solidFill>
                <a:latin typeface=""/>
              </a:rPr>
              <a:t>=[1,20,40,56,30,26]</a:t>
            </a:r>
          </a:p>
          <a:p>
            <a:r>
              <a:rPr lang="en-IN" err="1">
                <a:latin typeface=""/>
              </a:rPr>
              <a:t>random</a:t>
            </a:r>
            <a:r>
              <a:rPr lang="en-IN" err="1">
                <a:solidFill>
                  <a:srgbClr val="666666"/>
                </a:solidFill>
                <a:latin typeface=""/>
              </a:rPr>
              <a:t>.shuffle</a:t>
            </a:r>
            <a:r>
              <a:rPr lang="en-IN">
                <a:solidFill>
                  <a:srgbClr val="666666"/>
                </a:solidFill>
                <a:latin typeface=""/>
              </a:rPr>
              <a:t>(numbers)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print(numbers)</a:t>
            </a:r>
          </a:p>
          <a:p>
            <a:r>
              <a:rPr lang="en-IN" err="1">
                <a:latin typeface=""/>
              </a:rPr>
              <a:t>random</a:t>
            </a:r>
            <a:r>
              <a:rPr lang="en-IN" err="1">
                <a:solidFill>
                  <a:srgbClr val="666666"/>
                </a:solidFill>
                <a:latin typeface=""/>
              </a:rPr>
              <a:t>.shuffle</a:t>
            </a:r>
            <a:r>
              <a:rPr lang="en-IN">
                <a:solidFill>
                  <a:srgbClr val="666666"/>
                </a:solidFill>
                <a:latin typeface=""/>
              </a:rPr>
              <a:t>(numbers)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print(numbers)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D9C0C-265B-410B-92B5-B93196E6D455}"/>
              </a:ext>
            </a:extLst>
          </p:cNvPr>
          <p:cNvSpPr txBox="1"/>
          <p:nvPr/>
        </p:nvSpPr>
        <p:spPr>
          <a:xfrm>
            <a:off x="4572000" y="862206"/>
            <a:ext cx="366973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2060"/>
                </a:solidFill>
              </a:rPr>
              <a:t>random floating value 0 to 1</a:t>
            </a:r>
          </a:p>
          <a:p>
            <a:r>
              <a:rPr lang="en-US" sz="1600">
                <a:solidFill>
                  <a:srgbClr val="002060"/>
                </a:solidFill>
              </a:rPr>
              <a:t>0.9702953580389522</a:t>
            </a:r>
          </a:p>
          <a:p>
            <a:r>
              <a:rPr lang="en-US" sz="1600">
                <a:solidFill>
                  <a:srgbClr val="002060"/>
                </a:solidFill>
              </a:rPr>
              <a:t>random integers</a:t>
            </a:r>
          </a:p>
          <a:p>
            <a:r>
              <a:rPr lang="en-US" sz="1600">
                <a:solidFill>
                  <a:srgbClr val="002060"/>
                </a:solidFill>
              </a:rPr>
              <a:t>80</a:t>
            </a:r>
          </a:p>
          <a:p>
            <a:r>
              <a:rPr lang="en-US" sz="1600">
                <a:solidFill>
                  <a:srgbClr val="002060"/>
                </a:solidFill>
              </a:rPr>
              <a:t>random elements from range</a:t>
            </a:r>
          </a:p>
          <a:p>
            <a:r>
              <a:rPr lang="en-US" sz="1600">
                <a:solidFill>
                  <a:srgbClr val="002060"/>
                </a:solidFill>
              </a:rPr>
              <a:t>2</a:t>
            </a:r>
          </a:p>
          <a:p>
            <a:r>
              <a:rPr lang="en-US" sz="1600">
                <a:solidFill>
                  <a:srgbClr val="002060"/>
                </a:solidFill>
              </a:rPr>
              <a:t>1</a:t>
            </a:r>
          </a:p>
          <a:p>
            <a:r>
              <a:rPr lang="en-US" sz="1600">
                <a:solidFill>
                  <a:srgbClr val="002060"/>
                </a:solidFill>
              </a:rPr>
              <a:t>40</a:t>
            </a:r>
          </a:p>
          <a:p>
            <a:r>
              <a:rPr lang="en-US" sz="1600">
                <a:solidFill>
                  <a:srgbClr val="002060"/>
                </a:solidFill>
              </a:rPr>
              <a:t>40</a:t>
            </a:r>
          </a:p>
          <a:p>
            <a:r>
              <a:rPr lang="en-US" sz="1600">
                <a:solidFill>
                  <a:srgbClr val="002060"/>
                </a:solidFill>
              </a:rPr>
              <a:t>Selecting random elements</a:t>
            </a:r>
          </a:p>
          <a:p>
            <a:r>
              <a:rPr lang="en-US" sz="1600">
                <a:solidFill>
                  <a:srgbClr val="002060"/>
                </a:solidFill>
              </a:rPr>
              <a:t>l</a:t>
            </a:r>
          </a:p>
          <a:p>
            <a:r>
              <a:rPr lang="en-US" sz="1600">
                <a:solidFill>
                  <a:srgbClr val="002060"/>
                </a:solidFill>
              </a:rPr>
              <a:t>11</a:t>
            </a:r>
          </a:p>
          <a:p>
            <a:r>
              <a:rPr lang="en-US" sz="1600">
                <a:solidFill>
                  <a:srgbClr val="002060"/>
                </a:solidFill>
              </a:rPr>
              <a:t>65</a:t>
            </a:r>
          </a:p>
          <a:p>
            <a:r>
              <a:rPr lang="en-US" sz="1600">
                <a:solidFill>
                  <a:srgbClr val="002060"/>
                </a:solidFill>
              </a:rPr>
              <a:t>shuffling list elements:</a:t>
            </a:r>
          </a:p>
          <a:p>
            <a:r>
              <a:rPr lang="en-US" sz="1600">
                <a:solidFill>
                  <a:srgbClr val="002060"/>
                </a:solidFill>
              </a:rPr>
              <a:t>[40, 1, 26, 30, 20, 56]</a:t>
            </a:r>
          </a:p>
          <a:p>
            <a:r>
              <a:rPr lang="en-US" sz="1600">
                <a:solidFill>
                  <a:srgbClr val="002060"/>
                </a:solidFill>
              </a:rPr>
              <a:t>[40, 1, 30, 20, 26, 56]</a:t>
            </a:r>
            <a:endParaRPr lang="en-IN" sz="1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2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datetime Module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5BA69-35A6-41F1-AB2D-2C51FB40F772}"/>
              </a:ext>
            </a:extLst>
          </p:cNvPr>
          <p:cNvSpPr txBox="1"/>
          <p:nvPr/>
        </p:nvSpPr>
        <p:spPr>
          <a:xfrm>
            <a:off x="187536" y="599063"/>
            <a:ext cx="853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>
                <a:solidFill>
                  <a:srgbClr val="00B050"/>
                </a:solidFill>
              </a:rPr>
              <a:t>Python has a module named datetime to work with dates and times.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0990B-4676-478E-BDAA-B315ED0E34C9}"/>
              </a:ext>
            </a:extLst>
          </p:cNvPr>
          <p:cNvSpPr txBox="1"/>
          <p:nvPr/>
        </p:nvSpPr>
        <p:spPr>
          <a:xfrm>
            <a:off x="473383" y="1165168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b="1">
                <a:solidFill>
                  <a:srgbClr val="0000FF"/>
                </a:solidFill>
                <a:latin typeface=""/>
              </a:rPr>
              <a:t>datetime</a:t>
            </a:r>
          </a:p>
          <a:p>
            <a:r>
              <a:rPr lang="en-IN" err="1">
                <a:latin typeface=""/>
              </a:rPr>
              <a:t>dtob</a:t>
            </a:r>
            <a:r>
              <a:rPr lang="en-IN">
                <a:latin typeface=""/>
              </a:rPr>
              <a:t> </a:t>
            </a:r>
            <a:r>
              <a:rPr lang="en-IN">
                <a:solidFill>
                  <a:srgbClr val="666666"/>
                </a:solidFill>
                <a:latin typeface=""/>
              </a:rPr>
              <a:t>= </a:t>
            </a:r>
            <a:r>
              <a:rPr lang="en-IN" err="1">
                <a:solidFill>
                  <a:srgbClr val="666666"/>
                </a:solidFill>
                <a:latin typeface=""/>
              </a:rPr>
              <a:t>datetime.datetime.now</a:t>
            </a:r>
            <a:r>
              <a:rPr lang="en-IN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dtob</a:t>
            </a:r>
            <a:r>
              <a:rPr lang="en-IN" b="1">
                <a:solidFill>
                  <a:srgbClr val="008000"/>
                </a:solidFill>
                <a:latin typeface=""/>
              </a:rPr>
              <a:t>)</a:t>
            </a:r>
          </a:p>
          <a:p>
            <a:r>
              <a:rPr lang="en-IN" i="1">
                <a:solidFill>
                  <a:srgbClr val="408080"/>
                </a:solidFill>
                <a:latin typeface=""/>
              </a:rPr>
              <a:t>#Get current date</a:t>
            </a:r>
          </a:p>
          <a:p>
            <a:r>
              <a:rPr lang="en-IN" err="1">
                <a:latin typeface=""/>
              </a:rPr>
              <a:t>tdate</a:t>
            </a:r>
            <a:r>
              <a:rPr lang="en-IN">
                <a:solidFill>
                  <a:srgbClr val="666666"/>
                </a:solidFill>
                <a:latin typeface=""/>
              </a:rPr>
              <a:t>=</a:t>
            </a:r>
            <a:r>
              <a:rPr lang="en-IN" err="1">
                <a:solidFill>
                  <a:srgbClr val="666666"/>
                </a:solidFill>
                <a:latin typeface=""/>
              </a:rPr>
              <a:t>datetime.date.today</a:t>
            </a:r>
            <a:r>
              <a:rPr lang="en-IN">
                <a:solidFill>
                  <a:srgbClr val="666666"/>
                </a:solidFill>
                <a:latin typeface=""/>
              </a:rPr>
              <a:t>() # YYYY-MM-DD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 err="1">
                <a:solidFill>
                  <a:srgbClr val="008000"/>
                </a:solidFill>
                <a:latin typeface=""/>
              </a:rPr>
              <a:t>tdate</a:t>
            </a:r>
            <a:r>
              <a:rPr lang="en-IN" b="1">
                <a:solidFill>
                  <a:srgbClr val="008000"/>
                </a:solidFill>
                <a:latin typeface=""/>
              </a:rPr>
              <a:t>)</a:t>
            </a:r>
          </a:p>
          <a:p>
            <a:endParaRPr lang="en-IN">
              <a:latin typeface=""/>
            </a:endParaRP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from </a:t>
            </a:r>
            <a:r>
              <a:rPr lang="en-IN" b="1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>
                <a:solidFill>
                  <a:srgbClr val="008000"/>
                </a:solidFill>
                <a:latin typeface=""/>
              </a:rPr>
              <a:t>import date</a:t>
            </a:r>
          </a:p>
          <a:p>
            <a:r>
              <a:rPr lang="en-US" err="1">
                <a:latin typeface=""/>
              </a:rPr>
              <a:t>date_from_ts</a:t>
            </a:r>
            <a:r>
              <a:rPr lang="en-US">
                <a:latin typeface=""/>
              </a:rPr>
              <a:t> </a:t>
            </a:r>
            <a:r>
              <a:rPr lang="en-US">
                <a:solidFill>
                  <a:srgbClr val="666666"/>
                </a:solidFill>
                <a:latin typeface=""/>
              </a:rPr>
              <a:t>= </a:t>
            </a:r>
            <a:r>
              <a:rPr lang="en-US" err="1">
                <a:solidFill>
                  <a:srgbClr val="666666"/>
                </a:solidFill>
                <a:latin typeface=""/>
              </a:rPr>
              <a:t>date.fromtimestamp</a:t>
            </a:r>
            <a:r>
              <a:rPr lang="en-US">
                <a:solidFill>
                  <a:srgbClr val="666666"/>
                </a:solidFill>
                <a:latin typeface=""/>
              </a:rPr>
              <a:t>(1326244364)</a:t>
            </a:r>
          </a:p>
          <a:p>
            <a:r>
              <a:rPr lang="en-US" b="1">
                <a:solidFill>
                  <a:srgbClr val="008000"/>
                </a:solidFill>
                <a:latin typeface=""/>
              </a:rPr>
              <a:t>print(</a:t>
            </a:r>
            <a:r>
              <a:rPr lang="en-US" b="1">
                <a:solidFill>
                  <a:srgbClr val="BA2121"/>
                </a:solidFill>
                <a:latin typeface=""/>
              </a:rPr>
              <a:t>"Date =", </a:t>
            </a:r>
            <a:r>
              <a:rPr lang="en-US" b="1" err="1">
                <a:solidFill>
                  <a:srgbClr val="BA2121"/>
                </a:solidFill>
                <a:latin typeface=""/>
              </a:rPr>
              <a:t>date_from_ts</a:t>
            </a:r>
            <a:r>
              <a:rPr lang="en-US" b="1">
                <a:solidFill>
                  <a:srgbClr val="BA2121"/>
                </a:solidFill>
                <a:latin typeface=""/>
              </a:rPr>
              <a:t>)</a:t>
            </a:r>
          </a:p>
          <a:p>
            <a:r>
              <a:rPr lang="en-IN" i="1">
                <a:solidFill>
                  <a:srgbClr val="408080"/>
                </a:solidFill>
                <a:latin typeface=""/>
              </a:rPr>
              <a:t>#year,month and day</a:t>
            </a:r>
          </a:p>
          <a:p>
            <a:r>
              <a:rPr lang="en-IN">
                <a:latin typeface=""/>
              </a:rPr>
              <a:t>today </a:t>
            </a:r>
            <a:r>
              <a:rPr lang="en-IN">
                <a:solidFill>
                  <a:srgbClr val="666666"/>
                </a:solidFill>
                <a:latin typeface=""/>
              </a:rPr>
              <a:t>= </a:t>
            </a:r>
            <a:r>
              <a:rPr lang="en-IN" err="1">
                <a:solidFill>
                  <a:srgbClr val="666666"/>
                </a:solidFill>
                <a:latin typeface=""/>
              </a:rPr>
              <a:t>date.today</a:t>
            </a:r>
            <a:r>
              <a:rPr lang="en-IN">
                <a:solidFill>
                  <a:srgbClr val="666666"/>
                </a:solidFill>
                <a:latin typeface=""/>
              </a:rPr>
              <a:t>() </a:t>
            </a:r>
          </a:p>
          <a:p>
            <a:r>
              <a:rPr lang="en-US" b="1">
                <a:solidFill>
                  <a:srgbClr val="008000"/>
                </a:solidFill>
                <a:latin typeface=""/>
              </a:rPr>
              <a:t>print(</a:t>
            </a:r>
            <a:r>
              <a:rPr lang="en-US" b="1">
                <a:solidFill>
                  <a:srgbClr val="BA2121"/>
                </a:solidFill>
                <a:latin typeface=""/>
              </a:rPr>
              <a:t>"Current year:", </a:t>
            </a:r>
            <a:r>
              <a:rPr lang="en-US" b="1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err="1">
                <a:solidFill>
                  <a:srgbClr val="666666"/>
                </a:solidFill>
                <a:latin typeface=""/>
              </a:rPr>
              <a:t>.year</a:t>
            </a:r>
            <a:r>
              <a:rPr lang="en-US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>
                <a:solidFill>
                  <a:srgbClr val="008000"/>
                </a:solidFill>
                <a:latin typeface=""/>
              </a:rPr>
              <a:t>print(</a:t>
            </a:r>
            <a:r>
              <a:rPr lang="en-US" b="1">
                <a:solidFill>
                  <a:srgbClr val="BA2121"/>
                </a:solidFill>
                <a:latin typeface=""/>
              </a:rPr>
              <a:t>"Current month:", </a:t>
            </a:r>
            <a:r>
              <a:rPr lang="en-US" b="1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err="1">
                <a:solidFill>
                  <a:srgbClr val="666666"/>
                </a:solidFill>
                <a:latin typeface=""/>
              </a:rPr>
              <a:t>.month</a:t>
            </a:r>
            <a:r>
              <a:rPr lang="en-US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>
                <a:solidFill>
                  <a:srgbClr val="008000"/>
                </a:solidFill>
                <a:latin typeface=""/>
              </a:rPr>
              <a:t>print(</a:t>
            </a:r>
            <a:r>
              <a:rPr lang="en-US" b="1">
                <a:solidFill>
                  <a:srgbClr val="BA2121"/>
                </a:solidFill>
                <a:latin typeface=""/>
              </a:rPr>
              <a:t>"Current day:", </a:t>
            </a:r>
            <a:r>
              <a:rPr lang="en-US" b="1" err="1">
                <a:solidFill>
                  <a:srgbClr val="BA2121"/>
                </a:solidFill>
                <a:latin typeface=""/>
              </a:rPr>
              <a:t>today</a:t>
            </a:r>
            <a:r>
              <a:rPr lang="en-US" b="1" err="1">
                <a:solidFill>
                  <a:srgbClr val="666666"/>
                </a:solidFill>
                <a:latin typeface=""/>
              </a:rPr>
              <a:t>.day</a:t>
            </a:r>
            <a:r>
              <a:rPr lang="en-US" b="1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4FB09-B7DB-448E-9152-F0F63E7838FA}"/>
              </a:ext>
            </a:extLst>
          </p:cNvPr>
          <p:cNvSpPr txBox="1"/>
          <p:nvPr/>
        </p:nvSpPr>
        <p:spPr>
          <a:xfrm>
            <a:off x="5555182" y="1729298"/>
            <a:ext cx="29252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2021-05-03 00:47:45.438580</a:t>
            </a:r>
          </a:p>
          <a:p>
            <a:r>
              <a:rPr lang="en-US" b="1">
                <a:solidFill>
                  <a:srgbClr val="7030A0"/>
                </a:solidFill>
              </a:rPr>
              <a:t>2021-05-03</a:t>
            </a:r>
          </a:p>
          <a:p>
            <a:r>
              <a:rPr lang="en-US" b="1">
                <a:solidFill>
                  <a:srgbClr val="7030A0"/>
                </a:solidFill>
              </a:rPr>
              <a:t>Date = 2012-01-11</a:t>
            </a:r>
          </a:p>
          <a:p>
            <a:r>
              <a:rPr lang="en-US" b="1">
                <a:solidFill>
                  <a:srgbClr val="7030A0"/>
                </a:solidFill>
              </a:rPr>
              <a:t>Current year: 2021</a:t>
            </a:r>
          </a:p>
          <a:p>
            <a:r>
              <a:rPr lang="en-US" b="1">
                <a:solidFill>
                  <a:srgbClr val="7030A0"/>
                </a:solidFill>
              </a:rPr>
              <a:t>Current month: 5</a:t>
            </a:r>
          </a:p>
          <a:p>
            <a:r>
              <a:rPr lang="en-US" b="1">
                <a:solidFill>
                  <a:srgbClr val="7030A0"/>
                </a:solidFill>
              </a:rPr>
              <a:t>Current day: 3</a:t>
            </a:r>
            <a:endParaRPr lang="en-IN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569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datetime Module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7FE1-84BB-4078-A1A3-E4AD4F2CA691}"/>
              </a:ext>
            </a:extLst>
          </p:cNvPr>
          <p:cNvSpPr txBox="1"/>
          <p:nvPr/>
        </p:nvSpPr>
        <p:spPr>
          <a:xfrm>
            <a:off x="187536" y="493866"/>
            <a:ext cx="39313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i="1">
                <a:solidFill>
                  <a:srgbClr val="408080"/>
                </a:solidFill>
                <a:latin typeface=""/>
              </a:rPr>
              <a:t># time related operations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err="1">
                <a:solidFill>
                  <a:srgbClr val="BA2121"/>
                </a:solidFill>
                <a:latin typeface=""/>
              </a:rPr>
              <a:t>Working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 with time")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600" b="1">
                <a:solidFill>
                  <a:srgbClr val="0000FF"/>
                </a:solidFill>
                <a:latin typeface=""/>
              </a:rPr>
              <a:t>datetime </a:t>
            </a:r>
            <a:r>
              <a:rPr lang="en-IN" sz="1600" b="1">
                <a:solidFill>
                  <a:srgbClr val="008000"/>
                </a:solidFill>
                <a:latin typeface=""/>
              </a:rPr>
              <a:t>import time</a:t>
            </a:r>
          </a:p>
          <a:p>
            <a:r>
              <a:rPr lang="en-US" sz="1600" i="1">
                <a:solidFill>
                  <a:srgbClr val="408080"/>
                </a:solidFill>
                <a:latin typeface=""/>
              </a:rPr>
              <a:t># time(hour = 0, minute = 0, second = 0)</a:t>
            </a:r>
          </a:p>
          <a:p>
            <a:r>
              <a:rPr lang="en-IN" sz="1600">
                <a:latin typeface=""/>
              </a:rPr>
              <a:t>a </a:t>
            </a:r>
            <a:r>
              <a:rPr lang="en-IN" sz="1600">
                <a:solidFill>
                  <a:srgbClr val="666666"/>
                </a:solidFill>
                <a:latin typeface=""/>
              </a:rPr>
              <a:t>= time()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"a =", a)</a:t>
            </a:r>
          </a:p>
          <a:p>
            <a:r>
              <a:rPr lang="en-US" sz="1600" i="1">
                <a:solidFill>
                  <a:srgbClr val="408080"/>
                </a:solidFill>
                <a:latin typeface=""/>
              </a:rPr>
              <a:t># time(hour, minute and second)</a:t>
            </a:r>
          </a:p>
          <a:p>
            <a:r>
              <a:rPr lang="en-US" sz="1600">
                <a:latin typeface=""/>
              </a:rPr>
              <a:t>b </a:t>
            </a:r>
            <a:r>
              <a:rPr lang="en-US" sz="1600">
                <a:solidFill>
                  <a:srgbClr val="666666"/>
                </a:solidFill>
                <a:latin typeface=""/>
              </a:rPr>
              <a:t>= time(11, 34, 56)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"b =", b)</a:t>
            </a:r>
          </a:p>
          <a:p>
            <a:r>
              <a:rPr lang="en-US" sz="1600" i="1">
                <a:solidFill>
                  <a:srgbClr val="408080"/>
                </a:solidFill>
                <a:latin typeface=""/>
              </a:rPr>
              <a:t># time(hour, minute and second)</a:t>
            </a:r>
          </a:p>
          <a:p>
            <a:r>
              <a:rPr lang="en-US" sz="1600">
                <a:latin typeface=""/>
              </a:rPr>
              <a:t>c </a:t>
            </a:r>
            <a:r>
              <a:rPr lang="en-US" sz="1600">
                <a:solidFill>
                  <a:srgbClr val="666666"/>
                </a:solidFill>
                <a:latin typeface=""/>
              </a:rPr>
              <a:t>= time(hour = 11, minute = 34, second = 56)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"c =", c)</a:t>
            </a:r>
          </a:p>
          <a:p>
            <a:r>
              <a:rPr lang="en-US" sz="1600" i="1">
                <a:solidFill>
                  <a:srgbClr val="408080"/>
                </a:solidFill>
                <a:latin typeface=""/>
              </a:rPr>
              <a:t># time(hour, minute, second, microsecond)</a:t>
            </a:r>
          </a:p>
          <a:p>
            <a:r>
              <a:rPr lang="en-US" sz="1600">
                <a:latin typeface=""/>
              </a:rPr>
              <a:t>d </a:t>
            </a:r>
            <a:r>
              <a:rPr lang="en-US" sz="1600">
                <a:solidFill>
                  <a:srgbClr val="666666"/>
                </a:solidFill>
                <a:latin typeface=""/>
              </a:rPr>
              <a:t>= time(11, 34, 56, 234566)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"d =", d)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>
                <a:solidFill>
                  <a:srgbClr val="BB6622"/>
                </a:solidFill>
                <a:latin typeface=""/>
              </a:rPr>
              <a:t>\</a:t>
            </a:r>
            <a:r>
              <a:rPr lang="en-IN" sz="1600" b="1" err="1">
                <a:solidFill>
                  <a:srgbClr val="BB6622"/>
                </a:solidFill>
                <a:latin typeface=""/>
              </a:rPr>
              <a:t>n</a:t>
            </a:r>
            <a:r>
              <a:rPr lang="en-IN" sz="1600" b="1" err="1">
                <a:solidFill>
                  <a:srgbClr val="BA2121"/>
                </a:solidFill>
                <a:latin typeface=""/>
              </a:rPr>
              <a:t>working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 with datetime")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53DFB-FCED-4B0C-A8BD-75B307DB643A}"/>
              </a:ext>
            </a:extLst>
          </p:cNvPr>
          <p:cNvSpPr txBox="1"/>
          <p:nvPr/>
        </p:nvSpPr>
        <p:spPr>
          <a:xfrm>
            <a:off x="4384464" y="656263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08000"/>
                </a:solidFill>
                <a:latin typeface=""/>
              </a:rPr>
              <a:t>from </a:t>
            </a:r>
            <a:r>
              <a:rPr lang="en-IN" b="1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it-IT">
                <a:latin typeface=""/>
              </a:rPr>
              <a:t>a </a:t>
            </a:r>
            <a:r>
              <a:rPr lang="it-IT">
                <a:solidFill>
                  <a:srgbClr val="666666"/>
                </a:solidFill>
                <a:latin typeface=""/>
              </a:rPr>
              <a:t>= datetime(2017, 11, 28, 23, 55, 59, 342380)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"year =",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.year</a:t>
            </a:r>
            <a:r>
              <a:rPr lang="en-IN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"month =",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.month</a:t>
            </a:r>
            <a:r>
              <a:rPr lang="en-IN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"hour =",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.hour</a:t>
            </a:r>
            <a:r>
              <a:rPr lang="en-IN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"minute =",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.minute</a:t>
            </a:r>
            <a:r>
              <a:rPr lang="en-IN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"timestamp =",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a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.timestamp</a:t>
            </a:r>
            <a:r>
              <a:rPr lang="en-IN" b="1">
                <a:solidFill>
                  <a:srgbClr val="666666"/>
                </a:solidFill>
                <a:latin typeface=""/>
              </a:rPr>
              <a:t>())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FEDEB-55CC-4F44-A98F-5430E6CBF3C0}"/>
              </a:ext>
            </a:extLst>
          </p:cNvPr>
          <p:cNvSpPr txBox="1"/>
          <p:nvPr/>
        </p:nvSpPr>
        <p:spPr>
          <a:xfrm>
            <a:off x="4384464" y="2340525"/>
            <a:ext cx="33055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Working with time</a:t>
            </a:r>
          </a:p>
          <a:p>
            <a:r>
              <a:rPr lang="en-US" b="1">
                <a:solidFill>
                  <a:srgbClr val="7030A0"/>
                </a:solidFill>
              </a:rPr>
              <a:t>a = 00:00:00</a:t>
            </a:r>
          </a:p>
          <a:p>
            <a:r>
              <a:rPr lang="en-US" b="1">
                <a:solidFill>
                  <a:srgbClr val="7030A0"/>
                </a:solidFill>
              </a:rPr>
              <a:t>b = 11:34:56</a:t>
            </a:r>
          </a:p>
          <a:p>
            <a:r>
              <a:rPr lang="en-US" b="1">
                <a:solidFill>
                  <a:srgbClr val="7030A0"/>
                </a:solidFill>
              </a:rPr>
              <a:t>c = 11:34:56</a:t>
            </a:r>
          </a:p>
          <a:p>
            <a:r>
              <a:rPr lang="en-US" b="1">
                <a:solidFill>
                  <a:srgbClr val="7030A0"/>
                </a:solidFill>
              </a:rPr>
              <a:t>d = 11:34:56.234566</a:t>
            </a:r>
          </a:p>
          <a:p>
            <a:endParaRPr lang="en-US" b="1">
              <a:solidFill>
                <a:srgbClr val="7030A0"/>
              </a:solidFill>
            </a:endParaRPr>
          </a:p>
          <a:p>
            <a:r>
              <a:rPr lang="en-US" b="1">
                <a:solidFill>
                  <a:srgbClr val="7030A0"/>
                </a:solidFill>
              </a:rPr>
              <a:t>working with datetime</a:t>
            </a:r>
          </a:p>
          <a:p>
            <a:r>
              <a:rPr lang="en-US" b="1">
                <a:solidFill>
                  <a:srgbClr val="7030A0"/>
                </a:solidFill>
              </a:rPr>
              <a:t>year = 2017</a:t>
            </a:r>
          </a:p>
          <a:p>
            <a:r>
              <a:rPr lang="en-US" b="1">
                <a:solidFill>
                  <a:srgbClr val="7030A0"/>
                </a:solidFill>
              </a:rPr>
              <a:t>month = 11</a:t>
            </a:r>
          </a:p>
          <a:p>
            <a:r>
              <a:rPr lang="en-US" b="1">
                <a:solidFill>
                  <a:srgbClr val="7030A0"/>
                </a:solidFill>
              </a:rPr>
              <a:t>hour = 23</a:t>
            </a:r>
          </a:p>
          <a:p>
            <a:r>
              <a:rPr lang="en-US" b="1">
                <a:solidFill>
                  <a:srgbClr val="7030A0"/>
                </a:solidFill>
              </a:rPr>
              <a:t>minute = 55</a:t>
            </a:r>
          </a:p>
          <a:p>
            <a:r>
              <a:rPr lang="en-US" b="1">
                <a:solidFill>
                  <a:srgbClr val="7030A0"/>
                </a:solidFill>
              </a:rPr>
              <a:t>timestamp = 1511893559.34238</a:t>
            </a:r>
            <a:endParaRPr lang="en-IN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04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date using </a:t>
            </a:r>
            <a:r>
              <a:rPr lang="en-US" sz="2600" b="1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strftime</a:t>
            </a:r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2AF8A-923F-4FD5-9300-BC4406BD8364}"/>
              </a:ext>
            </a:extLst>
          </p:cNvPr>
          <p:cNvSpPr txBox="1"/>
          <p:nvPr/>
        </p:nvSpPr>
        <p:spPr>
          <a:xfrm>
            <a:off x="329963" y="599063"/>
            <a:ext cx="79643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datetime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en-IN" sz="2000" i="1">
                <a:solidFill>
                  <a:srgbClr val="408080"/>
                </a:solidFill>
                <a:latin typeface=""/>
              </a:rPr>
              <a:t># current date and time</a:t>
            </a:r>
          </a:p>
          <a:p>
            <a:r>
              <a:rPr lang="en-IN" sz="2000">
                <a:latin typeface=""/>
              </a:rPr>
              <a:t>now </a:t>
            </a:r>
            <a:r>
              <a:rPr lang="en-IN" sz="200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 sz="2000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pt-BR" sz="2000">
                <a:latin typeface=""/>
              </a:rPr>
              <a:t>t </a:t>
            </a:r>
            <a:r>
              <a:rPr lang="pt-BR" sz="2000">
                <a:solidFill>
                  <a:srgbClr val="666666"/>
                </a:solidFill>
                <a:latin typeface=""/>
              </a:rPr>
              <a:t>= now.strftime(</a:t>
            </a:r>
            <a:r>
              <a:rPr lang="pt-BR" sz="2000">
                <a:solidFill>
                  <a:srgbClr val="BA2121"/>
                </a:solidFill>
                <a:latin typeface=""/>
              </a:rPr>
              <a:t>"%H:%M:%S")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"time:", t)</a:t>
            </a:r>
          </a:p>
          <a:p>
            <a:r>
              <a:rPr lang="en-IN" sz="2000">
                <a:latin typeface=""/>
              </a:rPr>
              <a:t>s1 </a:t>
            </a:r>
            <a:r>
              <a:rPr lang="en-IN" sz="200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now.strftime</a:t>
            </a:r>
            <a:r>
              <a:rPr lang="en-IN" sz="2000">
                <a:solidFill>
                  <a:srgbClr val="666666"/>
                </a:solidFill>
                <a:latin typeface=""/>
              </a:rPr>
              <a:t>(</a:t>
            </a:r>
            <a:r>
              <a:rPr lang="en-IN" sz="2000">
                <a:solidFill>
                  <a:srgbClr val="BA2121"/>
                </a:solidFill>
                <a:latin typeface=""/>
              </a:rPr>
              <a:t>"%m/</a:t>
            </a:r>
            <a:r>
              <a:rPr lang="en-IN" sz="2000" b="1">
                <a:solidFill>
                  <a:srgbClr val="BB6688"/>
                </a:solidFill>
                <a:latin typeface=""/>
              </a:rPr>
              <a:t>%d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/%Y, %H:%M:%S")</a:t>
            </a:r>
          </a:p>
          <a:p>
            <a:r>
              <a:rPr lang="pt-BR" sz="2000" i="1">
                <a:solidFill>
                  <a:srgbClr val="408080"/>
                </a:solidFill>
                <a:latin typeface=""/>
              </a:rPr>
              <a:t># mm/dd/YY H:M:S format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"s1:", s1)</a:t>
            </a:r>
          </a:p>
          <a:p>
            <a:r>
              <a:rPr lang="en-IN" sz="2000">
                <a:latin typeface=""/>
              </a:rPr>
              <a:t>s2 </a:t>
            </a:r>
            <a:r>
              <a:rPr lang="en-IN" sz="2000">
                <a:solidFill>
                  <a:srgbClr val="666666"/>
                </a:solidFill>
                <a:latin typeface=""/>
              </a:rPr>
              <a:t>= 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now.strftime</a:t>
            </a:r>
            <a:r>
              <a:rPr lang="en-IN" sz="2000">
                <a:solidFill>
                  <a:srgbClr val="666666"/>
                </a:solidFill>
                <a:latin typeface=""/>
              </a:rPr>
              <a:t>(</a:t>
            </a:r>
            <a:r>
              <a:rPr lang="en-IN" sz="2000">
                <a:solidFill>
                  <a:srgbClr val="BA2121"/>
                </a:solidFill>
                <a:latin typeface=""/>
              </a:rPr>
              <a:t>"</a:t>
            </a:r>
            <a:r>
              <a:rPr lang="en-IN" sz="2000" b="1">
                <a:solidFill>
                  <a:srgbClr val="BB6688"/>
                </a:solidFill>
                <a:latin typeface=""/>
              </a:rPr>
              <a:t>%d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/%m/%Y, %H:%M:%S")</a:t>
            </a:r>
          </a:p>
          <a:p>
            <a:r>
              <a:rPr lang="pt-BR" sz="2000" i="1">
                <a:solidFill>
                  <a:srgbClr val="408080"/>
                </a:solidFill>
                <a:latin typeface=""/>
              </a:rPr>
              <a:t># dd/mm/YY H:M:S format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>
                <a:solidFill>
                  <a:srgbClr val="BA2121"/>
                </a:solidFill>
                <a:latin typeface=""/>
              </a:rPr>
              <a:t>"s2:", s2)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BB581-F1D8-4EB7-97FB-82DC3554C509}"/>
              </a:ext>
            </a:extLst>
          </p:cNvPr>
          <p:cNvSpPr txBox="1"/>
          <p:nvPr/>
        </p:nvSpPr>
        <p:spPr>
          <a:xfrm>
            <a:off x="5132816" y="4128938"/>
            <a:ext cx="3362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time: 00:55:38</a:t>
            </a:r>
          </a:p>
          <a:p>
            <a:r>
              <a:rPr lang="en-US" sz="2000"/>
              <a:t>s1: 05/03/2021, 00:55:38</a:t>
            </a:r>
          </a:p>
          <a:p>
            <a:r>
              <a:rPr lang="en-US" sz="2000"/>
              <a:t>s2: 03/05/2021, 00:55:38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284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 date using string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6DD3C-9026-4C59-A96E-2B58B21C62D8}"/>
              </a:ext>
            </a:extLst>
          </p:cNvPr>
          <p:cNvSpPr txBox="1"/>
          <p:nvPr/>
        </p:nvSpPr>
        <p:spPr>
          <a:xfrm>
            <a:off x="594765" y="709434"/>
            <a:ext cx="7934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The </a:t>
            </a:r>
            <a:r>
              <a:rPr lang="en-US" sz="1600" err="1">
                <a:solidFill>
                  <a:srgbClr val="FF6600"/>
                </a:solidFill>
              </a:rPr>
              <a:t>strptime</a:t>
            </a:r>
            <a:r>
              <a:rPr lang="en-US" sz="1600">
                <a:solidFill>
                  <a:srgbClr val="FF6600"/>
                </a:solidFill>
              </a:rPr>
              <a:t>() method creates a datetime object from a given string (representing date and time).</a:t>
            </a:r>
            <a:endParaRPr lang="en-IN" sz="160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908C7-2DB8-489B-9926-29816804BE04}"/>
              </a:ext>
            </a:extLst>
          </p:cNvPr>
          <p:cNvSpPr txBox="1"/>
          <p:nvPr/>
        </p:nvSpPr>
        <p:spPr>
          <a:xfrm>
            <a:off x="699961" y="1816034"/>
            <a:ext cx="59921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err="1">
                <a:latin typeface=""/>
              </a:rPr>
              <a:t>date_string</a:t>
            </a:r>
            <a:r>
              <a:rPr lang="en-US" sz="1600">
                <a:latin typeface=""/>
              </a:rPr>
              <a:t> </a:t>
            </a:r>
            <a:r>
              <a:rPr lang="en-US" sz="1600">
                <a:solidFill>
                  <a:srgbClr val="666666"/>
                </a:solidFill>
                <a:latin typeface=""/>
              </a:rPr>
              <a:t>= </a:t>
            </a:r>
            <a:r>
              <a:rPr lang="en-US" sz="1600">
                <a:solidFill>
                  <a:srgbClr val="BA2121"/>
                </a:solidFill>
                <a:latin typeface=""/>
              </a:rPr>
              <a:t>"21 June, 2018"</a:t>
            </a:r>
          </a:p>
          <a:p>
            <a:r>
              <a:rPr lang="en-US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"</a:t>
            </a:r>
            <a:r>
              <a:rPr lang="en-US" sz="1600" b="1" err="1">
                <a:solidFill>
                  <a:srgbClr val="BA2121"/>
                </a:solidFill>
                <a:latin typeface=""/>
              </a:rPr>
              <a:t>date_string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 =", </a:t>
            </a:r>
            <a:r>
              <a:rPr lang="en-US" sz="1600" b="1" err="1">
                <a:solidFill>
                  <a:srgbClr val="BA2121"/>
                </a:solidFill>
                <a:latin typeface=""/>
              </a:rPr>
              <a:t>date_string</a:t>
            </a:r>
            <a:r>
              <a:rPr lang="en-US" sz="1600" b="1">
                <a:solidFill>
                  <a:srgbClr val="BA2121"/>
                </a:solidFill>
                <a:latin typeface=""/>
              </a:rPr>
              <a:t>)</a:t>
            </a:r>
          </a:p>
          <a:p>
            <a:endParaRPr lang="en-IN" sz="1600">
              <a:latin typeface=""/>
            </a:endParaRPr>
          </a:p>
          <a:p>
            <a:r>
              <a:rPr lang="en-IN" sz="1600" err="1">
                <a:latin typeface=""/>
              </a:rPr>
              <a:t>date_object</a:t>
            </a:r>
            <a:r>
              <a:rPr lang="en-IN" sz="1600">
                <a:latin typeface=""/>
              </a:rPr>
              <a:t> </a:t>
            </a:r>
            <a:r>
              <a:rPr lang="en-IN" sz="1600">
                <a:solidFill>
                  <a:srgbClr val="666666"/>
                </a:solidFill>
                <a:latin typeface=""/>
              </a:rPr>
              <a:t>= 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datetime.strptime</a:t>
            </a:r>
            <a:r>
              <a:rPr lang="en-IN" sz="1600">
                <a:solidFill>
                  <a:srgbClr val="666666"/>
                </a:solidFill>
                <a:latin typeface=""/>
              </a:rPr>
              <a:t>(</a:t>
            </a:r>
            <a:r>
              <a:rPr lang="en-IN" sz="1600" err="1">
                <a:solidFill>
                  <a:srgbClr val="666666"/>
                </a:solidFill>
                <a:latin typeface=""/>
              </a:rPr>
              <a:t>date_string</a:t>
            </a:r>
            <a:r>
              <a:rPr lang="en-IN" sz="1600">
                <a:solidFill>
                  <a:srgbClr val="666666"/>
                </a:solidFill>
                <a:latin typeface=""/>
              </a:rPr>
              <a:t>, </a:t>
            </a:r>
            <a:r>
              <a:rPr lang="en-IN" sz="1600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>
                <a:solidFill>
                  <a:srgbClr val="BB6688"/>
                </a:solidFill>
                <a:latin typeface=""/>
              </a:rPr>
              <a:t>%d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 %B, %Y")</a:t>
            </a:r>
          </a:p>
          <a:p>
            <a:r>
              <a:rPr lang="en-IN" sz="16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"</a:t>
            </a:r>
            <a:r>
              <a:rPr lang="en-IN" sz="1600" b="1" err="1">
                <a:solidFill>
                  <a:srgbClr val="BA2121"/>
                </a:solidFill>
                <a:latin typeface=""/>
              </a:rPr>
              <a:t>date_object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 =", </a:t>
            </a:r>
            <a:r>
              <a:rPr lang="en-IN" sz="1600" b="1" err="1">
                <a:solidFill>
                  <a:srgbClr val="BA2121"/>
                </a:solidFill>
                <a:latin typeface=""/>
              </a:rPr>
              <a:t>date_object</a:t>
            </a:r>
            <a:r>
              <a:rPr lang="en-IN" sz="1600" b="1">
                <a:solidFill>
                  <a:srgbClr val="BA2121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951C6-844A-45E0-AF66-717B6041B04A}"/>
              </a:ext>
            </a:extLst>
          </p:cNvPr>
          <p:cNvSpPr txBox="1"/>
          <p:nvPr/>
        </p:nvSpPr>
        <p:spPr>
          <a:xfrm>
            <a:off x="3006191" y="391084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err="1"/>
              <a:t>date_string</a:t>
            </a:r>
            <a:r>
              <a:rPr lang="en-US" sz="1600"/>
              <a:t> = 21 June, 2018</a:t>
            </a:r>
          </a:p>
          <a:p>
            <a:r>
              <a:rPr lang="en-US" sz="1600" err="1"/>
              <a:t>date_object</a:t>
            </a:r>
            <a:r>
              <a:rPr lang="en-US" sz="1600"/>
              <a:t> = 2018-06-21 00:00:00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9431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Zone 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16740" y="701397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008000"/>
                </a:solidFill>
                <a:latin typeface=""/>
              </a:rPr>
              <a:t>from </a:t>
            </a:r>
            <a:r>
              <a:rPr lang="en-IN" b="1">
                <a:solidFill>
                  <a:srgbClr val="0000FF"/>
                </a:solidFill>
                <a:latin typeface=""/>
              </a:rPr>
              <a:t>datetime </a:t>
            </a:r>
            <a:r>
              <a:rPr lang="en-IN" b="1">
                <a:solidFill>
                  <a:srgbClr val="008000"/>
                </a:solidFill>
                <a:latin typeface=""/>
              </a:rPr>
              <a:t>import datetime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b="1" err="1">
                <a:solidFill>
                  <a:srgbClr val="0000FF"/>
                </a:solidFill>
                <a:latin typeface=""/>
              </a:rPr>
              <a:t>pytz</a:t>
            </a:r>
            <a:r>
              <a:rPr lang="en-IN" b="1">
                <a:solidFill>
                  <a:srgbClr val="0000FF"/>
                </a:solidFill>
                <a:latin typeface=""/>
              </a:rPr>
              <a:t> #third party module</a:t>
            </a:r>
          </a:p>
          <a:p>
            <a:endParaRPr lang="en-IN">
              <a:latin typeface=""/>
            </a:endParaRPr>
          </a:p>
          <a:p>
            <a:r>
              <a:rPr lang="en-IN">
                <a:latin typeface=""/>
              </a:rPr>
              <a:t>local </a:t>
            </a:r>
            <a:r>
              <a:rPr lang="en-IN">
                <a:solidFill>
                  <a:srgbClr val="666666"/>
                </a:solidFill>
                <a:latin typeface=""/>
              </a:rPr>
              <a:t>= </a:t>
            </a:r>
            <a:r>
              <a:rPr lang="en-IN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>
                <a:solidFill>
                  <a:srgbClr val="666666"/>
                </a:solidFill>
                <a:latin typeface=""/>
              </a:rPr>
              <a:t>()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"Local:",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local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IN" b="1">
                <a:solidFill>
                  <a:srgbClr val="666666"/>
                </a:solidFill>
                <a:latin typeface=""/>
              </a:rPr>
              <a:t>(</a:t>
            </a:r>
            <a:r>
              <a:rPr lang="en-IN" b="1">
                <a:solidFill>
                  <a:srgbClr val="BA2121"/>
                </a:solidFill>
                <a:latin typeface=""/>
              </a:rPr>
              <a:t>"%m/</a:t>
            </a:r>
            <a:r>
              <a:rPr lang="en-IN" b="1">
                <a:solidFill>
                  <a:srgbClr val="BB6688"/>
                </a:solidFill>
                <a:latin typeface=""/>
              </a:rPr>
              <a:t>%d</a:t>
            </a:r>
            <a:r>
              <a:rPr lang="en-IN" b="1">
                <a:solidFill>
                  <a:srgbClr val="BA2121"/>
                </a:solidFill>
                <a:latin typeface=""/>
              </a:rPr>
              <a:t>/%Y, %H:%M:%S"))</a:t>
            </a:r>
          </a:p>
          <a:p>
            <a:endParaRPr lang="en-IN">
              <a:latin typeface=""/>
            </a:endParaRPr>
          </a:p>
          <a:p>
            <a:endParaRPr lang="en-IN">
              <a:latin typeface=""/>
            </a:endParaRPr>
          </a:p>
          <a:p>
            <a:r>
              <a:rPr lang="en-US" err="1">
                <a:latin typeface=""/>
              </a:rPr>
              <a:t>tz_NY</a:t>
            </a:r>
            <a:r>
              <a:rPr lang="en-US">
                <a:latin typeface=""/>
              </a:rPr>
              <a:t> </a:t>
            </a:r>
            <a:r>
              <a:rPr lang="en-US">
                <a:solidFill>
                  <a:srgbClr val="666666"/>
                </a:solidFill>
                <a:latin typeface=""/>
              </a:rPr>
              <a:t>= </a:t>
            </a:r>
            <a:r>
              <a:rPr lang="en-US" err="1">
                <a:solidFill>
                  <a:srgbClr val="666666"/>
                </a:solidFill>
                <a:latin typeface=""/>
              </a:rPr>
              <a:t>pytz.timezone</a:t>
            </a:r>
            <a:r>
              <a:rPr lang="en-US">
                <a:solidFill>
                  <a:srgbClr val="666666"/>
                </a:solidFill>
                <a:latin typeface=""/>
              </a:rPr>
              <a:t>(</a:t>
            </a:r>
            <a:r>
              <a:rPr lang="en-US">
                <a:solidFill>
                  <a:srgbClr val="BA2121"/>
                </a:solidFill>
                <a:latin typeface=""/>
              </a:rPr>
              <a:t>'America/</a:t>
            </a:r>
            <a:r>
              <a:rPr lang="en-US" err="1">
                <a:solidFill>
                  <a:srgbClr val="BA2121"/>
                </a:solidFill>
                <a:latin typeface=""/>
              </a:rPr>
              <a:t>New_York</a:t>
            </a:r>
            <a:r>
              <a:rPr lang="en-US">
                <a:solidFill>
                  <a:srgbClr val="BA2121"/>
                </a:solidFill>
                <a:latin typeface=""/>
              </a:rPr>
              <a:t>') </a:t>
            </a:r>
          </a:p>
          <a:p>
            <a:r>
              <a:rPr lang="en-IN" err="1">
                <a:latin typeface=""/>
              </a:rPr>
              <a:t>datetime_NY</a:t>
            </a:r>
            <a:r>
              <a:rPr lang="en-IN">
                <a:latin typeface=""/>
              </a:rPr>
              <a:t> </a:t>
            </a:r>
            <a:r>
              <a:rPr lang="en-IN">
                <a:solidFill>
                  <a:srgbClr val="666666"/>
                </a:solidFill>
                <a:latin typeface=""/>
              </a:rPr>
              <a:t>= </a:t>
            </a:r>
            <a:r>
              <a:rPr lang="en-IN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 err="1">
                <a:solidFill>
                  <a:srgbClr val="666666"/>
                </a:solidFill>
                <a:latin typeface=""/>
              </a:rPr>
              <a:t>tz_NY</a:t>
            </a:r>
            <a:r>
              <a:rPr lang="en-IN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b="1">
                <a:solidFill>
                  <a:srgbClr val="008000"/>
                </a:solidFill>
                <a:latin typeface=""/>
              </a:rPr>
              <a:t>print(</a:t>
            </a:r>
            <a:r>
              <a:rPr lang="en-IN" b="1">
                <a:solidFill>
                  <a:srgbClr val="BA2121"/>
                </a:solidFill>
                <a:latin typeface=""/>
              </a:rPr>
              <a:t>"NY:", </a:t>
            </a:r>
            <a:r>
              <a:rPr lang="en-IN" b="1" err="1">
                <a:solidFill>
                  <a:srgbClr val="BA2121"/>
                </a:solidFill>
                <a:latin typeface=""/>
              </a:rPr>
              <a:t>datetime_NY</a:t>
            </a:r>
            <a:r>
              <a:rPr lang="en-IN" b="1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IN" b="1">
                <a:solidFill>
                  <a:srgbClr val="666666"/>
                </a:solidFill>
                <a:latin typeface=""/>
              </a:rPr>
              <a:t>(</a:t>
            </a:r>
            <a:r>
              <a:rPr lang="en-IN" b="1">
                <a:solidFill>
                  <a:srgbClr val="BA2121"/>
                </a:solidFill>
                <a:latin typeface=""/>
              </a:rPr>
              <a:t>"%m/</a:t>
            </a:r>
            <a:r>
              <a:rPr lang="en-IN" b="1">
                <a:solidFill>
                  <a:srgbClr val="BB6688"/>
                </a:solidFill>
                <a:latin typeface=""/>
              </a:rPr>
              <a:t>%d</a:t>
            </a:r>
            <a:r>
              <a:rPr lang="en-IN" b="1">
                <a:solidFill>
                  <a:srgbClr val="BA2121"/>
                </a:solidFill>
                <a:latin typeface=""/>
              </a:rPr>
              <a:t>/%Y, %H:%M:%S"))</a:t>
            </a:r>
          </a:p>
          <a:p>
            <a:endParaRPr lang="en-IN">
              <a:latin typeface=""/>
            </a:endParaRPr>
          </a:p>
          <a:p>
            <a:r>
              <a:rPr lang="it-IT">
                <a:latin typeface=""/>
              </a:rPr>
              <a:t>tz_London </a:t>
            </a:r>
            <a:r>
              <a:rPr lang="it-IT">
                <a:solidFill>
                  <a:srgbClr val="666666"/>
                </a:solidFill>
                <a:latin typeface=""/>
              </a:rPr>
              <a:t>= pytz.timezone(</a:t>
            </a:r>
            <a:r>
              <a:rPr lang="it-IT">
                <a:solidFill>
                  <a:srgbClr val="BA2121"/>
                </a:solidFill>
                <a:latin typeface=""/>
              </a:rPr>
              <a:t>'Europe/London')</a:t>
            </a:r>
          </a:p>
          <a:p>
            <a:r>
              <a:rPr lang="en-IN" err="1">
                <a:latin typeface=""/>
              </a:rPr>
              <a:t>datetime_London</a:t>
            </a:r>
            <a:r>
              <a:rPr lang="en-IN">
                <a:latin typeface=""/>
              </a:rPr>
              <a:t> </a:t>
            </a:r>
            <a:r>
              <a:rPr lang="en-IN">
                <a:solidFill>
                  <a:srgbClr val="666666"/>
                </a:solidFill>
                <a:latin typeface=""/>
              </a:rPr>
              <a:t>= </a:t>
            </a:r>
            <a:r>
              <a:rPr lang="en-IN" err="1">
                <a:solidFill>
                  <a:srgbClr val="666666"/>
                </a:solidFill>
                <a:latin typeface=""/>
              </a:rPr>
              <a:t>datetime.now</a:t>
            </a:r>
            <a:r>
              <a:rPr lang="en-IN">
                <a:solidFill>
                  <a:srgbClr val="666666"/>
                </a:solidFill>
                <a:latin typeface=""/>
              </a:rPr>
              <a:t>(</a:t>
            </a:r>
            <a:r>
              <a:rPr lang="en-IN" err="1">
                <a:solidFill>
                  <a:srgbClr val="666666"/>
                </a:solidFill>
                <a:latin typeface=""/>
              </a:rPr>
              <a:t>tz_London</a:t>
            </a:r>
            <a:r>
              <a:rPr lang="en-IN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US" b="1">
                <a:solidFill>
                  <a:srgbClr val="008000"/>
                </a:solidFill>
                <a:latin typeface=""/>
              </a:rPr>
              <a:t>print(</a:t>
            </a:r>
            <a:r>
              <a:rPr lang="en-US" b="1">
                <a:solidFill>
                  <a:srgbClr val="BA2121"/>
                </a:solidFill>
                <a:latin typeface=""/>
              </a:rPr>
              <a:t>"London:", </a:t>
            </a:r>
            <a:r>
              <a:rPr lang="en-US" b="1" err="1">
                <a:solidFill>
                  <a:srgbClr val="BA2121"/>
                </a:solidFill>
                <a:latin typeface=""/>
              </a:rPr>
              <a:t>datetime_London</a:t>
            </a:r>
            <a:r>
              <a:rPr lang="en-US" b="1" err="1">
                <a:solidFill>
                  <a:srgbClr val="666666"/>
                </a:solidFill>
                <a:latin typeface=""/>
              </a:rPr>
              <a:t>.strftime</a:t>
            </a:r>
            <a:r>
              <a:rPr lang="en-US" b="1">
                <a:solidFill>
                  <a:srgbClr val="666666"/>
                </a:solidFill>
                <a:latin typeface=""/>
              </a:rPr>
              <a:t>(</a:t>
            </a:r>
            <a:r>
              <a:rPr lang="en-US" b="1">
                <a:solidFill>
                  <a:srgbClr val="BA2121"/>
                </a:solidFill>
                <a:latin typeface=""/>
              </a:rPr>
              <a:t>"%m/</a:t>
            </a:r>
            <a:r>
              <a:rPr lang="en-US" b="1">
                <a:solidFill>
                  <a:srgbClr val="BB6688"/>
                </a:solidFill>
                <a:latin typeface=""/>
              </a:rPr>
              <a:t>%d</a:t>
            </a:r>
            <a:r>
              <a:rPr lang="en-US" b="1">
                <a:solidFill>
                  <a:srgbClr val="BA2121"/>
                </a:solidFill>
                <a:latin typeface=""/>
              </a:rPr>
              <a:t>/%Y, %H:%M:%S"))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4A713-54D9-4A0F-83A0-CD8DB49FD568}"/>
              </a:ext>
            </a:extLst>
          </p:cNvPr>
          <p:cNvSpPr txBox="1"/>
          <p:nvPr/>
        </p:nvSpPr>
        <p:spPr>
          <a:xfrm>
            <a:off x="5620906" y="3069783"/>
            <a:ext cx="3131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6600"/>
                </a:solidFill>
              </a:rPr>
              <a:t>Local: 05/03/2021, 01:02:30</a:t>
            </a:r>
          </a:p>
          <a:p>
            <a:r>
              <a:rPr lang="en-US" sz="1600">
                <a:solidFill>
                  <a:srgbClr val="FF6600"/>
                </a:solidFill>
              </a:rPr>
              <a:t>NY: 05/02/2021, 15:32:31</a:t>
            </a:r>
          </a:p>
          <a:p>
            <a:r>
              <a:rPr lang="en-US" sz="1600">
                <a:solidFill>
                  <a:srgbClr val="FF6600"/>
                </a:solidFill>
              </a:rPr>
              <a:t>London: 05/02/2021, 20:32:31</a:t>
            </a:r>
          </a:p>
        </p:txBody>
      </p:sp>
    </p:spTree>
    <p:extLst>
      <p:ext uri="{BB962C8B-B14F-4D97-AF65-F5344CB8AC3E}">
        <p14:creationId xmlns:p14="http://schemas.microsoft.com/office/powerpoint/2010/main" val="2119767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8000"/>
                </a:solidFill>
                <a:latin typeface="+mj-lt"/>
              </a:rPr>
              <a:t>Python defines an inbuilt module calendar which handles operations related to calendar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FF6600"/>
                </a:solidFill>
                <a:effectLst/>
                <a:latin typeface="+mj-lt"/>
              </a:rPr>
              <a:t>By default, these calendars have Monday as the first day of the week, and Sunday as the last (the European convention).</a:t>
            </a:r>
            <a:endParaRPr lang="en-US" sz="1800" b="1">
              <a:solidFill>
                <a:srgbClr val="FF6600"/>
              </a:solidFill>
              <a:latin typeface="+mj-lt"/>
            </a:endParaRPr>
          </a:p>
          <a:p>
            <a:endParaRPr lang="en-US" sz="1800" b="1">
              <a:solidFill>
                <a:srgbClr val="BA212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3EF14-762F-4A9B-BBFB-31E8CA207583}"/>
              </a:ext>
            </a:extLst>
          </p:cNvPr>
          <p:cNvSpPr txBox="1"/>
          <p:nvPr/>
        </p:nvSpPr>
        <p:spPr>
          <a:xfrm>
            <a:off x="635224" y="1897601"/>
            <a:ext cx="82093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calendar(year, w, l, c) :- This function displays the year, width between 2 columns,  blank line between 2 rows and Space between two months</a:t>
            </a:r>
          </a:p>
          <a:p>
            <a:endParaRPr lang="en-US" sz="1800"/>
          </a:p>
          <a:p>
            <a:r>
              <a:rPr lang="en-US" sz="1800" err="1"/>
              <a:t>firstweekday</a:t>
            </a:r>
            <a:r>
              <a:rPr lang="en-US" sz="1800"/>
              <a:t>() :- This function returns the first week day number. By default 0 (Monday).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259228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8000"/>
                </a:solidFill>
                <a:latin typeface="+mj-lt"/>
              </a:rPr>
              <a:t>Python defines an inbuilt module calendar which handles operations related to calendar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>
                <a:solidFill>
                  <a:srgbClr val="FF6600"/>
                </a:solidFill>
                <a:effectLst/>
                <a:latin typeface="+mj-lt"/>
              </a:rPr>
              <a:t>By default, these calendars have Monday as the first day of the week, and Sunday as the last (the European convention).</a:t>
            </a:r>
            <a:endParaRPr lang="en-US" sz="1800" b="1">
              <a:solidFill>
                <a:srgbClr val="FF6600"/>
              </a:solidFill>
              <a:latin typeface="+mj-lt"/>
            </a:endParaRPr>
          </a:p>
          <a:p>
            <a:endParaRPr lang="en-US" sz="1800" b="1">
              <a:solidFill>
                <a:srgbClr val="BA212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C45F-A0A3-4C50-9146-9F7906BA7574}"/>
              </a:ext>
            </a:extLst>
          </p:cNvPr>
          <p:cNvSpPr txBox="1"/>
          <p:nvPr/>
        </p:nvSpPr>
        <p:spPr>
          <a:xfrm>
            <a:off x="267037" y="2193834"/>
            <a:ext cx="4385883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Segoe UI"/>
                <a:cs typeface="Segoe UI"/>
              </a:rPr>
              <a:t>import </a:t>
            </a:r>
            <a:r>
              <a:rPr lang="en-IN" sz="1600" b="1">
                <a:solidFill>
                  <a:srgbClr val="0000FF"/>
                </a:solidFill>
                <a:latin typeface="Segoe UI"/>
                <a:cs typeface="Segoe UI"/>
              </a:rPr>
              <a:t>calendar </a:t>
            </a:r>
            <a:endParaRPr lang="en-US" sz="1600">
              <a:solidFill>
                <a:srgbClr val="0000FF"/>
              </a:solidFill>
              <a:latin typeface="Segoe UI"/>
              <a:cs typeface="Segoe UI"/>
            </a:endParaRPr>
          </a:p>
          <a:p>
            <a:r>
              <a:rPr lang="en-IN" sz="1600" err="1">
                <a:latin typeface="Segoe UI"/>
                <a:cs typeface="Segoe UI"/>
              </a:rPr>
              <a:t>yy</a:t>
            </a:r>
            <a:r>
              <a:rPr lang="en-IN" sz="1600">
                <a:latin typeface="Segoe UI"/>
                <a:cs typeface="Segoe UI"/>
              </a:rPr>
              <a:t> </a:t>
            </a:r>
            <a:r>
              <a:rPr lang="en-IN" sz="1600">
                <a:solidFill>
                  <a:srgbClr val="666666"/>
                </a:solidFill>
                <a:latin typeface="Segoe UI"/>
                <a:cs typeface="Segoe UI"/>
              </a:rPr>
              <a:t>= 2023</a:t>
            </a:r>
            <a:endParaRPr lang="en-US" sz="1600">
              <a:solidFill>
                <a:srgbClr val="666666"/>
              </a:solidFill>
              <a:latin typeface="Segoe UI"/>
              <a:cs typeface="Segoe UI"/>
            </a:endParaRPr>
          </a:p>
          <a:p>
            <a:r>
              <a:rPr lang="en-IN" sz="1600">
                <a:latin typeface="Segoe UI"/>
                <a:cs typeface="Segoe UI"/>
              </a:rPr>
              <a:t>mm </a:t>
            </a:r>
            <a:r>
              <a:rPr lang="en-IN" sz="1600">
                <a:solidFill>
                  <a:srgbClr val="666666"/>
                </a:solidFill>
                <a:latin typeface="Segoe UI"/>
                <a:cs typeface="Segoe UI"/>
              </a:rPr>
              <a:t>= 10</a:t>
            </a:r>
            <a:endParaRPr lang="en-US" sz="1600">
              <a:solidFill>
                <a:srgbClr val="666666"/>
              </a:solidFill>
              <a:latin typeface="Segoe UI"/>
              <a:cs typeface="Segoe UI"/>
            </a:endParaRPr>
          </a:p>
          <a:p>
            <a:r>
              <a:rPr lang="en-IN" sz="1600" i="1">
                <a:solidFill>
                  <a:srgbClr val="408080"/>
                </a:solidFill>
                <a:latin typeface="Segoe UI"/>
                <a:cs typeface="Segoe UI"/>
              </a:rPr>
              <a:t># display the calendar </a:t>
            </a:r>
            <a:endParaRPr lang="en-US" sz="1600">
              <a:solidFill>
                <a:srgbClr val="408080"/>
              </a:solidFill>
              <a:latin typeface="Segoe UI"/>
              <a:cs typeface="Segoe UI"/>
            </a:endParaRPr>
          </a:p>
          <a:p>
            <a:r>
              <a:rPr lang="en-US" sz="1600" b="1">
                <a:solidFill>
                  <a:srgbClr val="008000"/>
                </a:solidFill>
                <a:latin typeface="Segoe UI"/>
                <a:cs typeface="Segoe UI"/>
              </a:rPr>
              <a:t>print(</a:t>
            </a:r>
            <a:r>
              <a:rPr lang="en-US" sz="1600" b="1" err="1">
                <a:solidFill>
                  <a:srgbClr val="008000"/>
                </a:solidFill>
                <a:latin typeface="Segoe UI"/>
                <a:cs typeface="Segoe UI"/>
              </a:rPr>
              <a:t>calendar</a:t>
            </a:r>
            <a:r>
              <a:rPr lang="en-US" sz="1600" b="1" err="1">
                <a:solidFill>
                  <a:srgbClr val="666666"/>
                </a:solidFill>
                <a:latin typeface="Segoe UI"/>
                <a:cs typeface="Segoe UI"/>
              </a:rPr>
              <a:t>.month</a:t>
            </a:r>
            <a:r>
              <a:rPr lang="en-US" sz="1600" b="1">
                <a:solidFill>
                  <a:srgbClr val="666666"/>
                </a:solidFill>
                <a:latin typeface="Segoe UI"/>
                <a:cs typeface="Segoe UI"/>
              </a:rPr>
              <a:t>(</a:t>
            </a:r>
            <a:r>
              <a:rPr lang="en-US" sz="1600" b="1" err="1">
                <a:solidFill>
                  <a:srgbClr val="666666"/>
                </a:solidFill>
                <a:latin typeface="Segoe UI"/>
                <a:cs typeface="Segoe UI"/>
              </a:rPr>
              <a:t>yy</a:t>
            </a:r>
            <a:r>
              <a:rPr lang="en-US" sz="1600" b="1">
                <a:solidFill>
                  <a:srgbClr val="666666"/>
                </a:solidFill>
                <a:latin typeface="Segoe UI"/>
                <a:cs typeface="Segoe UI"/>
              </a:rPr>
              <a:t>, mm)) </a:t>
            </a:r>
            <a:endParaRPr lang="en-US" sz="1600">
              <a:solidFill>
                <a:srgbClr val="666666"/>
              </a:solidFill>
              <a:latin typeface="Segoe UI"/>
              <a:cs typeface="Segoe UI"/>
            </a:endParaRPr>
          </a:p>
          <a:p>
            <a:r>
              <a:rPr lang="en-US" sz="1600" b="1">
                <a:solidFill>
                  <a:srgbClr val="008000"/>
                </a:solidFill>
                <a:latin typeface="Segoe UI"/>
                <a:cs typeface="Segoe UI"/>
              </a:rPr>
              <a:t>print (</a:t>
            </a:r>
            <a:r>
              <a:rPr lang="en-US" sz="1600" b="1">
                <a:solidFill>
                  <a:srgbClr val="BA2121"/>
                </a:solidFill>
                <a:latin typeface="Segoe UI"/>
                <a:cs typeface="Segoe UI"/>
              </a:rPr>
              <a:t>"The </a:t>
            </a:r>
            <a:r>
              <a:rPr lang="en-US" sz="1600" b="1" err="1">
                <a:solidFill>
                  <a:srgbClr val="BA2121"/>
                </a:solidFill>
                <a:latin typeface="Segoe UI"/>
                <a:cs typeface="Segoe UI"/>
              </a:rPr>
              <a:t>calender</a:t>
            </a:r>
            <a:r>
              <a:rPr lang="en-US" sz="1600" b="1">
                <a:solidFill>
                  <a:srgbClr val="BA2121"/>
                </a:solidFill>
                <a:latin typeface="Segoe UI"/>
                <a:cs typeface="Segoe UI"/>
              </a:rPr>
              <a:t> of year 2021 is : ") </a:t>
            </a:r>
            <a:endParaRPr lang="en-US" sz="1600">
              <a:solidFill>
                <a:srgbClr val="BA2121"/>
              </a:solidFill>
              <a:latin typeface="Segoe UI"/>
              <a:cs typeface="Segoe UI"/>
            </a:endParaRPr>
          </a:p>
          <a:p>
            <a:r>
              <a:rPr lang="fr-FR" sz="1600" b="1" err="1">
                <a:solidFill>
                  <a:srgbClr val="008000"/>
                </a:solidFill>
                <a:latin typeface="Segoe UI"/>
                <a:cs typeface="Segoe UI"/>
              </a:rPr>
              <a:t>print</a:t>
            </a:r>
            <a:r>
              <a:rPr lang="fr-FR" sz="1600" b="1">
                <a:solidFill>
                  <a:srgbClr val="008000"/>
                </a:solidFill>
                <a:latin typeface="Segoe UI"/>
                <a:cs typeface="Segoe UI"/>
              </a:rPr>
              <a:t> (</a:t>
            </a:r>
            <a:r>
              <a:rPr lang="fr-FR" sz="1600" b="1" err="1">
                <a:solidFill>
                  <a:srgbClr val="008000"/>
                </a:solidFill>
                <a:latin typeface="Segoe UI"/>
                <a:cs typeface="Segoe UI"/>
              </a:rPr>
              <a:t>calendar</a:t>
            </a:r>
            <a:r>
              <a:rPr lang="fr-FR" sz="1600" b="1" err="1">
                <a:solidFill>
                  <a:srgbClr val="666666"/>
                </a:solidFill>
                <a:latin typeface="Segoe UI"/>
                <a:cs typeface="Segoe UI"/>
              </a:rPr>
              <a:t>.calendar</a:t>
            </a:r>
            <a:r>
              <a:rPr lang="fr-FR" sz="1600" b="1">
                <a:solidFill>
                  <a:srgbClr val="666666"/>
                </a:solidFill>
                <a:latin typeface="Segoe UI"/>
                <a:cs typeface="Segoe UI"/>
              </a:rPr>
              <a:t>(2021, 2, 1, 6)) </a:t>
            </a:r>
            <a:endParaRPr lang="en-US" sz="1600">
              <a:solidFill>
                <a:srgbClr val="666666"/>
              </a:solidFill>
              <a:latin typeface="Segoe UI"/>
              <a:cs typeface="Segoe UI"/>
            </a:endParaRPr>
          </a:p>
          <a:p>
            <a:endParaRPr lang="en-IN" sz="1600" b="1">
              <a:solidFill>
                <a:srgbClr val="0000FF"/>
              </a:solidFill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833CD-54F6-4AB6-90D8-38F05BE45196}"/>
              </a:ext>
            </a:extLst>
          </p:cNvPr>
          <p:cNvSpPr txBox="1"/>
          <p:nvPr/>
        </p:nvSpPr>
        <p:spPr>
          <a:xfrm>
            <a:off x="5255777" y="2045213"/>
            <a:ext cx="28281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May 2021</a:t>
            </a:r>
          </a:p>
          <a:p>
            <a:r>
              <a:rPr lang="en-US"/>
              <a:t>Mo Tu We Th Fr Sa </a:t>
            </a:r>
            <a:r>
              <a:rPr lang="en-US" err="1"/>
              <a:t>Su</a:t>
            </a:r>
            <a:endParaRPr lang="en-US"/>
          </a:p>
          <a:p>
            <a:r>
              <a:rPr lang="en-US"/>
              <a:t>                1  2</a:t>
            </a:r>
          </a:p>
          <a:p>
            <a:r>
              <a:rPr lang="en-US"/>
              <a:t> 3  4  5  6  7  8  9</a:t>
            </a:r>
          </a:p>
          <a:p>
            <a:r>
              <a:rPr lang="en-US"/>
              <a:t>10 11 12 13 14 15 16</a:t>
            </a:r>
          </a:p>
          <a:p>
            <a:r>
              <a:rPr lang="en-US"/>
              <a:t>17 18 19 20 21 22 23</a:t>
            </a:r>
          </a:p>
          <a:p>
            <a:r>
              <a:rPr lang="en-US"/>
              <a:t>24 25 26 27 28 29 30</a:t>
            </a:r>
          </a:p>
          <a:p>
            <a:r>
              <a:rPr lang="en-US"/>
              <a:t>31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calendar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3619C9-FAB4-4D99-8CE7-9F247BBD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8" y="519083"/>
            <a:ext cx="764027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0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6600"/>
                </a:solidFill>
                <a:latin typeface="+mj-lt"/>
              </a:rPr>
              <a:t>The sys module provides functions and variables used to manipulate different parts of the Python runtime environment</a:t>
            </a:r>
            <a:r>
              <a:rPr lang="en-US" sz="1800" b="1">
                <a:solidFill>
                  <a:srgbClr val="008000"/>
                </a:solidFill>
                <a:latin typeface="+mj-lt"/>
              </a:rPr>
              <a:t>.</a:t>
            </a:r>
            <a:endParaRPr lang="en-US" sz="1800" b="1">
              <a:solidFill>
                <a:srgbClr val="BA212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73C70-C2DF-4B24-B68A-406751F24BE5}"/>
              </a:ext>
            </a:extLst>
          </p:cNvPr>
          <p:cNvSpPr txBox="1"/>
          <p:nvPr/>
        </p:nvSpPr>
        <p:spPr>
          <a:xfrm>
            <a:off x="651409" y="1498879"/>
            <a:ext cx="8183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err="1">
                <a:solidFill>
                  <a:srgbClr val="FF0066"/>
                </a:solidFill>
              </a:rPr>
              <a:t>sys.argv</a:t>
            </a:r>
            <a:r>
              <a:rPr lang="en-US" sz="1800">
                <a:solidFill>
                  <a:srgbClr val="FF0066"/>
                </a:solidFill>
              </a:rPr>
              <a:t> </a:t>
            </a:r>
            <a:r>
              <a:rPr lang="en-US" sz="1800"/>
              <a:t>returns a list of command line arguments passed to a Python script. </a:t>
            </a:r>
            <a:r>
              <a:rPr lang="en-US" sz="1800">
                <a:solidFill>
                  <a:srgbClr val="00B050"/>
                </a:solidFill>
              </a:rPr>
              <a:t>The item at index 0 in this list is always the name of the script</a:t>
            </a:r>
            <a:r>
              <a:rPr lang="en-US" sz="1800"/>
              <a:t>. </a:t>
            </a:r>
            <a:r>
              <a:rPr lang="en-US" sz="1800">
                <a:solidFill>
                  <a:srgbClr val="002060"/>
                </a:solidFill>
              </a:rPr>
              <a:t>The rest of the arguments are stored at the subsequent indices.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A9CC4-4CB3-485E-92E8-B431F58673A9}"/>
              </a:ext>
            </a:extLst>
          </p:cNvPr>
          <p:cNvSpPr txBox="1"/>
          <p:nvPr/>
        </p:nvSpPr>
        <p:spPr>
          <a:xfrm>
            <a:off x="748514" y="2998859"/>
            <a:ext cx="6501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>
                <a:solidFill>
                  <a:srgbClr val="BA2121"/>
                </a:solidFill>
                <a:latin typeface=""/>
              </a:rPr>
              <a:t>"You entered: ",</a:t>
            </a:r>
            <a:r>
              <a:rPr lang="en-IN" sz="1800" b="1" err="1">
                <a:solidFill>
                  <a:srgbClr val="BA2121"/>
                </a:solidFill>
                <a:latin typeface=""/>
              </a:rPr>
              <a:t>sys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.argv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[1], 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sys.argv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[2], 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sys.argv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[3])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CB597-1544-4F18-B141-80B7C8F67DB3}"/>
              </a:ext>
            </a:extLst>
          </p:cNvPr>
          <p:cNvSpPr txBox="1"/>
          <p:nvPr/>
        </p:nvSpPr>
        <p:spPr>
          <a:xfrm>
            <a:off x="958905" y="4113656"/>
            <a:ext cx="7876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rgbClr val="002060"/>
                </a:solidFill>
              </a:rPr>
              <a:t>D:\SBMP\SUBJECTS\Python\Python_Code\modules&gt;python sys_mod.py 1 2 3</a:t>
            </a:r>
          </a:p>
          <a:p>
            <a:r>
              <a:rPr lang="en-IN" sz="1600">
                <a:solidFill>
                  <a:srgbClr val="002060"/>
                </a:solidFill>
              </a:rPr>
              <a:t>You entered:  1 2 3</a:t>
            </a:r>
          </a:p>
        </p:txBody>
      </p:sp>
    </p:spTree>
    <p:extLst>
      <p:ext uri="{BB962C8B-B14F-4D97-AF65-F5344CB8AC3E}">
        <p14:creationId xmlns:p14="http://schemas.microsoft.com/office/powerpoint/2010/main" val="284362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1513800" y="2161800"/>
            <a:ext cx="7136586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F66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 method refers to a function which is part of a class. You access it with an instance or object of the class.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FFFF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 function doesn’t have this restriction: it just refers to a standalone function.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7030A0"/>
                </a:solidFill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IN" sz="1800" b="1">
                <a:solidFill>
                  <a:srgbClr val="7030A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ll methods are functions, but not all functions are methods.</a:t>
            </a:r>
            <a:endParaRPr b="1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556775" y="4777350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408648" y="567885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rgbClr val="002060"/>
                </a:solidFill>
                <a:latin typeface="+mj-lt"/>
              </a:rPr>
              <a:t>sys.exit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: </a:t>
            </a:r>
            <a:r>
              <a:rPr lang="en-US" sz="1800" b="1">
                <a:solidFill>
                  <a:srgbClr val="FF6600"/>
                </a:solidFill>
                <a:latin typeface="+mj-lt"/>
              </a:rPr>
              <a:t>Causes the script to exit back to either the Python console or the command prompt. </a:t>
            </a:r>
            <a:endParaRPr lang="en-US" sz="1800" b="1">
              <a:solidFill>
                <a:srgbClr val="BA212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3818F-3A2C-4034-ABAB-E4D04AFF234A}"/>
              </a:ext>
            </a:extLst>
          </p:cNvPr>
          <p:cNvSpPr txBox="1"/>
          <p:nvPr/>
        </p:nvSpPr>
        <p:spPr>
          <a:xfrm>
            <a:off x="467315" y="1423856"/>
            <a:ext cx="8209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2060"/>
                </a:solidFill>
              </a:rPr>
              <a:t>sys.maxsize</a:t>
            </a:r>
            <a:r>
              <a:rPr lang="en-US" sz="1800"/>
              <a:t>: </a:t>
            </a:r>
            <a:r>
              <a:rPr lang="en-US" sz="1800">
                <a:solidFill>
                  <a:srgbClr val="00B050"/>
                </a:solidFill>
              </a:rPr>
              <a:t>Returns the largest integer a variable can take.</a:t>
            </a:r>
            <a:endParaRPr lang="en-IN" sz="180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8F94D-83DB-4D2A-AC52-E0767B7E3787}"/>
              </a:ext>
            </a:extLst>
          </p:cNvPr>
          <p:cNvSpPr txBox="1"/>
          <p:nvPr/>
        </p:nvSpPr>
        <p:spPr>
          <a:xfrm>
            <a:off x="467314" y="2202418"/>
            <a:ext cx="848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2060"/>
                </a:solidFill>
              </a:rPr>
              <a:t>sys.path</a:t>
            </a:r>
            <a:r>
              <a:rPr lang="en-US" sz="1800">
                <a:solidFill>
                  <a:srgbClr val="002060"/>
                </a:solidFill>
              </a:rPr>
              <a:t>: </a:t>
            </a:r>
            <a:r>
              <a:rPr lang="en-US" sz="1800">
                <a:solidFill>
                  <a:srgbClr val="FF0066"/>
                </a:solidFill>
              </a:rPr>
              <a:t>This is an environment variable that is a search path for all Python modules.</a:t>
            </a:r>
            <a:endParaRPr lang="en-IN" sz="1800">
              <a:solidFill>
                <a:srgbClr val="FF00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BC626-B97E-4074-AC7B-3D0C1497DBE0}"/>
              </a:ext>
            </a:extLst>
          </p:cNvPr>
          <p:cNvSpPr txBox="1"/>
          <p:nvPr/>
        </p:nvSpPr>
        <p:spPr>
          <a:xfrm>
            <a:off x="467313" y="3257979"/>
            <a:ext cx="8336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2060"/>
                </a:solidFill>
              </a:rPr>
              <a:t>sys.version</a:t>
            </a:r>
            <a:r>
              <a:rPr lang="en-US" sz="1800">
                <a:solidFill>
                  <a:srgbClr val="002060"/>
                </a:solidFill>
              </a:rPr>
              <a:t> : </a:t>
            </a:r>
            <a:r>
              <a:rPr lang="en-US" sz="1800">
                <a:solidFill>
                  <a:srgbClr val="7030A0"/>
                </a:solidFill>
              </a:rPr>
              <a:t>This attribute displays a string containing the version number of the current Python interpreter.</a:t>
            </a:r>
            <a:endParaRPr lang="en-IN" sz="180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B397F-14B6-4FBA-A63D-9E02AE84E2F2}"/>
              </a:ext>
            </a:extLst>
          </p:cNvPr>
          <p:cNvSpPr txBox="1"/>
          <p:nvPr/>
        </p:nvSpPr>
        <p:spPr>
          <a:xfrm>
            <a:off x="538119" y="4280118"/>
            <a:ext cx="848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err="1">
                <a:solidFill>
                  <a:srgbClr val="002060"/>
                </a:solidFill>
              </a:rPr>
              <a:t>sys.platform</a:t>
            </a:r>
            <a:r>
              <a:rPr lang="en-US" sz="1800">
                <a:solidFill>
                  <a:srgbClr val="002060"/>
                </a:solidFill>
              </a:rPr>
              <a:t> </a:t>
            </a:r>
            <a:r>
              <a:rPr lang="en-US" sz="1800"/>
              <a:t>: </a:t>
            </a:r>
            <a:r>
              <a:rPr lang="en-US" sz="1800">
                <a:solidFill>
                  <a:srgbClr val="C00000"/>
                </a:solidFill>
              </a:rPr>
              <a:t>This value of this function is used to identify the platform on which we are working.</a:t>
            </a:r>
            <a:endParaRPr lang="en-IN" sz="1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85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 Module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699E7-4C52-4783-9C38-F69665E90961}"/>
              </a:ext>
            </a:extLst>
          </p:cNvPr>
          <p:cNvSpPr txBox="1"/>
          <p:nvPr/>
        </p:nvSpPr>
        <p:spPr>
          <a:xfrm>
            <a:off x="651408" y="1082184"/>
            <a:ext cx="48511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sys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.maxsize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.path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.version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)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sys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.platform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7BDFC-C86C-4A5A-B7F0-D4EC75306ECA}"/>
              </a:ext>
            </a:extLst>
          </p:cNvPr>
          <p:cNvSpPr txBox="1"/>
          <p:nvPr/>
        </p:nvSpPr>
        <p:spPr>
          <a:xfrm>
            <a:off x="3621186" y="806594"/>
            <a:ext cx="51263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solidFill>
                  <a:srgbClr val="C00000"/>
                </a:solidFill>
              </a:rPr>
              <a:t>9223372036854775807</a:t>
            </a:r>
          </a:p>
          <a:p>
            <a:r>
              <a:rPr lang="en-IN">
                <a:solidFill>
                  <a:srgbClr val="FFC000"/>
                </a:solidFill>
              </a:rPr>
              <a:t>['D:\\SBMP\\SUBJECTS\\Python\\</a:t>
            </a:r>
            <a:r>
              <a:rPr lang="en-IN" err="1">
                <a:solidFill>
                  <a:srgbClr val="FFC000"/>
                </a:solidFill>
              </a:rPr>
              <a:t>Python_Code</a:t>
            </a:r>
            <a:r>
              <a:rPr lang="en-IN">
                <a:solidFill>
                  <a:srgbClr val="FFC000"/>
                </a:solidFill>
              </a:rPr>
              <a:t>\\modules', 'D:\\SBMP\\SUBJECTS\\Python\\</a:t>
            </a:r>
            <a:r>
              <a:rPr lang="en-IN" err="1">
                <a:solidFill>
                  <a:srgbClr val="FFC000"/>
                </a:solidFill>
              </a:rPr>
              <a:t>Python_Code</a:t>
            </a:r>
            <a:r>
              <a:rPr lang="en-IN">
                <a:solidFill>
                  <a:srgbClr val="FFC000"/>
                </a:solidFill>
              </a:rPr>
              <a:t>\\modules', 'C:\\Users\\mrs\\</a:t>
            </a:r>
            <a:r>
              <a:rPr lang="en-IN" err="1">
                <a:solidFill>
                  <a:srgbClr val="FFC000"/>
                </a:solidFill>
              </a:rPr>
              <a:t>AppData</a:t>
            </a:r>
            <a:r>
              <a:rPr lang="en-IN">
                <a:solidFill>
                  <a:srgbClr val="FFC000"/>
                </a:solidFill>
              </a:rPr>
              <a:t>\\Local\\Programs\\Python\\Python39\\python39.zip', 'C:\\Users\\mrs\\</a:t>
            </a:r>
            <a:r>
              <a:rPr lang="en-IN" err="1">
                <a:solidFill>
                  <a:srgbClr val="FFC000"/>
                </a:solidFill>
              </a:rPr>
              <a:t>AppData</a:t>
            </a:r>
            <a:r>
              <a:rPr lang="en-IN">
                <a:solidFill>
                  <a:srgbClr val="FFC000"/>
                </a:solidFill>
              </a:rPr>
              <a:t>\\Local\\Programs\\Python\\Python39\\DLLs', 'C:\\Users\\mrs\\</a:t>
            </a:r>
            <a:r>
              <a:rPr lang="en-IN" err="1">
                <a:solidFill>
                  <a:srgbClr val="FFC000"/>
                </a:solidFill>
              </a:rPr>
              <a:t>AppData</a:t>
            </a:r>
            <a:r>
              <a:rPr lang="en-IN">
                <a:solidFill>
                  <a:srgbClr val="FFC000"/>
                </a:solidFill>
              </a:rPr>
              <a:t>\\Local\\Programs\\Python\\Python39\\lib', 'C:\\Users\\mrs\\</a:t>
            </a:r>
            <a:r>
              <a:rPr lang="en-IN" err="1">
                <a:solidFill>
                  <a:srgbClr val="FFC000"/>
                </a:solidFill>
              </a:rPr>
              <a:t>AppData</a:t>
            </a:r>
            <a:r>
              <a:rPr lang="en-IN">
                <a:solidFill>
                  <a:srgbClr val="FFC000"/>
                </a:solidFill>
              </a:rPr>
              <a:t>\\Local\\Programs\\Python\\Python39', 'C:\\Users\\mrs\\</a:t>
            </a:r>
            <a:r>
              <a:rPr lang="en-IN" err="1">
                <a:solidFill>
                  <a:srgbClr val="FFC000"/>
                </a:solidFill>
              </a:rPr>
              <a:t>AppData</a:t>
            </a:r>
            <a:r>
              <a:rPr lang="en-IN">
                <a:solidFill>
                  <a:srgbClr val="FFC000"/>
                </a:solidFill>
              </a:rPr>
              <a:t>\\Local\\Programs\\Python\\Python39\\lib\\site-packages']</a:t>
            </a:r>
          </a:p>
          <a:p>
            <a:r>
              <a:rPr lang="en-IN">
                <a:solidFill>
                  <a:srgbClr val="FF0066"/>
                </a:solidFill>
              </a:rPr>
              <a:t>3.9.0 (tags/v3.9.0:9cf6752, Oct  5 2020, 15:34:40) [MSC v.1927 64 bit (AMD64)]</a:t>
            </a:r>
          </a:p>
          <a:p>
            <a:r>
              <a:rPr lang="en-IN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2410142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Working with Anonymous Functions in Python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00527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B050"/>
                </a:solidFill>
                <a:latin typeface="+mj-lt"/>
              </a:rPr>
              <a:t>In Python, an anonymous function is a function that is defined without a name.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0066"/>
                </a:solidFill>
                <a:latin typeface="+mj-lt"/>
              </a:rPr>
              <a:t>Anonymous functions are defined using the 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lambda</a:t>
            </a:r>
            <a:r>
              <a:rPr lang="en-US" sz="1800" b="1">
                <a:solidFill>
                  <a:srgbClr val="FF0066"/>
                </a:solidFill>
                <a:latin typeface="+mj-lt"/>
              </a:rPr>
              <a:t> keyword. Hence, they are also called lambda functions.</a:t>
            </a:r>
          </a:p>
          <a:p>
            <a:endParaRPr lang="en-US" sz="1800" b="1">
              <a:solidFill>
                <a:srgbClr val="FF0066"/>
              </a:solidFill>
              <a:latin typeface="+mj-lt"/>
            </a:endParaRPr>
          </a:p>
          <a:p>
            <a:r>
              <a:rPr lang="en-US" sz="1800" b="1">
                <a:solidFill>
                  <a:srgbClr val="7030A0"/>
                </a:solidFill>
                <a:latin typeface="+mj-lt"/>
              </a:rPr>
              <a:t>	Syntax:   </a:t>
            </a:r>
            <a:r>
              <a:rPr lang="en-US" sz="1800" b="1">
                <a:solidFill>
                  <a:srgbClr val="FF6600"/>
                </a:solidFill>
                <a:latin typeface="+mj-lt"/>
              </a:rPr>
              <a:t>lambda arguments: expression</a:t>
            </a:r>
          </a:p>
          <a:p>
            <a:endParaRPr lang="en-US" sz="1800" b="1">
              <a:solidFill>
                <a:srgbClr val="FF6600"/>
              </a:solidFill>
              <a:latin typeface="+mj-lt"/>
            </a:endParaRPr>
          </a:p>
          <a:p>
            <a:pPr algn="just"/>
            <a:r>
              <a:rPr lang="en-US" sz="1800" b="1">
                <a:solidFill>
                  <a:srgbClr val="C00000"/>
                </a:solidFill>
                <a:latin typeface="+mj-lt"/>
              </a:rPr>
              <a:t>#Lambda functions can have any number of arguments but only one expression. The expression is evaluated and returned</a:t>
            </a:r>
            <a:r>
              <a:rPr lang="en-US" sz="1800" b="1">
                <a:solidFill>
                  <a:srgbClr val="FF6600"/>
                </a:solidFill>
                <a:latin typeface="+mj-lt"/>
              </a:rPr>
              <a:t>. </a:t>
            </a:r>
          </a:p>
          <a:p>
            <a:pPr algn="just"/>
            <a:endParaRPr lang="en-US" sz="1800" b="1">
              <a:solidFill>
                <a:srgbClr val="FF6600"/>
              </a:solidFill>
              <a:latin typeface="+mj-lt"/>
            </a:endParaRPr>
          </a:p>
          <a:p>
            <a:r>
              <a:rPr lang="en-US" sz="2400" b="0" i="0">
                <a:solidFill>
                  <a:srgbClr val="0070C0"/>
                </a:solidFill>
                <a:effectLst/>
                <a:latin typeface="euclid_circular_a"/>
              </a:rPr>
              <a:t>#Lambda functions can be used wherever function objects are required.</a:t>
            </a:r>
            <a:endParaRPr lang="en-US" sz="1800" b="1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1268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27614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B050"/>
                </a:solidFill>
                <a:latin typeface="+mj-lt"/>
              </a:rPr>
              <a:t>Example:</a:t>
            </a:r>
          </a:p>
          <a:p>
            <a:endParaRPr lang="fr-FR" sz="1800" b="1">
              <a:solidFill>
                <a:srgbClr val="0070C0"/>
              </a:solidFill>
              <a:latin typeface="+mj-lt"/>
            </a:endParaRPr>
          </a:p>
          <a:p>
            <a:r>
              <a:rPr lang="fr-FR" sz="1800" b="1">
                <a:solidFill>
                  <a:srgbClr val="0070C0"/>
                </a:solidFill>
                <a:latin typeface="+mj-lt"/>
              </a:rPr>
              <a:t>twice = lambda x: x * 2</a:t>
            </a:r>
          </a:p>
          <a:p>
            <a:r>
              <a:rPr lang="fr-FR" sz="1800" b="1">
                <a:solidFill>
                  <a:srgbClr val="0070C0"/>
                </a:solidFill>
                <a:latin typeface="+mj-lt"/>
              </a:rPr>
              <a:t>print(twice(5))</a:t>
            </a:r>
            <a:endParaRPr lang="en-US" sz="1800" b="1">
              <a:solidFill>
                <a:srgbClr val="0070C0"/>
              </a:solidFill>
              <a:latin typeface="+mj-lt"/>
            </a:endParaRPr>
          </a:p>
          <a:p>
            <a:endParaRPr lang="en-US" sz="1800" b="1">
              <a:solidFill>
                <a:srgbClr val="0070C0"/>
              </a:solidFill>
              <a:latin typeface="+mj-lt"/>
            </a:endParaRPr>
          </a:p>
          <a:p>
            <a:r>
              <a:rPr lang="en-US" sz="1800" b="1">
                <a:solidFill>
                  <a:srgbClr val="FF0066"/>
                </a:solidFill>
                <a:latin typeface="+mj-lt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818C0-4BC9-45D0-982C-4F1D93444868}"/>
              </a:ext>
            </a:extLst>
          </p:cNvPr>
          <p:cNvSpPr txBox="1"/>
          <p:nvPr/>
        </p:nvSpPr>
        <p:spPr>
          <a:xfrm>
            <a:off x="5291758" y="1177588"/>
            <a:ext cx="2512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FF6600"/>
                </a:solidFill>
              </a:rPr>
              <a:t>def twice(x):</a:t>
            </a:r>
          </a:p>
          <a:p>
            <a:r>
              <a:rPr lang="en-US" sz="1800" b="1">
                <a:solidFill>
                  <a:srgbClr val="FF6600"/>
                </a:solidFill>
              </a:rPr>
              <a:t>   return x * 2</a:t>
            </a:r>
            <a:endParaRPr lang="en-IN" sz="1800" b="1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BFD6D-EF86-4FFE-A992-BAF0DBFA996C}"/>
              </a:ext>
            </a:extLst>
          </p:cNvPr>
          <p:cNvSpPr txBox="1"/>
          <p:nvPr/>
        </p:nvSpPr>
        <p:spPr>
          <a:xfrm>
            <a:off x="3005758" y="294911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002060"/>
                </a:solidFill>
              </a:rPr>
              <a:t>x = lambda a, b : a * b</a:t>
            </a:r>
          </a:p>
          <a:p>
            <a:r>
              <a:rPr lang="pt-BR" sz="1800">
                <a:solidFill>
                  <a:srgbClr val="002060"/>
                </a:solidFill>
              </a:rPr>
              <a:t>print(x(5, 6))</a:t>
            </a:r>
            <a:endParaRPr lang="en-IN" sz="180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4978A-8FAD-4331-A893-8C9902417F57}"/>
              </a:ext>
            </a:extLst>
          </p:cNvPr>
          <p:cNvSpPr txBox="1"/>
          <p:nvPr/>
        </p:nvSpPr>
        <p:spPr>
          <a:xfrm>
            <a:off x="3706152" y="4166648"/>
            <a:ext cx="6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30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459994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4962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00B050"/>
                </a:solidFill>
                <a:latin typeface="+mj-lt"/>
              </a:rPr>
              <a:t>Example with filter function:</a:t>
            </a:r>
          </a:p>
          <a:p>
            <a:endParaRPr lang="fr-FR" sz="1800" b="1">
              <a:solidFill>
                <a:srgbClr val="0070C0"/>
              </a:solidFill>
              <a:latin typeface="+mj-lt"/>
            </a:endParaRPr>
          </a:p>
          <a:p>
            <a:endParaRPr lang="en-US" sz="1800" b="1">
              <a:solidFill>
                <a:srgbClr val="FF0066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B5E51-09CD-4C33-95E9-8092E7DDC4E4}"/>
              </a:ext>
            </a:extLst>
          </p:cNvPr>
          <p:cNvSpPr txBox="1"/>
          <p:nvPr/>
        </p:nvSpPr>
        <p:spPr>
          <a:xfrm>
            <a:off x="441016" y="1335563"/>
            <a:ext cx="5870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408080"/>
                </a:solidFill>
                <a:latin typeface=""/>
              </a:rPr>
              <a:t># Program to filter out only +</a:t>
            </a:r>
            <a:r>
              <a:rPr lang="en-US" sz="1800" i="1" err="1">
                <a:solidFill>
                  <a:srgbClr val="408080"/>
                </a:solidFill>
                <a:latin typeface=""/>
              </a:rPr>
              <a:t>ve</a:t>
            </a:r>
            <a:r>
              <a:rPr lang="en-US" sz="1800" i="1">
                <a:solidFill>
                  <a:srgbClr val="408080"/>
                </a:solidFill>
                <a:latin typeface=""/>
              </a:rPr>
              <a:t> numbers from a list</a:t>
            </a:r>
          </a:p>
          <a:p>
            <a:r>
              <a:rPr lang="en-IN" sz="1800" err="1">
                <a:latin typeface=""/>
              </a:rPr>
              <a:t>my_list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[1, -5, 9, -6, -8, 0, 3, 15]</a:t>
            </a:r>
          </a:p>
          <a:p>
            <a:r>
              <a:rPr lang="en-IN" sz="1800" err="1">
                <a:latin typeface=""/>
              </a:rPr>
              <a:t>pos_list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list(filter(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lambda x: (x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&gt;0) , </a:t>
            </a:r>
            <a:r>
              <a:rPr lang="en-IN" sz="1800" b="1" err="1">
                <a:solidFill>
                  <a:srgbClr val="666666"/>
                </a:solidFill>
                <a:latin typeface=""/>
              </a:rPr>
              <a:t>my_list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pos_list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76A37-CFFD-4DC5-9E0A-4CBD2692AB9E}"/>
              </a:ext>
            </a:extLst>
          </p:cNvPr>
          <p:cNvSpPr txBox="1"/>
          <p:nvPr/>
        </p:nvSpPr>
        <p:spPr>
          <a:xfrm>
            <a:off x="6670464" y="1597173"/>
            <a:ext cx="203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C00000"/>
                </a:solidFill>
              </a:rPr>
              <a:t>[1, 9, 3, 15]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570535-101B-4646-BD37-B92BBCF93CC2}"/>
              </a:ext>
            </a:extLst>
          </p:cNvPr>
          <p:cNvSpPr txBox="1"/>
          <p:nvPr/>
        </p:nvSpPr>
        <p:spPr>
          <a:xfrm>
            <a:off x="508787" y="3119526"/>
            <a:ext cx="52851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rgbClr val="408080"/>
                </a:solidFill>
                <a:latin typeface=""/>
              </a:rPr>
              <a:t># Program to square each item in a list using map()</a:t>
            </a:r>
          </a:p>
          <a:p>
            <a:r>
              <a:rPr lang="en-IN" sz="1800">
                <a:latin typeface=""/>
              </a:rPr>
              <a:t>my_list2 </a:t>
            </a:r>
            <a:r>
              <a:rPr lang="en-IN" sz="1800">
                <a:solidFill>
                  <a:srgbClr val="666666"/>
                </a:solidFill>
                <a:latin typeface=""/>
              </a:rPr>
              <a:t>= [1,3,5,7,9]</a:t>
            </a:r>
          </a:p>
          <a:p>
            <a:r>
              <a:rPr lang="en-IN" sz="1800" err="1">
                <a:latin typeface=""/>
              </a:rPr>
              <a:t>sq_list</a:t>
            </a:r>
            <a:r>
              <a:rPr lang="en-IN" sz="1800">
                <a:latin typeface=""/>
              </a:rPr>
              <a:t> </a:t>
            </a:r>
            <a:r>
              <a:rPr lang="en-IN" sz="1800">
                <a:solidFill>
                  <a:srgbClr val="666666"/>
                </a:solidFill>
                <a:latin typeface=""/>
              </a:rPr>
              <a:t>= </a:t>
            </a:r>
            <a:r>
              <a:rPr lang="en-IN" sz="1800">
                <a:solidFill>
                  <a:srgbClr val="008000"/>
                </a:solidFill>
                <a:latin typeface=""/>
              </a:rPr>
              <a:t>list(map(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lambda x: x 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** 2 , my_list2))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"/>
              </a:rPr>
              <a:t>sq_list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1F51B-BFC9-4BBD-A586-F9F857FA4F43}"/>
              </a:ext>
            </a:extLst>
          </p:cNvPr>
          <p:cNvSpPr txBox="1"/>
          <p:nvPr/>
        </p:nvSpPr>
        <p:spPr>
          <a:xfrm>
            <a:off x="6602693" y="3355838"/>
            <a:ext cx="203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2060"/>
                </a:solidFill>
              </a:rPr>
              <a:t>[1, 9, 25, 49, 81]</a:t>
            </a:r>
          </a:p>
        </p:txBody>
      </p:sp>
    </p:spTree>
    <p:extLst>
      <p:ext uri="{BB962C8B-B14F-4D97-AF65-F5344CB8AC3E}">
        <p14:creationId xmlns:p14="http://schemas.microsoft.com/office/powerpoint/2010/main" val="40155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Anonymous(Lambda) Functions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6" y="623591"/>
            <a:ext cx="7996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>
                <a:latin typeface="+mj-lt"/>
              </a:rPr>
              <a:t>cities </a:t>
            </a:r>
            <a:r>
              <a:rPr lang="en-IN" sz="1800">
                <a:solidFill>
                  <a:srgbClr val="666666"/>
                </a:solidFill>
                <a:latin typeface="+mj-lt"/>
              </a:rPr>
              <a:t>= [</a:t>
            </a:r>
            <a:r>
              <a:rPr lang="en-IN" sz="1800">
                <a:solidFill>
                  <a:srgbClr val="BA2121"/>
                </a:solidFill>
                <a:latin typeface="+mj-lt"/>
              </a:rPr>
              <a:t>'</a:t>
            </a:r>
            <a:r>
              <a:rPr lang="en-IN" sz="1800" err="1">
                <a:solidFill>
                  <a:srgbClr val="BA2121"/>
                </a:solidFill>
                <a:latin typeface="+mj-lt"/>
              </a:rPr>
              <a:t>mumbai</a:t>
            </a:r>
            <a:r>
              <a:rPr lang="en-IN" sz="180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err="1">
                <a:solidFill>
                  <a:srgbClr val="BA2121"/>
                </a:solidFill>
                <a:latin typeface="+mj-lt"/>
              </a:rPr>
              <a:t>pune</a:t>
            </a:r>
            <a:r>
              <a:rPr lang="en-IN" sz="180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err="1">
                <a:solidFill>
                  <a:srgbClr val="BA2121"/>
                </a:solidFill>
                <a:latin typeface="+mj-lt"/>
              </a:rPr>
              <a:t>rajkot</a:t>
            </a:r>
            <a:r>
              <a:rPr lang="en-IN" sz="1800">
                <a:solidFill>
                  <a:srgbClr val="BA2121"/>
                </a:solidFill>
                <a:latin typeface="+mj-lt"/>
              </a:rPr>
              <a:t>', '</a:t>
            </a:r>
            <a:r>
              <a:rPr lang="en-IN" sz="1800" err="1">
                <a:solidFill>
                  <a:srgbClr val="BA2121"/>
                </a:solidFill>
                <a:latin typeface="+mj-lt"/>
              </a:rPr>
              <a:t>baroda</a:t>
            </a:r>
            <a:r>
              <a:rPr lang="en-IN" sz="1800">
                <a:solidFill>
                  <a:srgbClr val="BA2121"/>
                </a:solidFill>
                <a:latin typeface="+mj-lt"/>
              </a:rPr>
              <a:t>']</a:t>
            </a:r>
          </a:p>
          <a:p>
            <a:r>
              <a:rPr lang="en-US" sz="1800" err="1">
                <a:latin typeface="+mj-lt"/>
              </a:rPr>
              <a:t>uppered_cities</a:t>
            </a:r>
            <a:r>
              <a:rPr lang="en-US" sz="1800">
                <a:latin typeface="+mj-lt"/>
              </a:rPr>
              <a:t> </a:t>
            </a:r>
            <a:r>
              <a:rPr lang="en-US" sz="1800">
                <a:solidFill>
                  <a:srgbClr val="666666"/>
                </a:solidFill>
                <a:latin typeface="+mj-lt"/>
              </a:rPr>
              <a:t>= </a:t>
            </a:r>
            <a:r>
              <a:rPr lang="en-US" sz="1800">
                <a:solidFill>
                  <a:srgbClr val="008000"/>
                </a:solidFill>
                <a:latin typeface="+mj-lt"/>
              </a:rPr>
              <a:t>list(map(</a:t>
            </a:r>
            <a:r>
              <a:rPr lang="en-US" sz="1800" b="1">
                <a:solidFill>
                  <a:srgbClr val="008000"/>
                </a:solidFill>
                <a:latin typeface="+mj-lt"/>
              </a:rPr>
              <a:t>lambda city: </a:t>
            </a:r>
            <a:r>
              <a:rPr lang="en-US" sz="1800" b="1" err="1">
                <a:solidFill>
                  <a:srgbClr val="008000"/>
                </a:solidFill>
                <a:latin typeface="+mj-lt"/>
              </a:rPr>
              <a:t>str</a:t>
            </a:r>
            <a:r>
              <a:rPr lang="en-US" sz="1800" b="1" err="1">
                <a:solidFill>
                  <a:srgbClr val="666666"/>
                </a:solidFill>
                <a:latin typeface="+mj-lt"/>
              </a:rPr>
              <a:t>.upper</a:t>
            </a:r>
            <a:r>
              <a:rPr lang="en-US" sz="1800" b="1">
                <a:solidFill>
                  <a:srgbClr val="666666"/>
                </a:solidFill>
                <a:latin typeface="+mj-lt"/>
              </a:rPr>
              <a:t>(city), cities))</a:t>
            </a:r>
          </a:p>
          <a:p>
            <a:r>
              <a:rPr lang="en-IN" sz="1800" b="1">
                <a:solidFill>
                  <a:srgbClr val="008000"/>
                </a:solidFill>
                <a:latin typeface="+mj-lt"/>
              </a:rPr>
              <a:t>print(</a:t>
            </a:r>
            <a:r>
              <a:rPr lang="en-IN" sz="1800" b="1" err="1">
                <a:solidFill>
                  <a:srgbClr val="008000"/>
                </a:solidFill>
                <a:latin typeface="+mj-lt"/>
              </a:rPr>
              <a:t>uppered_cities</a:t>
            </a:r>
            <a:r>
              <a:rPr lang="en-IN" sz="1800" b="1">
                <a:solidFill>
                  <a:srgbClr val="008000"/>
                </a:solidFill>
                <a:latin typeface="+mj-lt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D20880-B1C6-4323-B0F6-F0B17F4327C7}"/>
              </a:ext>
            </a:extLst>
          </p:cNvPr>
          <p:cNvSpPr txBox="1"/>
          <p:nvPr/>
        </p:nvSpPr>
        <p:spPr>
          <a:xfrm>
            <a:off x="5395364" y="16532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['MUMBAI', 'PUNE', 'RAJKOT', 'BARODA']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E206F-DCB4-4B7B-9B93-2A2EC33073B5}"/>
              </a:ext>
            </a:extLst>
          </p:cNvPr>
          <p:cNvSpPr txBox="1"/>
          <p:nvPr/>
        </p:nvSpPr>
        <p:spPr>
          <a:xfrm>
            <a:off x="248831" y="1689048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008000"/>
                </a:solidFill>
                <a:latin typeface="+mn-lt"/>
              </a:rPr>
              <a:t>from </a:t>
            </a:r>
            <a:r>
              <a:rPr lang="en-IN" sz="1600" b="1" err="1">
                <a:solidFill>
                  <a:srgbClr val="0000FF"/>
                </a:solidFill>
                <a:latin typeface="+mn-lt"/>
              </a:rPr>
              <a:t>functools</a:t>
            </a:r>
            <a:r>
              <a:rPr lang="en-IN" sz="1600" b="1">
                <a:solidFill>
                  <a:srgbClr val="0000FF"/>
                </a:solidFill>
                <a:latin typeface="+mn-lt"/>
              </a:rPr>
              <a:t> </a:t>
            </a:r>
            <a:r>
              <a:rPr lang="en-IN" sz="1600" b="1">
                <a:solidFill>
                  <a:srgbClr val="008000"/>
                </a:solidFill>
                <a:latin typeface="+mn-lt"/>
              </a:rPr>
              <a:t>import reduce</a:t>
            </a:r>
          </a:p>
          <a:p>
            <a:r>
              <a:rPr lang="it-IT" sz="1600">
                <a:latin typeface="+mn-lt"/>
              </a:rPr>
              <a:t>li </a:t>
            </a:r>
            <a:r>
              <a:rPr lang="it-IT" sz="1600">
                <a:solidFill>
                  <a:srgbClr val="666666"/>
                </a:solidFill>
                <a:latin typeface="+mn-lt"/>
              </a:rPr>
              <a:t>= [5, 8, 1, 2, 7, 10]</a:t>
            </a:r>
          </a:p>
          <a:p>
            <a:r>
              <a:rPr lang="es-ES" sz="1600">
                <a:solidFill>
                  <a:srgbClr val="008000"/>
                </a:solidFill>
                <a:latin typeface="+mn-lt"/>
              </a:rPr>
              <a:t>sum </a:t>
            </a:r>
            <a:r>
              <a:rPr lang="es-ES" sz="1600">
                <a:solidFill>
                  <a:srgbClr val="666666"/>
                </a:solidFill>
                <a:latin typeface="+mn-lt"/>
              </a:rPr>
              <a:t>= </a:t>
            </a:r>
            <a:r>
              <a:rPr lang="es-ES" sz="1600">
                <a:solidFill>
                  <a:srgbClr val="008000"/>
                </a:solidFill>
                <a:latin typeface="+mn-lt"/>
              </a:rPr>
              <a:t>reduce((</a:t>
            </a:r>
            <a:r>
              <a:rPr lang="es-ES" sz="1600" b="1">
                <a:solidFill>
                  <a:srgbClr val="008000"/>
                </a:solidFill>
                <a:latin typeface="+mn-lt"/>
              </a:rPr>
              <a:t>lambda x, y: x </a:t>
            </a:r>
            <a:r>
              <a:rPr lang="es-ES" sz="1600" b="1">
                <a:solidFill>
                  <a:srgbClr val="666666"/>
                </a:solidFill>
                <a:latin typeface="+mn-lt"/>
              </a:rPr>
              <a:t>+ y), </a:t>
            </a:r>
            <a:r>
              <a:rPr lang="es-ES" sz="1600" b="1" err="1">
                <a:solidFill>
                  <a:srgbClr val="666666"/>
                </a:solidFill>
                <a:latin typeface="+mn-lt"/>
              </a:rPr>
              <a:t>li</a:t>
            </a:r>
            <a:r>
              <a:rPr lang="es-ES" sz="1600" b="1">
                <a:solidFill>
                  <a:srgbClr val="666666"/>
                </a:solidFill>
                <a:latin typeface="+mn-lt"/>
              </a:rPr>
              <a:t>)</a:t>
            </a:r>
          </a:p>
          <a:p>
            <a:r>
              <a:rPr lang="en-IN" sz="1600" b="1">
                <a:solidFill>
                  <a:srgbClr val="008000"/>
                </a:solidFill>
                <a:latin typeface="+mn-lt"/>
              </a:rPr>
              <a:t>print (sum)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CE5F0C-4775-40C5-9567-DA2D70B51CDE}"/>
              </a:ext>
            </a:extLst>
          </p:cNvPr>
          <p:cNvSpPr txBox="1"/>
          <p:nvPr/>
        </p:nvSpPr>
        <p:spPr>
          <a:xfrm>
            <a:off x="7618651" y="2612378"/>
            <a:ext cx="505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74F26-21FF-42C8-B49D-1318AF60FDD5}"/>
              </a:ext>
            </a:extLst>
          </p:cNvPr>
          <p:cNvSpPr txBox="1"/>
          <p:nvPr/>
        </p:nvSpPr>
        <p:spPr>
          <a:xfrm>
            <a:off x="248831" y="2952747"/>
            <a:ext cx="58121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latin typeface="+mn-lt"/>
              </a:rPr>
              <a:t>import </a:t>
            </a:r>
            <a:r>
              <a:rPr lang="en-IN" sz="1600" err="1">
                <a:latin typeface="+mn-lt"/>
              </a:rPr>
              <a:t>functools</a:t>
            </a:r>
            <a:endParaRPr lang="en-IN" sz="1600">
              <a:latin typeface="+mn-lt"/>
            </a:endParaRPr>
          </a:p>
          <a:p>
            <a:r>
              <a:rPr lang="en-IN" sz="1600" i="1">
                <a:solidFill>
                  <a:srgbClr val="408080"/>
                </a:solidFill>
                <a:latin typeface="+mn-lt"/>
              </a:rPr>
              <a:t># initializing list</a:t>
            </a:r>
          </a:p>
          <a:p>
            <a:r>
              <a:rPr lang="en-IN" sz="1600" err="1">
                <a:latin typeface="+mn-lt"/>
              </a:rPr>
              <a:t>lis</a:t>
            </a:r>
            <a:r>
              <a:rPr lang="en-IN" sz="1600">
                <a:latin typeface="+mn-lt"/>
              </a:rPr>
              <a:t> </a:t>
            </a:r>
            <a:r>
              <a:rPr lang="en-IN" sz="1600">
                <a:solidFill>
                  <a:srgbClr val="666666"/>
                </a:solidFill>
                <a:latin typeface="+mn-lt"/>
              </a:rPr>
              <a:t>= [ 1,3, 7, 8, 10]</a:t>
            </a:r>
          </a:p>
          <a:p>
            <a:r>
              <a:rPr lang="en-US" sz="1600" i="1">
                <a:solidFill>
                  <a:srgbClr val="408080"/>
                </a:solidFill>
                <a:latin typeface="+mn-lt"/>
              </a:rPr>
              <a:t># using reduce to compute maximum element from list</a:t>
            </a:r>
          </a:p>
          <a:p>
            <a:r>
              <a:rPr lang="en-US" sz="1600" b="1">
                <a:solidFill>
                  <a:srgbClr val="008000"/>
                </a:solidFill>
                <a:latin typeface="+mn-lt"/>
              </a:rPr>
              <a:t>print (</a:t>
            </a:r>
            <a:r>
              <a:rPr lang="en-US" sz="1600" b="1">
                <a:solidFill>
                  <a:srgbClr val="BA2121"/>
                </a:solidFill>
                <a:latin typeface="+mn-lt"/>
              </a:rPr>
              <a:t>"The maximum element of the list is : ",end</a:t>
            </a:r>
            <a:r>
              <a:rPr lang="en-US" sz="1600" b="1">
                <a:solidFill>
                  <a:srgbClr val="666666"/>
                </a:solidFill>
                <a:latin typeface="+mn-lt"/>
              </a:rPr>
              <a:t>=</a:t>
            </a:r>
            <a:r>
              <a:rPr lang="en-US" sz="1600" b="1">
                <a:solidFill>
                  <a:srgbClr val="BA2121"/>
                </a:solidFill>
                <a:latin typeface="+mn-lt"/>
              </a:rPr>
              <a:t>"")</a:t>
            </a:r>
          </a:p>
          <a:p>
            <a:r>
              <a:rPr lang="en-US" sz="1600" b="1">
                <a:solidFill>
                  <a:srgbClr val="008000"/>
                </a:solidFill>
                <a:latin typeface="+mn-lt"/>
              </a:rPr>
              <a:t>print (</a:t>
            </a:r>
            <a:r>
              <a:rPr lang="en-US" sz="1600" b="1" err="1">
                <a:solidFill>
                  <a:srgbClr val="008000"/>
                </a:solidFill>
                <a:latin typeface="+mn-lt"/>
              </a:rPr>
              <a:t>functools</a:t>
            </a:r>
            <a:r>
              <a:rPr lang="en-US" sz="1600" b="1" err="1">
                <a:solidFill>
                  <a:srgbClr val="666666"/>
                </a:solidFill>
                <a:latin typeface="+mn-lt"/>
              </a:rPr>
              <a:t>.reduce</a:t>
            </a:r>
            <a:r>
              <a:rPr lang="en-US" sz="1600" b="1">
                <a:solidFill>
                  <a:srgbClr val="666666"/>
                </a:solidFill>
                <a:latin typeface="+mn-lt"/>
              </a:rPr>
              <a:t>(</a:t>
            </a:r>
            <a:r>
              <a:rPr lang="en-US" sz="1600" b="1">
                <a:solidFill>
                  <a:srgbClr val="008000"/>
                </a:solidFill>
                <a:latin typeface="+mn-lt"/>
              </a:rPr>
              <a:t>lambda </a:t>
            </a:r>
            <a:r>
              <a:rPr lang="en-US" sz="1600" b="1" err="1">
                <a:solidFill>
                  <a:srgbClr val="008000"/>
                </a:solidFill>
                <a:latin typeface="+mn-lt"/>
              </a:rPr>
              <a:t>a,b</a:t>
            </a:r>
            <a:r>
              <a:rPr lang="en-US" sz="1600" b="1">
                <a:solidFill>
                  <a:srgbClr val="008000"/>
                </a:solidFill>
                <a:latin typeface="+mn-lt"/>
              </a:rPr>
              <a:t> : a if a </a:t>
            </a:r>
            <a:r>
              <a:rPr lang="en-US" sz="1600" b="1">
                <a:solidFill>
                  <a:srgbClr val="666666"/>
                </a:solidFill>
                <a:latin typeface="+mn-lt"/>
              </a:rPr>
              <a:t>&gt; b </a:t>
            </a:r>
            <a:r>
              <a:rPr lang="en-US" sz="1600" b="1">
                <a:solidFill>
                  <a:srgbClr val="008000"/>
                </a:solidFill>
                <a:latin typeface="+mn-lt"/>
              </a:rPr>
              <a:t>else </a:t>
            </a:r>
            <a:r>
              <a:rPr lang="en-US" sz="1600" b="1" err="1">
                <a:solidFill>
                  <a:srgbClr val="008000"/>
                </a:solidFill>
                <a:latin typeface="+mn-lt"/>
              </a:rPr>
              <a:t>b,lis</a:t>
            </a:r>
            <a:r>
              <a:rPr lang="en-US" sz="1600" b="1">
                <a:solidFill>
                  <a:srgbClr val="008000"/>
                </a:solidFill>
                <a:latin typeface="+mn-lt"/>
              </a:rPr>
              <a:t>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A2457-6253-4F44-8B64-9148BFA2D078}"/>
              </a:ext>
            </a:extLst>
          </p:cNvPr>
          <p:cNvSpPr txBox="1"/>
          <p:nvPr/>
        </p:nvSpPr>
        <p:spPr>
          <a:xfrm>
            <a:off x="5395364" y="4657097"/>
            <a:ext cx="4984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maximum element of the list is : 10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664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5" y="2161800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On Python Shell We can write:</a:t>
            </a:r>
          </a:p>
          <a:p>
            <a:pPr algn="just"/>
            <a:r>
              <a:rPr lang="es-ES" sz="2000">
                <a:solidFill>
                  <a:srgbClr val="C00000"/>
                </a:solidFill>
              </a:rPr>
              <a:t>&gt;&gt;(lambda x, y: x + y)(2, 3)</a:t>
            </a:r>
          </a:p>
          <a:p>
            <a:pPr algn="just"/>
            <a:r>
              <a:rPr lang="es-ES" sz="2000">
                <a:solidFill>
                  <a:srgbClr val="C00000"/>
                </a:solidFill>
              </a:rPr>
              <a:t>5</a:t>
            </a:r>
            <a:endParaRPr lang="en-IN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22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210393" y="2426011"/>
            <a:ext cx="8796042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Clr>
                <a:schemeClr val="dk1"/>
              </a:buClr>
              <a:buSzPts val="4800"/>
            </a:pPr>
            <a:r>
              <a:rPr lang="en" sz="2800" b="1">
                <a:solidFill>
                  <a:srgbClr val="00B0F0"/>
                </a:solidFill>
                <a:latin typeface="+mj-lt"/>
                <a:sym typeface="Montserrat"/>
              </a:rPr>
              <a:t>Working with Packages in Python</a:t>
            </a:r>
            <a:endParaRPr sz="2800" b="1">
              <a:solidFill>
                <a:srgbClr val="00B0F0"/>
              </a:solidFill>
              <a:latin typeface="+mj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7851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B050"/>
                </a:solidFill>
                <a:latin typeface="+mj-lt"/>
              </a:rPr>
              <a:t>Packages are a way of structuring many packages and modules which helps in a well-organized hierarchy of data set.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C00000"/>
                </a:solidFill>
                <a:latin typeface="+mj-lt"/>
              </a:rPr>
              <a:t>Like different drives and folders in an OS to help us store files, packages help us in storing other sub-packages and modules.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2060"/>
                </a:solidFill>
                <a:latin typeface="+mj-lt"/>
              </a:rPr>
              <a:t>A package can contain modules, sub-modules, function, classes</a:t>
            </a:r>
          </a:p>
          <a:p>
            <a:pPr algn="just"/>
            <a:endParaRPr lang="en-US" sz="1800" b="1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sz="1800" b="1">
                <a:solidFill>
                  <a:schemeClr val="bg2"/>
                </a:solidFill>
                <a:latin typeface="+mj-lt"/>
              </a:rPr>
              <a:t>To create a package in Python, we need to follow these three simple steps: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800" b="1">
              <a:solidFill>
                <a:srgbClr val="C00000"/>
              </a:solidFill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>
                <a:solidFill>
                  <a:srgbClr val="00B050"/>
                </a:solidFill>
                <a:latin typeface="+mj-lt"/>
              </a:rPr>
              <a:t>First, we create a directory and give it a package name, preferably related to its operation.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>
                <a:solidFill>
                  <a:srgbClr val="FF0066"/>
                </a:solidFill>
                <a:latin typeface="+mj-lt"/>
              </a:rPr>
              <a:t>Then we put the classes and the required functions in it.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>
                <a:solidFill>
                  <a:srgbClr val="002060"/>
                </a:solidFill>
                <a:latin typeface="+mj-lt"/>
              </a:rPr>
              <a:t>Finally, we create an </a:t>
            </a:r>
            <a:r>
              <a:rPr lang="en-US" sz="1800" b="1">
                <a:solidFill>
                  <a:srgbClr val="FF6600"/>
                </a:solidFill>
                <a:latin typeface="+mj-lt"/>
              </a:rPr>
              <a:t>__init__.py 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file inside the directory, to let Python know that the directory is a package</a:t>
            </a:r>
            <a:r>
              <a:rPr lang="en-US" sz="1800" b="1">
                <a:solidFill>
                  <a:srgbClr val="C00000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24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 provides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keyword to define the function.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my_function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(parameters):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function_block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expression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rgbClr val="FF0066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Function Calling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my_function</a:t>
            </a: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3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B050"/>
                </a:solidFill>
                <a:latin typeface="+mj-lt"/>
              </a:rPr>
              <a:t>Example: Create a folder i.e. </a:t>
            </a:r>
            <a:r>
              <a:rPr lang="en-US" sz="1800" b="1">
                <a:solidFill>
                  <a:srgbClr val="FF6600"/>
                </a:solidFill>
                <a:latin typeface="+mj-lt"/>
              </a:rPr>
              <a:t>mymath and create some module files as shown in the below diagrams: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70F8E-A661-4988-BB51-58A06A0838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46" t="19666" r="27080" b="60354"/>
          <a:stretch/>
        </p:blipFill>
        <p:spPr>
          <a:xfrm>
            <a:off x="145657" y="1294450"/>
            <a:ext cx="6238959" cy="1553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AAF12-2186-43F6-AF45-08E4EC1BF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12" r="67168" b="69788"/>
          <a:stretch/>
        </p:blipFill>
        <p:spPr>
          <a:xfrm>
            <a:off x="145657" y="3152595"/>
            <a:ext cx="3002145" cy="1044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64177-9F81-46E6-9B05-6B34073680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6" r="75310" b="78918"/>
          <a:stretch/>
        </p:blipFill>
        <p:spPr>
          <a:xfrm>
            <a:off x="4126937" y="3246168"/>
            <a:ext cx="2257679" cy="85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6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927" y="2420746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Add mymath folder path into PYTHONPATH environment variable</a:t>
            </a:r>
            <a:endParaRPr lang="en-IN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08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336" y="22999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64736" y="-53876"/>
            <a:ext cx="6821585" cy="33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  <a:endParaRPr lang="en-IN" sz="26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64579-0AD1-4682-B956-4FF77E1F7749}"/>
              </a:ext>
            </a:extLst>
          </p:cNvPr>
          <p:cNvSpPr txBox="1"/>
          <p:nvPr/>
        </p:nvSpPr>
        <p:spPr>
          <a:xfrm>
            <a:off x="313567" y="623591"/>
            <a:ext cx="8209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00B050"/>
                </a:solidFill>
                <a:latin typeface="+mj-lt"/>
              </a:rPr>
              <a:t>Example: Now import the package and required module as shown below:</a:t>
            </a:r>
            <a:endParaRPr lang="en-US" sz="1800" b="1">
              <a:solidFill>
                <a:srgbClr val="FF66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D1B45-5456-4F7A-8C6B-A5A895FBBED3}"/>
              </a:ext>
            </a:extLst>
          </p:cNvPr>
          <p:cNvSpPr txBox="1"/>
          <p:nvPr/>
        </p:nvSpPr>
        <p:spPr>
          <a:xfrm>
            <a:off x="562395" y="1753824"/>
            <a:ext cx="41876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mymath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myfact</a:t>
            </a:r>
            <a:endParaRPr lang="en-IN" sz="2000" b="1">
              <a:solidFill>
                <a:srgbClr val="008000"/>
              </a:solidFill>
              <a:latin typeface=""/>
            </a:endParaRP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myfact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.fact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(3))</a:t>
            </a:r>
          </a:p>
          <a:p>
            <a:endParaRPr lang="en-IN" sz="2000">
              <a:latin typeface=""/>
            </a:endParaRP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mymath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 </a:t>
            </a:r>
            <a:r>
              <a:rPr lang="en-IN" sz="2000" b="1">
                <a:solidFill>
                  <a:srgbClr val="008000"/>
                </a:solidFill>
                <a:latin typeface=""/>
              </a:rPr>
              <a:t>import power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IN" sz="2000" b="1" err="1">
                <a:solidFill>
                  <a:srgbClr val="008000"/>
                </a:solidFill>
                <a:latin typeface=""/>
              </a:rPr>
              <a:t>power</a:t>
            </a:r>
            <a:r>
              <a:rPr lang="en-IN" sz="2000" b="1" err="1">
                <a:solidFill>
                  <a:srgbClr val="666666"/>
                </a:solidFill>
                <a:latin typeface=""/>
              </a:rPr>
              <a:t>.power</a:t>
            </a:r>
            <a:r>
              <a:rPr lang="en-IN" sz="2000" b="1">
                <a:solidFill>
                  <a:srgbClr val="666666"/>
                </a:solidFill>
                <a:latin typeface=""/>
              </a:rPr>
              <a:t>(2,3))</a:t>
            </a:r>
          </a:p>
          <a:p>
            <a:endParaRPr lang="en-IN" sz="2000" b="1">
              <a:solidFill>
                <a:srgbClr val="666666"/>
              </a:solidFill>
              <a:latin typeface=""/>
            </a:endParaRP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from </a:t>
            </a:r>
            <a:r>
              <a:rPr lang="en-IN" sz="1800" b="1" err="1">
                <a:solidFill>
                  <a:srgbClr val="0000FF"/>
                </a:solidFill>
                <a:latin typeface=""/>
              </a:rPr>
              <a:t>mymath.power</a:t>
            </a:r>
            <a:r>
              <a:rPr lang="en-IN" sz="1800" b="1">
                <a:solidFill>
                  <a:srgbClr val="0000FF"/>
                </a:solidFill>
                <a:latin typeface=""/>
              </a:rPr>
              <a:t> </a:t>
            </a:r>
            <a:r>
              <a:rPr lang="en-IN" sz="1800" b="1">
                <a:solidFill>
                  <a:srgbClr val="008000"/>
                </a:solidFill>
                <a:latin typeface=""/>
              </a:rPr>
              <a:t>import 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*</a:t>
            </a:r>
          </a:p>
          <a:p>
            <a:r>
              <a:rPr lang="en-IN" sz="1800" b="1">
                <a:solidFill>
                  <a:srgbClr val="008000"/>
                </a:solidFill>
                <a:latin typeface=""/>
              </a:rPr>
              <a:t>print(power(</a:t>
            </a:r>
            <a:r>
              <a:rPr lang="en-IN" sz="1800" b="1">
                <a:solidFill>
                  <a:srgbClr val="666666"/>
                </a:solidFill>
                <a:latin typeface=""/>
              </a:rPr>
              <a:t>2,3))</a:t>
            </a:r>
          </a:p>
          <a:p>
            <a:endParaRPr lang="en-IN" sz="2000" b="1">
              <a:solidFill>
                <a:srgbClr val="666666"/>
              </a:solidFill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FCEEA-A52B-4FE7-9A46-CF8B06A1D67C}"/>
              </a:ext>
            </a:extLst>
          </p:cNvPr>
          <p:cNvSpPr txBox="1"/>
          <p:nvPr/>
        </p:nvSpPr>
        <p:spPr>
          <a:xfrm>
            <a:off x="6550501" y="1812592"/>
            <a:ext cx="1031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/>
              <a:t>6</a:t>
            </a:r>
          </a:p>
          <a:p>
            <a:r>
              <a:rPr lang="en-IN" sz="1600"/>
              <a:t>8</a:t>
            </a:r>
          </a:p>
          <a:p>
            <a:r>
              <a:rPr lang="en-IN" sz="16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2373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A703-96A6-4137-B337-B2E26660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291273"/>
            <a:ext cx="8359073" cy="819900"/>
          </a:xfrm>
        </p:spPr>
        <p:txBody>
          <a:bodyPr/>
          <a:lstStyle/>
          <a:p>
            <a:pPr algn="just"/>
            <a:r>
              <a:rPr lang="en-US" sz="2000">
                <a:solidFill>
                  <a:srgbClr val="002060"/>
                </a:solidFill>
              </a:rPr>
              <a:t>We can go for parent-child hierarchy of directories for packages. (like Java) You can practice the following example after getting exposure of class concept in Python.</a:t>
            </a:r>
          </a:p>
          <a:p>
            <a:pPr algn="just"/>
            <a:r>
              <a:rPr lang="en-IN" sz="2000">
                <a:solidFill>
                  <a:srgbClr val="C00000"/>
                </a:solidFill>
              </a:rPr>
              <a:t>https://www.geeksforgeeks.org/create-access-python-package/</a:t>
            </a:r>
          </a:p>
        </p:txBody>
      </p:sp>
    </p:spTree>
    <p:extLst>
      <p:ext uri="{BB962C8B-B14F-4D97-AF65-F5344CB8AC3E}">
        <p14:creationId xmlns:p14="http://schemas.microsoft.com/office/powerpoint/2010/main" val="27624842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3A8B-5EE9-4E72-A009-83A0C855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0D9A-1703-455D-A3FF-731C187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6276" y="0"/>
            <a:ext cx="7154896" cy="4661400"/>
          </a:xfrm>
        </p:spPr>
        <p:txBody>
          <a:bodyPr/>
          <a:lstStyle/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https://www.tutorialsteacher.com/articles/globals-and-locals-in-python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https://realpython.com/python-map-function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https://www.programiz.com/python-programming/datetime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https://www.tutorialsteacher.com/python/sys-module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https://www.geeksforgeeks.org/python-lambda-anonymous-functions-filter-map-reduce/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https://www.geeksforgeeks.org/calendar-functions-in-python-set-1-calendar-month-isleap/</a:t>
            </a:r>
            <a:endParaRPr lang="en-IN" sz="180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sz="180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https://www.guru99.com/calendar-in-python.html</a:t>
            </a:r>
          </a:p>
          <a:p>
            <a:endParaRPr lang="en-IN" sz="1800"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19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8831" r="3060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>
            <a:spLocks noGrp="1"/>
          </p:cNvSpPr>
          <p:nvPr>
            <p:ph type="ctrTitle" idx="4294967295"/>
          </p:nvPr>
        </p:nvSpPr>
        <p:spPr>
          <a:xfrm>
            <a:off x="2691650" y="440350"/>
            <a:ext cx="5571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chemeClr val="accent3"/>
                </a:solidFill>
                <a:latin typeface="+mj-lt"/>
              </a:rPr>
              <a:t>THANKS!</a:t>
            </a:r>
            <a:endParaRPr sz="900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4294967295"/>
          </p:nvPr>
        </p:nvSpPr>
        <p:spPr>
          <a:xfrm>
            <a:off x="2796050" y="1927875"/>
            <a:ext cx="55713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latin typeface="+mj-lt"/>
              </a:rPr>
              <a:t>Any questions?</a:t>
            </a:r>
            <a:endParaRPr sz="2400">
              <a:latin typeface="+mj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+mj-lt"/>
              </a:rPr>
              <a:t>You can find me at</a:t>
            </a:r>
            <a:endParaRPr sz="2400">
              <a:latin typeface="+mj-l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▸"/>
            </a:pPr>
            <a:r>
              <a:rPr lang="en-US" sz="2400">
                <a:latin typeface="+mj-lt"/>
              </a:rPr>
              <a:t>manish_ratilal2002@yahoo.com</a:t>
            </a:r>
            <a:endParaRPr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456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Defining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Example: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Syntax: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hello():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print(“Hello Function”)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# Function Calling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altLang="en-US" sz="1800" b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hello()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Output: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Hello Function</a:t>
            </a:r>
          </a:p>
        </p:txBody>
      </p:sp>
    </p:spTree>
    <p:extLst>
      <p:ext uri="{BB962C8B-B14F-4D97-AF65-F5344CB8AC3E}">
        <p14:creationId xmlns:p14="http://schemas.microsoft.com/office/powerpoint/2010/main" val="29307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98187-C5A3-4C8E-9321-D0B245A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40" y="152471"/>
            <a:ext cx="115212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F592FAA7-E666-47F8-8B11-C42B7B89B7D9}"/>
              </a:ext>
            </a:extLst>
          </p:cNvPr>
          <p:cNvSpPr txBox="1">
            <a:spLocks/>
          </p:cNvSpPr>
          <p:nvPr/>
        </p:nvSpPr>
        <p:spPr>
          <a:xfrm>
            <a:off x="1497026" y="156516"/>
            <a:ext cx="5389295" cy="167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600" b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Function with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7CE9-DF2E-4B46-A963-2BCB839AF8E0}"/>
              </a:ext>
            </a:extLst>
          </p:cNvPr>
          <p:cNvSpPr txBox="1"/>
          <p:nvPr/>
        </p:nvSpPr>
        <p:spPr>
          <a:xfrm>
            <a:off x="137564" y="728787"/>
            <a:ext cx="88607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Example1: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 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(name): 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print("Hi ",name)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#calling the function    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func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(“Rakesh") </a:t>
            </a:r>
            <a:endParaRPr lang="en-US" altLang="en-US" sz="1800" b="1">
              <a:solidFill>
                <a:srgbClr val="FFC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altLang="en-US" sz="1800" b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Example2:</a:t>
            </a:r>
          </a:p>
          <a:p>
            <a:r>
              <a:rPr lang="en-IN" sz="2000" b="1">
                <a:solidFill>
                  <a:srgbClr val="008000"/>
                </a:solidFill>
                <a:latin typeface=""/>
              </a:rPr>
              <a:t>def 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add(</a:t>
            </a:r>
            <a:r>
              <a:rPr lang="en-IN" sz="2000" b="1" err="1">
                <a:solidFill>
                  <a:srgbClr val="0000FF"/>
                </a:solidFill>
                <a:latin typeface=""/>
              </a:rPr>
              <a:t>a,b</a:t>
            </a:r>
            <a:r>
              <a:rPr lang="en-IN" sz="2000" b="1">
                <a:solidFill>
                  <a:srgbClr val="0000FF"/>
                </a:solidFill>
                <a:latin typeface=""/>
              </a:rPr>
              <a:t>):   </a:t>
            </a:r>
          </a:p>
          <a:p>
            <a:r>
              <a:rPr lang="en-IN" sz="2000">
                <a:latin typeface=""/>
              </a:rPr>
              <a:t>    c</a:t>
            </a:r>
            <a:r>
              <a:rPr lang="en-IN" sz="2000">
                <a:solidFill>
                  <a:srgbClr val="666666"/>
                </a:solidFill>
                <a:latin typeface=""/>
              </a:rPr>
              <a:t>=</a:t>
            </a:r>
            <a:r>
              <a:rPr lang="en-IN" sz="2000" err="1">
                <a:solidFill>
                  <a:srgbClr val="666666"/>
                </a:solidFill>
                <a:latin typeface=""/>
              </a:rPr>
              <a:t>a+b</a:t>
            </a:r>
            <a:r>
              <a:rPr lang="en-IN" sz="2000">
                <a:solidFill>
                  <a:srgbClr val="666666"/>
                </a:solidFill>
                <a:latin typeface=""/>
              </a:rPr>
              <a:t> </a:t>
            </a:r>
          </a:p>
          <a:p>
            <a:r>
              <a:rPr lang="en-US" sz="2000">
                <a:latin typeface=""/>
              </a:rPr>
              <a:t>    </a:t>
            </a:r>
            <a:r>
              <a:rPr lang="en-US" sz="2000" b="1">
                <a:solidFill>
                  <a:srgbClr val="008000"/>
                </a:solidFill>
                <a:latin typeface=""/>
              </a:rPr>
              <a:t>print(</a:t>
            </a:r>
            <a:r>
              <a:rPr lang="en-US" sz="2000" b="1">
                <a:solidFill>
                  <a:srgbClr val="BA2121"/>
                </a:solidFill>
                <a:latin typeface=""/>
              </a:rPr>
              <a:t>"The addition of ",a, " and ",b,"=",c) </a:t>
            </a:r>
          </a:p>
          <a:p>
            <a:endParaRPr lang="en-IN" sz="2000">
              <a:latin typeface=""/>
            </a:endParaRPr>
          </a:p>
          <a:p>
            <a:r>
              <a:rPr lang="en-IN" sz="2000" i="1">
                <a:solidFill>
                  <a:srgbClr val="408080"/>
                </a:solidFill>
                <a:latin typeface=""/>
              </a:rPr>
              <a:t>#Function call</a:t>
            </a:r>
          </a:p>
          <a:p>
            <a:r>
              <a:rPr lang="en-IN" sz="2000">
                <a:latin typeface=""/>
              </a:rPr>
              <a:t>add(</a:t>
            </a:r>
            <a:r>
              <a:rPr lang="en-IN" sz="2000">
                <a:solidFill>
                  <a:srgbClr val="666666"/>
                </a:solidFill>
                <a:latin typeface=""/>
              </a:rPr>
              <a:t>2,3)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n-US" altLang="en-US" sz="1800" b="1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4" ma:contentTypeDescription="Create a new document." ma:contentTypeScope="" ma:versionID="b0ad81dfd15dbe7cc0ad41caae6aaaa4">
  <xsd:schema xmlns:xsd="http://www.w3.org/2001/XMLSchema" xmlns:xs="http://www.w3.org/2001/XMLSchema" xmlns:p="http://schemas.microsoft.com/office/2006/metadata/properties" xmlns:ns2="d0d77eca-fb09-4c91-a0cf-c85fba2eb381" targetNamespace="http://schemas.microsoft.com/office/2006/metadata/properties" ma:root="true" ma:fieldsID="826c0c63b8e20ec6bac7127a3717f26f" ns2:_="">
    <xsd:import namespace="d0d77eca-fb09-4c91-a0cf-c85fba2eb3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DC23E-4B2A-419A-A34F-4728515999FD}">
  <ds:schemaRefs>
    <ds:schemaRef ds:uri="d0d77eca-fb09-4c91-a0cf-c85fba2eb38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B85B1A-ECEA-441F-B20A-CA0424E740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DC9D5F-DB51-47EA-AB18-7DD002F037EE}">
  <ds:schemaRefs>
    <ds:schemaRef ds:uri="d0d77eca-fb09-4c91-a0cf-c85fba2eb3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75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Aemelia template</vt:lpstr>
      <vt:lpstr>Functions ,Modules &amp; Packages</vt:lpstr>
      <vt:lpstr>PowerPoint Presentation</vt:lpstr>
      <vt:lpstr>Students will be able to: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mrs</dc:creator>
  <cp:revision>4</cp:revision>
  <dcterms:modified xsi:type="dcterms:W3CDTF">2023-05-08T18:16:05Z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