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28"/>
  </p:notesMasterIdLst>
  <p:sldIdLst>
    <p:sldId id="256" r:id="rId5"/>
    <p:sldId id="258" r:id="rId6"/>
    <p:sldId id="288" r:id="rId7"/>
    <p:sldId id="308" r:id="rId8"/>
    <p:sldId id="353" r:id="rId9"/>
    <p:sldId id="358" r:id="rId10"/>
    <p:sldId id="354" r:id="rId11"/>
    <p:sldId id="316" r:id="rId12"/>
    <p:sldId id="355" r:id="rId13"/>
    <p:sldId id="315" r:id="rId14"/>
    <p:sldId id="356" r:id="rId15"/>
    <p:sldId id="357" r:id="rId16"/>
    <p:sldId id="359" r:id="rId17"/>
    <p:sldId id="360" r:id="rId18"/>
    <p:sldId id="361" r:id="rId19"/>
    <p:sldId id="362" r:id="rId20"/>
    <p:sldId id="363" r:id="rId21"/>
    <p:sldId id="364" r:id="rId22"/>
    <p:sldId id="365" r:id="rId23"/>
    <p:sldId id="366" r:id="rId24"/>
    <p:sldId id="298" r:id="rId25"/>
    <p:sldId id="331" r:id="rId26"/>
    <p:sldId id="309" r:id="rId2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Montserrat" panose="00000500000000000000" pitchFamily="2" charset="0"/>
      <p:regular r:id="rId33"/>
      <p:bold r:id="rId34"/>
      <p:italic r:id="rId35"/>
      <p:boldItalic r:id="rId36"/>
    </p:embeddedFont>
    <p:embeddedFont>
      <p:font typeface="Open Sans" panose="020B0606030504020204" pitchFamily="34" charset="0"/>
      <p:regular r:id="rId37"/>
      <p:bold r:id="rId38"/>
      <p:italic r:id="rId39"/>
      <p:boldItalic r:id="rId40"/>
    </p:embeddedFont>
    <p:embeddedFont>
      <p:font typeface="Roboto" panose="02000000000000000000" pitchFamily="2" charset="0"/>
      <p:regular r:id="rId41"/>
      <p:bold r:id="rId42"/>
      <p:italic r:id="rId43"/>
      <p:boldItalic r:id="rId44"/>
    </p:embeddedFont>
    <p:embeddedFont>
      <p:font typeface="verdana" panose="020B0604030504040204" pitchFamily="3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6699"/>
    <a:srgbClr val="FF0066"/>
    <a:srgbClr val="33CC33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0277C4-4912-4285-94EA-C106A4B2BAFB}" v="1" dt="2023-04-30T10:26:43.824"/>
    <p1510:client id="{5BCCFE66-BF09-4A0F-AD21-27B89125C41D}" v="2" dt="2023-05-19T20:46:43.695"/>
    <p1510:client id="{668EB3EA-B83E-45CF-9675-B801EADCE884}" v="2" dt="2023-05-24T08:19:12.301"/>
    <p1510:client id="{76842C72-6100-4CDF-A1D1-D9938D208EE8}" v="1" dt="2023-05-01T15:57:23.456"/>
  </p1510:revLst>
</p1510:revInfo>
</file>

<file path=ppt/tableStyles.xml><?xml version="1.0" encoding="utf-8"?>
<a:tblStyleLst xmlns:a="http://schemas.openxmlformats.org/drawingml/2006/main" def="{3A88AAB8-05BE-4719-900D-DC6FD972DB07}">
  <a:tblStyle styleId="{3A88AAB8-05BE-4719-900D-DC6FD972DB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3708" autoAdjust="0"/>
  </p:normalViewPr>
  <p:slideViewPr>
    <p:cSldViewPr snapToGrid="0">
      <p:cViewPr varScale="1">
        <p:scale>
          <a:sx n="103" d="100"/>
          <a:sy n="103" d="100"/>
        </p:scale>
        <p:origin x="6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1.fntdata"/><Relationship Id="rId21" Type="http://schemas.openxmlformats.org/officeDocument/2006/relationships/slide" Target="slides/slide17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font" Target="fonts/font19.fntdata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font" Target="fonts/font1.fntdata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53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font" Target="fonts/font20.fntdata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font" Target="fonts/font18.fntdata"/><Relationship Id="rId20" Type="http://schemas.openxmlformats.org/officeDocument/2006/relationships/slide" Target="slides/slide16.xml"/><Relationship Id="rId41" Type="http://schemas.openxmlformats.org/officeDocument/2006/relationships/font" Target="fonts/font13.fntdata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YAN DHANDHUKIYA-57498210016" userId="S::57498210016@svkmmumbai.onmicrosoft.com::19591d85-4ff4-411c-9283-802b49f7662b" providerId="AD" clId="Web-{440277C4-4912-4285-94EA-C106A4B2BAFB}"/>
    <pc:docChg chg="modSld">
      <pc:chgData name="ARYAN DHANDHUKIYA-57498210016" userId="S::57498210016@svkmmumbai.onmicrosoft.com::19591d85-4ff4-411c-9283-802b49f7662b" providerId="AD" clId="Web-{440277C4-4912-4285-94EA-C106A4B2BAFB}" dt="2023-04-30T10:26:43.824" v="0" actId="1076"/>
      <pc:docMkLst>
        <pc:docMk/>
      </pc:docMkLst>
      <pc:sldChg chg="modSp">
        <pc:chgData name="ARYAN DHANDHUKIYA-57498210016" userId="S::57498210016@svkmmumbai.onmicrosoft.com::19591d85-4ff4-411c-9283-802b49f7662b" providerId="AD" clId="Web-{440277C4-4912-4285-94EA-C106A4B2BAFB}" dt="2023-04-30T10:26:43.824" v="0" actId="1076"/>
        <pc:sldMkLst>
          <pc:docMk/>
          <pc:sldMk cId="2712976328" sldId="356"/>
        </pc:sldMkLst>
        <pc:spChg chg="mod">
          <ac:chgData name="ARYAN DHANDHUKIYA-57498210016" userId="S::57498210016@svkmmumbai.onmicrosoft.com::19591d85-4ff4-411c-9283-802b49f7662b" providerId="AD" clId="Web-{440277C4-4912-4285-94EA-C106A4B2BAFB}" dt="2023-04-30T10:26:43.824" v="0" actId="1076"/>
          <ac:spMkLst>
            <pc:docMk/>
            <pc:sldMk cId="2712976328" sldId="356"/>
            <ac:spMk id="9" creationId="{4C5561C9-ED6C-4330-902B-8F970D8D63F0}"/>
          </ac:spMkLst>
        </pc:spChg>
      </pc:sldChg>
    </pc:docChg>
  </pc:docChgLst>
  <pc:docChgLst>
    <pc:chgData name="SAAD KHAN- 57498210053" userId="S::saad.khan53@svkmmumbai.onmicrosoft.com::136da8d8-31f8-4f7a-b31b-b26d2646bb23" providerId="AD" clId="Web-{76842C72-6100-4CDF-A1D1-D9938D208EE8}"/>
    <pc:docChg chg="modSld">
      <pc:chgData name="SAAD KHAN- 57498210053" userId="S::saad.khan53@svkmmumbai.onmicrosoft.com::136da8d8-31f8-4f7a-b31b-b26d2646bb23" providerId="AD" clId="Web-{76842C72-6100-4CDF-A1D1-D9938D208EE8}" dt="2023-05-01T15:57:23.456" v="0" actId="1076"/>
      <pc:docMkLst>
        <pc:docMk/>
      </pc:docMkLst>
      <pc:sldChg chg="modSp">
        <pc:chgData name="SAAD KHAN- 57498210053" userId="S::saad.khan53@svkmmumbai.onmicrosoft.com::136da8d8-31f8-4f7a-b31b-b26d2646bb23" providerId="AD" clId="Web-{76842C72-6100-4CDF-A1D1-D9938D208EE8}" dt="2023-05-01T15:57:23.456" v="0" actId="1076"/>
        <pc:sldMkLst>
          <pc:docMk/>
          <pc:sldMk cId="0" sldId="256"/>
        </pc:sldMkLst>
        <pc:picChg chg="mod">
          <ac:chgData name="SAAD KHAN- 57498210053" userId="S::saad.khan53@svkmmumbai.onmicrosoft.com::136da8d8-31f8-4f7a-b31b-b26d2646bb23" providerId="AD" clId="Web-{76842C72-6100-4CDF-A1D1-D9938D208EE8}" dt="2023-05-01T15:57:23.456" v="0" actId="1076"/>
          <ac:picMkLst>
            <pc:docMk/>
            <pc:sldMk cId="0" sldId="256"/>
            <ac:picMk id="3" creationId="{DE9F6D8B-EC0C-460E-B14B-24D653A3C0CD}"/>
          </ac:picMkLst>
        </pc:picChg>
      </pc:sldChg>
    </pc:docChg>
  </pc:docChgLst>
  <pc:docChgLst>
    <pc:chgData name="SHUBHAM GALA- 57498210038" userId="S::shubham.gala38@svkmmumbai.onmicrosoft.com::4f5db6c0-fef8-4f0e-a43c-fa2e44e125bc" providerId="AD" clId="Web-{5BCCFE66-BF09-4A0F-AD21-27B89125C41D}"/>
    <pc:docChg chg="sldOrd">
      <pc:chgData name="SHUBHAM GALA- 57498210038" userId="S::shubham.gala38@svkmmumbai.onmicrosoft.com::4f5db6c0-fef8-4f0e-a43c-fa2e44e125bc" providerId="AD" clId="Web-{5BCCFE66-BF09-4A0F-AD21-27B89125C41D}" dt="2023-05-19T20:46:43.695" v="1"/>
      <pc:docMkLst>
        <pc:docMk/>
      </pc:docMkLst>
      <pc:sldChg chg="ord">
        <pc:chgData name="SHUBHAM GALA- 57498210038" userId="S::shubham.gala38@svkmmumbai.onmicrosoft.com::4f5db6c0-fef8-4f0e-a43c-fa2e44e125bc" providerId="AD" clId="Web-{5BCCFE66-BF09-4A0F-AD21-27B89125C41D}" dt="2023-05-19T20:46:43.695" v="1"/>
        <pc:sldMkLst>
          <pc:docMk/>
          <pc:sldMk cId="1654288052" sldId="359"/>
        </pc:sldMkLst>
      </pc:sldChg>
    </pc:docChg>
  </pc:docChgLst>
  <pc:docChgLst>
    <pc:chgData name="AADITI DESHPANDE-57498210026" userId="S::57498210026@svkmmumbai.onmicrosoft.com::d188ea0a-8902-491d-ba19-30b0fb62abfe" providerId="AD" clId="Web-{668EB3EA-B83E-45CF-9675-B801EADCE884}"/>
    <pc:docChg chg="sldOrd">
      <pc:chgData name="AADITI DESHPANDE-57498210026" userId="S::57498210026@svkmmumbai.onmicrosoft.com::d188ea0a-8902-491d-ba19-30b0fb62abfe" providerId="AD" clId="Web-{668EB3EA-B83E-45CF-9675-B801EADCE884}" dt="2023-05-24T08:19:12.301" v="1"/>
      <pc:docMkLst>
        <pc:docMk/>
      </pc:docMkLst>
      <pc:sldChg chg="ord">
        <pc:chgData name="AADITI DESHPANDE-57498210026" userId="S::57498210026@svkmmumbai.onmicrosoft.com::d188ea0a-8902-491d-ba19-30b0fb62abfe" providerId="AD" clId="Web-{668EB3EA-B83E-45CF-9675-B801EADCE884}" dt="2023-05-24T08:19:12.301" v="1"/>
        <pc:sldMkLst>
          <pc:docMk/>
          <pc:sldMk cId="1822552872" sldId="35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2348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8354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4736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2028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4891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2559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aemelia_icons.png"/>
          <p:cNvPicPr preferRelativeResize="0"/>
          <p:nvPr/>
        </p:nvPicPr>
        <p:blipFill rotWithShape="1">
          <a:blip r:embed="rId2">
            <a:alphaModFix amt="40000"/>
          </a:blip>
          <a:srcRect t="30860" b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786525" y="1968875"/>
            <a:ext cx="5859600" cy="27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 descr="aemelia_icons.png"/>
          <p:cNvPicPr preferRelativeResize="0"/>
          <p:nvPr/>
        </p:nvPicPr>
        <p:blipFill rotWithShape="1">
          <a:blip r:embed="rId2">
            <a:alphaModFix amt="20000"/>
          </a:blip>
          <a:srcRect t="30860" b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970175" y="3107350"/>
            <a:ext cx="5792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970175" y="3906852"/>
            <a:ext cx="579270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accent3"/>
                </a:solidFill>
              </a:defRPr>
            </a:lvl1pPr>
            <a:lvl2pPr lvl="1">
              <a:buNone/>
              <a:defRPr>
                <a:solidFill>
                  <a:schemeClr val="accent3"/>
                </a:solidFill>
              </a:defRPr>
            </a:lvl2pPr>
            <a:lvl3pPr lvl="2">
              <a:buNone/>
              <a:defRPr>
                <a:solidFill>
                  <a:schemeClr val="accent3"/>
                </a:solidFill>
              </a:defRPr>
            </a:lvl3pPr>
            <a:lvl4pPr lvl="3">
              <a:buNone/>
              <a:defRPr>
                <a:solidFill>
                  <a:schemeClr val="accent3"/>
                </a:solidFill>
              </a:defRPr>
            </a:lvl4pPr>
            <a:lvl5pPr lvl="4">
              <a:buNone/>
              <a:defRPr>
                <a:solidFill>
                  <a:schemeClr val="accent3"/>
                </a:solidFill>
              </a:defRPr>
            </a:lvl5pPr>
            <a:lvl6pPr lvl="5">
              <a:buNone/>
              <a:defRPr>
                <a:solidFill>
                  <a:schemeClr val="accent3"/>
                </a:solidFill>
              </a:defRPr>
            </a:lvl6pPr>
            <a:lvl7pPr lvl="6">
              <a:buNone/>
              <a:defRPr>
                <a:solidFill>
                  <a:schemeClr val="accent3"/>
                </a:solidFill>
              </a:defRPr>
            </a:lvl7pPr>
            <a:lvl8pPr lvl="7">
              <a:buNone/>
              <a:defRPr>
                <a:solidFill>
                  <a:schemeClr val="accent3"/>
                </a:solidFill>
              </a:defRPr>
            </a:lvl8pPr>
            <a:lvl9pPr lvl="8">
              <a:buNone/>
              <a:defRPr>
                <a:solidFill>
                  <a:schemeClr val="accent3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solidFill>
          <a:schemeClr val="accen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2544225" y="297367"/>
            <a:ext cx="2981400" cy="46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5705276" y="297367"/>
            <a:ext cx="2981400" cy="46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chemeClr val="accent3"/>
                </a:solidFill>
              </a:defRPr>
            </a:lvl1pPr>
            <a:lvl2pPr lvl="1" rtl="0">
              <a:buNone/>
              <a:defRPr>
                <a:solidFill>
                  <a:schemeClr val="accent3"/>
                </a:solidFill>
              </a:defRPr>
            </a:lvl2pPr>
            <a:lvl3pPr lvl="2" rtl="0">
              <a:buNone/>
              <a:defRPr>
                <a:solidFill>
                  <a:schemeClr val="accent3"/>
                </a:solidFill>
              </a:defRPr>
            </a:lvl3pPr>
            <a:lvl4pPr lvl="3" rtl="0">
              <a:buNone/>
              <a:defRPr>
                <a:solidFill>
                  <a:schemeClr val="accent3"/>
                </a:solidFill>
              </a:defRPr>
            </a:lvl4pPr>
            <a:lvl5pPr lvl="4" rtl="0">
              <a:buNone/>
              <a:defRPr>
                <a:solidFill>
                  <a:schemeClr val="accent3"/>
                </a:solidFill>
              </a:defRPr>
            </a:lvl5pPr>
            <a:lvl6pPr lvl="5" rtl="0">
              <a:buNone/>
              <a:defRPr>
                <a:solidFill>
                  <a:schemeClr val="accent3"/>
                </a:solidFill>
              </a:defRPr>
            </a:lvl6pPr>
            <a:lvl7pPr lvl="6" rtl="0">
              <a:buNone/>
              <a:defRPr>
                <a:solidFill>
                  <a:schemeClr val="accent3"/>
                </a:solidFill>
              </a:defRPr>
            </a:lvl7pPr>
            <a:lvl8pPr lvl="7" rtl="0">
              <a:buNone/>
              <a:defRPr>
                <a:solidFill>
                  <a:schemeClr val="accent3"/>
                </a:solidFill>
              </a:defRPr>
            </a:lvl8pPr>
            <a:lvl9pPr lvl="8" rtl="0">
              <a:buNone/>
              <a:defRPr>
                <a:solidFill>
                  <a:schemeClr val="accent3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Gold">
  <p:cSld name="Quote - Gold">
    <p:bg>
      <p:bgPr>
        <a:solidFill>
          <a:schemeClr val="accent3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1513800" y="2161800"/>
            <a:ext cx="6116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i="1"/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8pPr>
            <a:lvl9pPr marL="4114800" lvl="8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9pPr>
          </a:lstStyle>
          <a:p>
            <a:endParaRPr/>
          </a:p>
        </p:txBody>
      </p:sp>
      <p:sp>
        <p:nvSpPr>
          <p:cNvPr id="30" name="Google Shape;30;p6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endParaRPr sz="96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" name="Google Shape;31;p6"/>
          <p:cNvSpPr/>
          <p:nvPr/>
        </p:nvSpPr>
        <p:spPr>
          <a:xfrm>
            <a:off x="2584275" y="4565606"/>
            <a:ext cx="39960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2584275" y="451669"/>
            <a:ext cx="39960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8798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874625" y="484600"/>
            <a:ext cx="5562000" cy="42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7" r:id="rId4"/>
    <p:sldLayoutId id="2147483660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anish_ratilal2002@yahoo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tutorials.net/lesson/synchronization-in-python/" TargetMode="External"/><Relationship Id="rId2" Type="http://schemas.openxmlformats.org/officeDocument/2006/relationships/hyperlink" Target="https://www.edureka.co/blog/what-is-mutithreading/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>
            <a:off x="428878" y="1448475"/>
            <a:ext cx="8185179" cy="18368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Multithreading</a:t>
            </a:r>
            <a:endParaRPr lang="en-US" altLang="ko-KR" sz="4800" b="1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9F6D8B-EC0C-460E-B14B-24D653A3C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627" y="3532255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10</a:t>
            </a:fld>
            <a:endParaRPr sz="11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0826E-315E-448F-B112-EF0DD5565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8485" y="2161800"/>
            <a:ext cx="8658477" cy="819900"/>
          </a:xfrm>
        </p:spPr>
        <p:txBody>
          <a:bodyPr/>
          <a:lstStyle/>
          <a:p>
            <a:pPr algn="l"/>
            <a:r>
              <a:rPr lang="en-US" sz="2400" dirty="0"/>
              <a:t>While creating a Thread object, we have to pass function name and arguments as parameters.</a:t>
            </a:r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156516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Multithreading in Python</a:t>
            </a:r>
            <a:endParaRPr lang="en-IN" sz="26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Shape 267">
            <a:extLst>
              <a:ext uri="{FF2B5EF4-FFF2-40B4-BE49-F238E27FC236}">
                <a16:creationId xmlns:a16="http://schemas.microsoft.com/office/drawing/2014/main" id="{8FEB6075-34C3-4DAE-B984-C5D0D9AEB942}"/>
              </a:ext>
            </a:extLst>
          </p:cNvPr>
          <p:cNvSpPr txBox="1">
            <a:spLocks/>
          </p:cNvSpPr>
          <p:nvPr/>
        </p:nvSpPr>
        <p:spPr>
          <a:xfrm>
            <a:off x="292732" y="656804"/>
            <a:ext cx="8610600" cy="484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just">
              <a:buNone/>
            </a:pPr>
            <a:r>
              <a:rPr lang="en-US" sz="2000" b="1" dirty="0">
                <a:solidFill>
                  <a:srgbClr val="FFC000"/>
                </a:solidFill>
              </a:rPr>
              <a:t>2. By extending Thread class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5561C9-ED6C-4330-902B-8F970D8D63F0}"/>
              </a:ext>
            </a:extLst>
          </p:cNvPr>
          <p:cNvSpPr txBox="1"/>
          <p:nvPr/>
        </p:nvSpPr>
        <p:spPr>
          <a:xfrm>
            <a:off x="349095" y="1285453"/>
            <a:ext cx="600024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import </a:t>
            </a:r>
            <a:r>
              <a:rPr lang="en-IN" sz="1800" b="1" dirty="0">
                <a:solidFill>
                  <a:srgbClr val="0000FF"/>
                </a:solidFill>
                <a:latin typeface=""/>
              </a:rPr>
              <a:t>threading</a:t>
            </a:r>
          </a:p>
          <a:p>
            <a:r>
              <a:rPr lang="en-IN" sz="1800" i="1" dirty="0">
                <a:solidFill>
                  <a:srgbClr val="408080"/>
                </a:solidFill>
                <a:latin typeface=""/>
              </a:rPr>
              <a:t>#import time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from </a:t>
            </a:r>
            <a:r>
              <a:rPr lang="en-IN" sz="1800" b="1" dirty="0">
                <a:solidFill>
                  <a:srgbClr val="0000FF"/>
                </a:solidFill>
                <a:latin typeface=""/>
              </a:rPr>
              <a:t>threading 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import 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*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class </a:t>
            </a:r>
            <a:r>
              <a:rPr lang="en-IN" sz="1800" b="1" dirty="0" err="1">
                <a:solidFill>
                  <a:srgbClr val="0000FF"/>
                </a:solidFill>
                <a:latin typeface=""/>
              </a:rPr>
              <a:t>mythread</a:t>
            </a:r>
            <a:r>
              <a:rPr lang="en-IN" sz="1800" b="1" dirty="0">
                <a:solidFill>
                  <a:srgbClr val="0000FF"/>
                </a:solidFill>
                <a:latin typeface=""/>
              </a:rPr>
              <a:t>(</a:t>
            </a:r>
            <a:r>
              <a:rPr lang="en-IN" sz="1800" b="1" dirty="0" err="1">
                <a:solidFill>
                  <a:srgbClr val="0000FF"/>
                </a:solidFill>
                <a:latin typeface=""/>
              </a:rPr>
              <a:t>threading</a:t>
            </a:r>
            <a:r>
              <a:rPr lang="en-IN" sz="1800" b="1" dirty="0" err="1">
                <a:solidFill>
                  <a:srgbClr val="666666"/>
                </a:solidFill>
                <a:latin typeface=""/>
              </a:rPr>
              <a:t>.Thread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):</a:t>
            </a:r>
          </a:p>
          <a:p>
            <a:r>
              <a:rPr lang="en-IN" sz="1800" dirty="0">
                <a:latin typeface=""/>
              </a:rPr>
              <a:t>    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IN" sz="1800" b="1" dirty="0">
                <a:solidFill>
                  <a:srgbClr val="0000FF"/>
                </a:solidFill>
                <a:latin typeface=""/>
              </a:rPr>
              <a:t>run(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self):</a:t>
            </a:r>
          </a:p>
          <a:p>
            <a:r>
              <a:rPr lang="en-US" sz="1800" dirty="0">
                <a:latin typeface=""/>
              </a:rPr>
              <a:t>        </a:t>
            </a:r>
            <a:r>
              <a:rPr lang="en-US" sz="1800" b="1" dirty="0">
                <a:solidFill>
                  <a:srgbClr val="008000"/>
                </a:solidFill>
                <a:latin typeface=""/>
              </a:rPr>
              <a:t>for x </a:t>
            </a:r>
            <a:r>
              <a:rPr lang="en-US" sz="1800" b="1" dirty="0">
                <a:solidFill>
                  <a:srgbClr val="AA22FF"/>
                </a:solidFill>
                <a:latin typeface=""/>
              </a:rPr>
              <a:t>in </a:t>
            </a:r>
            <a:r>
              <a:rPr lang="en-US" sz="1800" b="1" dirty="0">
                <a:solidFill>
                  <a:srgbClr val="008000"/>
                </a:solidFill>
                <a:latin typeface=""/>
              </a:rPr>
              <a:t>range(</a:t>
            </a:r>
            <a:r>
              <a:rPr lang="en-US" sz="1800" b="1" dirty="0">
                <a:solidFill>
                  <a:srgbClr val="666666"/>
                </a:solidFill>
                <a:latin typeface=""/>
              </a:rPr>
              <a:t>7):</a:t>
            </a:r>
          </a:p>
          <a:p>
            <a:r>
              <a:rPr lang="en-IN" sz="1800" dirty="0">
                <a:latin typeface=""/>
              </a:rPr>
              <a:t>            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>
                <a:solidFill>
                  <a:srgbClr val="BA2121"/>
                </a:solidFill>
                <a:latin typeface=""/>
              </a:rPr>
              <a:t>"Hi from child")</a:t>
            </a:r>
          </a:p>
          <a:p>
            <a:r>
              <a:rPr lang="en-IN" sz="1800" dirty="0">
                <a:latin typeface=""/>
              </a:rPr>
              <a:t>a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 </a:t>
            </a:r>
            <a:r>
              <a:rPr lang="en-IN" sz="1800" dirty="0" err="1">
                <a:solidFill>
                  <a:srgbClr val="666666"/>
                </a:solidFill>
                <a:latin typeface=""/>
              </a:rPr>
              <a:t>mythread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()</a:t>
            </a:r>
          </a:p>
          <a:p>
            <a:r>
              <a:rPr lang="en-IN" sz="1800" dirty="0" err="1">
                <a:latin typeface=""/>
              </a:rPr>
              <a:t>a</a:t>
            </a:r>
            <a:r>
              <a:rPr lang="en-IN" sz="1800" dirty="0" err="1">
                <a:solidFill>
                  <a:srgbClr val="666666"/>
                </a:solidFill>
                <a:latin typeface=""/>
              </a:rPr>
              <a:t>.start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()</a:t>
            </a:r>
          </a:p>
          <a:p>
            <a:r>
              <a:rPr lang="en-IN" sz="1800" dirty="0" err="1">
                <a:latin typeface=""/>
              </a:rPr>
              <a:t>a</a:t>
            </a:r>
            <a:r>
              <a:rPr lang="en-IN" sz="1800" dirty="0" err="1">
                <a:solidFill>
                  <a:srgbClr val="666666"/>
                </a:solidFill>
                <a:latin typeface=""/>
              </a:rPr>
              <a:t>.join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()</a:t>
            </a:r>
          </a:p>
          <a:p>
            <a:r>
              <a:rPr lang="en-US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800" b="1" dirty="0">
                <a:solidFill>
                  <a:srgbClr val="BA2121"/>
                </a:solidFill>
                <a:latin typeface=""/>
              </a:rPr>
              <a:t>"Bye from",</a:t>
            </a:r>
            <a:r>
              <a:rPr lang="en-US" sz="1800" b="1" dirty="0" err="1">
                <a:solidFill>
                  <a:srgbClr val="BA2121"/>
                </a:solidFill>
                <a:latin typeface=""/>
              </a:rPr>
              <a:t>current_thread</a:t>
            </a:r>
            <a:r>
              <a:rPr lang="en-US" sz="1800" b="1" dirty="0">
                <a:solidFill>
                  <a:srgbClr val="BA2121"/>
                </a:solidFill>
                <a:latin typeface=""/>
              </a:rPr>
              <a:t>()</a:t>
            </a:r>
            <a:r>
              <a:rPr lang="en-US" sz="1800" b="1" dirty="0">
                <a:solidFill>
                  <a:srgbClr val="666666"/>
                </a:solidFill>
                <a:latin typeface=""/>
              </a:rPr>
              <a:t>.</a:t>
            </a:r>
            <a:r>
              <a:rPr lang="en-US" sz="1800" b="1" dirty="0" err="1">
                <a:solidFill>
                  <a:srgbClr val="666666"/>
                </a:solidFill>
                <a:latin typeface=""/>
              </a:rPr>
              <a:t>getName</a:t>
            </a:r>
            <a:r>
              <a:rPr lang="en-US" sz="1800" b="1" dirty="0">
                <a:solidFill>
                  <a:srgbClr val="666666"/>
                </a:solidFill>
                <a:latin typeface=""/>
              </a:rPr>
              <a:t>())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F3BE3D-8D55-44B7-8266-F03910B29B77}"/>
              </a:ext>
            </a:extLst>
          </p:cNvPr>
          <p:cNvSpPr txBox="1"/>
          <p:nvPr/>
        </p:nvSpPr>
        <p:spPr>
          <a:xfrm>
            <a:off x="5537580" y="1474100"/>
            <a:ext cx="331368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Hi from child</a:t>
            </a:r>
          </a:p>
          <a:p>
            <a:r>
              <a:rPr lang="en-US" dirty="0"/>
              <a:t>Hi from child</a:t>
            </a:r>
          </a:p>
          <a:p>
            <a:r>
              <a:rPr lang="en-US" dirty="0"/>
              <a:t>Hi from child</a:t>
            </a:r>
          </a:p>
          <a:p>
            <a:r>
              <a:rPr lang="en-US" dirty="0"/>
              <a:t>Hi from child</a:t>
            </a:r>
          </a:p>
          <a:p>
            <a:r>
              <a:rPr lang="en-US" dirty="0"/>
              <a:t>Hi from child</a:t>
            </a:r>
          </a:p>
          <a:p>
            <a:r>
              <a:rPr lang="en-US" dirty="0"/>
              <a:t>Hi from child</a:t>
            </a:r>
          </a:p>
          <a:p>
            <a:r>
              <a:rPr lang="en-US" dirty="0"/>
              <a:t>Hi from child</a:t>
            </a:r>
          </a:p>
          <a:p>
            <a:r>
              <a:rPr lang="en-US" dirty="0"/>
              <a:t>Bye from </a:t>
            </a:r>
            <a:r>
              <a:rPr lang="en-US" dirty="0" err="1"/>
              <a:t>MainThread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297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156516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Multithreading in Python</a:t>
            </a:r>
            <a:endParaRPr lang="en-IN" sz="26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Shape 267">
            <a:extLst>
              <a:ext uri="{FF2B5EF4-FFF2-40B4-BE49-F238E27FC236}">
                <a16:creationId xmlns:a16="http://schemas.microsoft.com/office/drawing/2014/main" id="{8FEB6075-34C3-4DAE-B984-C5D0D9AEB942}"/>
              </a:ext>
            </a:extLst>
          </p:cNvPr>
          <p:cNvSpPr txBox="1">
            <a:spLocks/>
          </p:cNvSpPr>
          <p:nvPr/>
        </p:nvSpPr>
        <p:spPr>
          <a:xfrm>
            <a:off x="292732" y="656804"/>
            <a:ext cx="8610600" cy="484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just">
              <a:buNone/>
            </a:pPr>
            <a:r>
              <a:rPr lang="en-US" sz="2000" b="1" dirty="0">
                <a:solidFill>
                  <a:srgbClr val="FFC000"/>
                </a:solidFill>
              </a:rPr>
              <a:t>3. Without Extending Thread class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135FF0-32A2-4239-AC06-E81E16FBCA47}"/>
              </a:ext>
            </a:extLst>
          </p:cNvPr>
          <p:cNvSpPr txBox="1"/>
          <p:nvPr/>
        </p:nvSpPr>
        <p:spPr>
          <a:xfrm>
            <a:off x="408647" y="1317885"/>
            <a:ext cx="778049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from </a:t>
            </a:r>
            <a:r>
              <a:rPr lang="en-IN" sz="1800" b="1" dirty="0">
                <a:solidFill>
                  <a:srgbClr val="0000FF"/>
                </a:solidFill>
                <a:latin typeface=""/>
              </a:rPr>
              <a:t>threading 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import 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*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class </a:t>
            </a:r>
            <a:r>
              <a:rPr lang="en-IN" sz="1800" b="1" dirty="0">
                <a:solidFill>
                  <a:srgbClr val="0000FF"/>
                </a:solidFill>
                <a:latin typeface=""/>
              </a:rPr>
              <a:t>ex:</a:t>
            </a:r>
          </a:p>
          <a:p>
            <a:r>
              <a:rPr lang="en-US" sz="1800" dirty="0">
                <a:latin typeface=""/>
              </a:rPr>
              <a:t>    </a:t>
            </a:r>
            <a:r>
              <a:rPr lang="en-US" sz="18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US" sz="1800" b="1" dirty="0" err="1">
                <a:solidFill>
                  <a:srgbClr val="0000FF"/>
                </a:solidFill>
                <a:latin typeface=""/>
              </a:rPr>
              <a:t>myfunc</a:t>
            </a:r>
            <a:r>
              <a:rPr lang="en-US" sz="1800" b="1" dirty="0">
                <a:solidFill>
                  <a:srgbClr val="0000FF"/>
                </a:solidFill>
                <a:latin typeface=""/>
              </a:rPr>
              <a:t>(</a:t>
            </a:r>
            <a:r>
              <a:rPr lang="en-US" sz="1800" b="1" dirty="0">
                <a:solidFill>
                  <a:srgbClr val="008000"/>
                </a:solidFill>
                <a:latin typeface=""/>
              </a:rPr>
              <a:t>self): </a:t>
            </a:r>
            <a:r>
              <a:rPr lang="en-US" sz="1800" b="1" i="1" dirty="0">
                <a:solidFill>
                  <a:srgbClr val="408080"/>
                </a:solidFill>
                <a:latin typeface=""/>
              </a:rPr>
              <a:t>#self necessary as first parameter in a class </a:t>
            </a:r>
            <a:r>
              <a:rPr lang="en-US" sz="1800" b="1" i="1" dirty="0" err="1">
                <a:solidFill>
                  <a:srgbClr val="408080"/>
                </a:solidFill>
                <a:latin typeface=""/>
              </a:rPr>
              <a:t>func</a:t>
            </a:r>
            <a:endParaRPr lang="en-US" sz="1800" b="1" i="1" dirty="0">
              <a:solidFill>
                <a:srgbClr val="408080"/>
              </a:solidFill>
              <a:latin typeface=""/>
            </a:endParaRPr>
          </a:p>
          <a:p>
            <a:r>
              <a:rPr lang="en-US" sz="1800" dirty="0">
                <a:latin typeface=""/>
              </a:rPr>
              <a:t>        </a:t>
            </a:r>
            <a:r>
              <a:rPr lang="en-US" sz="1800" b="1" dirty="0">
                <a:solidFill>
                  <a:srgbClr val="008000"/>
                </a:solidFill>
                <a:latin typeface=""/>
              </a:rPr>
              <a:t>for x </a:t>
            </a:r>
            <a:r>
              <a:rPr lang="en-US" sz="1800" b="1" dirty="0">
                <a:solidFill>
                  <a:srgbClr val="AA22FF"/>
                </a:solidFill>
                <a:latin typeface=""/>
              </a:rPr>
              <a:t>in </a:t>
            </a:r>
            <a:r>
              <a:rPr lang="en-US" sz="1800" b="1" dirty="0">
                <a:solidFill>
                  <a:srgbClr val="008000"/>
                </a:solidFill>
                <a:latin typeface=""/>
              </a:rPr>
              <a:t>range(</a:t>
            </a:r>
            <a:r>
              <a:rPr lang="en-US" sz="1800" b="1" dirty="0">
                <a:solidFill>
                  <a:srgbClr val="666666"/>
                </a:solidFill>
                <a:latin typeface=""/>
              </a:rPr>
              <a:t>7):</a:t>
            </a:r>
          </a:p>
          <a:p>
            <a:r>
              <a:rPr lang="en-IN" sz="1800" dirty="0">
                <a:latin typeface=""/>
              </a:rPr>
              <a:t>            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>
                <a:solidFill>
                  <a:srgbClr val="BA2121"/>
                </a:solidFill>
                <a:latin typeface=""/>
              </a:rPr>
              <a:t>"Child")</a:t>
            </a:r>
          </a:p>
          <a:p>
            <a:r>
              <a:rPr lang="en-IN" sz="1800" dirty="0" err="1">
                <a:latin typeface=""/>
              </a:rPr>
              <a:t>myobj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=ex()</a:t>
            </a:r>
          </a:p>
          <a:p>
            <a:r>
              <a:rPr lang="en-US" sz="1800" dirty="0">
                <a:latin typeface=""/>
              </a:rPr>
              <a:t>thread1</a:t>
            </a:r>
            <a:r>
              <a:rPr lang="en-US" sz="1800" dirty="0">
                <a:solidFill>
                  <a:srgbClr val="666666"/>
                </a:solidFill>
                <a:latin typeface=""/>
              </a:rPr>
              <a:t>=Thread(target=</a:t>
            </a:r>
            <a:r>
              <a:rPr lang="en-US" sz="1800" dirty="0" err="1">
                <a:solidFill>
                  <a:srgbClr val="666666"/>
                </a:solidFill>
                <a:latin typeface=""/>
              </a:rPr>
              <a:t>myobj.myfunc</a:t>
            </a:r>
            <a:r>
              <a:rPr lang="en-US" sz="1800" dirty="0">
                <a:solidFill>
                  <a:srgbClr val="666666"/>
                </a:solidFill>
                <a:latin typeface=""/>
              </a:rPr>
              <a:t>)</a:t>
            </a:r>
          </a:p>
          <a:p>
            <a:r>
              <a:rPr lang="en-IN" sz="1800" dirty="0">
                <a:latin typeface=""/>
              </a:rPr>
              <a:t>thread1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.start()</a:t>
            </a:r>
          </a:p>
          <a:p>
            <a:r>
              <a:rPr lang="en-IN" sz="1800" dirty="0">
                <a:latin typeface=""/>
              </a:rPr>
              <a:t>thread1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.join()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>
                <a:solidFill>
                  <a:srgbClr val="BA2121"/>
                </a:solidFill>
                <a:latin typeface=""/>
              </a:rPr>
              <a:t>"done")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88C84A-92AB-48E9-A89E-2D221F60E330}"/>
              </a:ext>
            </a:extLst>
          </p:cNvPr>
          <p:cNvSpPr txBox="1"/>
          <p:nvPr/>
        </p:nvSpPr>
        <p:spPr>
          <a:xfrm>
            <a:off x="6449353" y="2830579"/>
            <a:ext cx="2286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Child</a:t>
            </a:r>
          </a:p>
          <a:p>
            <a:r>
              <a:rPr lang="en-US" dirty="0"/>
              <a:t>Child</a:t>
            </a:r>
          </a:p>
          <a:p>
            <a:r>
              <a:rPr lang="en-US" dirty="0"/>
              <a:t>Child</a:t>
            </a:r>
          </a:p>
          <a:p>
            <a:r>
              <a:rPr lang="en-US" dirty="0"/>
              <a:t>Child</a:t>
            </a:r>
          </a:p>
          <a:p>
            <a:r>
              <a:rPr lang="en-US" dirty="0"/>
              <a:t>Child</a:t>
            </a:r>
          </a:p>
          <a:p>
            <a:r>
              <a:rPr lang="en-US" dirty="0"/>
              <a:t>Child</a:t>
            </a:r>
          </a:p>
          <a:p>
            <a:r>
              <a:rPr lang="en-US" dirty="0"/>
              <a:t>Child</a:t>
            </a:r>
          </a:p>
          <a:p>
            <a:r>
              <a:rPr lang="en-US" dirty="0"/>
              <a:t>done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006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156516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Time without Threading</a:t>
            </a:r>
            <a:endParaRPr lang="en-IN" sz="26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85042F-E2EA-4ED5-AC86-F1040BEA61E0}"/>
              </a:ext>
            </a:extLst>
          </p:cNvPr>
          <p:cNvSpPr txBox="1"/>
          <p:nvPr/>
        </p:nvSpPr>
        <p:spPr>
          <a:xfrm>
            <a:off x="554305" y="628053"/>
            <a:ext cx="4572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import </a:t>
            </a:r>
            <a:r>
              <a:rPr lang="en-IN" sz="1800" b="1" dirty="0">
                <a:solidFill>
                  <a:srgbClr val="0000FF"/>
                </a:solidFill>
                <a:latin typeface=""/>
              </a:rPr>
              <a:t>time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IN" sz="1800" b="1" dirty="0">
                <a:solidFill>
                  <a:srgbClr val="0000FF"/>
                </a:solidFill>
                <a:latin typeface=""/>
              </a:rPr>
              <a:t>RemDiv2(n):</a:t>
            </a:r>
          </a:p>
          <a:p>
            <a:r>
              <a:rPr lang="en-IN" sz="1800" dirty="0">
                <a:latin typeface=""/>
              </a:rPr>
              <a:t>    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for x </a:t>
            </a:r>
            <a:r>
              <a:rPr lang="en-IN" sz="1800" b="1" dirty="0">
                <a:solidFill>
                  <a:srgbClr val="AA22FF"/>
                </a:solidFill>
                <a:latin typeface=""/>
              </a:rPr>
              <a:t>in n:</a:t>
            </a:r>
          </a:p>
          <a:p>
            <a:r>
              <a:rPr lang="en-IN" sz="1800" dirty="0">
                <a:latin typeface=""/>
              </a:rPr>
              <a:t>        </a:t>
            </a:r>
            <a:r>
              <a:rPr lang="en-IN" sz="1800" dirty="0" err="1">
                <a:latin typeface=""/>
              </a:rPr>
              <a:t>time</a:t>
            </a:r>
            <a:r>
              <a:rPr lang="en-IN" sz="1800" dirty="0" err="1">
                <a:solidFill>
                  <a:srgbClr val="666666"/>
                </a:solidFill>
                <a:latin typeface=""/>
              </a:rPr>
              <a:t>.sleep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(1)</a:t>
            </a:r>
          </a:p>
          <a:p>
            <a:r>
              <a:rPr lang="en-IN" sz="1800" dirty="0">
                <a:latin typeface=""/>
              </a:rPr>
              <a:t>        x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%2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IN" sz="1800" b="1" dirty="0">
                <a:solidFill>
                  <a:srgbClr val="0000FF"/>
                </a:solidFill>
                <a:latin typeface=""/>
              </a:rPr>
              <a:t>RemDiv3(n):</a:t>
            </a:r>
          </a:p>
          <a:p>
            <a:r>
              <a:rPr lang="en-IN" sz="1800" dirty="0">
                <a:latin typeface=""/>
              </a:rPr>
              <a:t>    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for x </a:t>
            </a:r>
            <a:r>
              <a:rPr lang="en-IN" sz="1800" b="1" dirty="0">
                <a:solidFill>
                  <a:srgbClr val="AA22FF"/>
                </a:solidFill>
                <a:latin typeface=""/>
              </a:rPr>
              <a:t>in n:</a:t>
            </a:r>
          </a:p>
          <a:p>
            <a:r>
              <a:rPr lang="en-IN" sz="1800" dirty="0">
                <a:latin typeface=""/>
              </a:rPr>
              <a:t>        </a:t>
            </a:r>
            <a:r>
              <a:rPr lang="en-IN" sz="1800" dirty="0" err="1">
                <a:latin typeface=""/>
              </a:rPr>
              <a:t>time</a:t>
            </a:r>
            <a:r>
              <a:rPr lang="en-IN" sz="1800" dirty="0" err="1">
                <a:solidFill>
                  <a:srgbClr val="666666"/>
                </a:solidFill>
                <a:latin typeface=""/>
              </a:rPr>
              <a:t>.sleep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(1)</a:t>
            </a:r>
          </a:p>
          <a:p>
            <a:r>
              <a:rPr lang="en-IN" sz="1800" dirty="0">
                <a:latin typeface=""/>
              </a:rPr>
              <a:t>        x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%3</a:t>
            </a:r>
          </a:p>
          <a:p>
            <a:r>
              <a:rPr lang="en-IN" sz="1800" dirty="0">
                <a:latin typeface=""/>
              </a:rPr>
              <a:t>n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=[1,2,3,4,5,6,7,8]</a:t>
            </a:r>
          </a:p>
          <a:p>
            <a:r>
              <a:rPr lang="en-IN" sz="1800" dirty="0">
                <a:latin typeface=""/>
              </a:rPr>
              <a:t>s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</a:t>
            </a:r>
            <a:r>
              <a:rPr lang="en-IN" sz="1800" dirty="0" err="1">
                <a:solidFill>
                  <a:srgbClr val="666666"/>
                </a:solidFill>
                <a:latin typeface=""/>
              </a:rPr>
              <a:t>time.time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()</a:t>
            </a:r>
          </a:p>
          <a:p>
            <a:r>
              <a:rPr lang="en-IN" sz="1800" dirty="0">
                <a:latin typeface=""/>
              </a:rPr>
              <a:t>RemDiv2(n)</a:t>
            </a:r>
          </a:p>
          <a:p>
            <a:r>
              <a:rPr lang="en-IN" sz="1800" dirty="0">
                <a:latin typeface=""/>
              </a:rPr>
              <a:t>RemDiv3(n)</a:t>
            </a:r>
          </a:p>
          <a:p>
            <a:r>
              <a:rPr lang="en-IN" sz="1800" dirty="0">
                <a:latin typeface=""/>
              </a:rPr>
              <a:t>e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</a:t>
            </a:r>
            <a:r>
              <a:rPr lang="en-IN" sz="1800" dirty="0" err="1">
                <a:solidFill>
                  <a:srgbClr val="666666"/>
                </a:solidFill>
                <a:latin typeface=""/>
              </a:rPr>
              <a:t>time.time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()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print(e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-s)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94415E-0091-42C3-84D7-DF7EF9735422}"/>
              </a:ext>
            </a:extLst>
          </p:cNvPr>
          <p:cNvSpPr txBox="1"/>
          <p:nvPr/>
        </p:nvSpPr>
        <p:spPr>
          <a:xfrm>
            <a:off x="4867359" y="208760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16.155327320098877</a:t>
            </a:r>
          </a:p>
        </p:txBody>
      </p:sp>
    </p:spTree>
    <p:extLst>
      <p:ext uri="{BB962C8B-B14F-4D97-AF65-F5344CB8AC3E}">
        <p14:creationId xmlns:p14="http://schemas.microsoft.com/office/powerpoint/2010/main" val="165428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156516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Time with Threading</a:t>
            </a:r>
            <a:endParaRPr lang="en-IN" sz="26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9270FB-AD63-4F82-AE90-6433A44A9CA8}"/>
              </a:ext>
            </a:extLst>
          </p:cNvPr>
          <p:cNvSpPr txBox="1"/>
          <p:nvPr/>
        </p:nvSpPr>
        <p:spPr>
          <a:xfrm>
            <a:off x="1905673" y="953743"/>
            <a:ext cx="4572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import </a:t>
            </a:r>
            <a:r>
              <a:rPr lang="en-IN" sz="1800" b="1" dirty="0">
                <a:solidFill>
                  <a:srgbClr val="0000FF"/>
                </a:solidFill>
                <a:latin typeface=""/>
              </a:rPr>
              <a:t>threading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from </a:t>
            </a:r>
            <a:r>
              <a:rPr lang="en-IN" sz="1800" b="1" dirty="0">
                <a:solidFill>
                  <a:srgbClr val="0000FF"/>
                </a:solidFill>
                <a:latin typeface=""/>
              </a:rPr>
              <a:t>threading 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import 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*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import </a:t>
            </a:r>
            <a:r>
              <a:rPr lang="en-IN" sz="1800" b="1" dirty="0">
                <a:solidFill>
                  <a:srgbClr val="0000FF"/>
                </a:solidFill>
                <a:latin typeface=""/>
              </a:rPr>
              <a:t>time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IN" sz="1800" b="1" dirty="0">
                <a:solidFill>
                  <a:srgbClr val="0000FF"/>
                </a:solidFill>
                <a:latin typeface=""/>
              </a:rPr>
              <a:t>RemDiv2(n):</a:t>
            </a:r>
          </a:p>
          <a:p>
            <a:r>
              <a:rPr lang="en-IN" sz="1800" dirty="0">
                <a:latin typeface=""/>
              </a:rPr>
              <a:t>    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for x </a:t>
            </a:r>
            <a:r>
              <a:rPr lang="en-IN" sz="1800" b="1" dirty="0">
                <a:solidFill>
                  <a:srgbClr val="AA22FF"/>
                </a:solidFill>
                <a:latin typeface=""/>
              </a:rPr>
              <a:t>in n:</a:t>
            </a:r>
          </a:p>
          <a:p>
            <a:r>
              <a:rPr lang="en-IN" sz="1800" dirty="0">
                <a:latin typeface=""/>
              </a:rPr>
              <a:t>        </a:t>
            </a:r>
            <a:r>
              <a:rPr lang="en-IN" sz="1800" dirty="0" err="1">
                <a:latin typeface=""/>
              </a:rPr>
              <a:t>time</a:t>
            </a:r>
            <a:r>
              <a:rPr lang="en-IN" sz="1800" dirty="0" err="1">
                <a:solidFill>
                  <a:srgbClr val="666666"/>
                </a:solidFill>
                <a:latin typeface=""/>
              </a:rPr>
              <a:t>.sleep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(1)</a:t>
            </a:r>
          </a:p>
          <a:p>
            <a:r>
              <a:rPr lang="en-US" sz="1800" dirty="0">
                <a:latin typeface=""/>
              </a:rPr>
              <a:t>        </a:t>
            </a:r>
            <a:r>
              <a:rPr lang="en-US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800" b="1" dirty="0">
                <a:solidFill>
                  <a:srgbClr val="BA2121"/>
                </a:solidFill>
                <a:latin typeface=""/>
              </a:rPr>
              <a:t>'Remainder after dividing by 2',x</a:t>
            </a:r>
            <a:r>
              <a:rPr lang="en-US" sz="1800" b="1" dirty="0">
                <a:solidFill>
                  <a:srgbClr val="666666"/>
                </a:solidFill>
                <a:latin typeface=""/>
              </a:rPr>
              <a:t>%2)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IN" sz="1800" b="1" dirty="0">
                <a:solidFill>
                  <a:srgbClr val="0000FF"/>
                </a:solidFill>
                <a:latin typeface=""/>
              </a:rPr>
              <a:t>RemDiv3(n):</a:t>
            </a:r>
          </a:p>
          <a:p>
            <a:r>
              <a:rPr lang="en-IN" sz="1800" dirty="0">
                <a:latin typeface=""/>
              </a:rPr>
              <a:t>    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for x </a:t>
            </a:r>
            <a:r>
              <a:rPr lang="en-IN" sz="1800" b="1" dirty="0">
                <a:solidFill>
                  <a:srgbClr val="AA22FF"/>
                </a:solidFill>
                <a:latin typeface=""/>
              </a:rPr>
              <a:t>in n:</a:t>
            </a:r>
          </a:p>
          <a:p>
            <a:r>
              <a:rPr lang="en-IN" sz="1800" dirty="0">
                <a:latin typeface=""/>
              </a:rPr>
              <a:t>        </a:t>
            </a:r>
            <a:r>
              <a:rPr lang="en-IN" sz="1800" dirty="0" err="1">
                <a:latin typeface=""/>
              </a:rPr>
              <a:t>time</a:t>
            </a:r>
            <a:r>
              <a:rPr lang="en-IN" sz="1800" dirty="0" err="1">
                <a:solidFill>
                  <a:srgbClr val="666666"/>
                </a:solidFill>
                <a:latin typeface=""/>
              </a:rPr>
              <a:t>.sleep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(1)</a:t>
            </a:r>
          </a:p>
          <a:p>
            <a:r>
              <a:rPr lang="en-US" sz="1800" dirty="0">
                <a:latin typeface=""/>
              </a:rPr>
              <a:t>        </a:t>
            </a:r>
            <a:r>
              <a:rPr lang="en-US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800" b="1" dirty="0">
                <a:solidFill>
                  <a:srgbClr val="BA2121"/>
                </a:solidFill>
                <a:latin typeface=""/>
              </a:rPr>
              <a:t>'Remainder after dividing by 3',x</a:t>
            </a:r>
            <a:r>
              <a:rPr lang="en-US" sz="1800" b="1" dirty="0">
                <a:solidFill>
                  <a:srgbClr val="666666"/>
                </a:solidFill>
                <a:latin typeface=""/>
              </a:rPr>
              <a:t>%3)</a:t>
            </a:r>
          </a:p>
        </p:txBody>
      </p:sp>
    </p:spTree>
    <p:extLst>
      <p:ext uri="{BB962C8B-B14F-4D97-AF65-F5344CB8AC3E}">
        <p14:creationId xmlns:p14="http://schemas.microsoft.com/office/powerpoint/2010/main" val="2518680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156516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Time with Threading</a:t>
            </a:r>
            <a:endParaRPr lang="en-IN" sz="26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8B398A-8C6D-4AA6-B3EC-691F8E7642EF}"/>
              </a:ext>
            </a:extLst>
          </p:cNvPr>
          <p:cNvSpPr txBox="1"/>
          <p:nvPr/>
        </p:nvSpPr>
        <p:spPr>
          <a:xfrm>
            <a:off x="1905673" y="1067032"/>
            <a:ext cx="457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"/>
              </a:rPr>
              <a:t>n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=[1,2,3,4,5,6,7,8]</a:t>
            </a:r>
          </a:p>
          <a:p>
            <a:r>
              <a:rPr lang="en-IN" sz="1800" dirty="0">
                <a:latin typeface=""/>
              </a:rPr>
              <a:t>start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</a:t>
            </a:r>
            <a:r>
              <a:rPr lang="en-IN" sz="1800" dirty="0" err="1">
                <a:solidFill>
                  <a:srgbClr val="666666"/>
                </a:solidFill>
                <a:latin typeface=""/>
              </a:rPr>
              <a:t>time.time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()</a:t>
            </a:r>
          </a:p>
          <a:p>
            <a:r>
              <a:rPr lang="en-US" sz="1800" dirty="0">
                <a:latin typeface=""/>
              </a:rPr>
              <a:t>t1</a:t>
            </a:r>
            <a:r>
              <a:rPr lang="en-US" sz="1800" dirty="0">
                <a:solidFill>
                  <a:srgbClr val="666666"/>
                </a:solidFill>
                <a:latin typeface=""/>
              </a:rPr>
              <a:t>=Thread(target=RemDiv2,args=(n,))</a:t>
            </a:r>
          </a:p>
          <a:p>
            <a:r>
              <a:rPr lang="en-US" sz="1800" dirty="0">
                <a:latin typeface=""/>
              </a:rPr>
              <a:t>t2</a:t>
            </a:r>
            <a:r>
              <a:rPr lang="en-US" sz="1800" dirty="0">
                <a:solidFill>
                  <a:srgbClr val="666666"/>
                </a:solidFill>
                <a:latin typeface=""/>
              </a:rPr>
              <a:t>=Thread(target=RemDiv3,args=(n,))</a:t>
            </a:r>
          </a:p>
          <a:p>
            <a:r>
              <a:rPr lang="en-IN" sz="1800" dirty="0">
                <a:latin typeface=""/>
              </a:rPr>
              <a:t>t1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.start()</a:t>
            </a:r>
          </a:p>
          <a:p>
            <a:r>
              <a:rPr lang="en-IN" sz="1800" dirty="0" err="1">
                <a:latin typeface=""/>
              </a:rPr>
              <a:t>time</a:t>
            </a:r>
            <a:r>
              <a:rPr lang="en-IN" sz="1800" dirty="0" err="1">
                <a:solidFill>
                  <a:srgbClr val="666666"/>
                </a:solidFill>
                <a:latin typeface=""/>
              </a:rPr>
              <a:t>.sleep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(1)</a:t>
            </a:r>
          </a:p>
          <a:p>
            <a:r>
              <a:rPr lang="en-IN" sz="1800" dirty="0">
                <a:latin typeface=""/>
              </a:rPr>
              <a:t>t2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.start()</a:t>
            </a:r>
          </a:p>
          <a:p>
            <a:r>
              <a:rPr lang="en-IN" sz="1800" dirty="0">
                <a:latin typeface=""/>
              </a:rPr>
              <a:t>t1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.join()</a:t>
            </a:r>
          </a:p>
          <a:p>
            <a:r>
              <a:rPr lang="en-IN" sz="1800" dirty="0">
                <a:latin typeface=""/>
              </a:rPr>
              <a:t>t2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.join()</a:t>
            </a:r>
          </a:p>
          <a:p>
            <a:r>
              <a:rPr lang="en-IN" sz="1800" dirty="0">
                <a:latin typeface=""/>
              </a:rPr>
              <a:t>end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</a:t>
            </a:r>
            <a:r>
              <a:rPr lang="en-IN" sz="1800" dirty="0" err="1">
                <a:solidFill>
                  <a:srgbClr val="666666"/>
                </a:solidFill>
                <a:latin typeface=""/>
              </a:rPr>
              <a:t>time.time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()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print(end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-start)</a:t>
            </a:r>
          </a:p>
        </p:txBody>
      </p:sp>
    </p:spTree>
    <p:extLst>
      <p:ext uri="{BB962C8B-B14F-4D97-AF65-F5344CB8AC3E}">
        <p14:creationId xmlns:p14="http://schemas.microsoft.com/office/powerpoint/2010/main" val="786564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156516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Time with Threading</a:t>
            </a:r>
            <a:endParaRPr lang="en-IN" sz="26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204434-93B4-4837-AAFD-39E487C5E3D8}"/>
              </a:ext>
            </a:extLst>
          </p:cNvPr>
          <p:cNvSpPr txBox="1"/>
          <p:nvPr/>
        </p:nvSpPr>
        <p:spPr>
          <a:xfrm>
            <a:off x="2051331" y="728535"/>
            <a:ext cx="457200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6600"/>
                </a:solidFill>
              </a:rPr>
              <a:t>Remainder after dividing by 2 1</a:t>
            </a:r>
          </a:p>
          <a:p>
            <a:r>
              <a:rPr lang="en-US" sz="1600" dirty="0">
                <a:solidFill>
                  <a:srgbClr val="FF6600"/>
                </a:solidFill>
              </a:rPr>
              <a:t>Remainder after dividing by 2 0</a:t>
            </a:r>
          </a:p>
          <a:p>
            <a:r>
              <a:rPr lang="en-US" sz="1600" dirty="0">
                <a:solidFill>
                  <a:srgbClr val="FF6600"/>
                </a:solidFill>
              </a:rPr>
              <a:t>Remainder after dividing by 3 1</a:t>
            </a:r>
          </a:p>
          <a:p>
            <a:r>
              <a:rPr lang="en-US" sz="1600" dirty="0">
                <a:solidFill>
                  <a:srgbClr val="FF6600"/>
                </a:solidFill>
              </a:rPr>
              <a:t>Remainder after dividing by 3 2</a:t>
            </a:r>
          </a:p>
          <a:p>
            <a:r>
              <a:rPr lang="en-US" sz="1600" dirty="0">
                <a:solidFill>
                  <a:srgbClr val="FF6600"/>
                </a:solidFill>
              </a:rPr>
              <a:t>Remainder after dividing by 2 1</a:t>
            </a:r>
          </a:p>
          <a:p>
            <a:r>
              <a:rPr lang="en-US" sz="1600" dirty="0">
                <a:solidFill>
                  <a:srgbClr val="FF6600"/>
                </a:solidFill>
              </a:rPr>
              <a:t>Remainder after dividing by 3 0</a:t>
            </a:r>
          </a:p>
          <a:p>
            <a:r>
              <a:rPr lang="en-US" sz="1600" dirty="0">
                <a:solidFill>
                  <a:srgbClr val="FF6600"/>
                </a:solidFill>
              </a:rPr>
              <a:t>Remainder after dividing by 2 0</a:t>
            </a:r>
          </a:p>
          <a:p>
            <a:r>
              <a:rPr lang="en-US" sz="1600" dirty="0">
                <a:solidFill>
                  <a:srgbClr val="FF6600"/>
                </a:solidFill>
              </a:rPr>
              <a:t>Remainder after dividing by 2 1</a:t>
            </a:r>
          </a:p>
          <a:p>
            <a:r>
              <a:rPr lang="en-US" sz="1600" dirty="0">
                <a:solidFill>
                  <a:srgbClr val="FF6600"/>
                </a:solidFill>
              </a:rPr>
              <a:t>Remainder after dividing by 3 1</a:t>
            </a:r>
          </a:p>
          <a:p>
            <a:r>
              <a:rPr lang="en-US" sz="1600" dirty="0">
                <a:solidFill>
                  <a:srgbClr val="FF6600"/>
                </a:solidFill>
              </a:rPr>
              <a:t>Remainder after dividing by 3 2</a:t>
            </a:r>
          </a:p>
          <a:p>
            <a:r>
              <a:rPr lang="en-US" sz="1600" dirty="0">
                <a:solidFill>
                  <a:srgbClr val="FF6600"/>
                </a:solidFill>
              </a:rPr>
              <a:t>Remainder after dividing by 2 0</a:t>
            </a:r>
          </a:p>
          <a:p>
            <a:r>
              <a:rPr lang="en-US" sz="1600" dirty="0">
                <a:solidFill>
                  <a:srgbClr val="FF6600"/>
                </a:solidFill>
              </a:rPr>
              <a:t>Remainder after dividing by 3 0</a:t>
            </a:r>
          </a:p>
          <a:p>
            <a:r>
              <a:rPr lang="en-US" sz="1600" dirty="0">
                <a:solidFill>
                  <a:srgbClr val="FF6600"/>
                </a:solidFill>
              </a:rPr>
              <a:t>Remainder after dividing by 2 1</a:t>
            </a:r>
          </a:p>
          <a:p>
            <a:r>
              <a:rPr lang="en-US" sz="1600" dirty="0">
                <a:solidFill>
                  <a:srgbClr val="FF6600"/>
                </a:solidFill>
              </a:rPr>
              <a:t>Remainder after dividing by 3 1</a:t>
            </a:r>
          </a:p>
          <a:p>
            <a:r>
              <a:rPr lang="en-US" sz="1600" dirty="0">
                <a:solidFill>
                  <a:srgbClr val="FF6600"/>
                </a:solidFill>
              </a:rPr>
              <a:t>Remainder after dividing by 2 0</a:t>
            </a:r>
          </a:p>
          <a:p>
            <a:r>
              <a:rPr lang="en-US" sz="1600" dirty="0">
                <a:solidFill>
                  <a:srgbClr val="FF6600"/>
                </a:solidFill>
              </a:rPr>
              <a:t>Remainder after dividing by 3 2</a:t>
            </a:r>
          </a:p>
          <a:p>
            <a:r>
              <a:rPr lang="en-US" sz="1600" dirty="0">
                <a:solidFill>
                  <a:srgbClr val="FF6600"/>
                </a:solidFill>
              </a:rPr>
              <a:t>9.07655644416809</a:t>
            </a:r>
            <a:endParaRPr lang="en-IN" sz="1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202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156516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Without Synchronization</a:t>
            </a:r>
            <a:endParaRPr lang="en-IN" sz="26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C6E6B4-EB75-4AE2-9396-DC1C96832D11}"/>
              </a:ext>
            </a:extLst>
          </p:cNvPr>
          <p:cNvSpPr txBox="1"/>
          <p:nvPr/>
        </p:nvSpPr>
        <p:spPr>
          <a:xfrm>
            <a:off x="1662913" y="911765"/>
            <a:ext cx="670425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from </a:t>
            </a:r>
            <a:r>
              <a:rPr lang="en-IN" sz="1800" b="1" dirty="0">
                <a:solidFill>
                  <a:srgbClr val="0000FF"/>
                </a:solidFill>
                <a:latin typeface=""/>
              </a:rPr>
              <a:t>threading 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import 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*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import </a:t>
            </a:r>
            <a:r>
              <a:rPr lang="en-IN" sz="1800" b="1" dirty="0">
                <a:solidFill>
                  <a:srgbClr val="0000FF"/>
                </a:solidFill>
                <a:latin typeface=""/>
              </a:rPr>
              <a:t>time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IN" sz="1800" b="1" dirty="0">
                <a:solidFill>
                  <a:srgbClr val="0000FF"/>
                </a:solidFill>
                <a:latin typeface=""/>
              </a:rPr>
              <a:t>wish(</a:t>
            </a:r>
            <a:r>
              <a:rPr lang="en-IN" sz="1800" b="1" dirty="0" err="1">
                <a:solidFill>
                  <a:srgbClr val="0000FF"/>
                </a:solidFill>
                <a:latin typeface=""/>
              </a:rPr>
              <a:t>name,age</a:t>
            </a:r>
            <a:r>
              <a:rPr lang="en-IN" sz="1800" b="1" dirty="0">
                <a:solidFill>
                  <a:srgbClr val="0000FF"/>
                </a:solidFill>
                <a:latin typeface=""/>
              </a:rPr>
              <a:t>):</a:t>
            </a:r>
          </a:p>
          <a:p>
            <a:r>
              <a:rPr lang="en-US" sz="1800" dirty="0">
                <a:latin typeface=""/>
              </a:rPr>
              <a:t>   </a:t>
            </a:r>
            <a:r>
              <a:rPr lang="en-US" sz="1800" b="1" dirty="0">
                <a:solidFill>
                  <a:srgbClr val="008000"/>
                </a:solidFill>
                <a:latin typeface=""/>
              </a:rPr>
              <a:t>for </a:t>
            </a:r>
            <a:r>
              <a:rPr lang="en-US" sz="1800" b="1" dirty="0" err="1">
                <a:solidFill>
                  <a:srgbClr val="008000"/>
                </a:solidFill>
                <a:latin typeface=""/>
              </a:rPr>
              <a:t>i</a:t>
            </a:r>
            <a:r>
              <a:rPr lang="en-US" sz="1800" b="1" dirty="0">
                <a:solidFill>
                  <a:srgbClr val="008000"/>
                </a:solidFill>
                <a:latin typeface=""/>
              </a:rPr>
              <a:t> </a:t>
            </a:r>
            <a:r>
              <a:rPr lang="en-US" sz="1800" b="1" dirty="0">
                <a:solidFill>
                  <a:srgbClr val="AA22FF"/>
                </a:solidFill>
                <a:latin typeface=""/>
              </a:rPr>
              <a:t>in </a:t>
            </a:r>
            <a:r>
              <a:rPr lang="en-US" sz="1800" b="1" dirty="0">
                <a:solidFill>
                  <a:srgbClr val="008000"/>
                </a:solidFill>
                <a:latin typeface=""/>
              </a:rPr>
              <a:t>range(</a:t>
            </a:r>
            <a:r>
              <a:rPr lang="en-US" sz="1800" b="1" dirty="0">
                <a:solidFill>
                  <a:srgbClr val="666666"/>
                </a:solidFill>
                <a:latin typeface=""/>
              </a:rPr>
              <a:t>3):</a:t>
            </a:r>
          </a:p>
          <a:p>
            <a:r>
              <a:rPr lang="en-IN" sz="1800" dirty="0">
                <a:latin typeface=""/>
              </a:rPr>
              <a:t>       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>
                <a:solidFill>
                  <a:srgbClr val="BA2121"/>
                </a:solidFill>
                <a:latin typeface=""/>
              </a:rPr>
              <a:t>"</a:t>
            </a:r>
            <a:r>
              <a:rPr lang="en-IN" sz="1800" b="1" dirty="0" err="1">
                <a:solidFill>
                  <a:srgbClr val="BA2121"/>
                </a:solidFill>
                <a:latin typeface=""/>
              </a:rPr>
              <a:t>Hi",name</a:t>
            </a:r>
            <a:r>
              <a:rPr lang="en-IN" sz="1800" b="1" dirty="0">
                <a:solidFill>
                  <a:srgbClr val="BA2121"/>
                </a:solidFill>
                <a:latin typeface=""/>
              </a:rPr>
              <a:t>)</a:t>
            </a:r>
          </a:p>
          <a:p>
            <a:r>
              <a:rPr lang="en-IN" sz="1800" dirty="0">
                <a:latin typeface=""/>
              </a:rPr>
              <a:t>       </a:t>
            </a:r>
            <a:r>
              <a:rPr lang="en-IN" sz="1800" dirty="0" err="1">
                <a:latin typeface=""/>
              </a:rPr>
              <a:t>time</a:t>
            </a:r>
            <a:r>
              <a:rPr lang="en-IN" sz="1800" dirty="0" err="1">
                <a:solidFill>
                  <a:srgbClr val="666666"/>
                </a:solidFill>
                <a:latin typeface=""/>
              </a:rPr>
              <a:t>.sleep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(2)</a:t>
            </a:r>
          </a:p>
          <a:p>
            <a:r>
              <a:rPr lang="en-US" sz="1800" dirty="0">
                <a:latin typeface=""/>
              </a:rPr>
              <a:t>       </a:t>
            </a:r>
            <a:r>
              <a:rPr lang="en-US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800" b="1" dirty="0">
                <a:solidFill>
                  <a:srgbClr val="BA2121"/>
                </a:solidFill>
                <a:latin typeface=""/>
              </a:rPr>
              <a:t>"Your age </a:t>
            </a:r>
            <a:r>
              <a:rPr lang="en-US" sz="1800" b="1" dirty="0" err="1">
                <a:solidFill>
                  <a:srgbClr val="BA2121"/>
                </a:solidFill>
                <a:latin typeface=""/>
              </a:rPr>
              <a:t>is",age</a:t>
            </a:r>
            <a:r>
              <a:rPr lang="en-US" sz="1800" b="1" dirty="0">
                <a:solidFill>
                  <a:srgbClr val="BA2121"/>
                </a:solidFill>
                <a:latin typeface=""/>
              </a:rPr>
              <a:t>)</a:t>
            </a:r>
          </a:p>
          <a:p>
            <a:r>
              <a:rPr lang="en-US" sz="1800" dirty="0">
                <a:latin typeface=""/>
              </a:rPr>
              <a:t>t1</a:t>
            </a:r>
            <a:r>
              <a:rPr lang="en-US" sz="1800" dirty="0">
                <a:solidFill>
                  <a:srgbClr val="666666"/>
                </a:solidFill>
                <a:latin typeface=""/>
              </a:rPr>
              <a:t>=Thread(target=wish, </a:t>
            </a:r>
            <a:r>
              <a:rPr lang="en-US" sz="1800" dirty="0" err="1">
                <a:solidFill>
                  <a:srgbClr val="666666"/>
                </a:solidFill>
                <a:latin typeface=""/>
              </a:rPr>
              <a:t>args</a:t>
            </a:r>
            <a:r>
              <a:rPr lang="en-US" sz="1800" dirty="0">
                <a:solidFill>
                  <a:srgbClr val="666666"/>
                </a:solidFill>
                <a:latin typeface=""/>
              </a:rPr>
              <a:t>=(</a:t>
            </a:r>
            <a:r>
              <a:rPr lang="en-US" sz="1800" dirty="0">
                <a:solidFill>
                  <a:srgbClr val="BA2121"/>
                </a:solidFill>
                <a:latin typeface=""/>
              </a:rPr>
              <a:t>"Nitesh",</a:t>
            </a:r>
            <a:r>
              <a:rPr lang="en-US" sz="1800" dirty="0">
                <a:solidFill>
                  <a:srgbClr val="666666"/>
                </a:solidFill>
                <a:latin typeface=""/>
              </a:rPr>
              <a:t>18))</a:t>
            </a:r>
          </a:p>
          <a:p>
            <a:r>
              <a:rPr lang="en-US" sz="1800" dirty="0">
                <a:latin typeface=""/>
              </a:rPr>
              <a:t>t2</a:t>
            </a:r>
            <a:r>
              <a:rPr lang="en-US" sz="1800" dirty="0">
                <a:solidFill>
                  <a:srgbClr val="666666"/>
                </a:solidFill>
                <a:latin typeface=""/>
              </a:rPr>
              <a:t>=Thread(target=wish, </a:t>
            </a:r>
            <a:r>
              <a:rPr lang="en-US" sz="1800" dirty="0" err="1">
                <a:solidFill>
                  <a:srgbClr val="666666"/>
                </a:solidFill>
                <a:latin typeface=""/>
              </a:rPr>
              <a:t>args</a:t>
            </a:r>
            <a:r>
              <a:rPr lang="en-US" sz="1800" dirty="0">
                <a:solidFill>
                  <a:srgbClr val="666666"/>
                </a:solidFill>
                <a:latin typeface=""/>
              </a:rPr>
              <a:t>=(</a:t>
            </a:r>
            <a:r>
              <a:rPr lang="en-US" sz="1800" dirty="0">
                <a:solidFill>
                  <a:srgbClr val="BA2121"/>
                </a:solidFill>
                <a:latin typeface=""/>
              </a:rPr>
              <a:t>"Kavya",</a:t>
            </a:r>
            <a:r>
              <a:rPr lang="en-US" sz="1800" dirty="0">
                <a:solidFill>
                  <a:srgbClr val="666666"/>
                </a:solidFill>
                <a:latin typeface=""/>
              </a:rPr>
              <a:t>20))</a:t>
            </a:r>
          </a:p>
          <a:p>
            <a:r>
              <a:rPr lang="en-IN" sz="1800" dirty="0">
                <a:latin typeface=""/>
              </a:rPr>
              <a:t>t1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.start()</a:t>
            </a:r>
          </a:p>
          <a:p>
            <a:r>
              <a:rPr lang="en-IN" sz="1800" dirty="0">
                <a:latin typeface=""/>
              </a:rPr>
              <a:t>t2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.start()</a:t>
            </a:r>
          </a:p>
        </p:txBody>
      </p:sp>
    </p:spTree>
    <p:extLst>
      <p:ext uri="{BB962C8B-B14F-4D97-AF65-F5344CB8AC3E}">
        <p14:creationId xmlns:p14="http://schemas.microsoft.com/office/powerpoint/2010/main" val="1754386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156516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Without Synchronization</a:t>
            </a:r>
            <a:endParaRPr lang="en-IN" sz="26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4590D2-1A4D-48DE-9514-0ECE755F2121}"/>
              </a:ext>
            </a:extLst>
          </p:cNvPr>
          <p:cNvSpPr txBox="1"/>
          <p:nvPr/>
        </p:nvSpPr>
        <p:spPr>
          <a:xfrm>
            <a:off x="2286000" y="1234439"/>
            <a:ext cx="4572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6600"/>
                </a:solidFill>
              </a:rPr>
              <a:t>Hi Nitesh</a:t>
            </a:r>
          </a:p>
          <a:p>
            <a:r>
              <a:rPr lang="en-US" sz="1600" dirty="0">
                <a:solidFill>
                  <a:srgbClr val="FF6600"/>
                </a:solidFill>
              </a:rPr>
              <a:t>Hi Kavya</a:t>
            </a:r>
          </a:p>
          <a:p>
            <a:r>
              <a:rPr lang="en-US" sz="1600" dirty="0">
                <a:solidFill>
                  <a:srgbClr val="FF6600"/>
                </a:solidFill>
              </a:rPr>
              <a:t>Your age is 20</a:t>
            </a:r>
          </a:p>
          <a:p>
            <a:r>
              <a:rPr lang="en-US" sz="1600" dirty="0">
                <a:solidFill>
                  <a:srgbClr val="FF6600"/>
                </a:solidFill>
              </a:rPr>
              <a:t>Your age is 18</a:t>
            </a:r>
          </a:p>
          <a:p>
            <a:r>
              <a:rPr lang="en-US" sz="1600" dirty="0">
                <a:solidFill>
                  <a:srgbClr val="FF6600"/>
                </a:solidFill>
              </a:rPr>
              <a:t>Hi Nitesh</a:t>
            </a:r>
          </a:p>
          <a:p>
            <a:r>
              <a:rPr lang="en-US" sz="1600" dirty="0">
                <a:solidFill>
                  <a:srgbClr val="FF6600"/>
                </a:solidFill>
              </a:rPr>
              <a:t>Hi Kavya</a:t>
            </a:r>
          </a:p>
          <a:p>
            <a:r>
              <a:rPr lang="en-US" sz="1600" dirty="0">
                <a:solidFill>
                  <a:srgbClr val="FF6600"/>
                </a:solidFill>
              </a:rPr>
              <a:t>Your age is 20</a:t>
            </a:r>
          </a:p>
          <a:p>
            <a:r>
              <a:rPr lang="en-US" sz="1600" dirty="0">
                <a:solidFill>
                  <a:srgbClr val="FF6600"/>
                </a:solidFill>
              </a:rPr>
              <a:t>Hi Kavya</a:t>
            </a:r>
          </a:p>
          <a:p>
            <a:r>
              <a:rPr lang="en-US" sz="1600" dirty="0">
                <a:solidFill>
                  <a:srgbClr val="FF6600"/>
                </a:solidFill>
              </a:rPr>
              <a:t>Your age is 18</a:t>
            </a:r>
          </a:p>
          <a:p>
            <a:r>
              <a:rPr lang="en-US" sz="1600" dirty="0">
                <a:solidFill>
                  <a:srgbClr val="FF6600"/>
                </a:solidFill>
              </a:rPr>
              <a:t>Hi Nitesh</a:t>
            </a:r>
          </a:p>
          <a:p>
            <a:r>
              <a:rPr lang="en-US" sz="1600" dirty="0">
                <a:solidFill>
                  <a:srgbClr val="FF6600"/>
                </a:solidFill>
              </a:rPr>
              <a:t>Your age is 18</a:t>
            </a:r>
          </a:p>
          <a:p>
            <a:r>
              <a:rPr lang="en-US" sz="1600" dirty="0">
                <a:solidFill>
                  <a:srgbClr val="FF6600"/>
                </a:solidFill>
              </a:rPr>
              <a:t>Your age is 20</a:t>
            </a:r>
            <a:endParaRPr lang="en-IN" sz="1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129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156516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With Synchronization</a:t>
            </a:r>
            <a:endParaRPr lang="en-IN" sz="26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3E7693-6041-4A15-9A76-3487A2292217}"/>
              </a:ext>
            </a:extLst>
          </p:cNvPr>
          <p:cNvSpPr txBox="1"/>
          <p:nvPr/>
        </p:nvSpPr>
        <p:spPr>
          <a:xfrm>
            <a:off x="1646729" y="985110"/>
            <a:ext cx="457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from </a:t>
            </a:r>
            <a:r>
              <a:rPr lang="en-IN" sz="1600" b="1" dirty="0">
                <a:solidFill>
                  <a:srgbClr val="0000FF"/>
                </a:solidFill>
                <a:latin typeface=""/>
              </a:rPr>
              <a:t>threading 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import </a:t>
            </a:r>
            <a:r>
              <a:rPr lang="en-IN" sz="1600" b="1" dirty="0">
                <a:solidFill>
                  <a:srgbClr val="666666"/>
                </a:solidFill>
                <a:latin typeface=""/>
              </a:rPr>
              <a:t>*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import </a:t>
            </a:r>
            <a:r>
              <a:rPr lang="en-IN" sz="1600" b="1" dirty="0">
                <a:solidFill>
                  <a:srgbClr val="0000FF"/>
                </a:solidFill>
                <a:latin typeface=""/>
              </a:rPr>
              <a:t>time</a:t>
            </a:r>
          </a:p>
          <a:p>
            <a:r>
              <a:rPr lang="en-IN" sz="1600" dirty="0">
                <a:latin typeface=""/>
              </a:rPr>
              <a:t>l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=Lock()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IN" sz="1600" b="1" dirty="0">
                <a:solidFill>
                  <a:srgbClr val="0000FF"/>
                </a:solidFill>
                <a:latin typeface=""/>
              </a:rPr>
              <a:t>wish(</a:t>
            </a:r>
            <a:r>
              <a:rPr lang="en-IN" sz="1600" b="1" dirty="0" err="1">
                <a:solidFill>
                  <a:srgbClr val="0000FF"/>
                </a:solidFill>
                <a:latin typeface=""/>
              </a:rPr>
              <a:t>name,age</a:t>
            </a:r>
            <a:r>
              <a:rPr lang="en-IN" sz="1600" b="1" dirty="0">
                <a:solidFill>
                  <a:srgbClr val="0000FF"/>
                </a:solidFill>
                <a:latin typeface=""/>
              </a:rPr>
              <a:t>):</a:t>
            </a:r>
          </a:p>
          <a:p>
            <a:r>
              <a:rPr lang="en-US" sz="1600" dirty="0">
                <a:latin typeface=""/>
              </a:rPr>
              <a:t>   </a:t>
            </a:r>
            <a:r>
              <a:rPr lang="en-US" sz="1600" b="1" dirty="0">
                <a:solidFill>
                  <a:srgbClr val="008000"/>
                </a:solidFill>
                <a:latin typeface=""/>
              </a:rPr>
              <a:t>for </a:t>
            </a:r>
            <a:r>
              <a:rPr lang="en-US" sz="1600" b="1" dirty="0" err="1">
                <a:solidFill>
                  <a:srgbClr val="008000"/>
                </a:solidFill>
                <a:latin typeface=""/>
              </a:rPr>
              <a:t>i</a:t>
            </a:r>
            <a:r>
              <a:rPr lang="en-US" sz="1600" b="1" dirty="0">
                <a:solidFill>
                  <a:srgbClr val="008000"/>
                </a:solidFill>
                <a:latin typeface=""/>
              </a:rPr>
              <a:t> </a:t>
            </a:r>
            <a:r>
              <a:rPr lang="en-US" sz="1600" b="1" dirty="0">
                <a:solidFill>
                  <a:srgbClr val="AA22FF"/>
                </a:solidFill>
                <a:latin typeface=""/>
              </a:rPr>
              <a:t>in </a:t>
            </a:r>
            <a:r>
              <a:rPr lang="en-US" sz="1600" b="1" dirty="0">
                <a:solidFill>
                  <a:srgbClr val="008000"/>
                </a:solidFill>
                <a:latin typeface=""/>
              </a:rPr>
              <a:t>range(</a:t>
            </a:r>
            <a:r>
              <a:rPr lang="en-US" sz="1600" b="1" dirty="0">
                <a:solidFill>
                  <a:srgbClr val="666666"/>
                </a:solidFill>
                <a:latin typeface=""/>
              </a:rPr>
              <a:t>3):</a:t>
            </a:r>
          </a:p>
          <a:p>
            <a:r>
              <a:rPr lang="en-IN" sz="1600" dirty="0">
                <a:latin typeface=""/>
              </a:rPr>
              <a:t>       </a:t>
            </a:r>
            <a:r>
              <a:rPr lang="en-IN" sz="1600" dirty="0" err="1">
                <a:latin typeface=""/>
              </a:rPr>
              <a:t>l</a:t>
            </a:r>
            <a:r>
              <a:rPr lang="en-IN" sz="1600" dirty="0" err="1">
                <a:solidFill>
                  <a:srgbClr val="666666"/>
                </a:solidFill>
                <a:latin typeface=""/>
              </a:rPr>
              <a:t>.acquire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()</a:t>
            </a:r>
          </a:p>
          <a:p>
            <a:r>
              <a:rPr lang="en-IN" sz="1600" dirty="0">
                <a:latin typeface=""/>
              </a:rPr>
              <a:t>       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"</a:t>
            </a:r>
            <a:r>
              <a:rPr lang="en-IN" sz="1600" b="1" dirty="0" err="1">
                <a:solidFill>
                  <a:srgbClr val="BA2121"/>
                </a:solidFill>
                <a:latin typeface=""/>
              </a:rPr>
              <a:t>Hi",name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)</a:t>
            </a:r>
          </a:p>
          <a:p>
            <a:r>
              <a:rPr lang="en-IN" sz="1600" dirty="0">
                <a:latin typeface=""/>
              </a:rPr>
              <a:t>       </a:t>
            </a:r>
            <a:r>
              <a:rPr lang="en-IN" sz="1600" dirty="0" err="1">
                <a:latin typeface=""/>
              </a:rPr>
              <a:t>time</a:t>
            </a:r>
            <a:r>
              <a:rPr lang="en-IN" sz="1600" dirty="0" err="1">
                <a:solidFill>
                  <a:srgbClr val="666666"/>
                </a:solidFill>
                <a:latin typeface=""/>
              </a:rPr>
              <a:t>.sleep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(2)</a:t>
            </a:r>
          </a:p>
          <a:p>
            <a:r>
              <a:rPr lang="en-US" sz="1600" dirty="0">
                <a:latin typeface=""/>
              </a:rPr>
              <a:t>       </a:t>
            </a:r>
            <a:r>
              <a:rPr lang="en-US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"Your age </a:t>
            </a:r>
            <a:r>
              <a:rPr lang="en-US" sz="1600" b="1" dirty="0" err="1">
                <a:solidFill>
                  <a:srgbClr val="BA2121"/>
                </a:solidFill>
                <a:latin typeface=""/>
              </a:rPr>
              <a:t>is",age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)</a:t>
            </a:r>
          </a:p>
          <a:p>
            <a:r>
              <a:rPr lang="en-IN" sz="1600" dirty="0">
                <a:latin typeface=""/>
              </a:rPr>
              <a:t>       </a:t>
            </a:r>
            <a:r>
              <a:rPr lang="en-IN" sz="1600" dirty="0" err="1">
                <a:latin typeface=""/>
              </a:rPr>
              <a:t>l</a:t>
            </a:r>
            <a:r>
              <a:rPr lang="en-IN" sz="1600" dirty="0" err="1">
                <a:solidFill>
                  <a:srgbClr val="666666"/>
                </a:solidFill>
                <a:latin typeface=""/>
              </a:rPr>
              <a:t>.release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()</a:t>
            </a:r>
          </a:p>
          <a:p>
            <a:r>
              <a:rPr lang="en-US" sz="1600" dirty="0">
                <a:latin typeface=""/>
              </a:rPr>
              <a:t>t1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=Thread(target=wish, </a:t>
            </a:r>
            <a:r>
              <a:rPr lang="en-US" sz="1600" dirty="0" err="1">
                <a:solidFill>
                  <a:srgbClr val="666666"/>
                </a:solidFill>
                <a:latin typeface=""/>
              </a:rPr>
              <a:t>args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=(</a:t>
            </a:r>
            <a:r>
              <a:rPr lang="en-US" sz="1600" dirty="0">
                <a:solidFill>
                  <a:srgbClr val="BA2121"/>
                </a:solidFill>
                <a:latin typeface=""/>
              </a:rPr>
              <a:t>"Nitesh",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18))</a:t>
            </a:r>
          </a:p>
          <a:p>
            <a:r>
              <a:rPr lang="en-US" sz="1600" dirty="0">
                <a:latin typeface=""/>
              </a:rPr>
              <a:t>t2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=Thread(target=wish, </a:t>
            </a:r>
            <a:r>
              <a:rPr lang="en-US" sz="1600" dirty="0" err="1">
                <a:solidFill>
                  <a:srgbClr val="666666"/>
                </a:solidFill>
                <a:latin typeface=""/>
              </a:rPr>
              <a:t>args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=(</a:t>
            </a:r>
            <a:r>
              <a:rPr lang="en-US" sz="1600" dirty="0">
                <a:solidFill>
                  <a:srgbClr val="BA2121"/>
                </a:solidFill>
                <a:latin typeface=""/>
              </a:rPr>
              <a:t>"Kavya",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20))</a:t>
            </a:r>
          </a:p>
          <a:p>
            <a:r>
              <a:rPr lang="en-IN" sz="1600" dirty="0">
                <a:latin typeface=""/>
              </a:rPr>
              <a:t>t1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.start()</a:t>
            </a:r>
          </a:p>
          <a:p>
            <a:r>
              <a:rPr lang="en-IN" sz="1600" dirty="0">
                <a:latin typeface=""/>
              </a:rPr>
              <a:t>t2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.start()</a:t>
            </a:r>
          </a:p>
        </p:txBody>
      </p:sp>
    </p:spTree>
    <p:extLst>
      <p:ext uri="{BB962C8B-B14F-4D97-AF65-F5344CB8AC3E}">
        <p14:creationId xmlns:p14="http://schemas.microsoft.com/office/powerpoint/2010/main" val="3153762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ubTitle" idx="4294967295"/>
          </p:nvPr>
        </p:nvSpPr>
        <p:spPr>
          <a:xfrm>
            <a:off x="2796050" y="2232675"/>
            <a:ext cx="5571300" cy="25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>
                <a:latin typeface="+mj-lt"/>
              </a:rPr>
              <a:t>Manishkumar R Solanki</a:t>
            </a:r>
          </a:p>
          <a:p>
            <a:pPr lvl="0" rtl="0">
              <a:spcBef>
                <a:spcPts val="0"/>
              </a:spcBef>
              <a:buNone/>
            </a:pPr>
            <a:r>
              <a:rPr lang="fr-FR" sz="2400" dirty="0">
                <a:latin typeface="+mj-lt"/>
              </a:rPr>
              <a:t>Sr. Lecturer, Information Technology,</a:t>
            </a:r>
          </a:p>
          <a:p>
            <a:pPr lvl="0" rtl="0">
              <a:spcBef>
                <a:spcPts val="0"/>
              </a:spcBef>
              <a:buNone/>
            </a:pPr>
            <a:r>
              <a:rPr lang="fr-FR" sz="2400" dirty="0">
                <a:latin typeface="+mj-lt"/>
                <a:hlinkClick r:id="rId3"/>
              </a:rPr>
              <a:t>manish_ratilal2002@yahoo.com</a:t>
            </a:r>
            <a:endParaRPr lang="fr-FR" sz="2400" dirty="0">
              <a:latin typeface="+mj-lt"/>
            </a:endParaRPr>
          </a:p>
          <a:p>
            <a:pPr lvl="0">
              <a:spcBef>
                <a:spcPts val="0"/>
              </a:spcBef>
              <a:buNone/>
            </a:pPr>
            <a:r>
              <a:rPr lang="fr-FR" sz="2400" dirty="0">
                <a:latin typeface="+mj-lt"/>
              </a:rPr>
              <a:t>SBMP</a:t>
            </a:r>
            <a:endParaRPr lang="en" sz="2400" b="1" dirty="0">
              <a:latin typeface="+mj-l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2400" b="1" dirty="0">
              <a:latin typeface="+mj-l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dirty="0">
              <a:latin typeface="+mj-l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dirty="0">
              <a:latin typeface="+mj-lt"/>
            </a:endParaRPr>
          </a:p>
        </p:txBody>
      </p:sp>
      <p:pic>
        <p:nvPicPr>
          <p:cNvPr id="77" name="Google Shape;77;p15" descr="photo-1434030216411-0b793f4b4173.jpg"/>
          <p:cNvPicPr preferRelativeResize="0"/>
          <p:nvPr/>
        </p:nvPicPr>
        <p:blipFill rotWithShape="1">
          <a:blip r:embed="rId4">
            <a:alphaModFix/>
          </a:blip>
          <a:srcRect l="28831" r="30600"/>
          <a:stretch/>
        </p:blipFill>
        <p:spPr>
          <a:xfrm>
            <a:off x="0" y="0"/>
            <a:ext cx="20866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156516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With Synchronization</a:t>
            </a:r>
            <a:endParaRPr lang="en-IN" sz="26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371054-A8F8-44B7-98EC-BD3660C6A884}"/>
              </a:ext>
            </a:extLst>
          </p:cNvPr>
          <p:cNvSpPr txBox="1"/>
          <p:nvPr/>
        </p:nvSpPr>
        <p:spPr>
          <a:xfrm>
            <a:off x="877986" y="1307268"/>
            <a:ext cx="271487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</a:rPr>
              <a:t>Hi Nitesh</a:t>
            </a:r>
          </a:p>
          <a:p>
            <a:r>
              <a:rPr lang="en-US" sz="1800" dirty="0">
                <a:solidFill>
                  <a:srgbClr val="C00000"/>
                </a:solidFill>
              </a:rPr>
              <a:t>Your age is 18</a:t>
            </a:r>
          </a:p>
          <a:p>
            <a:r>
              <a:rPr lang="en-US" sz="1800" dirty="0">
                <a:solidFill>
                  <a:srgbClr val="C00000"/>
                </a:solidFill>
              </a:rPr>
              <a:t>Hi Nitesh</a:t>
            </a:r>
          </a:p>
          <a:p>
            <a:r>
              <a:rPr lang="en-US" sz="1800" dirty="0">
                <a:solidFill>
                  <a:srgbClr val="C00000"/>
                </a:solidFill>
              </a:rPr>
              <a:t>Your age is 18</a:t>
            </a:r>
          </a:p>
          <a:p>
            <a:r>
              <a:rPr lang="en-US" sz="1800" dirty="0">
                <a:solidFill>
                  <a:srgbClr val="C00000"/>
                </a:solidFill>
              </a:rPr>
              <a:t>Hi Nitesh</a:t>
            </a:r>
          </a:p>
          <a:p>
            <a:r>
              <a:rPr lang="en-US" sz="1800" dirty="0">
                <a:solidFill>
                  <a:srgbClr val="C00000"/>
                </a:solidFill>
              </a:rPr>
              <a:t>Your age is 18</a:t>
            </a:r>
          </a:p>
          <a:p>
            <a:r>
              <a:rPr lang="en-US" sz="1800" dirty="0">
                <a:solidFill>
                  <a:srgbClr val="C00000"/>
                </a:solidFill>
              </a:rPr>
              <a:t>Hi Kavya</a:t>
            </a:r>
          </a:p>
          <a:p>
            <a:r>
              <a:rPr lang="en-US" sz="1800" dirty="0">
                <a:solidFill>
                  <a:srgbClr val="C00000"/>
                </a:solidFill>
              </a:rPr>
              <a:t>Your age is 20</a:t>
            </a:r>
          </a:p>
          <a:p>
            <a:r>
              <a:rPr lang="en-US" sz="1800" dirty="0">
                <a:solidFill>
                  <a:srgbClr val="C00000"/>
                </a:solidFill>
              </a:rPr>
              <a:t>Hi Kavya</a:t>
            </a:r>
          </a:p>
          <a:p>
            <a:r>
              <a:rPr lang="en-US" sz="1800" dirty="0">
                <a:solidFill>
                  <a:srgbClr val="C00000"/>
                </a:solidFill>
              </a:rPr>
              <a:t>Your age is 20</a:t>
            </a:r>
          </a:p>
          <a:p>
            <a:r>
              <a:rPr lang="en-US" sz="1800" dirty="0">
                <a:solidFill>
                  <a:srgbClr val="C00000"/>
                </a:solidFill>
              </a:rPr>
              <a:t>Hi Kavya</a:t>
            </a:r>
          </a:p>
          <a:p>
            <a:r>
              <a:rPr lang="en-US" sz="1800" dirty="0">
                <a:solidFill>
                  <a:srgbClr val="C00000"/>
                </a:solidFill>
              </a:rPr>
              <a:t>Your age is 20</a:t>
            </a:r>
            <a:endParaRPr lang="en-IN" sz="1800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226188-48A6-41CE-B171-7E282C07186C}"/>
              </a:ext>
            </a:extLst>
          </p:cNvPr>
          <p:cNvSpPr txBox="1"/>
          <p:nvPr/>
        </p:nvSpPr>
        <p:spPr>
          <a:xfrm>
            <a:off x="4470850" y="1380096"/>
            <a:ext cx="224553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2060"/>
                </a:solidFill>
              </a:rPr>
              <a:t>Hi Nitesh</a:t>
            </a:r>
          </a:p>
          <a:p>
            <a:r>
              <a:rPr lang="en-US" sz="1800" dirty="0">
                <a:solidFill>
                  <a:srgbClr val="002060"/>
                </a:solidFill>
              </a:rPr>
              <a:t>Your age is 18</a:t>
            </a:r>
          </a:p>
          <a:p>
            <a:r>
              <a:rPr lang="en-US" sz="1800" dirty="0">
                <a:solidFill>
                  <a:srgbClr val="002060"/>
                </a:solidFill>
              </a:rPr>
              <a:t>Hi Nitesh</a:t>
            </a:r>
          </a:p>
          <a:p>
            <a:r>
              <a:rPr lang="en-US" sz="1800" dirty="0">
                <a:solidFill>
                  <a:srgbClr val="002060"/>
                </a:solidFill>
              </a:rPr>
              <a:t>Your age is 18</a:t>
            </a:r>
          </a:p>
          <a:p>
            <a:r>
              <a:rPr lang="en-US" sz="1800" dirty="0">
                <a:solidFill>
                  <a:srgbClr val="002060"/>
                </a:solidFill>
              </a:rPr>
              <a:t>Hi Kavya</a:t>
            </a:r>
          </a:p>
          <a:p>
            <a:r>
              <a:rPr lang="en-US" sz="1800" dirty="0">
                <a:solidFill>
                  <a:srgbClr val="002060"/>
                </a:solidFill>
              </a:rPr>
              <a:t>Your age is 20</a:t>
            </a:r>
          </a:p>
          <a:p>
            <a:r>
              <a:rPr lang="en-US" sz="1800" dirty="0">
                <a:solidFill>
                  <a:srgbClr val="002060"/>
                </a:solidFill>
              </a:rPr>
              <a:t>Hi Kavya</a:t>
            </a:r>
          </a:p>
          <a:p>
            <a:r>
              <a:rPr lang="en-US" sz="1800" dirty="0">
                <a:solidFill>
                  <a:srgbClr val="002060"/>
                </a:solidFill>
              </a:rPr>
              <a:t>Your age is 20</a:t>
            </a:r>
          </a:p>
          <a:p>
            <a:r>
              <a:rPr lang="en-US" sz="1800" dirty="0">
                <a:solidFill>
                  <a:srgbClr val="002060"/>
                </a:solidFill>
              </a:rPr>
              <a:t>Hi Kavya</a:t>
            </a:r>
          </a:p>
          <a:p>
            <a:r>
              <a:rPr lang="en-US" sz="1800" dirty="0">
                <a:solidFill>
                  <a:srgbClr val="002060"/>
                </a:solidFill>
              </a:rPr>
              <a:t>Your age is 20</a:t>
            </a:r>
          </a:p>
          <a:p>
            <a:r>
              <a:rPr lang="en-US" sz="1800" dirty="0">
                <a:solidFill>
                  <a:srgbClr val="002060"/>
                </a:solidFill>
              </a:rPr>
              <a:t>Hi Nitesh</a:t>
            </a:r>
          </a:p>
          <a:p>
            <a:r>
              <a:rPr lang="en-US" sz="1800" dirty="0">
                <a:solidFill>
                  <a:srgbClr val="002060"/>
                </a:solidFill>
              </a:rPr>
              <a:t>Your age is 18</a:t>
            </a:r>
            <a:endParaRPr lang="en-IN" sz="1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634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F3A8B-5EE9-4E72-A009-83A0C855F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90D9A-1703-455D-A3FF-731C18717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16276" y="0"/>
            <a:ext cx="7154896" cy="4661400"/>
          </a:xfrm>
        </p:spPr>
        <p:txBody>
          <a:bodyPr/>
          <a:lstStyle/>
          <a:p>
            <a:r>
              <a:rPr lang="en-IN" sz="1800" dirty="0">
                <a:latin typeface="Calibri" panose="020F0502020204030204" pitchFamily="34" charset="0"/>
                <a:cs typeface="Mangal" panose="02040503050203030202" pitchFamily="18" charset="0"/>
              </a:rPr>
              <a:t>https://www.tutorialspoint.com/python/python_multithreading.htm</a:t>
            </a:r>
          </a:p>
          <a:p>
            <a:r>
              <a:rPr lang="en-IN" sz="1800" dirty="0">
                <a:latin typeface="Calibri" panose="020F0502020204030204" pitchFamily="34" charset="0"/>
                <a:cs typeface="Mangal" panose="02040503050203030202" pitchFamily="18" charset="0"/>
                <a:hlinkClick r:id="rId2"/>
              </a:rPr>
              <a:t>https://www.edureka.co/blog/what-is-mutithreading/</a:t>
            </a:r>
            <a:endParaRPr lang="en-IN" sz="1800" dirty="0">
              <a:latin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 dirty="0">
                <a:latin typeface="Calibri" panose="020F0502020204030204" pitchFamily="34" charset="0"/>
                <a:cs typeface="Mangal" panose="02040503050203030202" pitchFamily="18" charset="0"/>
                <a:hlinkClick r:id="rId3"/>
              </a:rPr>
              <a:t>https://dotnettutorials.net/lesson/synchronization-in-python/</a:t>
            </a:r>
            <a:endParaRPr lang="en-IN" sz="1800" dirty="0">
              <a:latin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sz="1800" dirty="0">
              <a:latin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sz="1800" dirty="0">
              <a:latin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2819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F4C1E8-4E5D-4A8E-8EE0-46940992AF5D}"/>
              </a:ext>
            </a:extLst>
          </p:cNvPr>
          <p:cNvSpPr txBox="1"/>
          <p:nvPr/>
        </p:nvSpPr>
        <p:spPr>
          <a:xfrm>
            <a:off x="1916275" y="2204452"/>
            <a:ext cx="483903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52C33"/>
                </a:solidFill>
                <a:effectLst/>
                <a:latin typeface="Open Sans" panose="020B0606030504020204" pitchFamily="34" charset="0"/>
              </a:rPr>
              <a:t>By the end of this tutorial you will be able to: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52C33"/>
                </a:solidFill>
                <a:effectLst/>
                <a:latin typeface="Open Sans" panose="020B0606030504020204" pitchFamily="34" charset="0"/>
              </a:rPr>
              <a:t>Define what is a class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52C33"/>
                </a:solidFill>
                <a:effectLst/>
                <a:latin typeface="Open Sans" panose="020B0606030504020204" pitchFamily="34" charset="0"/>
              </a:rPr>
              <a:t>Describe how to create a class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52C33"/>
                </a:solidFill>
                <a:effectLst/>
                <a:latin typeface="Open Sans" panose="020B0606030504020204" pitchFamily="34" charset="0"/>
              </a:rPr>
              <a:t>Define what is a method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52C33"/>
                </a:solidFill>
                <a:effectLst/>
                <a:latin typeface="Open Sans" panose="020B0606030504020204" pitchFamily="34" charset="0"/>
              </a:rPr>
              <a:t>Describe how to do object instantiation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52C33"/>
                </a:solidFill>
                <a:effectLst/>
                <a:latin typeface="Open Sans" panose="020B0606030504020204" pitchFamily="34" charset="0"/>
              </a:rPr>
              <a:t>Describe how to create instance attributes in Python</a:t>
            </a:r>
          </a:p>
        </p:txBody>
      </p:sp>
    </p:spTree>
    <p:extLst>
      <p:ext uri="{BB962C8B-B14F-4D97-AF65-F5344CB8AC3E}">
        <p14:creationId xmlns:p14="http://schemas.microsoft.com/office/powerpoint/2010/main" val="1599309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37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8831" r="30600"/>
          <a:stretch/>
        </p:blipFill>
        <p:spPr>
          <a:xfrm>
            <a:off x="0" y="0"/>
            <a:ext cx="20866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7"/>
          <p:cNvSpPr txBox="1">
            <a:spLocks noGrp="1"/>
          </p:cNvSpPr>
          <p:nvPr>
            <p:ph type="ctrTitle" idx="4294967295"/>
          </p:nvPr>
        </p:nvSpPr>
        <p:spPr>
          <a:xfrm>
            <a:off x="2691650" y="440350"/>
            <a:ext cx="55713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 dirty="0">
                <a:solidFill>
                  <a:schemeClr val="accent3"/>
                </a:solidFill>
                <a:latin typeface="+mj-lt"/>
              </a:rPr>
              <a:t>THANKS!</a:t>
            </a:r>
            <a:endParaRPr sz="90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331" name="Google Shape;331;p37"/>
          <p:cNvSpPr txBox="1">
            <a:spLocks noGrp="1"/>
          </p:cNvSpPr>
          <p:nvPr>
            <p:ph type="subTitle" idx="4294967295"/>
          </p:nvPr>
        </p:nvSpPr>
        <p:spPr>
          <a:xfrm>
            <a:off x="2796050" y="1927875"/>
            <a:ext cx="5571300" cy="25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>
                <a:latin typeface="+mj-lt"/>
              </a:rPr>
              <a:t>Any questions?</a:t>
            </a:r>
            <a:endParaRPr sz="2400" dirty="0">
              <a:latin typeface="+mj-l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latin typeface="+mj-lt"/>
              </a:rPr>
              <a:t>You can find me at</a:t>
            </a:r>
            <a:endParaRPr sz="2400" dirty="0">
              <a:latin typeface="+mj-lt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▸"/>
            </a:pPr>
            <a:r>
              <a:rPr lang="en-US" sz="2400" dirty="0">
                <a:latin typeface="+mj-lt"/>
              </a:rPr>
              <a:t>manish_ratilal2002@yahoo.com</a:t>
            </a:r>
            <a:endParaRPr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4562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882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+mj-lt"/>
              </a:rPr>
              <a:t>Students will be able to:</a:t>
            </a:r>
            <a:endParaRPr sz="2400" dirty="0">
              <a:latin typeface="+mj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B3535E-FAC8-48D9-A38C-0446EDB9382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168665" y="783214"/>
            <a:ext cx="6603101" cy="4661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Describe threading methods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Write Multithreaded programs</a:t>
            </a:r>
          </a:p>
          <a:p>
            <a:pPr marL="76200" indent="0">
              <a:buNone/>
            </a:pPr>
            <a:endParaRPr lang="en-US" dirty="0">
              <a:latin typeface="+mj-lt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 marL="76200" indent="0">
              <a:buNone/>
            </a:pPr>
            <a:endParaRPr lang="en-IN" dirty="0">
              <a:latin typeface="+mj-lt"/>
            </a:endParaRPr>
          </a:p>
        </p:txBody>
      </p:sp>
      <p:grpSp>
        <p:nvGrpSpPr>
          <p:cNvPr id="13" name="Shape 314">
            <a:extLst>
              <a:ext uri="{FF2B5EF4-FFF2-40B4-BE49-F238E27FC236}">
                <a16:creationId xmlns:a16="http://schemas.microsoft.com/office/drawing/2014/main" id="{E6EE1B53-F4A9-483F-8A23-0D58D7E21973}"/>
              </a:ext>
            </a:extLst>
          </p:cNvPr>
          <p:cNvGrpSpPr/>
          <p:nvPr/>
        </p:nvGrpSpPr>
        <p:grpSpPr>
          <a:xfrm>
            <a:off x="8035390" y="119670"/>
            <a:ext cx="852361" cy="810915"/>
            <a:chOff x="584925" y="238125"/>
            <a:chExt cx="415200" cy="525100"/>
          </a:xfrm>
        </p:grpSpPr>
        <p:sp>
          <p:nvSpPr>
            <p:cNvPr id="14" name="Shape 315">
              <a:extLst>
                <a:ext uri="{FF2B5EF4-FFF2-40B4-BE49-F238E27FC236}">
                  <a16:creationId xmlns:a16="http://schemas.microsoft.com/office/drawing/2014/main" id="{DE3B8BF6-B7D3-4A74-AF49-35C1786ABBF8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316">
              <a:extLst>
                <a:ext uri="{FF2B5EF4-FFF2-40B4-BE49-F238E27FC236}">
                  <a16:creationId xmlns:a16="http://schemas.microsoft.com/office/drawing/2014/main" id="{9FAFE8E6-2C70-437D-86ED-319196BA6B0D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317">
              <a:extLst>
                <a:ext uri="{FF2B5EF4-FFF2-40B4-BE49-F238E27FC236}">
                  <a16:creationId xmlns:a16="http://schemas.microsoft.com/office/drawing/2014/main" id="{454CA80A-2EEF-4CC3-9386-149686E82DC3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318">
              <a:extLst>
                <a:ext uri="{FF2B5EF4-FFF2-40B4-BE49-F238E27FC236}">
                  <a16:creationId xmlns:a16="http://schemas.microsoft.com/office/drawing/2014/main" id="{5716F5D0-9B69-445F-BD52-43C611DD5524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319">
              <a:extLst>
                <a:ext uri="{FF2B5EF4-FFF2-40B4-BE49-F238E27FC236}">
                  <a16:creationId xmlns:a16="http://schemas.microsoft.com/office/drawing/2014/main" id="{453D0A7F-C432-488F-9D68-1D32F93BA7D2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320">
              <a:extLst>
                <a:ext uri="{FF2B5EF4-FFF2-40B4-BE49-F238E27FC236}">
                  <a16:creationId xmlns:a16="http://schemas.microsoft.com/office/drawing/2014/main" id="{76DEB9E6-49FF-4257-BA98-019D0164AC50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03D952E5-0774-418F-9E7C-3101E4796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35" y="894295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407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210393" y="2426011"/>
            <a:ext cx="8796042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ctr">
              <a:buClr>
                <a:schemeClr val="dk1"/>
              </a:buClr>
              <a:buSzPts val="4800"/>
            </a:pPr>
            <a:r>
              <a:rPr lang="en" sz="2800" b="1" dirty="0">
                <a:solidFill>
                  <a:srgbClr val="00B0F0"/>
                </a:solidFill>
                <a:latin typeface="+mj-lt"/>
                <a:sym typeface="Montserrat"/>
              </a:rPr>
              <a:t>Working with Multithreading</a:t>
            </a:r>
            <a:endParaRPr sz="2800" b="1" dirty="0">
              <a:solidFill>
                <a:srgbClr val="00B0F0"/>
              </a:solidFill>
              <a:latin typeface="+mj-l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582953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156516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Advantages of Threading</a:t>
            </a:r>
            <a:endParaRPr lang="en-IN" sz="26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Shape 267">
            <a:extLst>
              <a:ext uri="{FF2B5EF4-FFF2-40B4-BE49-F238E27FC236}">
                <a16:creationId xmlns:a16="http://schemas.microsoft.com/office/drawing/2014/main" id="{8FEB6075-34C3-4DAE-B984-C5D0D9AEB942}"/>
              </a:ext>
            </a:extLst>
          </p:cNvPr>
          <p:cNvSpPr txBox="1">
            <a:spLocks/>
          </p:cNvSpPr>
          <p:nvPr/>
        </p:nvSpPr>
        <p:spPr>
          <a:xfrm>
            <a:off x="240668" y="728535"/>
            <a:ext cx="8610600" cy="3097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1" i="1" dirty="0">
                <a:solidFill>
                  <a:srgbClr val="00B050"/>
                </a:solidFill>
                <a:latin typeface="+mn-lt"/>
              </a:rPr>
              <a:t>Better utilization of resources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1" i="1" dirty="0">
                <a:solidFill>
                  <a:srgbClr val="FF0000"/>
                </a:solidFill>
                <a:latin typeface="+mn-lt"/>
              </a:rPr>
              <a:t>Simplifies the code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1" i="1" dirty="0">
                <a:solidFill>
                  <a:srgbClr val="002060"/>
                </a:solidFill>
                <a:latin typeface="+mn-lt"/>
              </a:rPr>
              <a:t>Allows concurrent and parallel occurrence of various tasks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1" i="1" dirty="0">
                <a:solidFill>
                  <a:srgbClr val="FF6600"/>
                </a:solidFill>
                <a:latin typeface="+mn-lt"/>
              </a:rPr>
              <a:t>Reduces the time consumption or response time, thereby, increasing the performance</a:t>
            </a:r>
            <a:r>
              <a:rPr lang="en-US" sz="2000" b="1" i="1" dirty="0">
                <a:solidFill>
                  <a:srgbClr val="00B050"/>
                </a:solidFill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748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156516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Threading module</a:t>
            </a:r>
            <a:endParaRPr lang="en-IN" sz="26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Shape 267">
            <a:extLst>
              <a:ext uri="{FF2B5EF4-FFF2-40B4-BE49-F238E27FC236}">
                <a16:creationId xmlns:a16="http://schemas.microsoft.com/office/drawing/2014/main" id="{8FEB6075-34C3-4DAE-B984-C5D0D9AEB942}"/>
              </a:ext>
            </a:extLst>
          </p:cNvPr>
          <p:cNvSpPr txBox="1">
            <a:spLocks/>
          </p:cNvSpPr>
          <p:nvPr/>
        </p:nvSpPr>
        <p:spPr>
          <a:xfrm>
            <a:off x="240668" y="728535"/>
            <a:ext cx="8610600" cy="3097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just">
              <a:buNone/>
            </a:pPr>
            <a:r>
              <a:rPr lang="en-US" sz="2000" b="1" i="1" dirty="0">
                <a:solidFill>
                  <a:srgbClr val="FF0066"/>
                </a:solidFill>
                <a:latin typeface="+mn-lt"/>
              </a:rPr>
              <a:t>The threading module exposes the methods of the thread module: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b="1" i="1" dirty="0" err="1">
                <a:solidFill>
                  <a:srgbClr val="C00000"/>
                </a:solidFill>
                <a:latin typeface="+mn-lt"/>
              </a:rPr>
              <a:t>threading.activeCount</a:t>
            </a:r>
            <a:r>
              <a:rPr lang="en-US" sz="2000" b="1" i="1" dirty="0">
                <a:solidFill>
                  <a:srgbClr val="C00000"/>
                </a:solidFill>
                <a:latin typeface="+mn-lt"/>
              </a:rPr>
              <a:t>() − </a:t>
            </a:r>
            <a:r>
              <a:rPr lang="en-US" sz="2000" b="1" i="1" dirty="0">
                <a:solidFill>
                  <a:srgbClr val="00B0F0"/>
                </a:solidFill>
                <a:latin typeface="+mn-lt"/>
              </a:rPr>
              <a:t>Returns the number of thread objects that are active.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000" b="1" i="1" dirty="0">
              <a:solidFill>
                <a:srgbClr val="C00000"/>
              </a:solidFill>
              <a:latin typeface="+mn-lt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b="1" i="1" dirty="0" err="1">
                <a:solidFill>
                  <a:srgbClr val="C00000"/>
                </a:solidFill>
                <a:latin typeface="+mn-lt"/>
              </a:rPr>
              <a:t>threading.currentThread</a:t>
            </a:r>
            <a:r>
              <a:rPr lang="en-US" sz="2000" b="1" i="1" dirty="0">
                <a:solidFill>
                  <a:srgbClr val="C00000"/>
                </a:solidFill>
                <a:latin typeface="+mn-lt"/>
              </a:rPr>
              <a:t>() − </a:t>
            </a:r>
            <a:r>
              <a:rPr lang="en-US" sz="2000" b="1" i="1" dirty="0">
                <a:solidFill>
                  <a:srgbClr val="FF6600"/>
                </a:solidFill>
                <a:latin typeface="+mn-lt"/>
              </a:rPr>
              <a:t>Returns the thread object which is currently in execution</a:t>
            </a:r>
            <a:r>
              <a:rPr lang="en-US" sz="2000" b="1" i="1">
                <a:solidFill>
                  <a:srgbClr val="FF6600"/>
                </a:solidFill>
                <a:latin typeface="+mn-lt"/>
              </a:rPr>
              <a:t>(running)</a:t>
            </a:r>
            <a:endParaRPr lang="en-US" sz="2000" b="1" i="1" dirty="0">
              <a:solidFill>
                <a:srgbClr val="FF6600"/>
              </a:solidFill>
              <a:latin typeface="+mn-lt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000" b="1" i="1" dirty="0">
              <a:solidFill>
                <a:srgbClr val="C00000"/>
              </a:solidFill>
              <a:latin typeface="+mn-lt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b="1" i="1" dirty="0" err="1">
                <a:solidFill>
                  <a:srgbClr val="C00000"/>
                </a:solidFill>
                <a:latin typeface="+mn-lt"/>
              </a:rPr>
              <a:t>threading.enumerate</a:t>
            </a:r>
            <a:r>
              <a:rPr lang="en-US" sz="2000" b="1" i="1" dirty="0">
                <a:solidFill>
                  <a:srgbClr val="C00000"/>
                </a:solidFill>
                <a:latin typeface="+mn-lt"/>
              </a:rPr>
              <a:t>() − </a:t>
            </a:r>
            <a:r>
              <a:rPr lang="en-US" sz="2000" b="1" i="1" dirty="0">
                <a:solidFill>
                  <a:srgbClr val="00B050"/>
                </a:solidFill>
                <a:latin typeface="+mn-lt"/>
              </a:rPr>
              <a:t>Returns a list of all thread objects that are currently active.</a:t>
            </a:r>
          </a:p>
        </p:txBody>
      </p:sp>
    </p:spTree>
    <p:extLst>
      <p:ext uri="{BB962C8B-B14F-4D97-AF65-F5344CB8AC3E}">
        <p14:creationId xmlns:p14="http://schemas.microsoft.com/office/powerpoint/2010/main" val="392472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156516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Thread Methods</a:t>
            </a:r>
            <a:endParaRPr lang="en-IN" sz="26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Shape 267">
            <a:extLst>
              <a:ext uri="{FF2B5EF4-FFF2-40B4-BE49-F238E27FC236}">
                <a16:creationId xmlns:a16="http://schemas.microsoft.com/office/drawing/2014/main" id="{8FEB6075-34C3-4DAE-B984-C5D0D9AEB942}"/>
              </a:ext>
            </a:extLst>
          </p:cNvPr>
          <p:cNvSpPr txBox="1">
            <a:spLocks/>
          </p:cNvSpPr>
          <p:nvPr/>
        </p:nvSpPr>
        <p:spPr>
          <a:xfrm>
            <a:off x="240668" y="728535"/>
            <a:ext cx="8610600" cy="3097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1" i="1" dirty="0" err="1">
                <a:solidFill>
                  <a:srgbClr val="FFC000"/>
                </a:solidFill>
                <a:latin typeface="+mn-lt"/>
              </a:rPr>
              <a:t>getName</a:t>
            </a:r>
            <a:r>
              <a:rPr lang="en-US" sz="2000" b="1" i="1" dirty="0">
                <a:solidFill>
                  <a:srgbClr val="FFC000"/>
                </a:solidFill>
                <a:latin typeface="+mn-lt"/>
              </a:rPr>
              <a:t>() − Returns the name of a thread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1" i="1" dirty="0" err="1">
                <a:solidFill>
                  <a:srgbClr val="C00000"/>
                </a:solidFill>
                <a:latin typeface="+mn-lt"/>
              </a:rPr>
              <a:t>setName</a:t>
            </a:r>
            <a:r>
              <a:rPr lang="en-US" sz="2000" b="1" i="1" dirty="0">
                <a:solidFill>
                  <a:srgbClr val="C00000"/>
                </a:solidFill>
                <a:latin typeface="+mn-lt"/>
              </a:rPr>
              <a:t>() − Sets the name of a thread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6699"/>
                </a:solidFill>
              </a:rPr>
              <a:t>start()</a:t>
            </a:r>
            <a:r>
              <a:rPr lang="en-US" sz="2000" dirty="0">
                <a:solidFill>
                  <a:srgbClr val="FF6699"/>
                </a:solidFill>
              </a:rPr>
              <a:t> − Starts a thread by calling the run method.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6600"/>
                </a:solidFill>
              </a:rPr>
              <a:t>run()</a:t>
            </a:r>
            <a:r>
              <a:rPr lang="en-US" sz="2000" dirty="0">
                <a:solidFill>
                  <a:srgbClr val="FF6600"/>
                </a:solidFill>
              </a:rPr>
              <a:t> − Entry point for a thread.(execution logic)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rgbClr val="00B050"/>
                </a:solidFill>
              </a:rPr>
              <a:t>isAlive</a:t>
            </a:r>
            <a:r>
              <a:rPr lang="en-US" sz="2000" b="1" dirty="0">
                <a:solidFill>
                  <a:srgbClr val="00B050"/>
                </a:solidFill>
              </a:rPr>
              <a:t>()</a:t>
            </a:r>
            <a:r>
              <a:rPr lang="en-US" sz="2000" dirty="0">
                <a:solidFill>
                  <a:srgbClr val="00B050"/>
                </a:solidFill>
              </a:rPr>
              <a:t> − Checks whether a thread is still executing</a:t>
            </a:r>
            <a:r>
              <a:rPr lang="en-US" sz="2000" dirty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1" dirty="0"/>
              <a:t>join([time])</a:t>
            </a:r>
            <a:r>
              <a:rPr lang="en-US" sz="2000" dirty="0"/>
              <a:t> − Waits for threads to terminate.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b="1" i="1" dirty="0">
              <a:solidFill>
                <a:srgbClr val="00B05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2255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156516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Multithreading in Python</a:t>
            </a:r>
            <a:endParaRPr lang="en-IN" sz="26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Shape 267">
            <a:extLst>
              <a:ext uri="{FF2B5EF4-FFF2-40B4-BE49-F238E27FC236}">
                <a16:creationId xmlns:a16="http://schemas.microsoft.com/office/drawing/2014/main" id="{8FEB6075-34C3-4DAE-B984-C5D0D9AEB942}"/>
              </a:ext>
            </a:extLst>
          </p:cNvPr>
          <p:cNvSpPr txBox="1">
            <a:spLocks/>
          </p:cNvSpPr>
          <p:nvPr/>
        </p:nvSpPr>
        <p:spPr>
          <a:xfrm>
            <a:off x="304800" y="762000"/>
            <a:ext cx="8610600" cy="3097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FFC000"/>
                </a:solidFill>
                <a:latin typeface="+mn-lt"/>
              </a:rPr>
              <a:t>Threads in Python can be created in three ways: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2000" b="1" dirty="0">
              <a:solidFill>
                <a:srgbClr val="FFC000"/>
              </a:solidFill>
              <a:latin typeface="+mn-lt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2000" b="1" dirty="0">
                <a:solidFill>
                  <a:srgbClr val="FFC000"/>
                </a:solidFill>
                <a:latin typeface="+mn-lt"/>
              </a:rPr>
              <a:t>Without creating a class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b="1" dirty="0">
                <a:solidFill>
                  <a:srgbClr val="FFC000"/>
                </a:solidFill>
                <a:latin typeface="+mn-lt"/>
              </a:rPr>
              <a:t>By extending Thread class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b="1" dirty="0">
                <a:solidFill>
                  <a:srgbClr val="FFC000"/>
                </a:solidFill>
                <a:latin typeface="+mn-lt"/>
              </a:rPr>
              <a:t>Without extending Thread class</a:t>
            </a:r>
            <a:endParaRPr lang="en-US" sz="2000" b="1" i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3691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156516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Multithreading in Python</a:t>
            </a:r>
            <a:endParaRPr lang="en-IN" sz="26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Shape 267">
            <a:extLst>
              <a:ext uri="{FF2B5EF4-FFF2-40B4-BE49-F238E27FC236}">
                <a16:creationId xmlns:a16="http://schemas.microsoft.com/office/drawing/2014/main" id="{8FEB6075-34C3-4DAE-B984-C5D0D9AEB942}"/>
              </a:ext>
            </a:extLst>
          </p:cNvPr>
          <p:cNvSpPr txBox="1">
            <a:spLocks/>
          </p:cNvSpPr>
          <p:nvPr/>
        </p:nvSpPr>
        <p:spPr>
          <a:xfrm>
            <a:off x="292732" y="656804"/>
            <a:ext cx="8610600" cy="484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 indent="-342900" algn="just">
              <a:buFont typeface="+mj-lt"/>
              <a:buAutoNum type="arabicPeriod"/>
            </a:pPr>
            <a:r>
              <a:rPr lang="en-US" sz="2000" b="1" dirty="0">
                <a:solidFill>
                  <a:srgbClr val="FFC000"/>
                </a:solidFill>
                <a:latin typeface="+mn-lt"/>
              </a:rPr>
              <a:t>Without creating a 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42EE3C-0196-44CD-AFF1-DC68F0D2CA21}"/>
              </a:ext>
            </a:extLst>
          </p:cNvPr>
          <p:cNvSpPr txBox="1"/>
          <p:nvPr/>
        </p:nvSpPr>
        <p:spPr>
          <a:xfrm>
            <a:off x="292732" y="1417588"/>
            <a:ext cx="687418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import </a:t>
            </a:r>
            <a:r>
              <a:rPr lang="en-IN" sz="1600" b="1" dirty="0">
                <a:solidFill>
                  <a:srgbClr val="0000FF"/>
                </a:solidFill>
                <a:latin typeface=""/>
              </a:rPr>
              <a:t>threading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from </a:t>
            </a:r>
            <a:r>
              <a:rPr lang="en-IN" sz="1600" b="1" dirty="0">
                <a:solidFill>
                  <a:srgbClr val="0000FF"/>
                </a:solidFill>
                <a:latin typeface=""/>
              </a:rPr>
              <a:t>threading 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import </a:t>
            </a:r>
            <a:r>
              <a:rPr lang="en-IN" sz="1600" b="1" dirty="0">
                <a:solidFill>
                  <a:srgbClr val="666666"/>
                </a:solidFill>
                <a:latin typeface=""/>
              </a:rPr>
              <a:t>*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 err="1">
                <a:solidFill>
                  <a:srgbClr val="008000"/>
                </a:solidFill>
                <a:latin typeface=""/>
              </a:rPr>
              <a:t>current_thread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()</a:t>
            </a:r>
            <a:r>
              <a:rPr lang="en-IN" sz="1600" b="1" dirty="0">
                <a:solidFill>
                  <a:srgbClr val="666666"/>
                </a:solidFill>
                <a:latin typeface=""/>
              </a:rPr>
              <a:t>.</a:t>
            </a:r>
            <a:r>
              <a:rPr lang="en-IN" sz="1600" b="1" dirty="0" err="1">
                <a:solidFill>
                  <a:srgbClr val="666666"/>
                </a:solidFill>
                <a:latin typeface=""/>
              </a:rPr>
              <a:t>getName</a:t>
            </a:r>
            <a:r>
              <a:rPr lang="en-IN" sz="1600" b="1" dirty="0">
                <a:solidFill>
                  <a:srgbClr val="666666"/>
                </a:solidFill>
                <a:latin typeface=""/>
              </a:rPr>
              <a:t>())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IN" sz="1600" b="1" dirty="0" err="1">
                <a:solidFill>
                  <a:srgbClr val="0000FF"/>
                </a:solidFill>
                <a:latin typeface=""/>
              </a:rPr>
              <a:t>mt</a:t>
            </a:r>
            <a:r>
              <a:rPr lang="en-IN" sz="1600" b="1" dirty="0">
                <a:solidFill>
                  <a:srgbClr val="0000FF"/>
                </a:solidFill>
                <a:latin typeface=""/>
              </a:rPr>
              <a:t>():</a:t>
            </a:r>
          </a:p>
          <a:p>
            <a:r>
              <a:rPr lang="en-IN" sz="1600" dirty="0">
                <a:latin typeface=""/>
              </a:rPr>
              <a:t>    </a:t>
            </a:r>
            <a:r>
              <a:rPr lang="en-IN" sz="1600" i="1" dirty="0">
                <a:solidFill>
                  <a:srgbClr val="408080"/>
                </a:solidFill>
                <a:latin typeface=""/>
              </a:rPr>
              <a:t>#print("Child Thread")</a:t>
            </a:r>
          </a:p>
          <a:p>
            <a:r>
              <a:rPr lang="en-US" sz="1600" dirty="0">
                <a:latin typeface=""/>
              </a:rPr>
              <a:t>    </a:t>
            </a:r>
            <a:r>
              <a:rPr lang="en-US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"Executing thread name :",</a:t>
            </a:r>
            <a:r>
              <a:rPr lang="en-US" sz="1600" b="1" dirty="0" err="1">
                <a:solidFill>
                  <a:srgbClr val="BA2121"/>
                </a:solidFill>
                <a:latin typeface=""/>
              </a:rPr>
              <a:t>current_thread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()</a:t>
            </a:r>
            <a:r>
              <a:rPr lang="en-US" sz="1600" b="1" dirty="0">
                <a:solidFill>
                  <a:srgbClr val="666666"/>
                </a:solidFill>
                <a:latin typeface=""/>
              </a:rPr>
              <a:t>.</a:t>
            </a:r>
            <a:r>
              <a:rPr lang="en-US" sz="1600" b="1" dirty="0" err="1">
                <a:solidFill>
                  <a:srgbClr val="666666"/>
                </a:solidFill>
                <a:latin typeface=""/>
              </a:rPr>
              <a:t>getName</a:t>
            </a:r>
            <a:r>
              <a:rPr lang="en-US" sz="1600" b="1" dirty="0">
                <a:solidFill>
                  <a:srgbClr val="666666"/>
                </a:solidFill>
                <a:latin typeface=""/>
              </a:rPr>
              <a:t>())</a:t>
            </a:r>
          </a:p>
          <a:p>
            <a:r>
              <a:rPr lang="en-IN" sz="1600" dirty="0">
                <a:latin typeface=""/>
              </a:rPr>
              <a:t>child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=Thread(target=</a:t>
            </a:r>
            <a:r>
              <a:rPr lang="en-IN" sz="1600" dirty="0" err="1">
                <a:solidFill>
                  <a:srgbClr val="666666"/>
                </a:solidFill>
                <a:latin typeface=""/>
              </a:rPr>
              <a:t>mt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)</a:t>
            </a:r>
          </a:p>
          <a:p>
            <a:r>
              <a:rPr lang="en-IN" sz="1600" dirty="0" err="1">
                <a:latin typeface=""/>
              </a:rPr>
              <a:t>child</a:t>
            </a:r>
            <a:r>
              <a:rPr lang="en-IN" sz="1600" dirty="0" err="1">
                <a:solidFill>
                  <a:srgbClr val="666666"/>
                </a:solidFill>
                <a:latin typeface=""/>
              </a:rPr>
              <a:t>.start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()</a:t>
            </a:r>
          </a:p>
          <a:p>
            <a:r>
              <a:rPr lang="en-US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"Executing thread name :",</a:t>
            </a:r>
            <a:r>
              <a:rPr lang="en-US" sz="1600" b="1" dirty="0" err="1">
                <a:solidFill>
                  <a:srgbClr val="BA2121"/>
                </a:solidFill>
                <a:latin typeface=""/>
              </a:rPr>
              <a:t>current_thread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()</a:t>
            </a:r>
            <a:r>
              <a:rPr lang="en-US" sz="1600" b="1" dirty="0">
                <a:solidFill>
                  <a:srgbClr val="666666"/>
                </a:solidFill>
                <a:latin typeface=""/>
              </a:rPr>
              <a:t>.</a:t>
            </a:r>
            <a:r>
              <a:rPr lang="en-US" sz="1600" b="1" dirty="0" err="1">
                <a:solidFill>
                  <a:srgbClr val="666666"/>
                </a:solidFill>
                <a:latin typeface=""/>
              </a:rPr>
              <a:t>getName</a:t>
            </a:r>
            <a:r>
              <a:rPr lang="en-US" sz="1600" b="1" dirty="0">
                <a:solidFill>
                  <a:srgbClr val="666666"/>
                </a:solidFill>
                <a:latin typeface=""/>
              </a:rPr>
              <a:t>())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7EE3C2-61FE-4F41-91D2-FDCD24F71B9F}"/>
              </a:ext>
            </a:extLst>
          </p:cNvPr>
          <p:cNvSpPr txBox="1"/>
          <p:nvPr/>
        </p:nvSpPr>
        <p:spPr>
          <a:xfrm>
            <a:off x="3621186" y="4248320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MainThread</a:t>
            </a:r>
            <a:endParaRPr lang="en-US" dirty="0"/>
          </a:p>
          <a:p>
            <a:r>
              <a:rPr lang="en-US" dirty="0"/>
              <a:t>Executing thread name : Thread-1</a:t>
            </a:r>
          </a:p>
          <a:p>
            <a:r>
              <a:rPr lang="en-US" dirty="0"/>
              <a:t>Executing thread name : </a:t>
            </a:r>
            <a:r>
              <a:rPr lang="en-US" dirty="0" err="1"/>
              <a:t>MainThread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55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theme/theme1.xml><?xml version="1.0" encoding="utf-8"?>
<a:theme xmlns:a="http://schemas.openxmlformats.org/drawingml/2006/main" name="Aemelia template">
  <a:themeElements>
    <a:clrScheme name="Custom 347">
      <a:dk1>
        <a:srgbClr val="073763"/>
      </a:dk1>
      <a:lt1>
        <a:srgbClr val="FFFFFF"/>
      </a:lt1>
      <a:dk2>
        <a:srgbClr val="3F4247"/>
      </a:dk2>
      <a:lt2>
        <a:srgbClr val="CFD9E1"/>
      </a:lt2>
      <a:accent1>
        <a:srgbClr val="6FA8DC"/>
      </a:accent1>
      <a:accent2>
        <a:srgbClr val="0B5394"/>
      </a:accent2>
      <a:accent3>
        <a:srgbClr val="9FC5E8"/>
      </a:accent3>
      <a:accent4>
        <a:srgbClr val="CFD9E1"/>
      </a:accent4>
      <a:accent5>
        <a:srgbClr val="A1EFFF"/>
      </a:accent5>
      <a:accent6>
        <a:srgbClr val="5AB1C9"/>
      </a:accent6>
      <a:hlink>
        <a:srgbClr val="0B539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1CA8BB829C7A42B2F13D1EEEDCE24A" ma:contentTypeVersion="4" ma:contentTypeDescription="Create a new document." ma:contentTypeScope="" ma:versionID="b0ad81dfd15dbe7cc0ad41caae6aaaa4">
  <xsd:schema xmlns:xsd="http://www.w3.org/2001/XMLSchema" xmlns:xs="http://www.w3.org/2001/XMLSchema" xmlns:p="http://schemas.microsoft.com/office/2006/metadata/properties" xmlns:ns2="d0d77eca-fb09-4c91-a0cf-c85fba2eb381" targetNamespace="http://schemas.microsoft.com/office/2006/metadata/properties" ma:root="true" ma:fieldsID="826c0c63b8e20ec6bac7127a3717f26f" ns2:_="">
    <xsd:import namespace="d0d77eca-fb09-4c91-a0cf-c85fba2eb3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d77eca-fb09-4c91-a0cf-c85fba2eb3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7F0FB87-EC1C-4B77-86E0-3B022387B2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d77eca-fb09-4c91-a0cf-c85fba2eb3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75FE4DF-B95C-4F63-B0B4-2B856C50010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79D4C0E-EFEF-4416-A845-B5F5034385C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9543</TotalTime>
  <Words>1195</Words>
  <Application>Microsoft Office PowerPoint</Application>
  <PresentationFormat>On-screen Show (16:9)</PresentationFormat>
  <Paragraphs>238</Paragraphs>
  <Slides>23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Aemelia template</vt:lpstr>
      <vt:lpstr>Multithreading</vt:lpstr>
      <vt:lpstr>PowerPoint Presentation</vt:lpstr>
      <vt:lpstr>Students will be able to: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mrs</dc:creator>
  <cp:lastModifiedBy>Manish Solanki</cp:lastModifiedBy>
  <cp:revision>518</cp:revision>
  <dcterms:modified xsi:type="dcterms:W3CDTF">2023-05-24T08:19:17Z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0x010100C01CA8BB829C7A42B2F13D1EEEDCE24A</vt:lpwstr>
  </property>
</Properties>
</file>