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8" r:id="rId6"/>
    <p:sldId id="288" r:id="rId7"/>
    <p:sldId id="308" r:id="rId8"/>
    <p:sldId id="316" r:id="rId9"/>
    <p:sldId id="343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15" r:id="rId31"/>
    <p:sldId id="298" r:id="rId32"/>
    <p:sldId id="331" r:id="rId33"/>
    <p:sldId id="309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  <a:srgbClr val="FF6699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4C9C8-1F58-4F28-A9C0-18AB28C19C4D}" v="2" dt="2023-04-03T05:27:05.854"/>
    <p1510:client id="{166DD97F-CD7A-4911-8605-BDE257118092}" v="6" dt="2023-04-03T05:25:09.449"/>
    <p1510:client id="{3FB6BBB0-BF89-58BF-93A3-EAA88B492371}" v="1" dt="2023-04-10T09:56:53.097"/>
    <p1510:client id="{45CBA0F8-FFEF-4FEE-9E51-348C8A7CBBB3}" v="4" dt="2023-04-03T05:25:07.318"/>
    <p1510:client id="{97D82B53-035E-4E79-80AD-31AEF5AE3D2A}" v="5" dt="2023-04-03T05:17:22.760"/>
  </p1510:revLst>
</p1510:revInfo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UAZ SHAIKH- 57498210051" userId="S::mohammedmuaz.shaikh51@svkmmumbai.onmicrosoft.com::e1ddedf7-8578-470b-b0a8-622d8cbd3dbd" providerId="AD" clId="Web-{45CBA0F8-FFEF-4FEE-9E51-348C8A7CBBB3}"/>
    <pc:docChg chg="modSld">
      <pc:chgData name="MOHAMMED MUAZ SHAIKH- 57498210051" userId="S::mohammedmuaz.shaikh51@svkmmumbai.onmicrosoft.com::e1ddedf7-8578-470b-b0a8-622d8cbd3dbd" providerId="AD" clId="Web-{45CBA0F8-FFEF-4FEE-9E51-348C8A7CBBB3}" dt="2023-04-03T05:25:07.318" v="3" actId="688"/>
      <pc:docMkLst>
        <pc:docMk/>
      </pc:docMkLst>
      <pc:sldChg chg="modSp">
        <pc:chgData name="MOHAMMED MUAZ SHAIKH- 57498210051" userId="S::mohammedmuaz.shaikh51@svkmmumbai.onmicrosoft.com::e1ddedf7-8578-470b-b0a8-622d8cbd3dbd" providerId="AD" clId="Web-{45CBA0F8-FFEF-4FEE-9E51-348C8A7CBBB3}" dt="2023-04-03T05:25:07.318" v="3" actId="688"/>
        <pc:sldMkLst>
          <pc:docMk/>
          <pc:sldMk cId="4179488832" sldId="343"/>
        </pc:sldMkLst>
        <pc:spChg chg="mod">
          <ac:chgData name="MOHAMMED MUAZ SHAIKH- 57498210051" userId="S::mohammedmuaz.shaikh51@svkmmumbai.onmicrosoft.com::e1ddedf7-8578-470b-b0a8-622d8cbd3dbd" providerId="AD" clId="Web-{45CBA0F8-FFEF-4FEE-9E51-348C8A7CBBB3}" dt="2023-04-03T05:25:07.318" v="3" actId="688"/>
          <ac:spMkLst>
            <pc:docMk/>
            <pc:sldMk cId="4179488832" sldId="343"/>
            <ac:spMk id="6" creationId="{2E659154-6C0F-4260-9D56-7B996A91B02F}"/>
          </ac:spMkLst>
        </pc:spChg>
      </pc:sldChg>
    </pc:docChg>
  </pc:docChgLst>
  <pc:docChgLst>
    <pc:chgData name="MOHAMMED MUAZ SHAIKH- 57498210051" userId="S::mohammedmuaz.shaikh51@svkmmumbai.onmicrosoft.com::e1ddedf7-8578-470b-b0a8-622d8cbd3dbd" providerId="AD" clId="Web-{10D4C9C8-1F58-4F28-A9C0-18AB28C19C4D}"/>
    <pc:docChg chg="modSld">
      <pc:chgData name="MOHAMMED MUAZ SHAIKH- 57498210051" userId="S::mohammedmuaz.shaikh51@svkmmumbai.onmicrosoft.com::e1ddedf7-8578-470b-b0a8-622d8cbd3dbd" providerId="AD" clId="Web-{10D4C9C8-1F58-4F28-A9C0-18AB28C19C4D}" dt="2023-04-03T05:27:05.854" v="1" actId="1076"/>
      <pc:docMkLst>
        <pc:docMk/>
      </pc:docMkLst>
      <pc:sldChg chg="modSp">
        <pc:chgData name="MOHAMMED MUAZ SHAIKH- 57498210051" userId="S::mohammedmuaz.shaikh51@svkmmumbai.onmicrosoft.com::e1ddedf7-8578-470b-b0a8-622d8cbd3dbd" providerId="AD" clId="Web-{10D4C9C8-1F58-4F28-A9C0-18AB28C19C4D}" dt="2023-04-03T05:27:05.854" v="1" actId="1076"/>
        <pc:sldMkLst>
          <pc:docMk/>
          <pc:sldMk cId="0" sldId="256"/>
        </pc:sldMkLst>
        <pc:spChg chg="mod">
          <ac:chgData name="MOHAMMED MUAZ SHAIKH- 57498210051" userId="S::mohammedmuaz.shaikh51@svkmmumbai.onmicrosoft.com::e1ddedf7-8578-470b-b0a8-622d8cbd3dbd" providerId="AD" clId="Web-{10D4C9C8-1F58-4F28-A9C0-18AB28C19C4D}" dt="2023-04-03T05:27:05.854" v="1" actId="1076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SHUBHAM JADHAV - 57498210059" userId="S::shubham.jadhav59@svkmmumbai.onmicrosoft.com::0995662b-9446-4348-991c-cd24d1634d9a" providerId="AD" clId="Web-{3FB6BBB0-BF89-58BF-93A3-EAA88B492371}"/>
    <pc:docChg chg="modSld">
      <pc:chgData name="SHUBHAM JADHAV - 57498210059" userId="S::shubham.jadhav59@svkmmumbai.onmicrosoft.com::0995662b-9446-4348-991c-cd24d1634d9a" providerId="AD" clId="Web-{3FB6BBB0-BF89-58BF-93A3-EAA88B492371}" dt="2023-04-10T09:56:53.097" v="0" actId="1076"/>
      <pc:docMkLst>
        <pc:docMk/>
      </pc:docMkLst>
      <pc:sldChg chg="modSp">
        <pc:chgData name="SHUBHAM JADHAV - 57498210059" userId="S::shubham.jadhav59@svkmmumbai.onmicrosoft.com::0995662b-9446-4348-991c-cd24d1634d9a" providerId="AD" clId="Web-{3FB6BBB0-BF89-58BF-93A3-EAA88B492371}" dt="2023-04-10T09:56:53.097" v="0" actId="1076"/>
        <pc:sldMkLst>
          <pc:docMk/>
          <pc:sldMk cId="3520248643" sldId="351"/>
        </pc:sldMkLst>
        <pc:spChg chg="mod">
          <ac:chgData name="SHUBHAM JADHAV - 57498210059" userId="S::shubham.jadhav59@svkmmumbai.onmicrosoft.com::0995662b-9446-4348-991c-cd24d1634d9a" providerId="AD" clId="Web-{3FB6BBB0-BF89-58BF-93A3-EAA88B492371}" dt="2023-04-10T09:56:53.097" v="0" actId="1076"/>
          <ac:spMkLst>
            <pc:docMk/>
            <pc:sldMk cId="3520248643" sldId="351"/>
            <ac:spMk id="8" creationId="{F269538F-DC17-4B81-BF53-CF1A7ABA71A9}"/>
          </ac:spMkLst>
        </pc:spChg>
      </pc:sldChg>
    </pc:docChg>
  </pc:docChgLst>
  <pc:docChgLst>
    <pc:chgData name="SHUBHAM SURVE - 57498210058" userId="S::shubham.surve58@svkmmumbai.onmicrosoft.com::d830444d-9373-4b22-89cf-52718c61872d" providerId="AD" clId="Web-{166DD97F-CD7A-4911-8605-BDE257118092}"/>
    <pc:docChg chg="modSld">
      <pc:chgData name="SHUBHAM SURVE - 57498210058" userId="S::shubham.surve58@svkmmumbai.onmicrosoft.com::d830444d-9373-4b22-89cf-52718c61872d" providerId="AD" clId="Web-{166DD97F-CD7A-4911-8605-BDE257118092}" dt="2023-04-03T05:25:09.449" v="4" actId="14100"/>
      <pc:docMkLst>
        <pc:docMk/>
      </pc:docMkLst>
      <pc:sldChg chg="modSp">
        <pc:chgData name="SHUBHAM SURVE - 57498210058" userId="S::shubham.surve58@svkmmumbai.onmicrosoft.com::d830444d-9373-4b22-89cf-52718c61872d" providerId="AD" clId="Web-{166DD97F-CD7A-4911-8605-BDE257118092}" dt="2023-04-03T05:16:56.670" v="3" actId="20577"/>
        <pc:sldMkLst>
          <pc:docMk/>
          <pc:sldMk cId="2536919259" sldId="316"/>
        </pc:sldMkLst>
        <pc:spChg chg="mod">
          <ac:chgData name="SHUBHAM SURVE - 57498210058" userId="S::shubham.surve58@svkmmumbai.onmicrosoft.com::d830444d-9373-4b22-89cf-52718c61872d" providerId="AD" clId="Web-{166DD97F-CD7A-4911-8605-BDE257118092}" dt="2023-04-03T05:16:56.670" v="3" actId="20577"/>
          <ac:spMkLst>
            <pc:docMk/>
            <pc:sldMk cId="2536919259" sldId="316"/>
            <ac:spMk id="5" creationId="{8FEB6075-34C3-4DAE-B984-C5D0D9AEB942}"/>
          </ac:spMkLst>
        </pc:spChg>
      </pc:sldChg>
      <pc:sldChg chg="modSp">
        <pc:chgData name="SHUBHAM SURVE - 57498210058" userId="S::shubham.surve58@svkmmumbai.onmicrosoft.com::d830444d-9373-4b22-89cf-52718c61872d" providerId="AD" clId="Web-{166DD97F-CD7A-4911-8605-BDE257118092}" dt="2023-04-03T05:25:09.449" v="4" actId="14100"/>
        <pc:sldMkLst>
          <pc:docMk/>
          <pc:sldMk cId="4179488832" sldId="343"/>
        </pc:sldMkLst>
        <pc:spChg chg="mod">
          <ac:chgData name="SHUBHAM SURVE - 57498210058" userId="S::shubham.surve58@svkmmumbai.onmicrosoft.com::d830444d-9373-4b22-89cf-52718c61872d" providerId="AD" clId="Web-{166DD97F-CD7A-4911-8605-BDE257118092}" dt="2023-04-03T05:25:09.449" v="4" actId="14100"/>
          <ac:spMkLst>
            <pc:docMk/>
            <pc:sldMk cId="4179488832" sldId="343"/>
            <ac:spMk id="6" creationId="{2E659154-6C0F-4260-9D56-7B996A91B02F}"/>
          </ac:spMkLst>
        </pc:spChg>
      </pc:sldChg>
    </pc:docChg>
  </pc:docChgLst>
  <pc:docChgLst>
    <pc:chgData name="MOHAMMED MUAZ SHAIKH- 57498210051" userId="S::mohammedmuaz.shaikh51@svkmmumbai.onmicrosoft.com::e1ddedf7-8578-470b-b0a8-622d8cbd3dbd" providerId="AD" clId="Web-{97D82B53-035E-4E79-80AD-31AEF5AE3D2A}"/>
    <pc:docChg chg="modSld">
      <pc:chgData name="MOHAMMED MUAZ SHAIKH- 57498210051" userId="S::mohammedmuaz.shaikh51@svkmmumbai.onmicrosoft.com::e1ddedf7-8578-470b-b0a8-622d8cbd3dbd" providerId="AD" clId="Web-{97D82B53-035E-4E79-80AD-31AEF5AE3D2A}" dt="2023-04-03T05:17:20.213" v="1" actId="20577"/>
      <pc:docMkLst>
        <pc:docMk/>
      </pc:docMkLst>
      <pc:sldChg chg="modSp">
        <pc:chgData name="MOHAMMED MUAZ SHAIKH- 57498210051" userId="S::mohammedmuaz.shaikh51@svkmmumbai.onmicrosoft.com::e1ddedf7-8578-470b-b0a8-622d8cbd3dbd" providerId="AD" clId="Web-{97D82B53-035E-4E79-80AD-31AEF5AE3D2A}" dt="2023-04-03T05:17:20.213" v="1" actId="20577"/>
        <pc:sldMkLst>
          <pc:docMk/>
          <pc:sldMk cId="1269265045" sldId="332"/>
        </pc:sldMkLst>
        <pc:spChg chg="mod">
          <ac:chgData name="MOHAMMED MUAZ SHAIKH- 57498210051" userId="S::mohammedmuaz.shaikh51@svkmmumbai.onmicrosoft.com::e1ddedf7-8578-470b-b0a8-622d8cbd3dbd" providerId="AD" clId="Web-{97D82B53-035E-4E79-80AD-31AEF5AE3D2A}" dt="2023-04-03T05:17:20.213" v="1" actId="20577"/>
          <ac:spMkLst>
            <pc:docMk/>
            <pc:sldMk cId="1269265045" sldId="332"/>
            <ac:spMk id="8" creationId="{49E305E8-FEE2-4CFA-8208-050B0CB68E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8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exception-handling-python" TargetMode="External"/><Relationship Id="rId2" Type="http://schemas.openxmlformats.org/officeDocument/2006/relationships/hyperlink" Target="https://www.javatpoint.com/python-exception-handli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user-defined-exception" TargetMode="External"/><Relationship Id="rId4" Type="http://schemas.openxmlformats.org/officeDocument/2006/relationships/hyperlink" Target="https://realpython.com/python-exception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Exception Handling </a:t>
            </a:r>
            <a:endParaRPr lang="en-US" altLang="ko-KR" sz="4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/>
              <a:t>To handle exception we have to use try and except keywords with Exception description as follows:</a:t>
            </a: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02537-2A08-4616-BA40-9AEAE903CFA3}"/>
              </a:ext>
            </a:extLst>
          </p:cNvPr>
          <p:cNvSpPr txBox="1"/>
          <p:nvPr/>
        </p:nvSpPr>
        <p:spPr>
          <a:xfrm>
            <a:off x="679732" y="1989554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try:  </a:t>
            </a:r>
          </a:p>
          <a:p>
            <a:r>
              <a:rPr lang="en-IN" sz="1600">
                <a:latin typeface=""/>
              </a:rPr>
              <a:t>    a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600">
                <a:latin typeface=""/>
              </a:rPr>
              <a:t>    b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600">
                <a:latin typeface=""/>
              </a:rPr>
              <a:t>    c </a:t>
            </a:r>
            <a:r>
              <a:rPr lang="en-IN" sz="160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>
                <a:solidFill>
                  <a:srgbClr val="D2413A"/>
                </a:solidFill>
                <a:latin typeface=""/>
              </a:rPr>
              <a:t>Exception:  </a:t>
            </a:r>
          </a:p>
          <a:p>
            <a:r>
              <a:rPr lang="en-US" sz="1600">
                <a:latin typeface=""/>
              </a:rPr>
              <a:t>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"Divisor can not be zero")  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D2413A"/>
                </a:solidFill>
                <a:latin typeface=""/>
              </a:rPr>
              <a:t>Exception)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"End of Program")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F613F-0C1D-49F7-B9F9-503C9CD85EBD}"/>
              </a:ext>
            </a:extLst>
          </p:cNvPr>
          <p:cNvSpPr txBox="1"/>
          <p:nvPr/>
        </p:nvSpPr>
        <p:spPr>
          <a:xfrm>
            <a:off x="5466169" y="1551649"/>
            <a:ext cx="29980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Enter a:5</a:t>
            </a:r>
          </a:p>
          <a:p>
            <a:r>
              <a:rPr lang="en-US" sz="1600"/>
              <a:t>Enter b:0</a:t>
            </a:r>
          </a:p>
          <a:p>
            <a:r>
              <a:rPr lang="en-US" sz="1600"/>
              <a:t>Divisor can not be zero</a:t>
            </a:r>
          </a:p>
          <a:p>
            <a:r>
              <a:rPr lang="en-US" sz="1600"/>
              <a:t>&lt;class 'Exception'&gt;</a:t>
            </a:r>
          </a:p>
          <a:p>
            <a:r>
              <a:rPr lang="en-US" sz="1600"/>
              <a:t>End of Program</a:t>
            </a:r>
            <a:endParaRPr lang="en-IN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CD12D-C83E-412F-8542-645E2D9D653A}"/>
              </a:ext>
            </a:extLst>
          </p:cNvPr>
          <p:cNvSpPr txBox="1"/>
          <p:nvPr/>
        </p:nvSpPr>
        <p:spPr>
          <a:xfrm>
            <a:off x="5466169" y="3682325"/>
            <a:ext cx="2455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Enter a:2</a:t>
            </a:r>
          </a:p>
          <a:p>
            <a:r>
              <a:rPr lang="en-US" sz="1600"/>
              <a:t>Enter b:5</a:t>
            </a:r>
          </a:p>
          <a:p>
            <a:r>
              <a:rPr lang="en-US" sz="1600"/>
              <a:t>End of Program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403611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/>
              <a:t>The except statement using with exception variable</a:t>
            </a:r>
            <a:endParaRPr lang="en-US" sz="1800" b="1" i="1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DF5C9-A6E4-4B4E-90F7-5AC360543207}"/>
              </a:ext>
            </a:extLst>
          </p:cNvPr>
          <p:cNvSpPr txBox="1"/>
          <p:nvPr/>
        </p:nvSpPr>
        <p:spPr>
          <a:xfrm>
            <a:off x="619040" y="1695464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try:  </a:t>
            </a:r>
          </a:p>
          <a:p>
            <a:r>
              <a:rPr lang="en-IN" sz="1600">
                <a:latin typeface=""/>
              </a:rPr>
              <a:t>    a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600">
                <a:latin typeface=""/>
              </a:rPr>
              <a:t>    b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600">
                <a:latin typeface=""/>
              </a:rPr>
              <a:t>    c </a:t>
            </a:r>
            <a:r>
              <a:rPr lang="en-IN" sz="160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>
                <a:solidFill>
                  <a:srgbClr val="D2413A"/>
                </a:solidFill>
                <a:latin typeface=""/>
              </a:rPr>
              <a:t>Exception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as e:  </a:t>
            </a:r>
          </a:p>
          <a:p>
            <a:r>
              <a:rPr lang="en-US" sz="1600">
                <a:latin typeface=""/>
              </a:rPr>
              <a:t>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"Divisor can not be zero")  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print(e)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"Exception Not Generated")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"End of Program")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F1A5-9275-4DB3-A731-B92FAC9698E5}"/>
              </a:ext>
            </a:extLst>
          </p:cNvPr>
          <p:cNvSpPr txBox="1"/>
          <p:nvPr/>
        </p:nvSpPr>
        <p:spPr>
          <a:xfrm>
            <a:off x="6886322" y="1377159"/>
            <a:ext cx="2763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Enter a:3</a:t>
            </a:r>
          </a:p>
          <a:p>
            <a:r>
              <a:rPr lang="en-US"/>
              <a:t>Enter b:4</a:t>
            </a:r>
          </a:p>
          <a:p>
            <a:r>
              <a:rPr lang="en-US"/>
              <a:t>Exception Not Generated</a:t>
            </a:r>
          </a:p>
          <a:p>
            <a:r>
              <a:rPr lang="en-US"/>
              <a:t>End of Program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B9CDB-27BF-4A50-AF08-C1FBA9921CFF}"/>
              </a:ext>
            </a:extLst>
          </p:cNvPr>
          <p:cNvSpPr txBox="1"/>
          <p:nvPr/>
        </p:nvSpPr>
        <p:spPr>
          <a:xfrm>
            <a:off x="6858000" y="3239932"/>
            <a:ext cx="2172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Enter a:6</a:t>
            </a:r>
          </a:p>
          <a:p>
            <a:r>
              <a:rPr lang="en-US"/>
              <a:t>Enter b:0</a:t>
            </a:r>
          </a:p>
          <a:p>
            <a:r>
              <a:rPr lang="en-US"/>
              <a:t>Divisor can not be zero</a:t>
            </a:r>
          </a:p>
          <a:p>
            <a:r>
              <a:rPr lang="en-US"/>
              <a:t>division by zero</a:t>
            </a:r>
          </a:p>
          <a:p>
            <a:r>
              <a:rPr lang="en-US"/>
              <a:t>End of Program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B42A9-F496-4400-A607-44D3F5ED0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5" t="36185" r="41150" b="23383"/>
          <a:stretch/>
        </p:blipFill>
        <p:spPr>
          <a:xfrm>
            <a:off x="4122892" y="1313269"/>
            <a:ext cx="2763430" cy="23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Multiple Exceptions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D537E-4ADD-4FAF-A549-D0A54FDEC327}"/>
              </a:ext>
            </a:extLst>
          </p:cNvPr>
          <p:cNvSpPr txBox="1"/>
          <p:nvPr/>
        </p:nvSpPr>
        <p:spPr>
          <a:xfrm>
            <a:off x="530028" y="1520186"/>
            <a:ext cx="48511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try:    </a:t>
            </a:r>
          </a:p>
          <a:p>
            <a:r>
              <a:rPr lang="en-US" sz="1600">
                <a:latin typeface=""/>
              </a:rPr>
              <a:t>    </a:t>
            </a:r>
            <a:r>
              <a:rPr lang="en-US" sz="1600" i="1">
                <a:solidFill>
                  <a:srgbClr val="408080"/>
                </a:solidFill>
                <a:latin typeface=""/>
              </a:rPr>
              <a:t>#this will throw an exception if the file doesn’t #exist.     </a:t>
            </a:r>
          </a:p>
          <a:p>
            <a:r>
              <a:rPr lang="nn-NO" sz="1600">
                <a:latin typeface=""/>
              </a:rPr>
              <a:t>    fileptr </a:t>
            </a:r>
            <a:r>
              <a:rPr lang="nn-NO" sz="1600">
                <a:solidFill>
                  <a:srgbClr val="666666"/>
                </a:solidFill>
                <a:latin typeface=""/>
              </a:rPr>
              <a:t>= </a:t>
            </a:r>
            <a:r>
              <a:rPr lang="nn-NO" sz="1600">
                <a:solidFill>
                  <a:srgbClr val="008000"/>
                </a:solidFill>
                <a:latin typeface=""/>
              </a:rPr>
              <a:t>open(</a:t>
            </a:r>
            <a:r>
              <a:rPr lang="nn-NO" sz="1600">
                <a:solidFill>
                  <a:srgbClr val="BA2121"/>
                </a:solidFill>
                <a:latin typeface=""/>
              </a:rPr>
              <a:t>"file1.txt","r")    </a:t>
            </a:r>
          </a:p>
          <a:p>
            <a:r>
              <a:rPr lang="en-IN" sz="1600">
                <a:latin typeface=""/>
              </a:rPr>
              <a:t>    a</a:t>
            </a:r>
            <a:r>
              <a:rPr lang="en-IN" sz="1600">
                <a:solidFill>
                  <a:srgbClr val="666666"/>
                </a:solidFill>
                <a:latin typeface=""/>
              </a:rPr>
              <a:t>=5/0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err="1">
                <a:solidFill>
                  <a:srgbClr val="D2413A"/>
                </a:solidFill>
                <a:latin typeface=""/>
              </a:rPr>
              <a:t>ArithmeticError</a:t>
            </a:r>
            <a:r>
              <a:rPr lang="en-IN" sz="1600" b="1">
                <a:solidFill>
                  <a:srgbClr val="D2413A"/>
                </a:solidFill>
                <a:latin typeface=""/>
              </a:rPr>
              <a:t>:    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"Division By Zero")  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err="1">
                <a:solidFill>
                  <a:srgbClr val="D2413A"/>
                </a:solidFill>
                <a:latin typeface=""/>
              </a:rPr>
              <a:t>IOError</a:t>
            </a:r>
            <a:r>
              <a:rPr lang="en-IN" sz="1600" b="1">
                <a:solidFill>
                  <a:srgbClr val="D2413A"/>
                </a:solidFill>
                <a:latin typeface=""/>
              </a:rPr>
              <a:t>:    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"File not found")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else:    </a:t>
            </a:r>
          </a:p>
          <a:p>
            <a:r>
              <a:rPr lang="en-US" sz="1600">
                <a:latin typeface=""/>
              </a:rPr>
              <a:t>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"The file opened successfully")    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err="1">
                <a:latin typeface=""/>
              </a:rPr>
              <a:t>fileptr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600">
                <a:solidFill>
                  <a:srgbClr val="666666"/>
                </a:solidFill>
                <a:latin typeface=""/>
              </a:rPr>
              <a:t>()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7FE69-9231-49D1-8B43-31CD5EE95A68}"/>
              </a:ext>
            </a:extLst>
          </p:cNvPr>
          <p:cNvSpPr txBox="1"/>
          <p:nvPr/>
        </p:nvSpPr>
        <p:spPr>
          <a:xfrm>
            <a:off x="5989204" y="2195628"/>
            <a:ext cx="2458881" cy="30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Division By Zero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98C59-CECF-4378-8B9E-460A106E1EBA}"/>
              </a:ext>
            </a:extLst>
          </p:cNvPr>
          <p:cNvSpPr txBox="1"/>
          <p:nvPr/>
        </p:nvSpPr>
        <p:spPr>
          <a:xfrm>
            <a:off x="5989204" y="124682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File not found</a:t>
            </a:r>
          </a:p>
          <a:p>
            <a:r>
              <a:rPr lang="en-IN"/>
              <a:t>       </a:t>
            </a:r>
          </a:p>
          <a:p>
            <a:r>
              <a:rPr lang="en-IN"/>
              <a:t>        OR</a:t>
            </a:r>
          </a:p>
        </p:txBody>
      </p:sp>
    </p:spTree>
    <p:extLst>
      <p:ext uri="{BB962C8B-B14F-4D97-AF65-F5344CB8AC3E}">
        <p14:creationId xmlns:p14="http://schemas.microsoft.com/office/powerpoint/2010/main" val="347732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Declaring Multiple Exceptions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F63D4-DCDD-4B5D-9DB1-5A850E2829CF}"/>
              </a:ext>
            </a:extLst>
          </p:cNvPr>
          <p:cNvSpPr txBox="1"/>
          <p:nvPr/>
        </p:nvSpPr>
        <p:spPr>
          <a:xfrm>
            <a:off x="1302818" y="1556087"/>
            <a:ext cx="7703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B0F0"/>
                </a:solidFill>
              </a:rPr>
              <a:t>try:    </a:t>
            </a:r>
          </a:p>
          <a:p>
            <a:r>
              <a:rPr lang="en-US" sz="1800">
                <a:solidFill>
                  <a:srgbClr val="00B0F0"/>
                </a:solidFill>
              </a:rPr>
              <a:t>    #block of code     </a:t>
            </a:r>
          </a:p>
          <a:p>
            <a:r>
              <a:rPr lang="en-US" sz="1800">
                <a:solidFill>
                  <a:srgbClr val="00B0F0"/>
                </a:solidFill>
              </a:rPr>
              <a:t>    </a:t>
            </a:r>
          </a:p>
          <a:p>
            <a:r>
              <a:rPr lang="en-US" sz="1800">
                <a:solidFill>
                  <a:srgbClr val="00B0F0"/>
                </a:solidFill>
              </a:rPr>
              <a:t>except </a:t>
            </a:r>
            <a:r>
              <a:rPr lang="en-US" sz="1800">
                <a:solidFill>
                  <a:srgbClr val="FF0066"/>
                </a:solidFill>
              </a:rPr>
              <a:t>(&lt;Exception 1&gt;,&lt;Exception 2&gt;,&lt;Exception 3&gt;,...&lt;Exception n&gt;)    </a:t>
            </a:r>
          </a:p>
          <a:p>
            <a:r>
              <a:rPr lang="en-US" sz="1800">
                <a:solidFill>
                  <a:srgbClr val="00B0F0"/>
                </a:solidFill>
              </a:rPr>
              <a:t>    #block of code     </a:t>
            </a:r>
          </a:p>
          <a:p>
            <a:r>
              <a:rPr lang="en-US" sz="1800">
                <a:solidFill>
                  <a:srgbClr val="00B0F0"/>
                </a:solidFill>
              </a:rPr>
              <a:t>    </a:t>
            </a:r>
          </a:p>
          <a:p>
            <a:r>
              <a:rPr lang="en-US" sz="1800">
                <a:solidFill>
                  <a:srgbClr val="00B0F0"/>
                </a:solidFill>
              </a:rPr>
              <a:t>else:    </a:t>
            </a:r>
          </a:p>
          <a:p>
            <a:r>
              <a:rPr lang="en-US" sz="1800">
                <a:solidFill>
                  <a:srgbClr val="00B0F0"/>
                </a:solidFill>
              </a:rPr>
              <a:t>    #block of code </a:t>
            </a:r>
            <a:endParaRPr lang="en-IN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8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Declaring Multiple Exceptions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74051-9B3E-4C52-AE16-29295F84FECB}"/>
              </a:ext>
            </a:extLst>
          </p:cNvPr>
          <p:cNvSpPr txBox="1"/>
          <p:nvPr/>
        </p:nvSpPr>
        <p:spPr>
          <a:xfrm>
            <a:off x="869894" y="1771531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rgbClr val="008000"/>
                </a:solidFill>
                <a:latin typeface=""/>
              </a:rPr>
              <a:t>try:      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i="1">
                <a:solidFill>
                  <a:srgbClr val="408080"/>
                </a:solidFill>
                <a:latin typeface=""/>
              </a:rPr>
              <a:t>#a=10/0;   </a:t>
            </a:r>
          </a:p>
          <a:p>
            <a:r>
              <a:rPr lang="nn-NO" sz="1800">
                <a:latin typeface=""/>
              </a:rPr>
              <a:t>    fileptr </a:t>
            </a:r>
            <a:r>
              <a:rPr lang="nn-NO" sz="1800">
                <a:solidFill>
                  <a:srgbClr val="666666"/>
                </a:solidFill>
                <a:latin typeface=""/>
              </a:rPr>
              <a:t>= </a:t>
            </a:r>
            <a:r>
              <a:rPr lang="nn-NO" sz="1800">
                <a:solidFill>
                  <a:srgbClr val="008000"/>
                </a:solidFill>
                <a:latin typeface=""/>
              </a:rPr>
              <a:t>open(</a:t>
            </a:r>
            <a:r>
              <a:rPr lang="nn-NO" sz="1800">
                <a:solidFill>
                  <a:srgbClr val="BA2121"/>
                </a:solidFill>
                <a:latin typeface=""/>
              </a:rPr>
              <a:t>"file1.txt","r")      </a:t>
            </a:r>
          </a:p>
          <a:p>
            <a:r>
              <a:rPr lang="en-US" sz="1800" b="1">
                <a:solidFill>
                  <a:srgbClr val="008000"/>
                </a:solidFill>
                <a:latin typeface=""/>
              </a:rPr>
              <a:t>except (</a:t>
            </a:r>
            <a:r>
              <a:rPr lang="en-US" sz="1800" b="1" err="1">
                <a:solidFill>
                  <a:srgbClr val="D2413A"/>
                </a:solidFill>
                <a:latin typeface=""/>
              </a:rPr>
              <a:t>ArithmeticError</a:t>
            </a:r>
            <a:r>
              <a:rPr lang="en-US" sz="1800" b="1">
                <a:solidFill>
                  <a:srgbClr val="D2413A"/>
                </a:solidFill>
                <a:latin typeface=""/>
              </a:rPr>
              <a:t>, </a:t>
            </a:r>
            <a:r>
              <a:rPr lang="en-US" sz="1800" b="1" err="1">
                <a:solidFill>
                  <a:srgbClr val="D2413A"/>
                </a:solidFill>
                <a:latin typeface=""/>
              </a:rPr>
              <a:t>IOError</a:t>
            </a:r>
            <a:r>
              <a:rPr lang="en-US" sz="1800" b="1">
                <a:solidFill>
                  <a:srgbClr val="D2413A"/>
                </a:solidFill>
                <a:latin typeface=""/>
              </a:rPr>
              <a:t>) 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as e:      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print(type(e),e)      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else:      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"Successfully Done")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8640D-4F2C-49E2-880C-3A866618E190}"/>
              </a:ext>
            </a:extLst>
          </p:cNvPr>
          <p:cNvSpPr txBox="1"/>
          <p:nvPr/>
        </p:nvSpPr>
        <p:spPr>
          <a:xfrm>
            <a:off x="4681242" y="380285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&lt;class '</a:t>
            </a:r>
            <a:r>
              <a:rPr lang="en-US" err="1"/>
              <a:t>FileNotFoundError</a:t>
            </a:r>
            <a:r>
              <a:rPr lang="en-US"/>
              <a:t>'&gt; [</a:t>
            </a:r>
            <a:r>
              <a:rPr lang="en-US" err="1"/>
              <a:t>Errno</a:t>
            </a:r>
            <a:r>
              <a:rPr lang="en-US"/>
              <a:t> 2] No such file or directory: 'file1.txt'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finally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74051-9B3E-4C52-AE16-29295F84FECB}"/>
              </a:ext>
            </a:extLst>
          </p:cNvPr>
          <p:cNvSpPr txBox="1"/>
          <p:nvPr/>
        </p:nvSpPr>
        <p:spPr>
          <a:xfrm>
            <a:off x="0" y="744971"/>
            <a:ext cx="9029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C00000"/>
                </a:solidFill>
                <a:latin typeface="+mj-lt"/>
              </a:rPr>
              <a:t>The try statement in Python can have an optional finally clause. This clause is executed whether the exception is generated or not.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8000"/>
                </a:solidFill>
                <a:latin typeface="+mj-lt"/>
              </a:rPr>
              <a:t>Generally used to release external resources i.e. database connection, files, and network sockets.</a:t>
            </a:r>
          </a:p>
          <a:p>
            <a:endParaRPr lang="en-US" sz="1800" b="1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25C0E1-E2F9-4727-8FB0-60D363A0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33" y="1805072"/>
            <a:ext cx="4267109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finally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72272-DAD6-4CDE-ACEA-9659DA57C409}"/>
              </a:ext>
            </a:extLst>
          </p:cNvPr>
          <p:cNvSpPr txBox="1"/>
          <p:nvPr/>
        </p:nvSpPr>
        <p:spPr>
          <a:xfrm>
            <a:off x="663549" y="104614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A997A-47F2-4ED8-A132-5BFB773F502E}"/>
              </a:ext>
            </a:extLst>
          </p:cNvPr>
          <p:cNvSpPr txBox="1"/>
          <p:nvPr/>
        </p:nvSpPr>
        <p:spPr>
          <a:xfrm>
            <a:off x="679731" y="1226031"/>
            <a:ext cx="5405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err="1">
                <a:latin typeface=""/>
              </a:rPr>
              <a:t>ans</a:t>
            </a:r>
            <a:r>
              <a:rPr lang="en-IN" sz="1800">
                <a:latin typeface=""/>
              </a:rPr>
              <a:t> </a:t>
            </a:r>
            <a:r>
              <a:rPr lang="en-IN" sz="1800">
                <a:solidFill>
                  <a:srgbClr val="666666"/>
                </a:solidFill>
                <a:latin typeface=""/>
              </a:rPr>
              <a:t>= 15//0 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ans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800" b="1" err="1">
                <a:solidFill>
                  <a:srgbClr val="D2413A"/>
                </a:solidFill>
                <a:latin typeface=""/>
              </a:rPr>
              <a:t>ZeroDivisionError</a:t>
            </a:r>
            <a:r>
              <a:rPr lang="en-IN" sz="1800" b="1">
                <a:solidFill>
                  <a:srgbClr val="D2413A"/>
                </a:solidFill>
                <a:latin typeface=""/>
              </a:rPr>
              <a:t>:   </a:t>
            </a:r>
          </a:p>
          <a:p>
            <a:r>
              <a:rPr lang="en-US" sz="1800">
                <a:latin typeface=""/>
              </a:rPr>
              <a:t>    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"Denominator must not be zero")     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800">
                <a:latin typeface=""/>
              </a:rPr>
              <a:t>    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"finally block executed")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348C8-EB65-4E0F-B212-2F3EA2F12B77}"/>
              </a:ext>
            </a:extLst>
          </p:cNvPr>
          <p:cNvSpPr txBox="1"/>
          <p:nvPr/>
        </p:nvSpPr>
        <p:spPr>
          <a:xfrm>
            <a:off x="4778347" y="39174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Denominator must not be zero</a:t>
            </a:r>
          </a:p>
          <a:p>
            <a:r>
              <a:rPr lang="en-US" sz="1600"/>
              <a:t>finally block executed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71273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finally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72272-DAD6-4CDE-ACEA-9659DA57C409}"/>
              </a:ext>
            </a:extLst>
          </p:cNvPr>
          <p:cNvSpPr txBox="1"/>
          <p:nvPr/>
        </p:nvSpPr>
        <p:spPr>
          <a:xfrm>
            <a:off x="663549" y="104614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6505-F418-4F3F-BBEE-FE057E5AAC35}"/>
              </a:ext>
            </a:extLst>
          </p:cNvPr>
          <p:cNvSpPr txBox="1"/>
          <p:nvPr/>
        </p:nvSpPr>
        <p:spPr>
          <a:xfrm>
            <a:off x="489568" y="967401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latin typeface=""/>
              </a:rPr>
              <a:t>f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>
                <a:solidFill>
                  <a:srgbClr val="008000"/>
                </a:solidFill>
                <a:latin typeface=""/>
              </a:rPr>
              <a:t>None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nn-NO" sz="1800">
                <a:latin typeface=""/>
              </a:rPr>
              <a:t>   f </a:t>
            </a:r>
            <a:r>
              <a:rPr lang="nn-NO" sz="1800">
                <a:solidFill>
                  <a:srgbClr val="666666"/>
                </a:solidFill>
                <a:latin typeface=""/>
              </a:rPr>
              <a:t>= </a:t>
            </a:r>
            <a:r>
              <a:rPr lang="nn-NO" sz="1800">
                <a:solidFill>
                  <a:srgbClr val="008000"/>
                </a:solidFill>
                <a:latin typeface=""/>
              </a:rPr>
              <a:t>open(</a:t>
            </a:r>
            <a:r>
              <a:rPr lang="nn-NO" sz="1800">
                <a:solidFill>
                  <a:srgbClr val="BA2121"/>
                </a:solidFill>
                <a:latin typeface=""/>
              </a:rPr>
              <a:t>"fil.txt",encoding </a:t>
            </a:r>
            <a:r>
              <a:rPr lang="nn-NO" sz="1800">
                <a:solidFill>
                  <a:srgbClr val="666666"/>
                </a:solidFill>
                <a:latin typeface=""/>
              </a:rPr>
              <a:t>= </a:t>
            </a:r>
            <a:r>
              <a:rPr lang="nn-NO" sz="1800">
                <a:solidFill>
                  <a:srgbClr val="BA2121"/>
                </a:solidFill>
                <a:latin typeface=""/>
              </a:rPr>
              <a:t>'utf-8')</a:t>
            </a:r>
          </a:p>
          <a:p>
            <a:r>
              <a:rPr lang="en-IN" sz="1800">
                <a:latin typeface=""/>
              </a:rPr>
              <a:t>   </a:t>
            </a:r>
            <a:r>
              <a:rPr lang="en-IN" sz="1800" i="1">
                <a:solidFill>
                  <a:srgbClr val="408080"/>
                </a:solidFill>
                <a:latin typeface=""/>
              </a:rPr>
              <a:t># perform file operations</a:t>
            </a:r>
          </a:p>
          <a:p>
            <a:endParaRPr lang="en-IN" sz="1800">
              <a:latin typeface=""/>
            </a:endParaRP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US" sz="1800">
                <a:latin typeface=""/>
              </a:rPr>
              <a:t>        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"You are trying to open non existing file")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if f:</a:t>
            </a:r>
          </a:p>
          <a:p>
            <a:r>
              <a:rPr lang="en-IN" sz="1800">
                <a:latin typeface=""/>
              </a:rPr>
              <a:t>        </a:t>
            </a:r>
            <a:r>
              <a:rPr lang="en-IN" sz="1800" err="1">
                <a:latin typeface=""/>
              </a:rPr>
              <a:t>f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80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>
                <a:latin typeface=""/>
              </a:rPr>
              <a:t>    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"File closed successfully")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"All resources released....")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D0FB-4224-4A08-A6F6-6680ADC0FC9A}"/>
              </a:ext>
            </a:extLst>
          </p:cNvPr>
          <p:cNvSpPr txBox="1"/>
          <p:nvPr/>
        </p:nvSpPr>
        <p:spPr>
          <a:xfrm>
            <a:off x="4915912" y="16858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You are trying to open non existing file</a:t>
            </a:r>
          </a:p>
          <a:p>
            <a:r>
              <a:rPr lang="en-US" sz="1600"/>
              <a:t>All resources released....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2C133-B52B-4432-B844-A1ABCF144A53}"/>
              </a:ext>
            </a:extLst>
          </p:cNvPr>
          <p:cNvSpPr txBox="1"/>
          <p:nvPr/>
        </p:nvSpPr>
        <p:spPr>
          <a:xfrm>
            <a:off x="4994810" y="3468818"/>
            <a:ext cx="4745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File closed successfully</a:t>
            </a:r>
          </a:p>
          <a:p>
            <a:r>
              <a:rPr lang="en-US" sz="1600"/>
              <a:t>All resources released....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58019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74051-9B3E-4C52-AE16-29295F84FECB}"/>
              </a:ext>
            </a:extLst>
          </p:cNvPr>
          <p:cNvSpPr txBox="1"/>
          <p:nvPr/>
        </p:nvSpPr>
        <p:spPr>
          <a:xfrm>
            <a:off x="0" y="822843"/>
            <a:ext cx="90292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C00000"/>
                </a:solidFill>
                <a:latin typeface="+mj-lt"/>
              </a:rPr>
              <a:t>To create a custom exception class, we have to inherit an </a:t>
            </a:r>
            <a:r>
              <a:rPr lang="en-US" sz="1800" b="1">
                <a:solidFill>
                  <a:srgbClr val="00B0F0"/>
                </a:solidFill>
                <a:latin typeface="+mj-lt"/>
              </a:rPr>
              <a:t>Exception</a:t>
            </a:r>
            <a:r>
              <a:rPr lang="en-US" sz="1800" b="1">
                <a:solidFill>
                  <a:srgbClr val="C00000"/>
                </a:solidFill>
                <a:latin typeface="+mj-lt"/>
              </a:rPr>
              <a:t> class in Python.</a:t>
            </a:r>
          </a:p>
          <a:p>
            <a:endParaRPr lang="en-US" sz="1800" b="1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C000"/>
                </a:solidFill>
                <a:latin typeface="+mj-lt"/>
              </a:rPr>
              <a:t>The constructor of Exception class displays the description message of the exception which has been raised. So we have to invoke base class constructor with custom message.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0066"/>
                </a:solidFill>
                <a:latin typeface="+mj-lt"/>
              </a:rPr>
              <a:t>When the condition is violating, we have to raise the exception explicitly as per below syntax:</a:t>
            </a:r>
          </a:p>
          <a:p>
            <a:pPr lvl="1"/>
            <a:r>
              <a:rPr lang="en-US" sz="1800" b="1">
                <a:solidFill>
                  <a:srgbClr val="FFC000"/>
                </a:solidFill>
                <a:latin typeface="+mj-lt"/>
              </a:rPr>
              <a:t>		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raise </a:t>
            </a:r>
            <a:r>
              <a:rPr lang="en-US" sz="1800" b="1" err="1">
                <a:solidFill>
                  <a:srgbClr val="002060"/>
                </a:solidFill>
                <a:latin typeface="+mj-lt"/>
              </a:rPr>
              <a:t>ExceptionClassName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(</a:t>
            </a:r>
            <a:r>
              <a:rPr lang="en-US" sz="1800" b="1" err="1">
                <a:solidFill>
                  <a:srgbClr val="002060"/>
                </a:solidFill>
                <a:latin typeface="+mj-lt"/>
              </a:rPr>
              <a:t>arg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)</a:t>
            </a:r>
          </a:p>
          <a:p>
            <a:endParaRPr lang="en-US" sz="1800" b="1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58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6CD8C-D29A-4F8A-B692-EEF668B5893B}"/>
              </a:ext>
            </a:extLst>
          </p:cNvPr>
          <p:cNvSpPr txBox="1"/>
          <p:nvPr/>
        </p:nvSpPr>
        <p:spPr>
          <a:xfrm>
            <a:off x="683777" y="619185"/>
            <a:ext cx="7335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err="1">
                <a:solidFill>
                  <a:srgbClr val="0000FF"/>
                </a:solidFill>
                <a:latin typeface=""/>
              </a:rPr>
              <a:t>SalaryNotInRangeError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(</a:t>
            </a:r>
            <a:r>
              <a:rPr lang="en-IN" sz="1600" b="1">
                <a:solidFill>
                  <a:srgbClr val="D2413A"/>
                </a:solidFill>
                <a:latin typeface=""/>
              </a:rPr>
              <a:t>Exception):</a:t>
            </a:r>
          </a:p>
          <a:p>
            <a:r>
              <a:rPr lang="en-US" sz="1600">
                <a:latin typeface=""/>
              </a:rPr>
              <a:t>    </a:t>
            </a:r>
            <a:r>
              <a:rPr lang="en-US" sz="1600" i="1">
                <a:solidFill>
                  <a:srgbClr val="BA2121"/>
                </a:solidFill>
                <a:latin typeface=""/>
              </a:rPr>
              <a:t>"""Exception raised for errors in the input salary.</a:t>
            </a:r>
          </a:p>
          <a:p>
            <a:endParaRPr lang="en-IN" sz="1600" i="1">
              <a:solidFill>
                <a:srgbClr val="BA2121"/>
              </a:solidFill>
              <a:latin typeface=""/>
            </a:endParaRPr>
          </a:p>
          <a:p>
            <a:r>
              <a:rPr lang="en-IN" sz="1600" i="1">
                <a:solidFill>
                  <a:srgbClr val="BA2121"/>
                </a:solidFill>
                <a:latin typeface=""/>
              </a:rPr>
              <a:t>    Attributes:</a:t>
            </a:r>
          </a:p>
          <a:p>
            <a:r>
              <a:rPr lang="en-US" sz="1600" i="1">
                <a:solidFill>
                  <a:srgbClr val="BA2121"/>
                </a:solidFill>
                <a:latin typeface=""/>
              </a:rPr>
              <a:t>        salary -- input salary which caused the error</a:t>
            </a:r>
          </a:p>
          <a:p>
            <a:r>
              <a:rPr lang="en-US" sz="1600" i="1">
                <a:solidFill>
                  <a:srgbClr val="BA2121"/>
                </a:solidFill>
                <a:latin typeface=""/>
              </a:rPr>
              <a:t>        message -- explanation of the error</a:t>
            </a:r>
          </a:p>
          <a:p>
            <a:r>
              <a:rPr lang="en-IN" sz="1600" i="1">
                <a:solidFill>
                  <a:srgbClr val="BA2121"/>
                </a:solidFill>
                <a:latin typeface=""/>
              </a:rPr>
              <a:t>    """</a:t>
            </a:r>
          </a:p>
          <a:p>
            <a:endParaRPr lang="en-IN" sz="1600">
              <a:latin typeface=""/>
            </a:endParaRPr>
          </a:p>
          <a:p>
            <a:r>
              <a:rPr lang="en-US" sz="1600">
                <a:latin typeface=""/>
              </a:rPr>
              <a:t>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self, salary, message</a:t>
            </a:r>
            <a:r>
              <a:rPr lang="en-US" sz="1600" b="1">
                <a:solidFill>
                  <a:srgbClr val="666666"/>
                </a:solidFill>
                <a:latin typeface=""/>
              </a:rPr>
              <a:t>=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"Salary is not in (5000, 15000) range"):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.salary</a:t>
            </a:r>
            <a:r>
              <a:rPr lang="en-IN" sz="1600">
                <a:solidFill>
                  <a:srgbClr val="666666"/>
                </a:solidFill>
                <a:latin typeface=""/>
              </a:rPr>
              <a:t> = salary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1600">
                <a:solidFill>
                  <a:srgbClr val="666666"/>
                </a:solidFill>
                <a:latin typeface=""/>
              </a:rPr>
              <a:t> = message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>
                <a:solidFill>
                  <a:srgbClr val="008000"/>
                </a:solidFill>
                <a:latin typeface=""/>
              </a:rPr>
              <a:t>super()</a:t>
            </a:r>
            <a:r>
              <a:rPr lang="en-IN" sz="160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sz="1600">
                <a:solidFill>
                  <a:srgbClr val="666666"/>
                </a:solidFill>
                <a:latin typeface=""/>
              </a:rPr>
              <a:t>__(</a:t>
            </a:r>
            <a:r>
              <a:rPr lang="en-IN" sz="160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160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1600">
              <a:latin typeface=""/>
            </a:endParaRPr>
          </a:p>
          <a:p>
            <a:endParaRPr lang="en-IN" sz="1600">
              <a:latin typeface=""/>
            </a:endParaRPr>
          </a:p>
          <a:p>
            <a:r>
              <a:rPr lang="en-US" sz="1600">
                <a:latin typeface=""/>
              </a:rPr>
              <a:t>salary </a:t>
            </a:r>
            <a:r>
              <a:rPr lang="en-US" sz="1600">
                <a:solidFill>
                  <a:srgbClr val="666666"/>
                </a:solidFill>
                <a:latin typeface=""/>
              </a:rPr>
              <a:t>= </a:t>
            </a:r>
            <a:r>
              <a:rPr lang="en-US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1600">
                <a:solidFill>
                  <a:srgbClr val="BA2121"/>
                </a:solidFill>
                <a:latin typeface=""/>
              </a:rPr>
              <a:t>"Enter salary amount: "))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if </a:t>
            </a:r>
            <a:r>
              <a:rPr lang="en-US" sz="1600" b="1">
                <a:solidFill>
                  <a:srgbClr val="AA22FF"/>
                </a:solidFill>
                <a:latin typeface=""/>
              </a:rPr>
              <a:t>not </a:t>
            </a:r>
            <a:r>
              <a:rPr lang="en-US" sz="1600" b="1">
                <a:solidFill>
                  <a:srgbClr val="666666"/>
                </a:solidFill>
                <a:latin typeface=""/>
              </a:rPr>
              <a:t>5000 &lt; salary &lt; 15000: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raise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SalaryNotInRangeError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(salary)</a:t>
            </a:r>
          </a:p>
        </p:txBody>
      </p:sp>
    </p:spTree>
    <p:extLst>
      <p:ext uri="{BB962C8B-B14F-4D97-AF65-F5344CB8AC3E}">
        <p14:creationId xmlns:p14="http://schemas.microsoft.com/office/powerpoint/2010/main" val="222179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>
                <a:latin typeface="+mj-lt"/>
                <a:hlinkClick r:id="rId3"/>
              </a:rPr>
              <a:t>manish_ratilal2002@yahoo.com</a:t>
            </a:r>
            <a:endParaRPr lang="fr-FR" sz="240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>
                <a:latin typeface="+mj-lt"/>
              </a:rPr>
              <a:t>SBMP</a:t>
            </a:r>
            <a:endParaRPr lang="en" sz="2400" b="1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11236-3961-4C4F-A226-5167359B7B35}"/>
              </a:ext>
            </a:extLst>
          </p:cNvPr>
          <p:cNvSpPr txBox="1"/>
          <p:nvPr/>
        </p:nvSpPr>
        <p:spPr>
          <a:xfrm>
            <a:off x="665570" y="1624866"/>
            <a:ext cx="7812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rgbClr val="FF6600"/>
                </a:solidFill>
              </a:rPr>
              <a:t>Enter salary amount: 3400</a:t>
            </a:r>
          </a:p>
          <a:p>
            <a:r>
              <a:rPr lang="en-IN" sz="1600">
                <a:solidFill>
                  <a:srgbClr val="FF6600"/>
                </a:solidFill>
              </a:rPr>
              <a:t>Traceback (most recent call last):</a:t>
            </a:r>
          </a:p>
          <a:p>
            <a:r>
              <a:rPr lang="en-IN" sz="1600">
                <a:solidFill>
                  <a:srgbClr val="FF6600"/>
                </a:solidFill>
              </a:rPr>
              <a:t>  File "D:\SBMP\SUBJECTS\Python\Python_Code\OOP\exceptions\UDE1_Sal.py", line 17, in &lt;module&gt;</a:t>
            </a:r>
          </a:p>
          <a:p>
            <a:r>
              <a:rPr lang="en-IN" sz="1600">
                <a:solidFill>
                  <a:srgbClr val="FF6600"/>
                </a:solidFill>
              </a:rPr>
              <a:t>    raise </a:t>
            </a:r>
            <a:r>
              <a:rPr lang="en-IN" sz="1600" err="1">
                <a:solidFill>
                  <a:srgbClr val="FF6600"/>
                </a:solidFill>
              </a:rPr>
              <a:t>SalaryNotInRangeError</a:t>
            </a:r>
            <a:r>
              <a:rPr lang="en-IN" sz="1600">
                <a:solidFill>
                  <a:srgbClr val="FF6600"/>
                </a:solidFill>
              </a:rPr>
              <a:t>(salary)</a:t>
            </a:r>
          </a:p>
          <a:p>
            <a:r>
              <a:rPr lang="en-IN" sz="1600">
                <a:solidFill>
                  <a:srgbClr val="FF6600"/>
                </a:solidFill>
              </a:rPr>
              <a:t>__main__.</a:t>
            </a:r>
            <a:r>
              <a:rPr lang="en-IN" sz="1600" err="1">
                <a:solidFill>
                  <a:srgbClr val="FF6600"/>
                </a:solidFill>
              </a:rPr>
              <a:t>SalaryNotInRangeError</a:t>
            </a:r>
            <a:r>
              <a:rPr lang="en-IN" sz="1600">
                <a:solidFill>
                  <a:srgbClr val="FF6600"/>
                </a:solidFill>
              </a:rPr>
              <a:t>: Salary is not in (5000, 15000)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EB51A-FB02-4637-8A91-AB9E6A2118C5}"/>
              </a:ext>
            </a:extLst>
          </p:cNvPr>
          <p:cNvSpPr txBox="1"/>
          <p:nvPr/>
        </p:nvSpPr>
        <p:spPr>
          <a:xfrm>
            <a:off x="226577" y="3948913"/>
            <a:ext cx="882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Note: The Constructor of the Exception class is called with </a:t>
            </a:r>
            <a:r>
              <a:rPr lang="en-US" sz="2000" err="1"/>
              <a:t>self.message</a:t>
            </a:r>
            <a:r>
              <a:rPr lang="en-US" sz="2000"/>
              <a:t> 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35199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11236-3961-4C4F-A226-5167359B7B35}"/>
              </a:ext>
            </a:extLst>
          </p:cNvPr>
          <p:cNvSpPr txBox="1"/>
          <p:nvPr/>
        </p:nvSpPr>
        <p:spPr>
          <a:xfrm>
            <a:off x="398533" y="1002090"/>
            <a:ext cx="8575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>
                <a:solidFill>
                  <a:srgbClr val="00B050"/>
                </a:solidFill>
              </a:rPr>
              <a:t>The custom </a:t>
            </a:r>
            <a:r>
              <a:rPr lang="en-US" sz="1800" err="1">
                <a:solidFill>
                  <a:srgbClr val="00B050"/>
                </a:solidFill>
              </a:rPr>
              <a:t>self.salary</a:t>
            </a:r>
            <a:r>
              <a:rPr lang="en-US" sz="1800">
                <a:solidFill>
                  <a:srgbClr val="00B050"/>
                </a:solidFill>
              </a:rPr>
              <a:t> attribute is defined to display the salary which caused the exception.</a:t>
            </a:r>
          </a:p>
          <a:p>
            <a:pPr algn="just"/>
            <a:endParaRPr lang="en-US" sz="1800">
              <a:solidFill>
                <a:srgbClr val="FF6600"/>
              </a:solidFill>
            </a:endParaRPr>
          </a:p>
          <a:p>
            <a:pPr algn="just"/>
            <a:r>
              <a:rPr lang="en-US" sz="1800">
                <a:solidFill>
                  <a:srgbClr val="002060"/>
                </a:solidFill>
              </a:rPr>
              <a:t>The inherited __str__ method of the Exception class is then used to display the corresponding message when </a:t>
            </a:r>
            <a:r>
              <a:rPr lang="en-US" sz="1800" err="1">
                <a:solidFill>
                  <a:srgbClr val="002060"/>
                </a:solidFill>
              </a:rPr>
              <a:t>SalaryNotInRangeError</a:t>
            </a:r>
            <a:r>
              <a:rPr lang="en-US" sz="1800">
                <a:solidFill>
                  <a:srgbClr val="002060"/>
                </a:solidFill>
              </a:rPr>
              <a:t> is raised.</a:t>
            </a:r>
          </a:p>
          <a:p>
            <a:pPr algn="just"/>
            <a:endParaRPr lang="en-US" sz="1800">
              <a:solidFill>
                <a:srgbClr val="FF6600"/>
              </a:solidFill>
            </a:endParaRPr>
          </a:p>
          <a:p>
            <a:pPr algn="just"/>
            <a:r>
              <a:rPr lang="en-US" sz="1800">
                <a:solidFill>
                  <a:srgbClr val="FF6600"/>
                </a:solidFill>
              </a:rPr>
              <a:t>We can also customize the __str__ method itself by overriding it.</a:t>
            </a:r>
            <a:endParaRPr lang="en-IN" sz="18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8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3DB14-F2F3-4562-BC28-7891F5140EC8}"/>
              </a:ext>
            </a:extLst>
          </p:cNvPr>
          <p:cNvSpPr txBox="1"/>
          <p:nvPr/>
        </p:nvSpPr>
        <p:spPr>
          <a:xfrm>
            <a:off x="432922" y="728535"/>
            <a:ext cx="79342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SalaryNotInRangeError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(</a:t>
            </a:r>
            <a:r>
              <a:rPr lang="en-IN" sz="2000" b="1">
                <a:solidFill>
                  <a:srgbClr val="D2413A"/>
                </a:solidFill>
                <a:latin typeface=""/>
              </a:rPr>
              <a:t>Exception):    </a:t>
            </a:r>
          </a:p>
          <a:p>
            <a:r>
              <a:rPr lang="en-US" sz="2000">
                <a:latin typeface=""/>
              </a:rPr>
              <a:t>    </a:t>
            </a:r>
            <a:r>
              <a:rPr lang="en-US" sz="2000" b="1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>
                <a:solidFill>
                  <a:srgbClr val="008000"/>
                </a:solidFill>
                <a:latin typeface=""/>
              </a:rPr>
              <a:t>self, salary, message</a:t>
            </a:r>
            <a:r>
              <a:rPr lang="en-US" sz="2000" b="1">
                <a:solidFill>
                  <a:srgbClr val="666666"/>
                </a:solidFill>
                <a:latin typeface=""/>
              </a:rPr>
              <a:t>=</a:t>
            </a:r>
            <a:r>
              <a:rPr lang="en-US" sz="2000" b="1">
                <a:solidFill>
                  <a:srgbClr val="BA2121"/>
                </a:solidFill>
                <a:latin typeface=""/>
              </a:rPr>
              <a:t>"Salary is not in (5000, 15000) range"):</a:t>
            </a:r>
          </a:p>
          <a:p>
            <a:r>
              <a:rPr lang="en-IN" sz="2000">
                <a:latin typeface=""/>
              </a:rPr>
              <a:t>        </a:t>
            </a:r>
            <a:r>
              <a:rPr lang="en-IN" sz="200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.salary</a:t>
            </a:r>
            <a:r>
              <a:rPr lang="en-IN" sz="2000">
                <a:solidFill>
                  <a:srgbClr val="666666"/>
                </a:solidFill>
                <a:latin typeface=""/>
              </a:rPr>
              <a:t> = salary</a:t>
            </a:r>
          </a:p>
          <a:p>
            <a:r>
              <a:rPr lang="en-IN" sz="2000">
                <a:latin typeface=""/>
              </a:rPr>
              <a:t>        </a:t>
            </a:r>
            <a:r>
              <a:rPr lang="en-IN" sz="200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2000">
                <a:solidFill>
                  <a:srgbClr val="666666"/>
                </a:solidFill>
                <a:latin typeface=""/>
              </a:rPr>
              <a:t> = message</a:t>
            </a:r>
          </a:p>
          <a:p>
            <a:r>
              <a:rPr lang="en-IN" sz="2000">
                <a:latin typeface=""/>
              </a:rPr>
              <a:t>        </a:t>
            </a:r>
            <a:r>
              <a:rPr lang="en-IN" sz="2000">
                <a:solidFill>
                  <a:srgbClr val="008000"/>
                </a:solidFill>
                <a:latin typeface=""/>
              </a:rPr>
              <a:t>super()</a:t>
            </a:r>
            <a:r>
              <a:rPr lang="en-IN" sz="2000">
                <a:solidFill>
                  <a:srgbClr val="666666"/>
                </a:solidFill>
                <a:latin typeface=""/>
              </a:rPr>
              <a:t>.__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sz="2000">
                <a:solidFill>
                  <a:srgbClr val="666666"/>
                </a:solidFill>
                <a:latin typeface=""/>
              </a:rPr>
              <a:t>__(</a:t>
            </a:r>
            <a:r>
              <a:rPr lang="en-IN" sz="200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.message</a:t>
            </a:r>
            <a:r>
              <a:rPr lang="en-IN" sz="200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2000">
              <a:latin typeface=""/>
            </a:endParaRPr>
          </a:p>
          <a:p>
            <a:r>
              <a:rPr lang="en-IN" sz="2000">
                <a:latin typeface=""/>
              </a:rPr>
              <a:t>  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__str__(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2000">
                <a:latin typeface=""/>
              </a:rPr>
              <a:t>      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return f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'{</a:t>
            </a:r>
            <a:r>
              <a:rPr lang="en-IN" sz="2000" b="1" err="1">
                <a:solidFill>
                  <a:srgbClr val="BA2121"/>
                </a:solidFill>
                <a:latin typeface=""/>
              </a:rPr>
              <a:t>self.salary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} -&gt; {</a:t>
            </a:r>
            <a:r>
              <a:rPr lang="en-IN" sz="2000" b="1" err="1">
                <a:solidFill>
                  <a:srgbClr val="BA2121"/>
                </a:solidFill>
                <a:latin typeface=""/>
              </a:rPr>
              <a:t>self.message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}'</a:t>
            </a:r>
          </a:p>
          <a:p>
            <a:endParaRPr lang="en-IN" sz="2000">
              <a:latin typeface=""/>
            </a:endParaRPr>
          </a:p>
          <a:p>
            <a:r>
              <a:rPr lang="en-US" sz="2000">
                <a:latin typeface=""/>
              </a:rPr>
              <a:t>salary </a:t>
            </a:r>
            <a:r>
              <a:rPr lang="en-US" sz="2000">
                <a:solidFill>
                  <a:srgbClr val="666666"/>
                </a:solidFill>
                <a:latin typeface=""/>
              </a:rPr>
              <a:t>= </a:t>
            </a:r>
            <a:r>
              <a:rPr lang="en-US" sz="200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2000">
                <a:solidFill>
                  <a:srgbClr val="BA2121"/>
                </a:solidFill>
                <a:latin typeface=""/>
              </a:rPr>
              <a:t>"Enter salary amount: "))</a:t>
            </a:r>
          </a:p>
          <a:p>
            <a:r>
              <a:rPr lang="en-US" sz="2000" b="1">
                <a:solidFill>
                  <a:srgbClr val="008000"/>
                </a:solidFill>
                <a:latin typeface=""/>
              </a:rPr>
              <a:t>if </a:t>
            </a:r>
            <a:r>
              <a:rPr lang="en-US" sz="2000" b="1">
                <a:solidFill>
                  <a:srgbClr val="AA22FF"/>
                </a:solidFill>
                <a:latin typeface=""/>
              </a:rPr>
              <a:t>not </a:t>
            </a:r>
            <a:r>
              <a:rPr lang="en-US" sz="2000" b="1">
                <a:solidFill>
                  <a:srgbClr val="666666"/>
                </a:solidFill>
                <a:latin typeface=""/>
              </a:rPr>
              <a:t>5000 &lt; salary &lt; 15000:</a:t>
            </a:r>
          </a:p>
          <a:p>
            <a:r>
              <a:rPr lang="en-IN" sz="2000">
                <a:latin typeface=""/>
              </a:rPr>
              <a:t>  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raise 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SalaryNotInRangeError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(salary)</a:t>
            </a:r>
          </a:p>
        </p:txBody>
      </p:sp>
    </p:spTree>
    <p:extLst>
      <p:ext uri="{BB962C8B-B14F-4D97-AF65-F5344CB8AC3E}">
        <p14:creationId xmlns:p14="http://schemas.microsoft.com/office/powerpoint/2010/main" val="2353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Custom(User Defined Exception) class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8ABD8-8669-4859-B422-49B3B97A11A9}"/>
              </a:ext>
            </a:extLst>
          </p:cNvPr>
          <p:cNvSpPr txBox="1"/>
          <p:nvPr/>
        </p:nvSpPr>
        <p:spPr>
          <a:xfrm>
            <a:off x="756604" y="1390197"/>
            <a:ext cx="79504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solidFill>
                  <a:srgbClr val="FF6600"/>
                </a:solidFill>
              </a:rPr>
              <a:t>Enter salary amount: 4999</a:t>
            </a:r>
          </a:p>
          <a:p>
            <a:r>
              <a:rPr lang="en-IN" sz="1800">
                <a:solidFill>
                  <a:srgbClr val="FF6600"/>
                </a:solidFill>
              </a:rPr>
              <a:t>Traceback (most recent call last):</a:t>
            </a:r>
          </a:p>
          <a:p>
            <a:r>
              <a:rPr lang="en-IN" sz="1800">
                <a:solidFill>
                  <a:srgbClr val="FF6600"/>
                </a:solidFill>
              </a:rPr>
              <a:t>  File "D:\SBMP\SUBJECTS\Python\Python_Code\OOP\exceptions\UDE2_Sal_Str.py", line 12, in &lt;module&gt;</a:t>
            </a:r>
          </a:p>
          <a:p>
            <a:r>
              <a:rPr lang="en-IN" sz="1800">
                <a:solidFill>
                  <a:srgbClr val="FF6600"/>
                </a:solidFill>
              </a:rPr>
              <a:t>    raise </a:t>
            </a:r>
            <a:r>
              <a:rPr lang="en-IN" sz="1800" err="1">
                <a:solidFill>
                  <a:srgbClr val="FF6600"/>
                </a:solidFill>
              </a:rPr>
              <a:t>SalaryNotInRangeError</a:t>
            </a:r>
            <a:r>
              <a:rPr lang="en-IN" sz="1800">
                <a:solidFill>
                  <a:srgbClr val="FF6600"/>
                </a:solidFill>
              </a:rPr>
              <a:t>(salary)</a:t>
            </a:r>
          </a:p>
          <a:p>
            <a:r>
              <a:rPr lang="en-IN" sz="1800">
                <a:solidFill>
                  <a:srgbClr val="FF6600"/>
                </a:solidFill>
              </a:rPr>
              <a:t>__main__.</a:t>
            </a:r>
            <a:r>
              <a:rPr lang="en-IN" sz="1800" err="1">
                <a:solidFill>
                  <a:srgbClr val="FF6600"/>
                </a:solidFill>
              </a:rPr>
              <a:t>SalaryNotInRangeError</a:t>
            </a:r>
            <a:r>
              <a:rPr lang="en-IN" sz="1800">
                <a:solidFill>
                  <a:srgbClr val="FF6600"/>
                </a:solidFill>
              </a:rPr>
              <a:t>: 4999 -&gt; Salary is not in (5000, 15000) range</a:t>
            </a:r>
          </a:p>
        </p:txBody>
      </p:sp>
    </p:spTree>
    <p:extLst>
      <p:ext uri="{BB962C8B-B14F-4D97-AF65-F5344CB8AC3E}">
        <p14:creationId xmlns:p14="http://schemas.microsoft.com/office/powerpoint/2010/main" val="129890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156516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Guessing Game 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F1D43-D83F-4D82-A13B-444C3503F267}"/>
              </a:ext>
            </a:extLst>
          </p:cNvPr>
          <p:cNvSpPr txBox="1"/>
          <p:nvPr/>
        </p:nvSpPr>
        <p:spPr>
          <a:xfrm>
            <a:off x="1023642" y="1029098"/>
            <a:ext cx="76672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>
                <a:solidFill>
                  <a:srgbClr val="408080"/>
                </a:solidFill>
                <a:latin typeface=""/>
              </a:rPr>
              <a:t># define Python user-defined exceptions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Error(</a:t>
            </a:r>
            <a:r>
              <a:rPr lang="en-IN" sz="2000" b="1">
                <a:solidFill>
                  <a:srgbClr val="D2413A"/>
                </a:solidFill>
                <a:latin typeface=""/>
              </a:rPr>
              <a:t>Exception):</a:t>
            </a:r>
          </a:p>
          <a:p>
            <a:r>
              <a:rPr lang="en-US" sz="2000">
                <a:latin typeface=""/>
              </a:rPr>
              <a:t>    </a:t>
            </a:r>
            <a:r>
              <a:rPr lang="en-US" sz="2000" i="1">
                <a:solidFill>
                  <a:srgbClr val="BA2121"/>
                </a:solidFill>
                <a:latin typeface=""/>
              </a:rPr>
              <a:t>"""Base class for other exceptions"""</a:t>
            </a:r>
          </a:p>
          <a:p>
            <a:r>
              <a:rPr lang="en-IN" sz="2000">
                <a:latin typeface=""/>
              </a:rPr>
              <a:t>  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ValueTooSmallError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(Error):</a:t>
            </a:r>
          </a:p>
          <a:p>
            <a:r>
              <a:rPr lang="en-US" sz="2000">
                <a:latin typeface=""/>
              </a:rPr>
              <a:t>    </a:t>
            </a:r>
            <a:r>
              <a:rPr lang="en-US" sz="2000" i="1">
                <a:solidFill>
                  <a:srgbClr val="BA2121"/>
                </a:solidFill>
                <a:latin typeface=""/>
              </a:rPr>
              <a:t>"""Raised when the input value is too small"""</a:t>
            </a:r>
          </a:p>
          <a:p>
            <a:r>
              <a:rPr lang="en-IN" sz="2000">
                <a:latin typeface=""/>
              </a:rPr>
              <a:t>  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ValueTooLargeError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(Error):</a:t>
            </a:r>
          </a:p>
          <a:p>
            <a:r>
              <a:rPr lang="en-US" sz="2000">
                <a:latin typeface=""/>
              </a:rPr>
              <a:t>    </a:t>
            </a:r>
            <a:r>
              <a:rPr lang="en-US" sz="2000" i="1">
                <a:solidFill>
                  <a:srgbClr val="BA2121"/>
                </a:solidFill>
                <a:latin typeface=""/>
              </a:rPr>
              <a:t>"""Raised when the input value is too large"""</a:t>
            </a:r>
          </a:p>
          <a:p>
            <a:r>
              <a:rPr lang="en-IN" sz="2000">
                <a:latin typeface=""/>
              </a:rPr>
              <a:t>  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55485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-45784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Guessing Game 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9538F-DC17-4B81-BF53-CF1A7ABA71A9}"/>
              </a:ext>
            </a:extLst>
          </p:cNvPr>
          <p:cNvSpPr txBox="1"/>
          <p:nvPr/>
        </p:nvSpPr>
        <p:spPr>
          <a:xfrm>
            <a:off x="974232" y="358189"/>
            <a:ext cx="73498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rgbClr val="408080"/>
                </a:solidFill>
                <a:latin typeface=""/>
              </a:rPr>
              <a:t># you need to guess this number</a:t>
            </a:r>
          </a:p>
          <a:p>
            <a:r>
              <a:rPr lang="en-IN" sz="1600">
                <a:latin typeface=""/>
              </a:rPr>
              <a:t>number </a:t>
            </a:r>
            <a:r>
              <a:rPr lang="en-IN" sz="1600">
                <a:solidFill>
                  <a:srgbClr val="666666"/>
                </a:solidFill>
                <a:latin typeface=""/>
              </a:rPr>
              <a:t>= 10</a:t>
            </a:r>
          </a:p>
          <a:p>
            <a:r>
              <a:rPr lang="en-US" sz="1600" i="1">
                <a:solidFill>
                  <a:srgbClr val="408080"/>
                </a:solidFill>
                <a:latin typeface=""/>
              </a:rPr>
              <a:t># user guesses a number until he/she gets it right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while True: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en-US" sz="1600">
                <a:latin typeface=""/>
              </a:rPr>
              <a:t>        </a:t>
            </a:r>
            <a:r>
              <a:rPr lang="en-US" sz="1600" err="1">
                <a:latin typeface=""/>
              </a:rPr>
              <a:t>i_num</a:t>
            </a:r>
            <a:r>
              <a:rPr lang="en-US" sz="1600">
                <a:latin typeface=""/>
              </a:rPr>
              <a:t> </a:t>
            </a:r>
            <a:r>
              <a:rPr lang="en-US" sz="1600">
                <a:solidFill>
                  <a:srgbClr val="666666"/>
                </a:solidFill>
                <a:latin typeface=""/>
              </a:rPr>
              <a:t>= </a:t>
            </a:r>
            <a:r>
              <a:rPr lang="en-US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1600">
                <a:solidFill>
                  <a:srgbClr val="BA2121"/>
                </a:solidFill>
                <a:latin typeface=""/>
              </a:rPr>
              <a:t>"Enter a number: "))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if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i_num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&lt; number:</a:t>
            </a:r>
          </a:p>
          <a:p>
            <a:r>
              <a:rPr lang="en-IN" sz="1600">
                <a:latin typeface=""/>
              </a:rPr>
              <a:t>    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raise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ValueTooSmallError</a:t>
            </a:r>
            <a:endParaRPr lang="en-IN" sz="1600" b="1">
              <a:solidFill>
                <a:srgbClr val="008000"/>
              </a:solidFill>
              <a:latin typeface=""/>
            </a:endParaRP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elif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i_num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&gt; number:</a:t>
            </a:r>
          </a:p>
          <a:p>
            <a:r>
              <a:rPr lang="en-IN" sz="1600">
                <a:latin typeface=""/>
              </a:rPr>
              <a:t>    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raise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ValueTooLargeError</a:t>
            </a:r>
            <a:endParaRPr lang="en-IN" sz="1600" b="1">
              <a:solidFill>
                <a:srgbClr val="008000"/>
              </a:solidFill>
              <a:latin typeface=""/>
            </a:endParaRP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break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ValueTooSmallError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:</a:t>
            </a:r>
          </a:p>
          <a:p>
            <a:r>
              <a:rPr lang="en-US" sz="1600">
                <a:latin typeface=""/>
              </a:rPr>
              <a:t>    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"This value is too small, try again!")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print()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except 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ValueTooLargeError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:</a:t>
            </a:r>
          </a:p>
          <a:p>
            <a:r>
              <a:rPr lang="en-US" sz="1600">
                <a:latin typeface=""/>
              </a:rPr>
              <a:t>    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"This value is too large, try again!")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print()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"Congratulations! You guessed it correctly.")</a:t>
            </a:r>
          </a:p>
        </p:txBody>
      </p:sp>
    </p:spTree>
    <p:extLst>
      <p:ext uri="{BB962C8B-B14F-4D97-AF65-F5344CB8AC3E}">
        <p14:creationId xmlns:p14="http://schemas.microsoft.com/office/powerpoint/2010/main" val="352024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29473" y="-45784"/>
            <a:ext cx="7501316" cy="40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Guessing Game </a:t>
            </a:r>
            <a:endParaRPr lang="en-IN" sz="20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ED53E-4136-4BDA-A735-2F2093C3EFFF}"/>
              </a:ext>
            </a:extLst>
          </p:cNvPr>
          <p:cNvSpPr txBox="1"/>
          <p:nvPr/>
        </p:nvSpPr>
        <p:spPr>
          <a:xfrm>
            <a:off x="1594131" y="840455"/>
            <a:ext cx="63360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66"/>
                </a:solidFill>
              </a:rPr>
              <a:t>Enter a number: 2</a:t>
            </a:r>
          </a:p>
          <a:p>
            <a:r>
              <a:rPr lang="en-US" sz="1800">
                <a:solidFill>
                  <a:srgbClr val="FF0066"/>
                </a:solidFill>
              </a:rPr>
              <a:t>This value is too small, try again!</a:t>
            </a:r>
          </a:p>
          <a:p>
            <a:endParaRPr lang="en-US" sz="1800">
              <a:solidFill>
                <a:srgbClr val="FF0066"/>
              </a:solidFill>
            </a:endParaRPr>
          </a:p>
          <a:p>
            <a:r>
              <a:rPr lang="en-US" sz="1800">
                <a:solidFill>
                  <a:srgbClr val="FF0066"/>
                </a:solidFill>
              </a:rPr>
              <a:t>Enter a number: 5</a:t>
            </a:r>
          </a:p>
          <a:p>
            <a:r>
              <a:rPr lang="en-US" sz="1800">
                <a:solidFill>
                  <a:srgbClr val="FF0066"/>
                </a:solidFill>
              </a:rPr>
              <a:t>This value is too small, try again!</a:t>
            </a:r>
          </a:p>
          <a:p>
            <a:endParaRPr lang="en-US" sz="1800">
              <a:solidFill>
                <a:srgbClr val="FF0066"/>
              </a:solidFill>
            </a:endParaRPr>
          </a:p>
          <a:p>
            <a:r>
              <a:rPr lang="en-US" sz="1800">
                <a:solidFill>
                  <a:srgbClr val="FF0066"/>
                </a:solidFill>
              </a:rPr>
              <a:t>Enter a number: 11</a:t>
            </a:r>
          </a:p>
          <a:p>
            <a:r>
              <a:rPr lang="en-US" sz="1800">
                <a:solidFill>
                  <a:srgbClr val="FF0066"/>
                </a:solidFill>
              </a:rPr>
              <a:t>This value is too large, try again!</a:t>
            </a:r>
          </a:p>
          <a:p>
            <a:endParaRPr lang="en-US" sz="1800">
              <a:solidFill>
                <a:srgbClr val="FF0066"/>
              </a:solidFill>
            </a:endParaRPr>
          </a:p>
          <a:p>
            <a:r>
              <a:rPr lang="en-US" sz="1800">
                <a:solidFill>
                  <a:srgbClr val="FF0066"/>
                </a:solidFill>
              </a:rPr>
              <a:t>Enter a number: 10</a:t>
            </a:r>
          </a:p>
          <a:p>
            <a:r>
              <a:rPr lang="en-US" sz="1800">
                <a:solidFill>
                  <a:srgbClr val="FF0066"/>
                </a:solidFill>
              </a:rPr>
              <a:t>Congratulations! You guessed it correctly.</a:t>
            </a:r>
            <a:endParaRPr lang="en-IN" sz="180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826E-315E-448F-B112-EF0DD556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2161800"/>
            <a:ext cx="8658477" cy="819900"/>
          </a:xfrm>
        </p:spPr>
        <p:txBody>
          <a:bodyPr/>
          <a:lstStyle/>
          <a:p>
            <a:pPr algn="l"/>
            <a:r>
              <a:rPr lang="en-US" sz="2400"/>
              <a:t>One can use finally just after try without using except block, but no exception is handled in that case.</a:t>
            </a:r>
            <a:endParaRPr lang="en-I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>
                <a:latin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https://www.javatpoint.com/python-exception-handling</a:t>
            </a:r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latin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https://www.datacamp.com/community/tutorials/exception-handling-python</a:t>
            </a:r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latin typeface="Calibri" panose="020F0502020204030204" pitchFamily="34" charset="0"/>
                <a:cs typeface="Mangal" panose="02040503050203030202" pitchFamily="18" charset="0"/>
                <a:hlinkClick r:id="rId4"/>
              </a:rPr>
              <a:t>https://realpython.com/python-exceptions/</a:t>
            </a:r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latin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https://www.programiz.com/python-programming/user-defined-exception</a:t>
            </a:r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4C1E8-4E5D-4A8E-8EE0-46940992AF5D}"/>
              </a:ext>
            </a:extLst>
          </p:cNvPr>
          <p:cNvSpPr txBox="1"/>
          <p:nvPr/>
        </p:nvSpPr>
        <p:spPr>
          <a:xfrm>
            <a:off x="1916275" y="2204452"/>
            <a:ext cx="4839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By the end of this tutorial you will be able to: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class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a class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method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do object instantiation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instance attributes in Python</a:t>
            </a:r>
          </a:p>
        </p:txBody>
      </p:sp>
    </p:spTree>
    <p:extLst>
      <p:ext uri="{BB962C8B-B14F-4D97-AF65-F5344CB8AC3E}">
        <p14:creationId xmlns:p14="http://schemas.microsoft.com/office/powerpoint/2010/main" val="15993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+mj-lt"/>
              </a:rPr>
              <a:t>Students will be able to:</a:t>
            </a:r>
            <a:endParaRPr sz="240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Handle the exceptions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Write user defined exceptions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Write multithreading programs</a:t>
            </a:r>
          </a:p>
          <a:p>
            <a:pPr marL="76200" indent="0">
              <a:buNone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 marL="76200" indent="0">
              <a:buNone/>
            </a:pPr>
            <a:endParaRPr lang="en-IN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  <a:latin typeface="+mj-lt"/>
              </a:rPr>
              <a:t>THANKS!</a:t>
            </a:r>
            <a:endParaRPr sz="90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+mj-lt"/>
              </a:rPr>
              <a:t>Any questions?</a:t>
            </a:r>
            <a:endParaRPr sz="240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+mj-lt"/>
              </a:rPr>
              <a:t>You can find me at</a:t>
            </a:r>
            <a:endParaRPr sz="240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+mj-lt"/>
              </a:rPr>
              <a:t>manish_ratilal2002@yahoo.com</a:t>
            </a:r>
            <a:endParaRPr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Working with Exception Handling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0"/>
            <a:ext cx="8610600" cy="309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C000"/>
                </a:solidFill>
                <a:latin typeface="+mn-lt"/>
              </a:rPr>
              <a:t>An </a:t>
            </a:r>
            <a:r>
              <a:rPr lang="en-US" sz="1800" b="1" i="1">
                <a:solidFill>
                  <a:srgbClr val="FFC000"/>
                </a:solidFill>
                <a:latin typeface="+mn-lt"/>
              </a:rPr>
              <a:t>exception is an abnormal </a:t>
            </a:r>
            <a:r>
              <a:rPr lang="en-US" sz="1800" b="1">
                <a:solidFill>
                  <a:srgbClr val="FFC000"/>
                </a:solidFill>
                <a:latin typeface="+mn-lt"/>
              </a:rPr>
              <a:t>condition that arises in a code sequence at run time. </a:t>
            </a:r>
            <a:r>
              <a:rPr lang="en-US" sz="1800" b="1">
                <a:solidFill>
                  <a:srgbClr val="FF0000"/>
                </a:solidFill>
                <a:latin typeface="+mn-lt"/>
              </a:rPr>
              <a:t>(run time error)</a:t>
            </a:r>
          </a:p>
          <a:p>
            <a:pPr marL="0" indent="0" algn="just">
              <a:buNone/>
            </a:pPr>
            <a:endParaRPr lang="en-US" sz="1800" b="1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B050"/>
                </a:solidFill>
                <a:latin typeface="+mn-lt"/>
              </a:rPr>
              <a:t>A Python exception is an </a:t>
            </a:r>
            <a:r>
              <a:rPr lang="en-US" sz="1800" b="1">
                <a:solidFill>
                  <a:srgbClr val="F40CC2"/>
                </a:solidFill>
                <a:latin typeface="+mn-lt"/>
              </a:rPr>
              <a:t>object</a:t>
            </a:r>
            <a:r>
              <a:rPr lang="en-US" sz="1800" b="1">
                <a:solidFill>
                  <a:srgbClr val="00B050"/>
                </a:solidFill>
                <a:latin typeface="+mn-lt"/>
              </a:rPr>
              <a:t> that describes an exceptional  condition that has occurred in a piece of code.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>
              <a:solidFill>
                <a:srgbClr val="00B050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C00000"/>
                </a:solidFill>
                <a:latin typeface="+mn-lt"/>
              </a:rPr>
              <a:t>When an exceptional condition arises, an </a:t>
            </a:r>
            <a:r>
              <a:rPr lang="en-US" sz="1800" b="1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1800" b="1">
                <a:solidFill>
                  <a:srgbClr val="C00000"/>
                </a:solidFill>
                <a:latin typeface="+mn-lt"/>
              </a:rPr>
              <a:t>  representing that exception is </a:t>
            </a:r>
            <a:r>
              <a:rPr lang="en-US" sz="1800" b="1">
                <a:solidFill>
                  <a:srgbClr val="7030A0"/>
                </a:solidFill>
                <a:latin typeface="+mn-lt"/>
              </a:rPr>
              <a:t>created and </a:t>
            </a:r>
            <a:r>
              <a:rPr lang="en-US" sz="1800" b="1" i="1">
                <a:solidFill>
                  <a:srgbClr val="7030A0"/>
                </a:solidFill>
                <a:latin typeface="+mn-lt"/>
              </a:rPr>
              <a:t>thrown </a:t>
            </a:r>
            <a:r>
              <a:rPr lang="en-US" sz="1800" b="1" i="1">
                <a:solidFill>
                  <a:srgbClr val="C00000"/>
                </a:solidFill>
                <a:latin typeface="+mn-lt"/>
              </a:rPr>
              <a:t>in the method that caused the error.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59154-6C0F-4260-9D56-7B996A91B02F}"/>
              </a:ext>
            </a:extLst>
          </p:cNvPr>
          <p:cNvSpPr txBox="1"/>
          <p:nvPr/>
        </p:nvSpPr>
        <p:spPr>
          <a:xfrm>
            <a:off x="374256" y="1017478"/>
            <a:ext cx="83954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>
                <a:solidFill>
                  <a:srgbClr val="C00000"/>
                </a:solidFill>
              </a:rPr>
              <a:t>Common Exceptions:</a:t>
            </a:r>
          </a:p>
          <a:p>
            <a:pPr algn="just"/>
            <a:r>
              <a:rPr lang="en-US" sz="1800" b="1"/>
              <a:t>Python provides the number of built-in exceptions. A list of common exceptions that can be thrown from a standard Python program is given below.</a:t>
            </a:r>
          </a:p>
          <a:p>
            <a:pPr algn="just"/>
            <a:endParaRPr lang="en-US" sz="1800" b="1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err="1"/>
              <a:t>ZeroDivisionError</a:t>
            </a:r>
            <a:r>
              <a:rPr lang="en-US" sz="1800" b="1"/>
              <a:t>: </a:t>
            </a:r>
            <a:r>
              <a:rPr lang="en-US" sz="1800" b="1">
                <a:solidFill>
                  <a:srgbClr val="00B050"/>
                </a:solidFill>
              </a:rPr>
              <a:t>Occurs when a number is divided by zero.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err="1"/>
              <a:t>NameError</a:t>
            </a:r>
            <a:r>
              <a:rPr lang="en-US" sz="1800" b="1"/>
              <a:t>: </a:t>
            </a:r>
            <a:r>
              <a:rPr lang="en-US" sz="1800" b="1">
                <a:solidFill>
                  <a:srgbClr val="7030A0"/>
                </a:solidFill>
              </a:rPr>
              <a:t>It occurs when a name is not found. It may be local or global.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err="1"/>
              <a:t>IndentationError</a:t>
            </a:r>
            <a:r>
              <a:rPr lang="en-US" sz="1800" b="1"/>
              <a:t>: </a:t>
            </a:r>
            <a:r>
              <a:rPr lang="en-US" sz="1800" b="1">
                <a:solidFill>
                  <a:srgbClr val="FFC000"/>
                </a:solidFill>
              </a:rPr>
              <a:t>If incorrect indentation is given.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err="1"/>
              <a:t>IOError</a:t>
            </a:r>
            <a:r>
              <a:rPr lang="en-US" sz="1800" b="1"/>
              <a:t>: </a:t>
            </a:r>
            <a:r>
              <a:rPr lang="en-US" sz="1800" b="1">
                <a:solidFill>
                  <a:srgbClr val="FF6699"/>
                </a:solidFill>
              </a:rPr>
              <a:t>It occurs when Input Output operation fails.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err="1"/>
              <a:t>EOFError</a:t>
            </a:r>
            <a:r>
              <a:rPr lang="en-US" sz="1800" b="1"/>
              <a:t>: </a:t>
            </a:r>
            <a:r>
              <a:rPr lang="en-US" sz="1800" b="1">
                <a:solidFill>
                  <a:srgbClr val="FF0000"/>
                </a:solidFill>
              </a:rPr>
              <a:t>It occurs when the end of the file is reached, and yet operations are being performed.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8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/>
              <a:t>If we do not handle the exception, the interpreter doesn't execute the code that exists after the exception.</a:t>
            </a: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05E8-FEE2-4CFA-8208-050B0CB68E15}"/>
              </a:ext>
            </a:extLst>
          </p:cNvPr>
          <p:cNvSpPr txBox="1"/>
          <p:nvPr/>
        </p:nvSpPr>
        <p:spPr>
          <a:xfrm>
            <a:off x="432924" y="1616258"/>
            <a:ext cx="3807303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800">
                <a:latin typeface=""/>
              </a:rPr>
              <a:t>a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800">
                <a:solidFill>
                  <a:srgbClr val="BA2121"/>
                </a:solidFill>
                <a:latin typeface=""/>
              </a:rPr>
              <a:t>"Enter a:"))    </a:t>
            </a:r>
          </a:p>
          <a:p>
            <a:r>
              <a:rPr lang="en-IN" sz="1800">
                <a:latin typeface=""/>
              </a:rPr>
              <a:t>b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800">
                <a:solidFill>
                  <a:srgbClr val="BA2121"/>
                </a:solidFill>
                <a:latin typeface=""/>
              </a:rPr>
              <a:t>"Enter b:"))    </a:t>
            </a:r>
          </a:p>
          <a:p>
            <a:r>
              <a:rPr lang="en-IN" sz="1800">
                <a:latin typeface=""/>
              </a:rPr>
              <a:t>c </a:t>
            </a:r>
            <a:r>
              <a:rPr lang="en-IN" sz="1800">
                <a:solidFill>
                  <a:srgbClr val="666666"/>
                </a:solidFill>
                <a:latin typeface=""/>
              </a:rPr>
              <a:t>= a/b  </a:t>
            </a:r>
          </a:p>
          <a:p>
            <a:r>
              <a:rPr lang="en-IN" sz="180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>
                <a:solidFill>
                  <a:srgbClr val="BA2121"/>
                </a:solidFill>
                <a:latin typeface=""/>
              </a:rPr>
              <a:t>"a/b = </a:t>
            </a:r>
            <a:r>
              <a:rPr lang="en-IN" sz="1800">
                <a:solidFill>
                  <a:srgbClr val="BB6688"/>
                </a:solidFill>
                <a:latin typeface=""/>
              </a:rPr>
              <a:t>%d</a:t>
            </a:r>
            <a:r>
              <a:rPr lang="en-IN" sz="1800">
                <a:solidFill>
                  <a:srgbClr val="BA2121"/>
                </a:solidFill>
                <a:latin typeface=""/>
              </a:rPr>
              <a:t>" </a:t>
            </a:r>
            <a:r>
              <a:rPr lang="en-IN" sz="1800">
                <a:solidFill>
                  <a:srgbClr val="666666"/>
                </a:solidFill>
                <a:latin typeface=""/>
              </a:rPr>
              <a:t>%c)    </a:t>
            </a:r>
          </a:p>
          <a:p>
            <a:r>
              <a:rPr lang="en-IN" sz="180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>
                <a:solidFill>
                  <a:srgbClr val="BA2121"/>
                </a:solidFill>
                <a:latin typeface=""/>
              </a:rPr>
              <a:t>"End of program")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A3E6E-8217-410D-AFE5-704ED3B8D10F}"/>
              </a:ext>
            </a:extLst>
          </p:cNvPr>
          <p:cNvSpPr txBox="1"/>
          <p:nvPr/>
        </p:nvSpPr>
        <p:spPr>
          <a:xfrm>
            <a:off x="4054110" y="1889524"/>
            <a:ext cx="21302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Enter a:3</a:t>
            </a:r>
          </a:p>
          <a:p>
            <a:r>
              <a:rPr lang="en-US" sz="1600">
                <a:solidFill>
                  <a:srgbClr val="0070C0"/>
                </a:solidFill>
              </a:rPr>
              <a:t>Enter b:5</a:t>
            </a:r>
          </a:p>
          <a:p>
            <a:r>
              <a:rPr lang="en-US" sz="1600">
                <a:solidFill>
                  <a:srgbClr val="0070C0"/>
                </a:solidFill>
              </a:rPr>
              <a:t>a/b = 0</a:t>
            </a:r>
          </a:p>
          <a:p>
            <a:r>
              <a:rPr lang="en-US" sz="1600">
                <a:solidFill>
                  <a:srgbClr val="0070C0"/>
                </a:solidFill>
              </a:rPr>
              <a:t>End of program</a:t>
            </a:r>
            <a:endParaRPr lang="en-IN" sz="160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C359A-E521-4AAC-8B3D-2581767361E7}"/>
              </a:ext>
            </a:extLst>
          </p:cNvPr>
          <p:cNvSpPr txBox="1"/>
          <p:nvPr/>
        </p:nvSpPr>
        <p:spPr>
          <a:xfrm>
            <a:off x="4054110" y="309358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Enter a:5</a:t>
            </a:r>
          </a:p>
          <a:p>
            <a:r>
              <a:rPr lang="en-IN"/>
              <a:t>Enter b:0</a:t>
            </a:r>
          </a:p>
          <a:p>
            <a:r>
              <a:rPr lang="en-IN"/>
              <a:t>Traceback (most recent call last):</a:t>
            </a:r>
          </a:p>
          <a:p>
            <a:r>
              <a:rPr lang="en-IN"/>
              <a:t>  File "D:\SBMP\SUBJECTS\Python\Python_Code\OOP\exceptions\demo1.py", line 3, in &lt;module&gt;</a:t>
            </a:r>
          </a:p>
          <a:p>
            <a:r>
              <a:rPr lang="en-IN"/>
              <a:t>    c = a/b</a:t>
            </a:r>
          </a:p>
          <a:p>
            <a:r>
              <a:rPr lang="en-IN" err="1"/>
              <a:t>ZeroDivisionError</a:t>
            </a:r>
            <a:r>
              <a:rPr lang="en-IN"/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2692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/>
              <a:t>To handle exception we have to use try and except keywords as follows:</a:t>
            </a: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6F3CC-4D56-4DBA-A46A-18ACEC7D9CA4}"/>
              </a:ext>
            </a:extLst>
          </p:cNvPr>
          <p:cNvSpPr txBox="1"/>
          <p:nvPr/>
        </p:nvSpPr>
        <p:spPr>
          <a:xfrm>
            <a:off x="679732" y="1572292"/>
            <a:ext cx="5409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C00000"/>
                </a:solidFill>
              </a:rPr>
              <a:t>try :</a:t>
            </a:r>
          </a:p>
          <a:p>
            <a:r>
              <a:rPr lang="en-US" sz="1800" b="1">
                <a:solidFill>
                  <a:srgbClr val="C00000"/>
                </a:solidFill>
              </a:rPr>
              <a:t>    #statements in try block</a:t>
            </a:r>
          </a:p>
          <a:p>
            <a:r>
              <a:rPr lang="en-US" sz="1800" b="1">
                <a:solidFill>
                  <a:srgbClr val="C00000"/>
                </a:solidFill>
              </a:rPr>
              <a:t>except :</a:t>
            </a:r>
          </a:p>
          <a:p>
            <a:r>
              <a:rPr lang="en-US" sz="1800" b="1">
                <a:solidFill>
                  <a:srgbClr val="C00000"/>
                </a:solidFill>
              </a:rPr>
              <a:t>    #executed when exception occurs in try block</a:t>
            </a:r>
            <a:endParaRPr lang="en-IN" sz="1800" b="1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9CFED-868E-4AD7-82B8-AC2B7D8CC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0" t="50000" r="39292" b="21278"/>
          <a:stretch/>
        </p:blipFill>
        <p:spPr>
          <a:xfrm>
            <a:off x="5170810" y="2838786"/>
            <a:ext cx="3431024" cy="21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79732" y="156516"/>
            <a:ext cx="6206590" cy="2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Exception in  Python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1"/>
            <a:ext cx="861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/>
              <a:t>To handle exception we have to use try and except keywords as follows:</a:t>
            </a: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b="1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98ADA-16B8-432D-9183-13F41EE1CF67}"/>
              </a:ext>
            </a:extLst>
          </p:cNvPr>
          <p:cNvSpPr txBox="1"/>
          <p:nvPr/>
        </p:nvSpPr>
        <p:spPr>
          <a:xfrm>
            <a:off x="586672" y="1695464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try:  </a:t>
            </a:r>
          </a:p>
          <a:p>
            <a:r>
              <a:rPr lang="en-IN" sz="1600">
                <a:latin typeface=""/>
              </a:rPr>
              <a:t>    a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>
                <a:solidFill>
                  <a:srgbClr val="BA2121"/>
                </a:solidFill>
                <a:latin typeface=""/>
              </a:rPr>
              <a:t>"Enter a:"))    </a:t>
            </a:r>
          </a:p>
          <a:p>
            <a:r>
              <a:rPr lang="en-IN" sz="1600">
                <a:latin typeface=""/>
              </a:rPr>
              <a:t>    b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</a:t>
            </a:r>
            <a:r>
              <a:rPr lang="en-IN" sz="1600">
                <a:solidFill>
                  <a:srgbClr val="BA2121"/>
                </a:solidFill>
                <a:latin typeface=""/>
              </a:rPr>
              <a:t>"Enter b:"))    </a:t>
            </a:r>
          </a:p>
          <a:p>
            <a:r>
              <a:rPr lang="en-IN" sz="1600">
                <a:latin typeface=""/>
              </a:rPr>
              <a:t>    c </a:t>
            </a:r>
            <a:r>
              <a:rPr lang="en-IN" sz="1600">
                <a:solidFill>
                  <a:srgbClr val="666666"/>
                </a:solidFill>
                <a:latin typeface=""/>
              </a:rPr>
              <a:t>= a/b 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except:  </a:t>
            </a:r>
          </a:p>
          <a:p>
            <a:r>
              <a:rPr lang="en-US" sz="1600">
                <a:latin typeface=""/>
              </a:rPr>
              <a:t>   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"Divisor can not be zero") 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"End of Program")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BF381-E02D-4F4D-AF9B-E77E330D4584}"/>
              </a:ext>
            </a:extLst>
          </p:cNvPr>
          <p:cNvSpPr txBox="1"/>
          <p:nvPr/>
        </p:nvSpPr>
        <p:spPr>
          <a:xfrm>
            <a:off x="4673150" y="1695464"/>
            <a:ext cx="33055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Enter a:5</a:t>
            </a:r>
          </a:p>
          <a:p>
            <a:r>
              <a:rPr lang="en-US" sz="1600"/>
              <a:t>Enter b:0</a:t>
            </a:r>
          </a:p>
          <a:p>
            <a:r>
              <a:rPr lang="en-US" sz="1600"/>
              <a:t>Divisor can not be zero</a:t>
            </a:r>
          </a:p>
          <a:p>
            <a:r>
              <a:rPr lang="en-US" sz="1600"/>
              <a:t>End of Program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4138489260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27329C-84DC-45E7-927D-4C3ED04935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5F57E2-89E9-4203-B3D4-B251856CE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4E819-0F9D-42D7-BFBB-5858A1D5BA3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Aemelia template</vt:lpstr>
      <vt:lpstr>Exception Handling 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revision>2</cp:revision>
  <dcterms:modified xsi:type="dcterms:W3CDTF">2023-04-10T09:56:55Z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