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8" r:id="rId15"/>
    <p:sldId id="269" r:id="rId16"/>
    <p:sldId id="270" r:id="rId17"/>
    <p:sldId id="272" r:id="rId18"/>
    <p:sldId id="276" r:id="rId19"/>
    <p:sldId id="277"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6124956"/>
                </a:moveTo>
                <a:lnTo>
                  <a:pt x="0" y="6124956"/>
                </a:lnTo>
                <a:lnTo>
                  <a:pt x="0" y="6858000"/>
                </a:lnTo>
                <a:lnTo>
                  <a:pt x="12192000" y="6858000"/>
                </a:lnTo>
                <a:lnTo>
                  <a:pt x="12192000" y="6124956"/>
                </a:lnTo>
                <a:close/>
              </a:path>
              <a:path w="12192000" h="6858000">
                <a:moveTo>
                  <a:pt x="12192000" y="0"/>
                </a:moveTo>
                <a:lnTo>
                  <a:pt x="0" y="0"/>
                </a:lnTo>
                <a:lnTo>
                  <a:pt x="0" y="2019300"/>
                </a:lnTo>
                <a:lnTo>
                  <a:pt x="12192000" y="2019300"/>
                </a:lnTo>
                <a:lnTo>
                  <a:pt x="12192000" y="0"/>
                </a:lnTo>
                <a:close/>
              </a:path>
            </a:pathLst>
          </a:custGeom>
          <a:solidFill>
            <a:srgbClr val="E1DFCC"/>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2019300"/>
            <a:ext cx="12192000" cy="4105655"/>
          </a:xfrm>
          <a:prstGeom prst="rect">
            <a:avLst/>
          </a:prstGeom>
        </p:spPr>
      </p:pic>
      <p:pic>
        <p:nvPicPr>
          <p:cNvPr id="18" name="bg object 18"/>
          <p:cNvPicPr/>
          <p:nvPr/>
        </p:nvPicPr>
        <p:blipFill>
          <a:blip r:embed="rId3" cstate="print"/>
          <a:stretch>
            <a:fillRect/>
          </a:stretch>
        </p:blipFill>
        <p:spPr>
          <a:xfrm>
            <a:off x="0" y="6126483"/>
            <a:ext cx="12191999" cy="731514"/>
          </a:xfrm>
          <a:prstGeom prst="rect">
            <a:avLst/>
          </a:prstGeom>
        </p:spPr>
      </p:pic>
      <p:sp>
        <p:nvSpPr>
          <p:cNvPr id="19" name="bg object 19"/>
          <p:cNvSpPr/>
          <p:nvPr/>
        </p:nvSpPr>
        <p:spPr>
          <a:xfrm>
            <a:off x="0" y="6121653"/>
            <a:ext cx="12192000" cy="12700"/>
          </a:xfrm>
          <a:custGeom>
            <a:avLst/>
            <a:gdLst/>
            <a:ahLst/>
            <a:cxnLst/>
            <a:rect l="l" t="t" r="r" b="b"/>
            <a:pathLst>
              <a:path w="12192000" h="12700">
                <a:moveTo>
                  <a:pt x="0" y="12700"/>
                </a:moveTo>
                <a:lnTo>
                  <a:pt x="12192000" y="12700"/>
                </a:lnTo>
                <a:lnTo>
                  <a:pt x="12192000" y="0"/>
                </a:lnTo>
                <a:lnTo>
                  <a:pt x="0" y="0"/>
                </a:lnTo>
                <a:lnTo>
                  <a:pt x="0" y="12700"/>
                </a:lnTo>
                <a:close/>
              </a:path>
            </a:pathLst>
          </a:custGeom>
          <a:solidFill>
            <a:srgbClr val="000000"/>
          </a:solidFill>
        </p:spPr>
        <p:txBody>
          <a:bodyPr wrap="square" lIns="0" tIns="0" rIns="0" bIns="0" rtlCol="0"/>
          <a:lstStyle/>
          <a:p>
            <a:endParaRPr/>
          </a:p>
        </p:txBody>
      </p:sp>
      <p:sp>
        <p:nvSpPr>
          <p:cNvPr id="20" name="bg object 20"/>
          <p:cNvSpPr/>
          <p:nvPr/>
        </p:nvSpPr>
        <p:spPr>
          <a:xfrm>
            <a:off x="2417826" y="3528821"/>
            <a:ext cx="8637270" cy="0"/>
          </a:xfrm>
          <a:custGeom>
            <a:avLst/>
            <a:gdLst/>
            <a:ahLst/>
            <a:cxnLst/>
            <a:rect l="l" t="t" r="r" b="b"/>
            <a:pathLst>
              <a:path w="8637270">
                <a:moveTo>
                  <a:pt x="0" y="0"/>
                </a:moveTo>
                <a:lnTo>
                  <a:pt x="8637016" y="0"/>
                </a:lnTo>
              </a:path>
            </a:pathLst>
          </a:custGeom>
          <a:ln w="31750">
            <a:solidFill>
              <a:srgbClr val="99CA38"/>
            </a:solidFill>
          </a:ln>
        </p:spPr>
        <p:txBody>
          <a:bodyPr wrap="square" lIns="0" tIns="0" rIns="0" bIns="0" rtlCol="0"/>
          <a:lstStyle/>
          <a:p>
            <a:endParaRPr/>
          </a:p>
        </p:txBody>
      </p:sp>
      <p:sp>
        <p:nvSpPr>
          <p:cNvPr id="2" name="Holder 2"/>
          <p:cNvSpPr>
            <a:spLocks noGrp="1"/>
          </p:cNvSpPr>
          <p:nvPr>
            <p:ph type="ctrTitle"/>
          </p:nvPr>
        </p:nvSpPr>
        <p:spPr>
          <a:xfrm>
            <a:off x="2496692" y="2272106"/>
            <a:ext cx="7766684" cy="1031875"/>
          </a:xfrm>
          <a:prstGeom prst="rect">
            <a:avLst/>
          </a:prstGeom>
        </p:spPr>
        <p:txBody>
          <a:bodyPr wrap="square" lIns="0" tIns="0" rIns="0" bIns="0">
            <a:spAutoFit/>
          </a:bodyPr>
          <a:lstStyle>
            <a:lvl1pPr>
              <a:defRPr sz="2400" b="1" i="0" u="sng">
                <a:solidFill>
                  <a:srgbClr val="BAB486"/>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sng">
                <a:solidFill>
                  <a:srgbClr val="BAB48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sng">
                <a:solidFill>
                  <a:srgbClr val="BAB486"/>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sng">
                <a:solidFill>
                  <a:srgbClr val="BAB48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6124956"/>
                </a:moveTo>
                <a:lnTo>
                  <a:pt x="0" y="6124956"/>
                </a:lnTo>
                <a:lnTo>
                  <a:pt x="0" y="6858000"/>
                </a:lnTo>
                <a:lnTo>
                  <a:pt x="12192000" y="6858000"/>
                </a:lnTo>
                <a:lnTo>
                  <a:pt x="12192000" y="6124956"/>
                </a:lnTo>
                <a:close/>
              </a:path>
              <a:path w="12192000" h="6858000">
                <a:moveTo>
                  <a:pt x="12192000" y="0"/>
                </a:moveTo>
                <a:lnTo>
                  <a:pt x="0" y="0"/>
                </a:lnTo>
                <a:lnTo>
                  <a:pt x="0" y="2019300"/>
                </a:lnTo>
                <a:lnTo>
                  <a:pt x="12192000" y="2019300"/>
                </a:lnTo>
                <a:lnTo>
                  <a:pt x="12192000" y="0"/>
                </a:lnTo>
                <a:close/>
              </a:path>
            </a:pathLst>
          </a:custGeom>
          <a:solidFill>
            <a:srgbClr val="E1DFC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2019300"/>
            <a:ext cx="12192000" cy="4105655"/>
          </a:xfrm>
          <a:prstGeom prst="rect">
            <a:avLst/>
          </a:prstGeom>
        </p:spPr>
      </p:pic>
      <p:pic>
        <p:nvPicPr>
          <p:cNvPr id="18" name="bg object 18"/>
          <p:cNvPicPr/>
          <p:nvPr/>
        </p:nvPicPr>
        <p:blipFill>
          <a:blip r:embed="rId8" cstate="print"/>
          <a:stretch>
            <a:fillRect/>
          </a:stretch>
        </p:blipFill>
        <p:spPr>
          <a:xfrm>
            <a:off x="0" y="6126483"/>
            <a:ext cx="12191999" cy="731514"/>
          </a:xfrm>
          <a:prstGeom prst="rect">
            <a:avLst/>
          </a:prstGeom>
        </p:spPr>
      </p:pic>
      <p:sp>
        <p:nvSpPr>
          <p:cNvPr id="19" name="bg object 19"/>
          <p:cNvSpPr/>
          <p:nvPr/>
        </p:nvSpPr>
        <p:spPr>
          <a:xfrm>
            <a:off x="0" y="6121653"/>
            <a:ext cx="12192000" cy="12700"/>
          </a:xfrm>
          <a:custGeom>
            <a:avLst/>
            <a:gdLst/>
            <a:ahLst/>
            <a:cxnLst/>
            <a:rect l="l" t="t" r="r" b="b"/>
            <a:pathLst>
              <a:path w="12192000" h="12700">
                <a:moveTo>
                  <a:pt x="0" y="12700"/>
                </a:moveTo>
                <a:lnTo>
                  <a:pt x="12192000" y="12700"/>
                </a:lnTo>
                <a:lnTo>
                  <a:pt x="12192000" y="0"/>
                </a:lnTo>
                <a:lnTo>
                  <a:pt x="0" y="0"/>
                </a:lnTo>
                <a:lnTo>
                  <a:pt x="0" y="127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148539" y="23876"/>
            <a:ext cx="6764121" cy="869314"/>
          </a:xfrm>
          <a:prstGeom prst="rect">
            <a:avLst/>
          </a:prstGeom>
        </p:spPr>
        <p:txBody>
          <a:bodyPr wrap="square" lIns="0" tIns="0" rIns="0" bIns="0">
            <a:spAutoFit/>
          </a:bodyPr>
          <a:lstStyle>
            <a:lvl1pPr>
              <a:defRPr sz="2400" b="1" i="0" u="sng">
                <a:solidFill>
                  <a:srgbClr val="BAB486"/>
                </a:solidFill>
                <a:latin typeface="Calibri"/>
                <a:cs typeface="Calibri"/>
              </a:defRPr>
            </a:lvl1pPr>
          </a:lstStyle>
          <a:p>
            <a:endParaRPr/>
          </a:p>
        </p:txBody>
      </p:sp>
      <p:sp>
        <p:nvSpPr>
          <p:cNvPr id="3" name="Holder 3"/>
          <p:cNvSpPr>
            <a:spLocks noGrp="1"/>
          </p:cNvSpPr>
          <p:nvPr>
            <p:ph type="body" idx="1"/>
          </p:nvPr>
        </p:nvSpPr>
        <p:spPr>
          <a:xfrm>
            <a:off x="813308" y="2835376"/>
            <a:ext cx="6992620" cy="3220720"/>
          </a:xfrm>
          <a:prstGeom prst="rect">
            <a:avLst/>
          </a:prstGeom>
        </p:spPr>
        <p:txBody>
          <a:bodyPr wrap="square" lIns="0" tIns="0" rIns="0" bIns="0">
            <a:spAutoFit/>
          </a:bodyPr>
          <a:lstStyle>
            <a:lvl1pPr>
              <a:defRPr sz="1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6600" b="0" u="none" dirty="0">
                <a:solidFill>
                  <a:srgbClr val="000000"/>
                </a:solidFill>
                <a:latin typeface="Calibri"/>
                <a:cs typeface="Calibri"/>
              </a:rPr>
              <a:t>JOB</a:t>
            </a:r>
            <a:r>
              <a:rPr sz="6600" b="0" u="none" spc="-25" dirty="0">
                <a:solidFill>
                  <a:srgbClr val="000000"/>
                </a:solidFill>
                <a:latin typeface="Calibri"/>
                <a:cs typeface="Calibri"/>
              </a:rPr>
              <a:t> </a:t>
            </a:r>
            <a:r>
              <a:rPr sz="6600" b="0" u="none" dirty="0">
                <a:solidFill>
                  <a:srgbClr val="000000"/>
                </a:solidFill>
                <a:latin typeface="Calibri"/>
                <a:cs typeface="Calibri"/>
              </a:rPr>
              <a:t>MARKET</a:t>
            </a:r>
            <a:r>
              <a:rPr sz="6600" b="0" u="none" spc="-15" dirty="0">
                <a:solidFill>
                  <a:srgbClr val="000000"/>
                </a:solidFill>
                <a:latin typeface="Calibri"/>
                <a:cs typeface="Calibri"/>
              </a:rPr>
              <a:t> </a:t>
            </a:r>
            <a:r>
              <a:rPr sz="6600" b="0" u="none" dirty="0">
                <a:solidFill>
                  <a:srgbClr val="000000"/>
                </a:solidFill>
                <a:latin typeface="Calibri"/>
                <a:cs typeface="Calibri"/>
              </a:rPr>
              <a:t>ANA</a:t>
            </a:r>
            <a:r>
              <a:rPr sz="6600" b="0" u="none" spc="-555" dirty="0">
                <a:solidFill>
                  <a:srgbClr val="000000"/>
                </a:solidFill>
                <a:latin typeface="Calibri"/>
                <a:cs typeface="Calibri"/>
              </a:rPr>
              <a:t>L</a:t>
            </a:r>
            <a:r>
              <a:rPr sz="6600" b="0" u="none" spc="-60" dirty="0">
                <a:solidFill>
                  <a:srgbClr val="000000"/>
                </a:solidFill>
                <a:latin typeface="Calibri"/>
                <a:cs typeface="Calibri"/>
              </a:rPr>
              <a:t>Y</a:t>
            </a:r>
            <a:r>
              <a:rPr sz="6600" b="0" u="none" dirty="0">
                <a:solidFill>
                  <a:srgbClr val="000000"/>
                </a:solidFill>
                <a:latin typeface="Calibri"/>
                <a:cs typeface="Calibri"/>
              </a:rPr>
              <a:t>SIS</a:t>
            </a:r>
            <a:endParaRPr sz="6600">
              <a:latin typeface="Calibri"/>
              <a:cs typeface="Calibri"/>
            </a:endParaRPr>
          </a:p>
        </p:txBody>
      </p:sp>
      <p:sp>
        <p:nvSpPr>
          <p:cNvPr id="3" name="object 3"/>
          <p:cNvSpPr txBox="1"/>
          <p:nvPr/>
        </p:nvSpPr>
        <p:spPr>
          <a:xfrm>
            <a:off x="2496692" y="3629025"/>
            <a:ext cx="29006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PTID-CDA-JUL-23-022-PRDA-</a:t>
            </a:r>
            <a:r>
              <a:rPr sz="1800" spc="-25" dirty="0">
                <a:latin typeface="Calibri"/>
                <a:cs typeface="Calibri"/>
              </a:rPr>
              <a:t>04</a:t>
            </a:r>
            <a:endParaRPr sz="1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6883" rIns="0" bIns="0" rtlCol="0">
            <a:spAutoFit/>
          </a:bodyPr>
          <a:lstStyle/>
          <a:p>
            <a:pPr marL="46355">
              <a:lnSpc>
                <a:spcPct val="100000"/>
              </a:lnSpc>
              <a:spcBef>
                <a:spcPts val="100"/>
              </a:spcBef>
            </a:pPr>
            <a:r>
              <a:rPr sz="1800" b="0" u="none" dirty="0">
                <a:solidFill>
                  <a:srgbClr val="62A437"/>
                </a:solidFill>
                <a:latin typeface="Palatino Linotype"/>
                <a:cs typeface="Palatino Linotype"/>
              </a:rPr>
              <a:t>7.</a:t>
            </a:r>
            <a:r>
              <a:rPr sz="1800" b="0" u="none" spc="-25" dirty="0">
                <a:solidFill>
                  <a:srgbClr val="62A437"/>
                </a:solidFill>
                <a:latin typeface="Palatino Linotype"/>
                <a:cs typeface="Palatino Linotype"/>
              </a:rPr>
              <a:t> </a:t>
            </a:r>
            <a:r>
              <a:rPr sz="1800" b="0" u="none" dirty="0">
                <a:solidFill>
                  <a:srgbClr val="62A437"/>
                </a:solidFill>
                <a:latin typeface="Palatino Linotype"/>
                <a:cs typeface="Palatino Linotype"/>
              </a:rPr>
              <a:t>Salary</a:t>
            </a:r>
            <a:r>
              <a:rPr sz="1800" b="0" u="none" spc="-10" dirty="0">
                <a:solidFill>
                  <a:srgbClr val="62A437"/>
                </a:solidFill>
                <a:latin typeface="Palatino Linotype"/>
                <a:cs typeface="Palatino Linotype"/>
              </a:rPr>
              <a:t> </a:t>
            </a:r>
            <a:r>
              <a:rPr sz="1800" b="0" u="none" dirty="0">
                <a:solidFill>
                  <a:srgbClr val="62A437"/>
                </a:solidFill>
                <a:latin typeface="Palatino Linotype"/>
                <a:cs typeface="Palatino Linotype"/>
              </a:rPr>
              <a:t>of Job Titles</a:t>
            </a:r>
            <a:r>
              <a:rPr sz="1800" b="0" u="none" spc="-25" dirty="0">
                <a:solidFill>
                  <a:srgbClr val="62A437"/>
                </a:solidFill>
                <a:latin typeface="Palatino Linotype"/>
                <a:cs typeface="Palatino Linotype"/>
              </a:rPr>
              <a:t> </a:t>
            </a:r>
            <a:r>
              <a:rPr sz="1800" b="0" u="none" dirty="0">
                <a:solidFill>
                  <a:srgbClr val="62A437"/>
                </a:solidFill>
                <a:latin typeface="Palatino Linotype"/>
                <a:cs typeface="Palatino Linotype"/>
              </a:rPr>
              <a:t>with Most</a:t>
            </a:r>
            <a:r>
              <a:rPr sz="1800" b="0" u="none" spc="-10" dirty="0">
                <a:solidFill>
                  <a:srgbClr val="62A437"/>
                </a:solidFill>
                <a:latin typeface="Palatino Linotype"/>
                <a:cs typeface="Palatino Linotype"/>
              </a:rPr>
              <a:t> </a:t>
            </a:r>
            <a:r>
              <a:rPr sz="1800" b="0" u="none" dirty="0">
                <a:solidFill>
                  <a:srgbClr val="62A437"/>
                </a:solidFill>
                <a:latin typeface="Palatino Linotype"/>
                <a:cs typeface="Palatino Linotype"/>
              </a:rPr>
              <a:t>Number</a:t>
            </a:r>
            <a:r>
              <a:rPr sz="1800" b="0" u="none" spc="10" dirty="0">
                <a:solidFill>
                  <a:srgbClr val="62A437"/>
                </a:solidFill>
                <a:latin typeface="Palatino Linotype"/>
                <a:cs typeface="Palatino Linotype"/>
              </a:rPr>
              <a:t> </a:t>
            </a:r>
            <a:r>
              <a:rPr sz="1800" b="0" u="none" dirty="0">
                <a:solidFill>
                  <a:srgbClr val="62A437"/>
                </a:solidFill>
                <a:latin typeface="Palatino Linotype"/>
                <a:cs typeface="Palatino Linotype"/>
              </a:rPr>
              <a:t>of</a:t>
            </a:r>
            <a:r>
              <a:rPr sz="1800" b="0" u="none" spc="25" dirty="0">
                <a:solidFill>
                  <a:srgbClr val="62A437"/>
                </a:solidFill>
                <a:latin typeface="Palatino Linotype"/>
                <a:cs typeface="Palatino Linotype"/>
              </a:rPr>
              <a:t> </a:t>
            </a:r>
            <a:r>
              <a:rPr sz="1800" b="0" u="none" spc="-20" dirty="0">
                <a:solidFill>
                  <a:srgbClr val="62A437"/>
                </a:solidFill>
                <a:latin typeface="Palatino Linotype"/>
                <a:cs typeface="Palatino Linotype"/>
              </a:rPr>
              <a:t>Jobs</a:t>
            </a:r>
            <a:endParaRPr sz="1800">
              <a:latin typeface="Palatino Linotype"/>
              <a:cs typeface="Palatino Linotype"/>
            </a:endParaRPr>
          </a:p>
        </p:txBody>
      </p:sp>
      <p:pic>
        <p:nvPicPr>
          <p:cNvPr id="3" name="object 3"/>
          <p:cNvPicPr/>
          <p:nvPr/>
        </p:nvPicPr>
        <p:blipFill>
          <a:blip r:embed="rId2" cstate="print"/>
          <a:stretch>
            <a:fillRect/>
          </a:stretch>
        </p:blipFill>
        <p:spPr>
          <a:xfrm>
            <a:off x="341375" y="815339"/>
            <a:ext cx="4015740" cy="1595627"/>
          </a:xfrm>
          <a:prstGeom prst="rect">
            <a:avLst/>
          </a:prstGeom>
        </p:spPr>
      </p:pic>
      <p:pic>
        <p:nvPicPr>
          <p:cNvPr id="4" name="object 4"/>
          <p:cNvPicPr/>
          <p:nvPr/>
        </p:nvPicPr>
        <p:blipFill>
          <a:blip r:embed="rId3" cstate="print"/>
          <a:stretch>
            <a:fillRect/>
          </a:stretch>
        </p:blipFill>
        <p:spPr>
          <a:xfrm>
            <a:off x="4759452" y="725423"/>
            <a:ext cx="5568696" cy="2093976"/>
          </a:xfrm>
          <a:prstGeom prst="rect">
            <a:avLst/>
          </a:prstGeom>
        </p:spPr>
      </p:pic>
      <p:grpSp>
        <p:nvGrpSpPr>
          <p:cNvPr id="5" name="object 5"/>
          <p:cNvGrpSpPr/>
          <p:nvPr/>
        </p:nvGrpSpPr>
        <p:grpSpPr>
          <a:xfrm>
            <a:off x="5475732" y="3252215"/>
            <a:ext cx="3884929" cy="2505710"/>
            <a:chOff x="5475732" y="3252215"/>
            <a:chExt cx="3884929" cy="2505710"/>
          </a:xfrm>
        </p:grpSpPr>
        <p:sp>
          <p:nvSpPr>
            <p:cNvPr id="6" name="object 6"/>
            <p:cNvSpPr/>
            <p:nvPr/>
          </p:nvSpPr>
          <p:spPr>
            <a:xfrm>
              <a:off x="6095999" y="3406141"/>
              <a:ext cx="0" cy="45720"/>
            </a:xfrm>
            <a:custGeom>
              <a:avLst/>
              <a:gdLst/>
              <a:ahLst/>
              <a:cxnLst/>
              <a:rect l="l" t="t" r="r" b="b"/>
              <a:pathLst>
                <a:path h="45720">
                  <a:moveTo>
                    <a:pt x="0" y="45718"/>
                  </a:moveTo>
                  <a:lnTo>
                    <a:pt x="0" y="0"/>
                  </a:lnTo>
                </a:path>
              </a:pathLst>
            </a:custGeom>
            <a:ln w="9143">
              <a:solidFill>
                <a:srgbClr val="FEFEFE"/>
              </a:solidFill>
            </a:ln>
          </p:spPr>
          <p:txBody>
            <a:bodyPr wrap="square" lIns="0" tIns="0" rIns="0" bIns="0" rtlCol="0"/>
            <a:lstStyle/>
            <a:p>
              <a:endParaRPr/>
            </a:p>
          </p:txBody>
        </p:sp>
        <p:pic>
          <p:nvPicPr>
            <p:cNvPr id="7" name="object 7"/>
            <p:cNvPicPr/>
            <p:nvPr/>
          </p:nvPicPr>
          <p:blipFill>
            <a:blip r:embed="rId4" cstate="print"/>
            <a:stretch>
              <a:fillRect/>
            </a:stretch>
          </p:blipFill>
          <p:spPr>
            <a:xfrm>
              <a:off x="5475732" y="3252215"/>
              <a:ext cx="3884675" cy="2505456"/>
            </a:xfrm>
            <a:prstGeom prst="rect">
              <a:avLst/>
            </a:prstGeom>
          </p:spPr>
        </p:pic>
      </p:grpSp>
      <p:sp>
        <p:nvSpPr>
          <p:cNvPr id="8" name="object 8"/>
          <p:cNvSpPr txBox="1"/>
          <p:nvPr/>
        </p:nvSpPr>
        <p:spPr>
          <a:xfrm>
            <a:off x="296672" y="2898724"/>
            <a:ext cx="510413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2A437"/>
                </a:solidFill>
                <a:latin typeface="Palatino Linotype"/>
                <a:cs typeface="Palatino Linotype"/>
              </a:rPr>
              <a:t>8.</a:t>
            </a:r>
            <a:r>
              <a:rPr sz="1800" spc="-20" dirty="0">
                <a:solidFill>
                  <a:srgbClr val="62A437"/>
                </a:solidFill>
                <a:latin typeface="Palatino Linotype"/>
                <a:cs typeface="Palatino Linotype"/>
              </a:rPr>
              <a:t> </a:t>
            </a:r>
            <a:r>
              <a:rPr sz="1800" dirty="0">
                <a:solidFill>
                  <a:srgbClr val="62A437"/>
                </a:solidFill>
                <a:latin typeface="Palatino Linotype"/>
                <a:cs typeface="Palatino Linotype"/>
              </a:rPr>
              <a:t>Skills</a:t>
            </a:r>
            <a:r>
              <a:rPr sz="1800" spc="-15" dirty="0">
                <a:solidFill>
                  <a:srgbClr val="62A437"/>
                </a:solidFill>
                <a:latin typeface="Palatino Linotype"/>
                <a:cs typeface="Palatino Linotype"/>
              </a:rPr>
              <a:t> </a:t>
            </a:r>
            <a:r>
              <a:rPr sz="1800" dirty="0">
                <a:solidFill>
                  <a:srgbClr val="62A437"/>
                </a:solidFill>
                <a:latin typeface="Palatino Linotype"/>
                <a:cs typeface="Palatino Linotype"/>
              </a:rPr>
              <a:t>Required by</a:t>
            </a:r>
            <a:r>
              <a:rPr sz="1800" spc="-20" dirty="0">
                <a:solidFill>
                  <a:srgbClr val="62A437"/>
                </a:solidFill>
                <a:latin typeface="Palatino Linotype"/>
                <a:cs typeface="Palatino Linotype"/>
              </a:rPr>
              <a:t> </a:t>
            </a:r>
            <a:r>
              <a:rPr sz="1800" dirty="0">
                <a:solidFill>
                  <a:srgbClr val="62A437"/>
                </a:solidFill>
                <a:latin typeface="Palatino Linotype"/>
                <a:cs typeface="Palatino Linotype"/>
              </a:rPr>
              <a:t>Companies</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for</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Each</a:t>
            </a:r>
            <a:r>
              <a:rPr sz="1800" spc="-25" dirty="0">
                <a:solidFill>
                  <a:srgbClr val="62A437"/>
                </a:solidFill>
                <a:latin typeface="Palatino Linotype"/>
                <a:cs typeface="Palatino Linotype"/>
              </a:rPr>
              <a:t> </a:t>
            </a:r>
            <a:r>
              <a:rPr sz="1800" dirty="0">
                <a:solidFill>
                  <a:srgbClr val="62A437"/>
                </a:solidFill>
                <a:latin typeface="Palatino Linotype"/>
                <a:cs typeface="Palatino Linotype"/>
              </a:rPr>
              <a:t>Job</a:t>
            </a:r>
            <a:r>
              <a:rPr sz="1800" spc="10" dirty="0">
                <a:solidFill>
                  <a:srgbClr val="62A437"/>
                </a:solidFill>
                <a:latin typeface="Palatino Linotype"/>
                <a:cs typeface="Palatino Linotype"/>
              </a:rPr>
              <a:t> </a:t>
            </a:r>
            <a:r>
              <a:rPr sz="1800" spc="-10" dirty="0">
                <a:solidFill>
                  <a:srgbClr val="62A437"/>
                </a:solidFill>
                <a:latin typeface="Palatino Linotype"/>
                <a:cs typeface="Palatino Linotype"/>
              </a:rPr>
              <a:t>Title</a:t>
            </a:r>
            <a:endParaRPr sz="1800">
              <a:latin typeface="Palatino Linotype"/>
              <a:cs typeface="Palatino Linotype"/>
            </a:endParaRPr>
          </a:p>
        </p:txBody>
      </p:sp>
      <p:pic>
        <p:nvPicPr>
          <p:cNvPr id="9" name="object 9"/>
          <p:cNvPicPr/>
          <p:nvPr/>
        </p:nvPicPr>
        <p:blipFill>
          <a:blip r:embed="rId5" cstate="print"/>
          <a:stretch>
            <a:fillRect/>
          </a:stretch>
        </p:blipFill>
        <p:spPr>
          <a:xfrm>
            <a:off x="341375" y="3252215"/>
            <a:ext cx="3963924" cy="25694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172" y="135636"/>
            <a:ext cx="3901440" cy="2092451"/>
          </a:xfrm>
          <a:prstGeom prst="rect">
            <a:avLst/>
          </a:prstGeom>
        </p:spPr>
      </p:pic>
      <p:sp>
        <p:nvSpPr>
          <p:cNvPr id="3" name="object 3"/>
          <p:cNvSpPr txBox="1"/>
          <p:nvPr/>
        </p:nvSpPr>
        <p:spPr>
          <a:xfrm>
            <a:off x="168655" y="2283942"/>
            <a:ext cx="7021830" cy="1016000"/>
          </a:xfrm>
          <a:prstGeom prst="rect">
            <a:avLst/>
          </a:prstGeom>
        </p:spPr>
        <p:txBody>
          <a:bodyPr vert="horz" wrap="square" lIns="0" tIns="129539" rIns="0" bIns="0" rtlCol="0">
            <a:spAutoFit/>
          </a:bodyPr>
          <a:lstStyle/>
          <a:p>
            <a:pPr marL="12700">
              <a:lnSpc>
                <a:spcPct val="100000"/>
              </a:lnSpc>
              <a:spcBef>
                <a:spcPts val="1019"/>
              </a:spcBef>
            </a:pPr>
            <a:r>
              <a:rPr sz="1400" b="1" dirty="0">
                <a:solidFill>
                  <a:srgbClr val="00AF50"/>
                </a:solidFill>
                <a:latin typeface="Calibri"/>
                <a:cs typeface="Calibri"/>
              </a:rPr>
              <a:t>I</a:t>
            </a:r>
            <a:r>
              <a:rPr sz="1400" b="1" spc="-35" dirty="0">
                <a:solidFill>
                  <a:srgbClr val="00AF50"/>
                </a:solidFill>
                <a:latin typeface="Calibri"/>
                <a:cs typeface="Calibri"/>
              </a:rPr>
              <a:t> </a:t>
            </a:r>
            <a:r>
              <a:rPr sz="1400" b="1" dirty="0">
                <a:solidFill>
                  <a:srgbClr val="00AF50"/>
                </a:solidFill>
                <a:latin typeface="Calibri"/>
                <a:cs typeface="Calibri"/>
              </a:rPr>
              <a:t>found</a:t>
            </a:r>
            <a:r>
              <a:rPr sz="1400" b="1" spc="-45" dirty="0">
                <a:solidFill>
                  <a:srgbClr val="00AF50"/>
                </a:solidFill>
                <a:latin typeface="Calibri"/>
                <a:cs typeface="Calibri"/>
              </a:rPr>
              <a:t> </a:t>
            </a:r>
            <a:r>
              <a:rPr sz="1400" b="1" dirty="0">
                <a:solidFill>
                  <a:srgbClr val="00AF50"/>
                </a:solidFill>
                <a:latin typeface="Calibri"/>
                <a:cs typeface="Calibri"/>
              </a:rPr>
              <a:t>required</a:t>
            </a:r>
            <a:r>
              <a:rPr sz="1400" b="1" spc="-50" dirty="0">
                <a:solidFill>
                  <a:srgbClr val="00AF50"/>
                </a:solidFill>
                <a:latin typeface="Calibri"/>
                <a:cs typeface="Calibri"/>
              </a:rPr>
              <a:t> </a:t>
            </a:r>
            <a:r>
              <a:rPr sz="1400" b="1" dirty="0">
                <a:solidFill>
                  <a:srgbClr val="00AF50"/>
                </a:solidFill>
                <a:latin typeface="Calibri"/>
                <a:cs typeface="Calibri"/>
              </a:rPr>
              <a:t>all</a:t>
            </a:r>
            <a:r>
              <a:rPr sz="1400" b="1" spc="-20" dirty="0">
                <a:solidFill>
                  <a:srgbClr val="00AF50"/>
                </a:solidFill>
                <a:latin typeface="Calibri"/>
                <a:cs typeface="Calibri"/>
              </a:rPr>
              <a:t> </a:t>
            </a:r>
            <a:r>
              <a:rPr sz="1400" b="1" dirty="0">
                <a:solidFill>
                  <a:srgbClr val="00AF50"/>
                </a:solidFill>
                <a:latin typeface="Calibri"/>
                <a:cs typeface="Calibri"/>
              </a:rPr>
              <a:t>skills</a:t>
            </a:r>
            <a:r>
              <a:rPr sz="1400" b="1" spc="-10" dirty="0">
                <a:solidFill>
                  <a:srgbClr val="00AF50"/>
                </a:solidFill>
                <a:latin typeface="Calibri"/>
                <a:cs typeface="Calibri"/>
              </a:rPr>
              <a:t> </a:t>
            </a:r>
            <a:r>
              <a:rPr sz="1400" b="1" dirty="0">
                <a:solidFill>
                  <a:srgbClr val="00AF50"/>
                </a:solidFill>
                <a:latin typeface="Calibri"/>
                <a:cs typeface="Calibri"/>
              </a:rPr>
              <a:t>for</a:t>
            </a:r>
            <a:r>
              <a:rPr sz="1400" b="1" spc="-20" dirty="0">
                <a:solidFill>
                  <a:srgbClr val="00AF50"/>
                </a:solidFill>
                <a:latin typeface="Calibri"/>
                <a:cs typeface="Calibri"/>
              </a:rPr>
              <a:t> </a:t>
            </a:r>
            <a:r>
              <a:rPr sz="1400" b="1" dirty="0">
                <a:solidFill>
                  <a:srgbClr val="00AF50"/>
                </a:solidFill>
                <a:latin typeface="Calibri"/>
                <a:cs typeface="Calibri"/>
              </a:rPr>
              <a:t>each</a:t>
            </a:r>
            <a:r>
              <a:rPr sz="1400" b="1" spc="-40" dirty="0">
                <a:solidFill>
                  <a:srgbClr val="00AF50"/>
                </a:solidFill>
                <a:latin typeface="Calibri"/>
                <a:cs typeface="Calibri"/>
              </a:rPr>
              <a:t> </a:t>
            </a:r>
            <a:r>
              <a:rPr sz="1400" b="1" dirty="0">
                <a:solidFill>
                  <a:srgbClr val="00AF50"/>
                </a:solidFill>
                <a:latin typeface="Calibri"/>
                <a:cs typeface="Calibri"/>
              </a:rPr>
              <a:t>job</a:t>
            </a:r>
            <a:r>
              <a:rPr sz="1400" b="1" spc="-20" dirty="0">
                <a:solidFill>
                  <a:srgbClr val="00AF50"/>
                </a:solidFill>
                <a:latin typeface="Calibri"/>
                <a:cs typeface="Calibri"/>
              </a:rPr>
              <a:t> </a:t>
            </a:r>
            <a:r>
              <a:rPr sz="1400" b="1" dirty="0">
                <a:solidFill>
                  <a:srgbClr val="00AF50"/>
                </a:solidFill>
                <a:latin typeface="Calibri"/>
                <a:cs typeface="Calibri"/>
              </a:rPr>
              <a:t>title</a:t>
            </a:r>
            <a:r>
              <a:rPr sz="1400" b="1" spc="-30" dirty="0">
                <a:solidFill>
                  <a:srgbClr val="00AF50"/>
                </a:solidFill>
                <a:latin typeface="Calibri"/>
                <a:cs typeface="Calibri"/>
              </a:rPr>
              <a:t> </a:t>
            </a:r>
            <a:r>
              <a:rPr sz="1400" b="1" dirty="0">
                <a:solidFill>
                  <a:srgbClr val="00AF50"/>
                </a:solidFill>
                <a:latin typeface="Calibri"/>
                <a:cs typeface="Calibri"/>
              </a:rPr>
              <a:t>in</a:t>
            </a:r>
            <a:r>
              <a:rPr sz="1400" b="1" spc="-15" dirty="0">
                <a:solidFill>
                  <a:srgbClr val="00AF50"/>
                </a:solidFill>
                <a:latin typeface="Calibri"/>
                <a:cs typeface="Calibri"/>
              </a:rPr>
              <a:t> </a:t>
            </a:r>
            <a:r>
              <a:rPr sz="1400" b="1" dirty="0">
                <a:solidFill>
                  <a:srgbClr val="00AF50"/>
                </a:solidFill>
                <a:latin typeface="Calibri"/>
                <a:cs typeface="Calibri"/>
              </a:rPr>
              <a:t>excel</a:t>
            </a:r>
            <a:r>
              <a:rPr sz="1400" b="1" spc="-30" dirty="0">
                <a:solidFill>
                  <a:srgbClr val="00AF50"/>
                </a:solidFill>
                <a:latin typeface="Calibri"/>
                <a:cs typeface="Calibri"/>
              </a:rPr>
              <a:t> </a:t>
            </a:r>
            <a:r>
              <a:rPr sz="1400" b="1" dirty="0">
                <a:solidFill>
                  <a:srgbClr val="00AF50"/>
                </a:solidFill>
                <a:latin typeface="Calibri"/>
                <a:cs typeface="Calibri"/>
              </a:rPr>
              <a:t>sheet</a:t>
            </a:r>
            <a:r>
              <a:rPr sz="1400" b="1" spc="-35" dirty="0">
                <a:solidFill>
                  <a:srgbClr val="00AF50"/>
                </a:solidFill>
                <a:latin typeface="Calibri"/>
                <a:cs typeface="Calibri"/>
              </a:rPr>
              <a:t> </a:t>
            </a:r>
            <a:r>
              <a:rPr sz="1400" b="1" dirty="0">
                <a:solidFill>
                  <a:srgbClr val="00AF50"/>
                </a:solidFill>
                <a:latin typeface="Calibri"/>
                <a:cs typeface="Calibri"/>
              </a:rPr>
              <a:t>by</a:t>
            </a:r>
            <a:r>
              <a:rPr sz="1400" b="1" spc="-20" dirty="0">
                <a:solidFill>
                  <a:srgbClr val="00AF50"/>
                </a:solidFill>
                <a:latin typeface="Calibri"/>
                <a:cs typeface="Calibri"/>
              </a:rPr>
              <a:t> </a:t>
            </a:r>
            <a:r>
              <a:rPr sz="1400" b="1" dirty="0">
                <a:solidFill>
                  <a:srgbClr val="00AF50"/>
                </a:solidFill>
                <a:latin typeface="Calibri"/>
                <a:cs typeface="Calibri"/>
              </a:rPr>
              <a:t>using</a:t>
            </a:r>
            <a:r>
              <a:rPr sz="1400" b="1" spc="-35" dirty="0">
                <a:solidFill>
                  <a:srgbClr val="00AF50"/>
                </a:solidFill>
                <a:latin typeface="Calibri"/>
                <a:cs typeface="Calibri"/>
              </a:rPr>
              <a:t> Text</a:t>
            </a:r>
            <a:r>
              <a:rPr sz="1400" b="1" spc="-45" dirty="0">
                <a:solidFill>
                  <a:srgbClr val="00AF50"/>
                </a:solidFill>
                <a:latin typeface="Calibri"/>
                <a:cs typeface="Calibri"/>
              </a:rPr>
              <a:t> </a:t>
            </a:r>
            <a:r>
              <a:rPr sz="1400" b="1" dirty="0">
                <a:solidFill>
                  <a:srgbClr val="00AF50"/>
                </a:solidFill>
                <a:latin typeface="Calibri"/>
                <a:cs typeface="Calibri"/>
              </a:rPr>
              <a:t>join</a:t>
            </a:r>
            <a:r>
              <a:rPr sz="1400" b="1" spc="-10" dirty="0">
                <a:solidFill>
                  <a:srgbClr val="00AF50"/>
                </a:solidFill>
                <a:latin typeface="Calibri"/>
                <a:cs typeface="Calibri"/>
              </a:rPr>
              <a:t> formula.</a:t>
            </a:r>
            <a:endParaRPr sz="1400" dirty="0">
              <a:latin typeface="Calibri"/>
              <a:cs typeface="Calibri"/>
            </a:endParaRPr>
          </a:p>
          <a:p>
            <a:pPr marL="2858135">
              <a:lnSpc>
                <a:spcPct val="100000"/>
              </a:lnSpc>
              <a:spcBef>
                <a:spcPts val="925"/>
              </a:spcBef>
            </a:pPr>
            <a:r>
              <a:rPr sz="1400" b="1" spc="-10" dirty="0">
                <a:latin typeface="Palatino Linotype"/>
                <a:cs typeface="Palatino Linotype"/>
              </a:rPr>
              <a:t>TEXTJOIN(delimiter,Ingore_emptyspace,Text1…..)</a:t>
            </a:r>
            <a:endParaRPr sz="1400" dirty="0">
              <a:latin typeface="Palatino Linotype"/>
              <a:cs typeface="Palatino Linotype"/>
            </a:endParaRPr>
          </a:p>
          <a:p>
            <a:pPr marL="12700">
              <a:lnSpc>
                <a:spcPct val="100000"/>
              </a:lnSpc>
              <a:spcBef>
                <a:spcPts val="915"/>
              </a:spcBef>
            </a:pPr>
            <a:r>
              <a:rPr sz="1400" dirty="0">
                <a:latin typeface="Calibri"/>
                <a:cs typeface="Calibri"/>
              </a:rPr>
              <a:t>Got</a:t>
            </a:r>
            <a:r>
              <a:rPr sz="1400" spc="-15" dirty="0">
                <a:latin typeface="Calibri"/>
                <a:cs typeface="Calibri"/>
              </a:rPr>
              <a:t> </a:t>
            </a:r>
            <a:r>
              <a:rPr sz="1400" spc="-10" dirty="0">
                <a:latin typeface="Calibri"/>
                <a:cs typeface="Calibri"/>
              </a:rPr>
              <a:t>output</a:t>
            </a:r>
            <a:endParaRPr sz="1400" dirty="0">
              <a:latin typeface="Calibri"/>
              <a:cs typeface="Calibri"/>
            </a:endParaRPr>
          </a:p>
        </p:txBody>
      </p:sp>
      <p:pic>
        <p:nvPicPr>
          <p:cNvPr id="4" name="object 4"/>
          <p:cNvPicPr/>
          <p:nvPr/>
        </p:nvPicPr>
        <p:blipFill>
          <a:blip r:embed="rId3" cstate="print"/>
          <a:stretch>
            <a:fillRect/>
          </a:stretch>
        </p:blipFill>
        <p:spPr>
          <a:xfrm>
            <a:off x="2133600" y="3124200"/>
            <a:ext cx="2842260" cy="26730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04800"/>
            <a:ext cx="11357661" cy="5152693"/>
          </a:xfrm>
          <a:prstGeom prst="rect">
            <a:avLst/>
          </a:prstGeom>
        </p:spPr>
        <p:txBody>
          <a:bodyPr vert="horz" wrap="square" lIns="0" tIns="12700" rIns="0" bIns="0" rtlCol="0">
            <a:spAutoFit/>
          </a:bodyPr>
          <a:lstStyle/>
          <a:p>
            <a:pPr algn="l"/>
            <a:r>
              <a:rPr lang="en-US" sz="1800" b="0" u="none" dirty="0">
                <a:solidFill>
                  <a:srgbClr val="62A437"/>
                </a:solidFill>
                <a:latin typeface="Palatino Linotype"/>
              </a:rPr>
              <a:t>9.Relation between Average Salary and Education</a:t>
            </a:r>
            <a:br>
              <a:rPr lang="en-US" sz="1400" b="0" i="0" dirty="0">
                <a:solidFill>
                  <a:srgbClr val="374151"/>
                </a:solidFill>
                <a:effectLst/>
                <a:latin typeface="Söhne"/>
              </a:rPr>
            </a:br>
            <a:r>
              <a:rPr lang="en-US" sz="1400" b="0" i="0" u="none" dirty="0">
                <a:solidFill>
                  <a:schemeClr val="tx1"/>
                </a:solidFill>
                <a:effectLst/>
                <a:latin typeface="Söhne"/>
              </a:rPr>
              <a:t>Examine the 'Degree' column and its relation to the average salary for different job titles.</a:t>
            </a:r>
            <a:br>
              <a:rPr lang="en-US" sz="1400" b="0" i="0" u="none" dirty="0">
                <a:solidFill>
                  <a:schemeClr val="tx1"/>
                </a:solidFill>
                <a:effectLst/>
                <a:latin typeface="Söhne"/>
              </a:rPr>
            </a:br>
            <a:r>
              <a:rPr lang="en-US" sz="1400" b="0" i="0" u="none" dirty="0">
                <a:solidFill>
                  <a:schemeClr val="tx1"/>
                </a:solidFill>
                <a:effectLst/>
                <a:latin typeface="Söhne"/>
              </a:rPr>
              <a:t>You might need to group the data by job title and degree to draw meaningful conclusions.</a:t>
            </a:r>
            <a:br>
              <a:rPr lang="en-US" sz="1400" b="0" i="0" u="none" dirty="0">
                <a:solidFill>
                  <a:schemeClr val="tx1"/>
                </a:solidFill>
                <a:effectLst/>
                <a:latin typeface="Söhne"/>
              </a:rPr>
            </a:br>
            <a:br>
              <a:rPr lang="en-US" sz="1800" b="0" u="none" dirty="0">
                <a:solidFill>
                  <a:schemeClr val="tx1"/>
                </a:solidFill>
                <a:latin typeface="Palatino Linotype"/>
                <a:cs typeface="Palatino Linotype"/>
              </a:rPr>
            </a:br>
            <a:br>
              <a:rPr lang="en-IN" sz="1800" b="0" u="none" dirty="0">
                <a:solidFill>
                  <a:srgbClr val="62A437"/>
                </a:solidFill>
                <a:latin typeface="Palatino Linotype"/>
                <a:cs typeface="Palatino Linotype"/>
              </a:rPr>
            </a:br>
            <a:br>
              <a:rPr lang="en-IN" sz="1800" b="0" u="none" dirty="0">
                <a:solidFill>
                  <a:srgbClr val="62A437"/>
                </a:solidFill>
                <a:latin typeface="Palatino Linotype"/>
                <a:cs typeface="Palatino Linotype"/>
              </a:rPr>
            </a:br>
            <a:br>
              <a:rPr lang="en-IN" sz="1800" b="0" u="none" dirty="0">
                <a:solidFill>
                  <a:srgbClr val="62A437"/>
                </a:solidFill>
                <a:latin typeface="Palatino Linotype"/>
                <a:cs typeface="Palatino Linotype"/>
              </a:rPr>
            </a:br>
            <a:br>
              <a:rPr lang="en-IN" sz="1800" b="0" u="none" dirty="0">
                <a:solidFill>
                  <a:srgbClr val="62A437"/>
                </a:solidFill>
                <a:latin typeface="Palatino Linotype"/>
                <a:cs typeface="Palatino Linotype"/>
              </a:rPr>
            </a:br>
            <a:br>
              <a:rPr lang="en-IN" sz="1800" b="0" u="none" dirty="0">
                <a:solidFill>
                  <a:srgbClr val="62A437"/>
                </a:solidFill>
                <a:latin typeface="Palatino Linotype"/>
                <a:cs typeface="Palatino Linotype"/>
              </a:rPr>
            </a:br>
            <a:br>
              <a:rPr lang="en-IN" sz="1800" b="0" u="none" dirty="0">
                <a:solidFill>
                  <a:srgbClr val="62A437"/>
                </a:solidFill>
                <a:latin typeface="Palatino Linotype"/>
                <a:cs typeface="Palatino Linotype"/>
              </a:rPr>
            </a:br>
            <a:r>
              <a:rPr sz="1800" b="0" u="none" spc="-30" dirty="0">
                <a:solidFill>
                  <a:srgbClr val="62A437"/>
                </a:solidFill>
                <a:latin typeface="Palatino Linotype"/>
                <a:cs typeface="Palatino Linotype"/>
              </a:rPr>
              <a:t> </a:t>
            </a:r>
            <a:br>
              <a:rPr lang="en-US" sz="1800" b="0" u="none" spc="-30" dirty="0">
                <a:solidFill>
                  <a:srgbClr val="62A437"/>
                </a:solidFill>
                <a:latin typeface="Palatino Linotype"/>
                <a:cs typeface="Palatino Linotype"/>
              </a:rPr>
            </a:br>
            <a:br>
              <a:rPr lang="en-IN" sz="1800" b="0" u="none" spc="-30" dirty="0">
                <a:solidFill>
                  <a:srgbClr val="62A437"/>
                </a:solidFill>
                <a:latin typeface="Palatino Linotype"/>
                <a:cs typeface="Palatino Linotype"/>
              </a:rPr>
            </a:br>
            <a:br>
              <a:rPr lang="en-IN" sz="1800" b="0" u="none" spc="-30" dirty="0">
                <a:solidFill>
                  <a:srgbClr val="62A437"/>
                </a:solidFill>
                <a:latin typeface="Palatino Linotype"/>
                <a:cs typeface="Palatino Linotype"/>
              </a:rPr>
            </a:br>
            <a:br>
              <a:rPr lang="en-IN" sz="1800" b="0" u="none" spc="-30" dirty="0">
                <a:solidFill>
                  <a:srgbClr val="62A437"/>
                </a:solidFill>
                <a:latin typeface="Palatino Linotype"/>
                <a:cs typeface="Palatino Linotype"/>
              </a:rPr>
            </a:br>
            <a:r>
              <a:rPr lang="en-IN" sz="1800" b="0" u="none" spc="-30" dirty="0">
                <a:solidFill>
                  <a:srgbClr val="62A437"/>
                </a:solidFill>
                <a:latin typeface="Palatino Linotype"/>
                <a:cs typeface="Palatino Linotype"/>
              </a:rPr>
              <a:t>10.</a:t>
            </a:r>
            <a:r>
              <a:rPr lang="en-US" sz="1800" b="0" u="none" dirty="0">
                <a:solidFill>
                  <a:srgbClr val="62A437"/>
                </a:solidFill>
                <a:latin typeface="Palatino Linotype"/>
              </a:rPr>
              <a:t>Visualize the data using Tableau/Power BI and give your inputs/suggestions.</a:t>
            </a:r>
            <a:br>
              <a:rPr lang="en-US" sz="1800" b="0" u="none" dirty="0">
                <a:solidFill>
                  <a:srgbClr val="62A437"/>
                </a:solidFill>
                <a:latin typeface="Palatino Linotype"/>
              </a:rPr>
            </a:br>
            <a:r>
              <a:rPr lang="en-US" sz="1400" b="0" u="none" dirty="0">
                <a:solidFill>
                  <a:schemeClr val="tx1"/>
                </a:solidFill>
                <a:latin typeface="Söhne"/>
              </a:rPr>
              <a:t>Import the cleaned and prepared dataset into Tableau or </a:t>
            </a:r>
            <a:r>
              <a:rPr lang="en-US" sz="1400" b="0" u="none" dirty="0" err="1">
                <a:solidFill>
                  <a:schemeClr val="tx1"/>
                </a:solidFill>
                <a:latin typeface="Söhne"/>
              </a:rPr>
              <a:t>PowerBI</a:t>
            </a:r>
            <a:r>
              <a:rPr lang="en-US" sz="1400" b="0" u="none" dirty="0">
                <a:solidFill>
                  <a:schemeClr val="tx1"/>
                </a:solidFill>
                <a:latin typeface="Söhne"/>
              </a:rPr>
              <a:t>.</a:t>
            </a:r>
            <a:br>
              <a:rPr lang="en-US" sz="1400" b="0" u="none" dirty="0">
                <a:solidFill>
                  <a:schemeClr val="tx1"/>
                </a:solidFill>
                <a:latin typeface="Söhne"/>
              </a:rPr>
            </a:br>
            <a:r>
              <a:rPr lang="en-US" sz="1400" b="0" u="none" dirty="0">
                <a:solidFill>
                  <a:schemeClr val="tx1"/>
                </a:solidFill>
                <a:latin typeface="Söhne"/>
              </a:rPr>
              <a:t>Create interactive visualizations to present the insights you've derived.</a:t>
            </a:r>
            <a:br>
              <a:rPr lang="en-US" sz="1400" b="0" u="none" dirty="0">
                <a:solidFill>
                  <a:schemeClr val="tx1"/>
                </a:solidFill>
                <a:latin typeface="Söhne"/>
              </a:rPr>
            </a:br>
            <a:r>
              <a:rPr lang="en-US" sz="1400" b="0" u="none" dirty="0">
                <a:solidFill>
                  <a:schemeClr val="tx1"/>
                </a:solidFill>
                <a:latin typeface="Söhne"/>
              </a:rPr>
              <a:t>Provide commentary on the visualizations and offer recommendations based on the data analysis.</a:t>
            </a:r>
            <a:br>
              <a:rPr lang="en-US" sz="1800" b="0" u="none" dirty="0">
                <a:solidFill>
                  <a:srgbClr val="62A437"/>
                </a:solidFill>
                <a:latin typeface="Palatino Linotype"/>
              </a:rPr>
            </a:br>
            <a:endParaRPr sz="1800" b="0" u="none" dirty="0">
              <a:solidFill>
                <a:srgbClr val="62A437"/>
              </a:solidFill>
              <a:latin typeface="Palatino Linotype"/>
            </a:endParaRPr>
          </a:p>
        </p:txBody>
      </p:sp>
      <p:pic>
        <p:nvPicPr>
          <p:cNvPr id="7" name="Picture 6">
            <a:extLst>
              <a:ext uri="{FF2B5EF4-FFF2-40B4-BE49-F238E27FC236}">
                <a16:creationId xmlns:a16="http://schemas.microsoft.com/office/drawing/2014/main" id="{A8AD4403-E7EA-3E8C-9F41-E86F866D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295400"/>
            <a:ext cx="3276600" cy="1981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C73D81-A66D-AE28-8445-7BFAC8F32D27}"/>
              </a:ext>
            </a:extLst>
          </p:cNvPr>
          <p:cNvSpPr>
            <a:spLocks noGrp="1"/>
          </p:cNvSpPr>
          <p:nvPr>
            <p:ph type="body" idx="1"/>
          </p:nvPr>
        </p:nvSpPr>
        <p:spPr>
          <a:xfrm>
            <a:off x="152400" y="228600"/>
            <a:ext cx="11734800" cy="923330"/>
          </a:xfrm>
        </p:spPr>
        <p:txBody>
          <a:bodyPr/>
          <a:lstStyle/>
          <a:p>
            <a:pPr algn="l"/>
            <a:r>
              <a:rPr lang="en-US" sz="1800" dirty="0">
                <a:solidFill>
                  <a:srgbClr val="62A437"/>
                </a:solidFill>
                <a:latin typeface="Palatino Linotype"/>
                <a:ea typeface="+mj-ea"/>
              </a:rPr>
              <a:t>Analyze all the features and derive multiple insights</a:t>
            </a:r>
          </a:p>
          <a:p>
            <a:pPr algn="l">
              <a:buFont typeface="Arial" panose="020B0604020202020204" pitchFamily="34" charset="0"/>
              <a:buChar char="•"/>
            </a:pPr>
            <a:r>
              <a:rPr lang="en-US" b="0" i="0" dirty="0">
                <a:solidFill>
                  <a:srgbClr val="374151"/>
                </a:solidFill>
                <a:effectLst/>
                <a:latin typeface="Söhne"/>
              </a:rPr>
              <a:t>Perform exploratory data analysis on various features to extract insights.</a:t>
            </a:r>
          </a:p>
          <a:p>
            <a:pPr algn="l">
              <a:buFont typeface="Arial" panose="020B0604020202020204" pitchFamily="34" charset="0"/>
              <a:buChar char="•"/>
            </a:pPr>
            <a:r>
              <a:rPr lang="en-US" b="0" i="0" dirty="0">
                <a:solidFill>
                  <a:srgbClr val="374151"/>
                </a:solidFill>
                <a:effectLst/>
                <a:latin typeface="Söhne"/>
              </a:rPr>
              <a:t>Look for correlations, trends, and patterns that can provide valuable information about the job market.</a:t>
            </a:r>
          </a:p>
          <a:p>
            <a:endParaRPr lang="en-IN" dirty="0"/>
          </a:p>
        </p:txBody>
      </p:sp>
      <p:sp>
        <p:nvSpPr>
          <p:cNvPr id="5" name="TextBox 4">
            <a:extLst>
              <a:ext uri="{FF2B5EF4-FFF2-40B4-BE49-F238E27FC236}">
                <a16:creationId xmlns:a16="http://schemas.microsoft.com/office/drawing/2014/main" id="{E7BB8DEE-817D-0C4F-BD66-DA3ACB8F658C}"/>
              </a:ext>
            </a:extLst>
          </p:cNvPr>
          <p:cNvSpPr txBox="1"/>
          <p:nvPr/>
        </p:nvSpPr>
        <p:spPr>
          <a:xfrm>
            <a:off x="152400" y="1524000"/>
            <a:ext cx="11887200" cy="936154"/>
          </a:xfrm>
          <a:prstGeom prst="rect">
            <a:avLst/>
          </a:prstGeom>
          <a:noFill/>
        </p:spPr>
        <p:txBody>
          <a:bodyPr wrap="square">
            <a:spAutoFit/>
          </a:bodyPr>
          <a:lstStyle/>
          <a:p>
            <a:pPr marL="12700">
              <a:lnSpc>
                <a:spcPct val="100000"/>
              </a:lnSpc>
              <a:spcBef>
                <a:spcPts val="100"/>
              </a:spcBef>
            </a:pPr>
            <a:r>
              <a:rPr lang="en-US" dirty="0"/>
              <a:t>Multiple</a:t>
            </a:r>
            <a:r>
              <a:rPr lang="en-US" spc="-20" dirty="0"/>
              <a:t> </a:t>
            </a:r>
            <a:r>
              <a:rPr lang="en-US" spc="-10" dirty="0"/>
              <a:t>insights</a:t>
            </a:r>
          </a:p>
          <a:p>
            <a:pPr marL="12700">
              <a:lnSpc>
                <a:spcPct val="100000"/>
              </a:lnSpc>
              <a:spcBef>
                <a:spcPts val="55"/>
              </a:spcBef>
            </a:pPr>
            <a:r>
              <a:rPr lang="en-US" sz="1800" u="none" dirty="0">
                <a:solidFill>
                  <a:srgbClr val="001F5F"/>
                </a:solidFill>
              </a:rPr>
              <a:t>Cards-</a:t>
            </a:r>
            <a:r>
              <a:rPr lang="en-US" sz="1800" u="none" spc="-10" dirty="0">
                <a:solidFill>
                  <a:srgbClr val="001F5F"/>
                </a:solidFill>
              </a:rPr>
              <a:t> </a:t>
            </a:r>
            <a:r>
              <a:rPr lang="en-US" sz="1800" u="none" dirty="0">
                <a:solidFill>
                  <a:srgbClr val="001F5F"/>
                </a:solidFill>
              </a:rPr>
              <a:t>Used</a:t>
            </a:r>
            <a:r>
              <a:rPr lang="en-US" sz="1800" u="none" spc="-35" dirty="0">
                <a:solidFill>
                  <a:srgbClr val="001F5F"/>
                </a:solidFill>
              </a:rPr>
              <a:t> </a:t>
            </a:r>
            <a:r>
              <a:rPr lang="en-US" sz="1800" u="none" dirty="0">
                <a:solidFill>
                  <a:srgbClr val="001F5F"/>
                </a:solidFill>
              </a:rPr>
              <a:t>to</a:t>
            </a:r>
            <a:r>
              <a:rPr lang="en-US" sz="1800" u="none" spc="-40" dirty="0">
                <a:solidFill>
                  <a:srgbClr val="001F5F"/>
                </a:solidFill>
              </a:rPr>
              <a:t> </a:t>
            </a:r>
            <a:r>
              <a:rPr lang="en-US" sz="1800" u="none" spc="-10" dirty="0">
                <a:solidFill>
                  <a:srgbClr val="001F5F"/>
                </a:solidFill>
              </a:rPr>
              <a:t>Calculate</a:t>
            </a:r>
            <a:r>
              <a:rPr lang="en-US" sz="1800" u="none" spc="-50" dirty="0">
                <a:solidFill>
                  <a:srgbClr val="001F5F"/>
                </a:solidFill>
              </a:rPr>
              <a:t> </a:t>
            </a:r>
            <a:r>
              <a:rPr lang="en-US" sz="1800" u="none" spc="-10" dirty="0">
                <a:solidFill>
                  <a:srgbClr val="001F5F"/>
                </a:solidFill>
              </a:rPr>
              <a:t>measurements</a:t>
            </a:r>
            <a:r>
              <a:rPr lang="en-US" sz="1800" u="none" spc="-30" dirty="0">
                <a:solidFill>
                  <a:srgbClr val="001F5F"/>
                </a:solidFill>
              </a:rPr>
              <a:t> </a:t>
            </a:r>
            <a:r>
              <a:rPr lang="en-US" sz="1800" u="none" spc="-10" dirty="0">
                <a:solidFill>
                  <a:srgbClr val="001F5F"/>
                </a:solidFill>
              </a:rPr>
              <a:t>like</a:t>
            </a:r>
            <a:r>
              <a:rPr lang="en-US" sz="1800" u="none" spc="-65" dirty="0">
                <a:solidFill>
                  <a:srgbClr val="001F5F"/>
                </a:solidFill>
              </a:rPr>
              <a:t> </a:t>
            </a:r>
            <a:r>
              <a:rPr lang="en-US" sz="1800" u="none" spc="-10" dirty="0">
                <a:solidFill>
                  <a:srgbClr val="001F5F"/>
                </a:solidFill>
              </a:rPr>
              <a:t>maximum,</a:t>
            </a:r>
            <a:r>
              <a:rPr lang="en-US" sz="1800" u="none" spc="-25" dirty="0">
                <a:solidFill>
                  <a:srgbClr val="001F5F"/>
                </a:solidFill>
              </a:rPr>
              <a:t> </a:t>
            </a:r>
            <a:r>
              <a:rPr lang="en-US" sz="1800" u="none" dirty="0">
                <a:solidFill>
                  <a:srgbClr val="001F5F"/>
                </a:solidFill>
              </a:rPr>
              <a:t>minimum,</a:t>
            </a:r>
            <a:r>
              <a:rPr lang="en-US" sz="1800" u="none" spc="-25" dirty="0">
                <a:solidFill>
                  <a:srgbClr val="001F5F"/>
                </a:solidFill>
              </a:rPr>
              <a:t> </a:t>
            </a:r>
            <a:r>
              <a:rPr lang="en-US" sz="1800" u="none" spc="-20" dirty="0">
                <a:solidFill>
                  <a:srgbClr val="001F5F"/>
                </a:solidFill>
              </a:rPr>
              <a:t>average</a:t>
            </a:r>
            <a:r>
              <a:rPr lang="en-US" sz="1800" u="none" spc="-45" dirty="0">
                <a:solidFill>
                  <a:srgbClr val="001F5F"/>
                </a:solidFill>
              </a:rPr>
              <a:t> </a:t>
            </a:r>
            <a:r>
              <a:rPr lang="en-US" sz="1800" u="none" spc="-10" dirty="0">
                <a:solidFill>
                  <a:srgbClr val="001F5F"/>
                </a:solidFill>
              </a:rPr>
              <a:t>salary,</a:t>
            </a:r>
            <a:r>
              <a:rPr lang="en-US" sz="1800" u="none" spc="-40" dirty="0">
                <a:solidFill>
                  <a:srgbClr val="001F5F"/>
                </a:solidFill>
              </a:rPr>
              <a:t> </a:t>
            </a:r>
            <a:r>
              <a:rPr lang="en-US" sz="1800" u="none" dirty="0">
                <a:solidFill>
                  <a:srgbClr val="001F5F"/>
                </a:solidFill>
              </a:rPr>
              <a:t>count</a:t>
            </a:r>
            <a:r>
              <a:rPr lang="en-US" sz="1800" u="none" spc="-30" dirty="0">
                <a:solidFill>
                  <a:srgbClr val="001F5F"/>
                </a:solidFill>
              </a:rPr>
              <a:t> </a:t>
            </a:r>
            <a:r>
              <a:rPr lang="en-US" sz="1800" u="none" dirty="0">
                <a:solidFill>
                  <a:srgbClr val="001F5F"/>
                </a:solidFill>
              </a:rPr>
              <a:t>of</a:t>
            </a:r>
            <a:r>
              <a:rPr lang="en-US" sz="1800" u="none" spc="-35" dirty="0">
                <a:solidFill>
                  <a:srgbClr val="001F5F"/>
                </a:solidFill>
              </a:rPr>
              <a:t> </a:t>
            </a:r>
            <a:r>
              <a:rPr lang="en-US" sz="1800" u="none" dirty="0">
                <a:solidFill>
                  <a:srgbClr val="001F5F"/>
                </a:solidFill>
              </a:rPr>
              <a:t>job</a:t>
            </a:r>
            <a:r>
              <a:rPr lang="en-US" sz="1800" u="none" spc="-35" dirty="0">
                <a:solidFill>
                  <a:srgbClr val="001F5F"/>
                </a:solidFill>
              </a:rPr>
              <a:t> </a:t>
            </a:r>
            <a:r>
              <a:rPr lang="en-US" sz="1800" u="none" dirty="0">
                <a:solidFill>
                  <a:srgbClr val="001F5F"/>
                </a:solidFill>
              </a:rPr>
              <a:t>openings</a:t>
            </a:r>
            <a:r>
              <a:rPr lang="en-US" sz="1800" u="none" spc="-15" dirty="0">
                <a:solidFill>
                  <a:srgbClr val="001F5F"/>
                </a:solidFill>
              </a:rPr>
              <a:t> </a:t>
            </a:r>
            <a:r>
              <a:rPr lang="en-US" sz="1800" u="none" dirty="0">
                <a:solidFill>
                  <a:srgbClr val="001F5F"/>
                </a:solidFill>
              </a:rPr>
              <a:t>and</a:t>
            </a:r>
            <a:r>
              <a:rPr lang="en-US" sz="1800" u="none" spc="-40" dirty="0">
                <a:solidFill>
                  <a:srgbClr val="001F5F"/>
                </a:solidFill>
              </a:rPr>
              <a:t> </a:t>
            </a:r>
            <a:r>
              <a:rPr lang="en-US" sz="1800" u="none" spc="-20" dirty="0">
                <a:solidFill>
                  <a:srgbClr val="001F5F"/>
                </a:solidFill>
              </a:rPr>
              <a:t>average</a:t>
            </a:r>
            <a:r>
              <a:rPr lang="en-US" sz="1800" u="none" spc="-40" dirty="0">
                <a:solidFill>
                  <a:srgbClr val="001F5F"/>
                </a:solidFill>
              </a:rPr>
              <a:t> </a:t>
            </a:r>
            <a:r>
              <a:rPr lang="en-US" sz="1800" u="none" spc="-25" dirty="0">
                <a:solidFill>
                  <a:srgbClr val="001F5F"/>
                </a:solidFill>
              </a:rPr>
              <a:t>age</a:t>
            </a:r>
            <a:endParaRPr lang="en-IN" dirty="0"/>
          </a:p>
        </p:txBody>
      </p:sp>
      <p:pic>
        <p:nvPicPr>
          <p:cNvPr id="6" name="object 3">
            <a:extLst>
              <a:ext uri="{FF2B5EF4-FFF2-40B4-BE49-F238E27FC236}">
                <a16:creationId xmlns:a16="http://schemas.microsoft.com/office/drawing/2014/main" id="{1CB08C88-B2F9-179C-D37C-28D6BB72CFA2}"/>
              </a:ext>
            </a:extLst>
          </p:cNvPr>
          <p:cNvPicPr/>
          <p:nvPr/>
        </p:nvPicPr>
        <p:blipFill>
          <a:blip r:embed="rId2" cstate="print"/>
          <a:stretch>
            <a:fillRect/>
          </a:stretch>
        </p:blipFill>
        <p:spPr>
          <a:xfrm>
            <a:off x="1066800" y="3352800"/>
            <a:ext cx="9982200" cy="1371600"/>
          </a:xfrm>
          <a:prstGeom prst="rect">
            <a:avLst/>
          </a:prstGeom>
        </p:spPr>
      </p:pic>
    </p:spTree>
    <p:extLst>
      <p:ext uri="{BB962C8B-B14F-4D97-AF65-F5344CB8AC3E}">
        <p14:creationId xmlns:p14="http://schemas.microsoft.com/office/powerpoint/2010/main" val="10622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52400" y="381000"/>
            <a:ext cx="3434715"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001F5F"/>
                </a:solidFill>
                <a:latin typeface="Calibri"/>
                <a:cs typeface="Calibri"/>
              </a:rPr>
              <a:t>Slicers-</a:t>
            </a:r>
            <a:r>
              <a:rPr sz="1600" b="1" spc="-45" dirty="0">
                <a:solidFill>
                  <a:srgbClr val="001F5F"/>
                </a:solidFill>
                <a:latin typeface="Calibri"/>
                <a:cs typeface="Calibri"/>
              </a:rPr>
              <a:t> </a:t>
            </a:r>
            <a:r>
              <a:rPr sz="1600" b="1" dirty="0">
                <a:solidFill>
                  <a:srgbClr val="001F5F"/>
                </a:solidFill>
                <a:latin typeface="Calibri"/>
                <a:cs typeface="Calibri"/>
              </a:rPr>
              <a:t>Used</a:t>
            </a:r>
            <a:r>
              <a:rPr sz="1600" b="1" spc="-30" dirty="0">
                <a:solidFill>
                  <a:srgbClr val="001F5F"/>
                </a:solidFill>
                <a:latin typeface="Calibri"/>
                <a:cs typeface="Calibri"/>
              </a:rPr>
              <a:t> </a:t>
            </a:r>
            <a:r>
              <a:rPr sz="1600" b="1" dirty="0">
                <a:solidFill>
                  <a:srgbClr val="001F5F"/>
                </a:solidFill>
                <a:latin typeface="Calibri"/>
                <a:cs typeface="Calibri"/>
              </a:rPr>
              <a:t>to</a:t>
            </a:r>
            <a:r>
              <a:rPr sz="1600" b="1" spc="-55" dirty="0">
                <a:solidFill>
                  <a:srgbClr val="001F5F"/>
                </a:solidFill>
                <a:latin typeface="Calibri"/>
                <a:cs typeface="Calibri"/>
              </a:rPr>
              <a:t> </a:t>
            </a:r>
            <a:r>
              <a:rPr sz="1600" b="1" dirty="0">
                <a:solidFill>
                  <a:srgbClr val="001F5F"/>
                </a:solidFill>
                <a:latin typeface="Calibri"/>
                <a:cs typeface="Calibri"/>
              </a:rPr>
              <a:t>show</a:t>
            </a:r>
            <a:r>
              <a:rPr sz="1600" b="1" spc="-40" dirty="0">
                <a:solidFill>
                  <a:srgbClr val="001F5F"/>
                </a:solidFill>
                <a:latin typeface="Calibri"/>
                <a:cs typeface="Calibri"/>
              </a:rPr>
              <a:t> </a:t>
            </a:r>
            <a:r>
              <a:rPr sz="1600" b="1" spc="-10" dirty="0">
                <a:solidFill>
                  <a:srgbClr val="001F5F"/>
                </a:solidFill>
                <a:latin typeface="Calibri"/>
                <a:cs typeface="Calibri"/>
              </a:rPr>
              <a:t>category</a:t>
            </a:r>
            <a:r>
              <a:rPr sz="1600" b="1" spc="-40" dirty="0">
                <a:solidFill>
                  <a:srgbClr val="001F5F"/>
                </a:solidFill>
                <a:latin typeface="Calibri"/>
                <a:cs typeface="Calibri"/>
              </a:rPr>
              <a:t> </a:t>
            </a:r>
            <a:r>
              <a:rPr sz="1600" b="1" dirty="0">
                <a:solidFill>
                  <a:srgbClr val="001F5F"/>
                </a:solidFill>
                <a:latin typeface="Calibri"/>
                <a:cs typeface="Calibri"/>
              </a:rPr>
              <a:t>wise</a:t>
            </a:r>
            <a:r>
              <a:rPr sz="1600" b="1" spc="-55" dirty="0">
                <a:solidFill>
                  <a:srgbClr val="001F5F"/>
                </a:solidFill>
                <a:latin typeface="Calibri"/>
                <a:cs typeface="Calibri"/>
              </a:rPr>
              <a:t> </a:t>
            </a:r>
            <a:r>
              <a:rPr sz="1600" b="1" spc="-20" dirty="0">
                <a:solidFill>
                  <a:srgbClr val="001F5F"/>
                </a:solidFill>
                <a:latin typeface="Calibri"/>
                <a:cs typeface="Calibri"/>
              </a:rPr>
              <a:t>data</a:t>
            </a:r>
            <a:endParaRPr sz="1600" dirty="0">
              <a:latin typeface="Calibri"/>
              <a:cs typeface="Calibri"/>
            </a:endParaRPr>
          </a:p>
        </p:txBody>
      </p:sp>
      <p:pic>
        <p:nvPicPr>
          <p:cNvPr id="5" name="object 5"/>
          <p:cNvPicPr/>
          <p:nvPr/>
        </p:nvPicPr>
        <p:blipFill>
          <a:blip r:embed="rId2" cstate="print"/>
          <a:stretch>
            <a:fillRect/>
          </a:stretch>
        </p:blipFill>
        <p:spPr>
          <a:xfrm>
            <a:off x="914400" y="1066800"/>
            <a:ext cx="4030979" cy="1344167"/>
          </a:xfrm>
          <a:prstGeom prst="rect">
            <a:avLst/>
          </a:prstGeom>
        </p:spPr>
      </p:pic>
      <p:pic>
        <p:nvPicPr>
          <p:cNvPr id="6" name="object 6"/>
          <p:cNvPicPr/>
          <p:nvPr/>
        </p:nvPicPr>
        <p:blipFill>
          <a:blip r:embed="rId3" cstate="print"/>
          <a:stretch>
            <a:fillRect/>
          </a:stretch>
        </p:blipFill>
        <p:spPr>
          <a:xfrm>
            <a:off x="6629400" y="1295400"/>
            <a:ext cx="1531620" cy="976884"/>
          </a:xfrm>
          <a:prstGeom prst="rect">
            <a:avLst/>
          </a:prstGeom>
        </p:spPr>
      </p:pic>
      <p:sp>
        <p:nvSpPr>
          <p:cNvPr id="7" name="object 7"/>
          <p:cNvSpPr txBox="1"/>
          <p:nvPr/>
        </p:nvSpPr>
        <p:spPr>
          <a:xfrm>
            <a:off x="152400" y="3200400"/>
            <a:ext cx="6352540" cy="269240"/>
          </a:xfrm>
          <a:prstGeom prst="rect">
            <a:avLst/>
          </a:prstGeom>
        </p:spPr>
        <p:txBody>
          <a:bodyPr vert="horz" wrap="square" lIns="0" tIns="12065" rIns="0" bIns="0" rtlCol="0">
            <a:spAutoFit/>
          </a:bodyPr>
          <a:lstStyle/>
          <a:p>
            <a:pPr marL="12700">
              <a:lnSpc>
                <a:spcPct val="100000"/>
              </a:lnSpc>
              <a:spcBef>
                <a:spcPts val="95"/>
              </a:spcBef>
            </a:pPr>
            <a:r>
              <a:rPr sz="1600" b="1" spc="-25" dirty="0">
                <a:solidFill>
                  <a:srgbClr val="001F5F"/>
                </a:solidFill>
                <a:latin typeface="Calibri"/>
                <a:cs typeface="Calibri"/>
              </a:rPr>
              <a:t>Table-</a:t>
            </a:r>
            <a:r>
              <a:rPr sz="1600" b="1" spc="-50" dirty="0">
                <a:solidFill>
                  <a:srgbClr val="001F5F"/>
                </a:solidFill>
                <a:latin typeface="Calibri"/>
                <a:cs typeface="Calibri"/>
              </a:rPr>
              <a:t> </a:t>
            </a:r>
            <a:r>
              <a:rPr sz="1600" b="1" dirty="0">
                <a:solidFill>
                  <a:srgbClr val="001F5F"/>
                </a:solidFill>
                <a:latin typeface="Calibri"/>
                <a:cs typeface="Calibri"/>
              </a:rPr>
              <a:t>Used</a:t>
            </a:r>
            <a:r>
              <a:rPr sz="1600" b="1" spc="-30" dirty="0">
                <a:solidFill>
                  <a:srgbClr val="001F5F"/>
                </a:solidFill>
                <a:latin typeface="Calibri"/>
                <a:cs typeface="Calibri"/>
              </a:rPr>
              <a:t> </a:t>
            </a:r>
            <a:r>
              <a:rPr sz="1600" b="1" dirty="0">
                <a:solidFill>
                  <a:srgbClr val="001F5F"/>
                </a:solidFill>
                <a:latin typeface="Calibri"/>
                <a:cs typeface="Calibri"/>
              </a:rPr>
              <a:t>to</a:t>
            </a:r>
            <a:r>
              <a:rPr sz="1600" b="1" spc="-40" dirty="0">
                <a:solidFill>
                  <a:srgbClr val="001F5F"/>
                </a:solidFill>
                <a:latin typeface="Calibri"/>
                <a:cs typeface="Calibri"/>
              </a:rPr>
              <a:t> </a:t>
            </a:r>
            <a:r>
              <a:rPr sz="1600" b="1" dirty="0">
                <a:solidFill>
                  <a:srgbClr val="001F5F"/>
                </a:solidFill>
                <a:latin typeface="Calibri"/>
                <a:cs typeface="Calibri"/>
              </a:rPr>
              <a:t>show</a:t>
            </a:r>
            <a:r>
              <a:rPr sz="1600" b="1" spc="-30" dirty="0">
                <a:solidFill>
                  <a:srgbClr val="001F5F"/>
                </a:solidFill>
                <a:latin typeface="Calibri"/>
                <a:cs typeface="Calibri"/>
              </a:rPr>
              <a:t> </a:t>
            </a:r>
            <a:r>
              <a:rPr sz="1600" b="1" spc="-10" dirty="0">
                <a:solidFill>
                  <a:srgbClr val="001F5F"/>
                </a:solidFill>
                <a:latin typeface="Calibri"/>
                <a:cs typeface="Calibri"/>
              </a:rPr>
              <a:t>required</a:t>
            </a:r>
            <a:r>
              <a:rPr sz="1600" b="1" spc="-20" dirty="0">
                <a:solidFill>
                  <a:srgbClr val="001F5F"/>
                </a:solidFill>
                <a:latin typeface="Calibri"/>
                <a:cs typeface="Calibri"/>
              </a:rPr>
              <a:t> </a:t>
            </a:r>
            <a:r>
              <a:rPr sz="1600" b="1" dirty="0">
                <a:solidFill>
                  <a:srgbClr val="001F5F"/>
                </a:solidFill>
                <a:latin typeface="Calibri"/>
                <a:cs typeface="Calibri"/>
              </a:rPr>
              <a:t>skills</a:t>
            </a:r>
            <a:r>
              <a:rPr sz="1600" b="1" spc="-60" dirty="0">
                <a:solidFill>
                  <a:srgbClr val="001F5F"/>
                </a:solidFill>
                <a:latin typeface="Calibri"/>
                <a:cs typeface="Calibri"/>
              </a:rPr>
              <a:t> </a:t>
            </a:r>
            <a:r>
              <a:rPr sz="1600" b="1" dirty="0">
                <a:solidFill>
                  <a:srgbClr val="001F5F"/>
                </a:solidFill>
                <a:latin typeface="Calibri"/>
                <a:cs typeface="Calibri"/>
              </a:rPr>
              <a:t>as</a:t>
            </a:r>
            <a:r>
              <a:rPr sz="1600" b="1" spc="-40" dirty="0">
                <a:solidFill>
                  <a:srgbClr val="001F5F"/>
                </a:solidFill>
                <a:latin typeface="Calibri"/>
                <a:cs typeface="Calibri"/>
              </a:rPr>
              <a:t> </a:t>
            </a:r>
            <a:r>
              <a:rPr sz="1600" b="1" dirty="0">
                <a:solidFill>
                  <a:srgbClr val="001F5F"/>
                </a:solidFill>
                <a:latin typeface="Calibri"/>
                <a:cs typeface="Calibri"/>
              </a:rPr>
              <a:t>per</a:t>
            </a:r>
            <a:r>
              <a:rPr sz="1600" b="1" spc="-35" dirty="0">
                <a:solidFill>
                  <a:srgbClr val="001F5F"/>
                </a:solidFill>
                <a:latin typeface="Calibri"/>
                <a:cs typeface="Calibri"/>
              </a:rPr>
              <a:t> </a:t>
            </a:r>
            <a:r>
              <a:rPr sz="1600" b="1" dirty="0">
                <a:solidFill>
                  <a:srgbClr val="001F5F"/>
                </a:solidFill>
                <a:latin typeface="Calibri"/>
                <a:cs typeface="Calibri"/>
              </a:rPr>
              <a:t>each</a:t>
            </a:r>
            <a:r>
              <a:rPr sz="1600" b="1" spc="-35" dirty="0">
                <a:solidFill>
                  <a:srgbClr val="001F5F"/>
                </a:solidFill>
                <a:latin typeface="Calibri"/>
                <a:cs typeface="Calibri"/>
              </a:rPr>
              <a:t> </a:t>
            </a:r>
            <a:r>
              <a:rPr sz="1600" b="1" dirty="0">
                <a:solidFill>
                  <a:srgbClr val="001F5F"/>
                </a:solidFill>
                <a:latin typeface="Calibri"/>
                <a:cs typeface="Calibri"/>
              </a:rPr>
              <a:t>company</a:t>
            </a:r>
            <a:r>
              <a:rPr sz="1600" b="1" spc="-5" dirty="0">
                <a:solidFill>
                  <a:srgbClr val="001F5F"/>
                </a:solidFill>
                <a:latin typeface="Calibri"/>
                <a:cs typeface="Calibri"/>
              </a:rPr>
              <a:t> </a:t>
            </a:r>
            <a:r>
              <a:rPr sz="1600" b="1" dirty="0">
                <a:solidFill>
                  <a:srgbClr val="001F5F"/>
                </a:solidFill>
                <a:latin typeface="Calibri"/>
                <a:cs typeface="Calibri"/>
              </a:rPr>
              <a:t>name</a:t>
            </a:r>
            <a:r>
              <a:rPr sz="1600" b="1" spc="-40" dirty="0">
                <a:solidFill>
                  <a:srgbClr val="001F5F"/>
                </a:solidFill>
                <a:latin typeface="Calibri"/>
                <a:cs typeface="Calibri"/>
              </a:rPr>
              <a:t> </a:t>
            </a:r>
            <a:r>
              <a:rPr sz="1600" b="1" dirty="0">
                <a:solidFill>
                  <a:srgbClr val="001F5F"/>
                </a:solidFill>
                <a:latin typeface="Calibri"/>
                <a:cs typeface="Calibri"/>
              </a:rPr>
              <a:t>and</a:t>
            </a:r>
            <a:r>
              <a:rPr sz="1600" b="1" spc="-25" dirty="0">
                <a:solidFill>
                  <a:srgbClr val="001F5F"/>
                </a:solidFill>
                <a:latin typeface="Calibri"/>
                <a:cs typeface="Calibri"/>
              </a:rPr>
              <a:t> </a:t>
            </a:r>
            <a:r>
              <a:rPr sz="1600" b="1" dirty="0">
                <a:solidFill>
                  <a:srgbClr val="001F5F"/>
                </a:solidFill>
                <a:latin typeface="Calibri"/>
                <a:cs typeface="Calibri"/>
              </a:rPr>
              <a:t>job</a:t>
            </a:r>
            <a:r>
              <a:rPr sz="1600" b="1" spc="-35" dirty="0">
                <a:solidFill>
                  <a:srgbClr val="001F5F"/>
                </a:solidFill>
                <a:latin typeface="Calibri"/>
                <a:cs typeface="Calibri"/>
              </a:rPr>
              <a:t> </a:t>
            </a:r>
            <a:r>
              <a:rPr sz="1600" b="1" spc="-10" dirty="0">
                <a:solidFill>
                  <a:srgbClr val="001F5F"/>
                </a:solidFill>
                <a:latin typeface="Calibri"/>
                <a:cs typeface="Calibri"/>
              </a:rPr>
              <a:t>title</a:t>
            </a:r>
            <a:endParaRPr sz="1600" dirty="0">
              <a:latin typeface="Calibri"/>
              <a:cs typeface="Calibri"/>
            </a:endParaRPr>
          </a:p>
        </p:txBody>
      </p:sp>
      <p:pic>
        <p:nvPicPr>
          <p:cNvPr id="8" name="object 8"/>
          <p:cNvPicPr/>
          <p:nvPr/>
        </p:nvPicPr>
        <p:blipFill>
          <a:blip r:embed="rId4" cstate="print"/>
          <a:stretch>
            <a:fillRect/>
          </a:stretch>
        </p:blipFill>
        <p:spPr>
          <a:xfrm>
            <a:off x="1447800" y="3810000"/>
            <a:ext cx="4168140"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264" y="269240"/>
            <a:ext cx="4530725"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001F5F"/>
                </a:solidFill>
                <a:latin typeface="Calibri"/>
                <a:cs typeface="Calibri"/>
              </a:rPr>
              <a:t>Map</a:t>
            </a:r>
            <a:r>
              <a:rPr sz="1600" b="1" spc="-30" dirty="0">
                <a:solidFill>
                  <a:srgbClr val="001F5F"/>
                </a:solidFill>
                <a:latin typeface="Calibri"/>
                <a:cs typeface="Calibri"/>
              </a:rPr>
              <a:t> </a:t>
            </a:r>
            <a:r>
              <a:rPr sz="1600" b="1" spc="-10" dirty="0">
                <a:solidFill>
                  <a:srgbClr val="001F5F"/>
                </a:solidFill>
                <a:latin typeface="Calibri"/>
                <a:cs typeface="Calibri"/>
              </a:rPr>
              <a:t>Chart-</a:t>
            </a:r>
            <a:r>
              <a:rPr sz="1600" b="1" dirty="0">
                <a:solidFill>
                  <a:srgbClr val="001F5F"/>
                </a:solidFill>
                <a:latin typeface="Calibri"/>
                <a:cs typeface="Calibri"/>
              </a:rPr>
              <a:t>Used</a:t>
            </a:r>
            <a:r>
              <a:rPr sz="1600" b="1" spc="-10" dirty="0">
                <a:solidFill>
                  <a:srgbClr val="001F5F"/>
                </a:solidFill>
                <a:latin typeface="Calibri"/>
                <a:cs typeface="Calibri"/>
              </a:rPr>
              <a:t> </a:t>
            </a:r>
            <a:r>
              <a:rPr sz="1600" b="1" dirty="0">
                <a:solidFill>
                  <a:srgbClr val="001F5F"/>
                </a:solidFill>
                <a:latin typeface="Calibri"/>
                <a:cs typeface="Calibri"/>
              </a:rPr>
              <a:t>to</a:t>
            </a:r>
            <a:r>
              <a:rPr sz="1600" b="1" spc="-30" dirty="0">
                <a:solidFill>
                  <a:srgbClr val="001F5F"/>
                </a:solidFill>
                <a:latin typeface="Calibri"/>
                <a:cs typeface="Calibri"/>
              </a:rPr>
              <a:t> </a:t>
            </a:r>
            <a:r>
              <a:rPr sz="1600" b="1" spc="-10" dirty="0">
                <a:solidFill>
                  <a:srgbClr val="001F5F"/>
                </a:solidFill>
                <a:latin typeface="Calibri"/>
                <a:cs typeface="Calibri"/>
              </a:rPr>
              <a:t>represent</a:t>
            </a:r>
            <a:r>
              <a:rPr sz="1600" b="1" spc="-15" dirty="0">
                <a:solidFill>
                  <a:srgbClr val="001F5F"/>
                </a:solidFill>
                <a:latin typeface="Calibri"/>
                <a:cs typeface="Calibri"/>
              </a:rPr>
              <a:t> </a:t>
            </a:r>
            <a:r>
              <a:rPr sz="1600" b="1" dirty="0">
                <a:solidFill>
                  <a:srgbClr val="001F5F"/>
                </a:solidFill>
                <a:latin typeface="Calibri"/>
                <a:cs typeface="Calibri"/>
              </a:rPr>
              <a:t>job</a:t>
            </a:r>
            <a:r>
              <a:rPr sz="1600" b="1" spc="-30" dirty="0">
                <a:solidFill>
                  <a:srgbClr val="001F5F"/>
                </a:solidFill>
                <a:latin typeface="Calibri"/>
                <a:cs typeface="Calibri"/>
              </a:rPr>
              <a:t> </a:t>
            </a:r>
            <a:r>
              <a:rPr sz="1600" b="1" dirty="0">
                <a:solidFill>
                  <a:srgbClr val="001F5F"/>
                </a:solidFill>
                <a:latin typeface="Calibri"/>
                <a:cs typeface="Calibri"/>
              </a:rPr>
              <a:t>title</a:t>
            </a:r>
            <a:r>
              <a:rPr sz="1600" b="1" spc="-50" dirty="0">
                <a:solidFill>
                  <a:srgbClr val="001F5F"/>
                </a:solidFill>
                <a:latin typeface="Calibri"/>
                <a:cs typeface="Calibri"/>
              </a:rPr>
              <a:t> </a:t>
            </a:r>
            <a:r>
              <a:rPr sz="1600" b="1" dirty="0">
                <a:solidFill>
                  <a:srgbClr val="001F5F"/>
                </a:solidFill>
                <a:latin typeface="Calibri"/>
                <a:cs typeface="Calibri"/>
              </a:rPr>
              <a:t>as</a:t>
            </a:r>
            <a:r>
              <a:rPr sz="1600" b="1" spc="-35" dirty="0">
                <a:solidFill>
                  <a:srgbClr val="001F5F"/>
                </a:solidFill>
                <a:latin typeface="Calibri"/>
                <a:cs typeface="Calibri"/>
              </a:rPr>
              <a:t> </a:t>
            </a:r>
            <a:r>
              <a:rPr sz="1600" b="1" dirty="0">
                <a:solidFill>
                  <a:srgbClr val="001F5F"/>
                </a:solidFill>
                <a:latin typeface="Calibri"/>
                <a:cs typeface="Calibri"/>
              </a:rPr>
              <a:t>per</a:t>
            </a:r>
            <a:r>
              <a:rPr sz="1600" b="1" spc="-15" dirty="0">
                <a:solidFill>
                  <a:srgbClr val="001F5F"/>
                </a:solidFill>
                <a:latin typeface="Calibri"/>
                <a:cs typeface="Calibri"/>
              </a:rPr>
              <a:t> </a:t>
            </a:r>
            <a:r>
              <a:rPr sz="1600" b="1" spc="-10" dirty="0">
                <a:solidFill>
                  <a:srgbClr val="001F5F"/>
                </a:solidFill>
                <a:latin typeface="Calibri"/>
                <a:cs typeface="Calibri"/>
              </a:rPr>
              <a:t>location.</a:t>
            </a:r>
            <a:endParaRPr sz="1600">
              <a:latin typeface="Calibri"/>
              <a:cs typeface="Calibri"/>
            </a:endParaRPr>
          </a:p>
        </p:txBody>
      </p:sp>
      <p:pic>
        <p:nvPicPr>
          <p:cNvPr id="3" name="object 3"/>
          <p:cNvPicPr/>
          <p:nvPr/>
        </p:nvPicPr>
        <p:blipFill>
          <a:blip r:embed="rId2" cstate="print"/>
          <a:stretch>
            <a:fillRect/>
          </a:stretch>
        </p:blipFill>
        <p:spPr>
          <a:xfrm>
            <a:off x="2915411" y="646176"/>
            <a:ext cx="4011167" cy="2097024"/>
          </a:xfrm>
          <a:prstGeom prst="rect">
            <a:avLst/>
          </a:prstGeom>
        </p:spPr>
      </p:pic>
      <p:sp>
        <p:nvSpPr>
          <p:cNvPr id="4" name="object 4"/>
          <p:cNvSpPr txBox="1"/>
          <p:nvPr/>
        </p:nvSpPr>
        <p:spPr>
          <a:xfrm>
            <a:off x="78739" y="2921635"/>
            <a:ext cx="6940550"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001F5F"/>
                </a:solidFill>
                <a:latin typeface="Calibri"/>
                <a:cs typeface="Calibri"/>
              </a:rPr>
              <a:t>Bar</a:t>
            </a:r>
            <a:r>
              <a:rPr sz="1600" b="1" spc="-35" dirty="0">
                <a:solidFill>
                  <a:srgbClr val="001F5F"/>
                </a:solidFill>
                <a:latin typeface="Calibri"/>
                <a:cs typeface="Calibri"/>
              </a:rPr>
              <a:t> </a:t>
            </a:r>
            <a:r>
              <a:rPr sz="1600" b="1" dirty="0">
                <a:solidFill>
                  <a:srgbClr val="001F5F"/>
                </a:solidFill>
                <a:latin typeface="Calibri"/>
                <a:cs typeface="Calibri"/>
              </a:rPr>
              <a:t>Chart-</a:t>
            </a:r>
            <a:r>
              <a:rPr sz="1600" b="1" spc="-5" dirty="0">
                <a:solidFill>
                  <a:srgbClr val="001F5F"/>
                </a:solidFill>
                <a:latin typeface="Calibri"/>
                <a:cs typeface="Calibri"/>
              </a:rPr>
              <a:t> </a:t>
            </a:r>
            <a:r>
              <a:rPr sz="1600" b="1" dirty="0">
                <a:solidFill>
                  <a:srgbClr val="001F5F"/>
                </a:solidFill>
                <a:latin typeface="Calibri"/>
                <a:cs typeface="Calibri"/>
              </a:rPr>
              <a:t>It</a:t>
            </a:r>
            <a:r>
              <a:rPr sz="1600" b="1" spc="-35" dirty="0">
                <a:solidFill>
                  <a:srgbClr val="001F5F"/>
                </a:solidFill>
                <a:latin typeface="Calibri"/>
                <a:cs typeface="Calibri"/>
              </a:rPr>
              <a:t> </a:t>
            </a:r>
            <a:r>
              <a:rPr sz="1600" b="1" spc="-10" dirty="0">
                <a:solidFill>
                  <a:srgbClr val="001F5F"/>
                </a:solidFill>
                <a:latin typeface="Calibri"/>
                <a:cs typeface="Calibri"/>
              </a:rPr>
              <a:t>represents</a:t>
            </a:r>
            <a:r>
              <a:rPr sz="1600" b="1" spc="-20" dirty="0">
                <a:solidFill>
                  <a:srgbClr val="001F5F"/>
                </a:solidFill>
                <a:latin typeface="Calibri"/>
                <a:cs typeface="Calibri"/>
              </a:rPr>
              <a:t> </a:t>
            </a:r>
            <a:r>
              <a:rPr sz="1600" b="1" dirty="0">
                <a:solidFill>
                  <a:srgbClr val="001F5F"/>
                </a:solidFill>
                <a:latin typeface="Calibri"/>
                <a:cs typeface="Calibri"/>
              </a:rPr>
              <a:t>sum</a:t>
            </a:r>
            <a:r>
              <a:rPr sz="1600" b="1" spc="-25" dirty="0">
                <a:solidFill>
                  <a:srgbClr val="001F5F"/>
                </a:solidFill>
                <a:latin typeface="Calibri"/>
                <a:cs typeface="Calibri"/>
              </a:rPr>
              <a:t> </a:t>
            </a:r>
            <a:r>
              <a:rPr sz="1600" b="1" dirty="0">
                <a:solidFill>
                  <a:srgbClr val="001F5F"/>
                </a:solidFill>
                <a:latin typeface="Calibri"/>
                <a:cs typeface="Calibri"/>
              </a:rPr>
              <a:t>of</a:t>
            </a:r>
            <a:r>
              <a:rPr sz="1600" b="1" spc="-30" dirty="0">
                <a:solidFill>
                  <a:srgbClr val="001F5F"/>
                </a:solidFill>
                <a:latin typeface="Calibri"/>
                <a:cs typeface="Calibri"/>
              </a:rPr>
              <a:t> </a:t>
            </a:r>
            <a:r>
              <a:rPr sz="1600" b="1" dirty="0">
                <a:solidFill>
                  <a:srgbClr val="001F5F"/>
                </a:solidFill>
                <a:latin typeface="Calibri"/>
                <a:cs typeface="Calibri"/>
              </a:rPr>
              <a:t>top</a:t>
            </a:r>
            <a:r>
              <a:rPr sz="1600" b="1" spc="-25" dirty="0">
                <a:solidFill>
                  <a:srgbClr val="001F5F"/>
                </a:solidFill>
                <a:latin typeface="Calibri"/>
                <a:cs typeface="Calibri"/>
              </a:rPr>
              <a:t> </a:t>
            </a:r>
            <a:r>
              <a:rPr sz="1600" b="1" dirty="0">
                <a:solidFill>
                  <a:srgbClr val="001F5F"/>
                </a:solidFill>
                <a:latin typeface="Calibri"/>
                <a:cs typeface="Calibri"/>
              </a:rPr>
              <a:t>5</a:t>
            </a:r>
            <a:r>
              <a:rPr sz="1600" b="1" spc="-25" dirty="0">
                <a:solidFill>
                  <a:srgbClr val="001F5F"/>
                </a:solidFill>
                <a:latin typeface="Calibri"/>
                <a:cs typeface="Calibri"/>
              </a:rPr>
              <a:t> </a:t>
            </a:r>
            <a:r>
              <a:rPr sz="1600" b="1" dirty="0">
                <a:solidFill>
                  <a:srgbClr val="001F5F"/>
                </a:solidFill>
                <a:latin typeface="Calibri"/>
                <a:cs typeface="Calibri"/>
              </a:rPr>
              <a:t>job</a:t>
            </a:r>
            <a:r>
              <a:rPr sz="1600" b="1" spc="-25" dirty="0">
                <a:solidFill>
                  <a:srgbClr val="001F5F"/>
                </a:solidFill>
                <a:latin typeface="Calibri"/>
                <a:cs typeface="Calibri"/>
              </a:rPr>
              <a:t> </a:t>
            </a:r>
            <a:r>
              <a:rPr sz="1600" b="1" dirty="0">
                <a:solidFill>
                  <a:srgbClr val="001F5F"/>
                </a:solidFill>
                <a:latin typeface="Calibri"/>
                <a:cs typeface="Calibri"/>
              </a:rPr>
              <a:t>openings</a:t>
            </a:r>
            <a:r>
              <a:rPr sz="1600" b="1" spc="-15" dirty="0">
                <a:solidFill>
                  <a:srgbClr val="001F5F"/>
                </a:solidFill>
                <a:latin typeface="Calibri"/>
                <a:cs typeface="Calibri"/>
              </a:rPr>
              <a:t> </a:t>
            </a:r>
            <a:r>
              <a:rPr sz="1600" b="1" dirty="0">
                <a:solidFill>
                  <a:srgbClr val="001F5F"/>
                </a:solidFill>
                <a:latin typeface="Calibri"/>
                <a:cs typeface="Calibri"/>
              </a:rPr>
              <a:t>by</a:t>
            </a:r>
            <a:r>
              <a:rPr sz="1600" b="1" spc="-10" dirty="0">
                <a:solidFill>
                  <a:srgbClr val="001F5F"/>
                </a:solidFill>
                <a:latin typeface="Calibri"/>
                <a:cs typeface="Calibri"/>
              </a:rPr>
              <a:t> </a:t>
            </a:r>
            <a:r>
              <a:rPr sz="1600" b="1" dirty="0">
                <a:solidFill>
                  <a:srgbClr val="001F5F"/>
                </a:solidFill>
                <a:latin typeface="Calibri"/>
                <a:cs typeface="Calibri"/>
              </a:rPr>
              <a:t>top</a:t>
            </a:r>
            <a:r>
              <a:rPr sz="1600" b="1" spc="-30" dirty="0">
                <a:solidFill>
                  <a:srgbClr val="001F5F"/>
                </a:solidFill>
                <a:latin typeface="Calibri"/>
                <a:cs typeface="Calibri"/>
              </a:rPr>
              <a:t> </a:t>
            </a:r>
            <a:r>
              <a:rPr sz="1600" b="1" dirty="0">
                <a:solidFill>
                  <a:srgbClr val="001F5F"/>
                </a:solidFill>
                <a:latin typeface="Calibri"/>
                <a:cs typeface="Calibri"/>
              </a:rPr>
              <a:t>5</a:t>
            </a:r>
            <a:r>
              <a:rPr sz="1600" b="1" spc="-25" dirty="0">
                <a:solidFill>
                  <a:srgbClr val="001F5F"/>
                </a:solidFill>
                <a:latin typeface="Calibri"/>
                <a:cs typeface="Calibri"/>
              </a:rPr>
              <a:t> </a:t>
            </a:r>
            <a:r>
              <a:rPr sz="1600" b="1" dirty="0">
                <a:solidFill>
                  <a:srgbClr val="001F5F"/>
                </a:solidFill>
                <a:latin typeface="Calibri"/>
                <a:cs typeface="Calibri"/>
              </a:rPr>
              <a:t>data</a:t>
            </a:r>
            <a:r>
              <a:rPr sz="1600" b="1" spc="-40" dirty="0">
                <a:solidFill>
                  <a:srgbClr val="001F5F"/>
                </a:solidFill>
                <a:latin typeface="Calibri"/>
                <a:cs typeface="Calibri"/>
              </a:rPr>
              <a:t> </a:t>
            </a:r>
            <a:r>
              <a:rPr sz="1600" b="1" dirty="0">
                <a:solidFill>
                  <a:srgbClr val="001F5F"/>
                </a:solidFill>
                <a:latin typeface="Calibri"/>
                <a:cs typeface="Calibri"/>
              </a:rPr>
              <a:t>Science</a:t>
            </a:r>
            <a:r>
              <a:rPr sz="1600" b="1" spc="-25" dirty="0">
                <a:solidFill>
                  <a:srgbClr val="001F5F"/>
                </a:solidFill>
                <a:latin typeface="Calibri"/>
                <a:cs typeface="Calibri"/>
              </a:rPr>
              <a:t> </a:t>
            </a:r>
            <a:r>
              <a:rPr sz="1600" b="1" spc="-10" dirty="0">
                <a:solidFill>
                  <a:srgbClr val="001F5F"/>
                </a:solidFill>
                <a:latin typeface="Calibri"/>
                <a:cs typeface="Calibri"/>
              </a:rPr>
              <a:t>industries</a:t>
            </a:r>
            <a:endParaRPr sz="1600">
              <a:latin typeface="Calibri"/>
              <a:cs typeface="Calibri"/>
            </a:endParaRPr>
          </a:p>
        </p:txBody>
      </p:sp>
      <p:pic>
        <p:nvPicPr>
          <p:cNvPr id="5" name="object 5"/>
          <p:cNvPicPr/>
          <p:nvPr/>
        </p:nvPicPr>
        <p:blipFill>
          <a:blip r:embed="rId3" cstate="print"/>
          <a:stretch>
            <a:fillRect/>
          </a:stretch>
        </p:blipFill>
        <p:spPr>
          <a:xfrm>
            <a:off x="2915411" y="3238500"/>
            <a:ext cx="3750564" cy="27843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838200"/>
            <a:ext cx="5436870"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001F5F"/>
                </a:solidFill>
                <a:latin typeface="Calibri"/>
                <a:cs typeface="Calibri"/>
              </a:rPr>
              <a:t>Column</a:t>
            </a:r>
            <a:r>
              <a:rPr sz="1600" b="1" spc="-25" dirty="0">
                <a:solidFill>
                  <a:srgbClr val="001F5F"/>
                </a:solidFill>
                <a:latin typeface="Calibri"/>
                <a:cs typeface="Calibri"/>
              </a:rPr>
              <a:t> </a:t>
            </a:r>
            <a:r>
              <a:rPr sz="1600" b="1" spc="-10" dirty="0">
                <a:solidFill>
                  <a:srgbClr val="001F5F"/>
                </a:solidFill>
                <a:latin typeface="Calibri"/>
                <a:cs typeface="Calibri"/>
              </a:rPr>
              <a:t>chart-</a:t>
            </a:r>
            <a:r>
              <a:rPr sz="1600" b="1" dirty="0">
                <a:solidFill>
                  <a:srgbClr val="001F5F"/>
                </a:solidFill>
                <a:latin typeface="Calibri"/>
                <a:cs typeface="Calibri"/>
              </a:rPr>
              <a:t>Used</a:t>
            </a:r>
            <a:r>
              <a:rPr sz="1600" b="1" spc="-5" dirty="0">
                <a:solidFill>
                  <a:srgbClr val="001F5F"/>
                </a:solidFill>
                <a:latin typeface="Calibri"/>
                <a:cs typeface="Calibri"/>
              </a:rPr>
              <a:t> </a:t>
            </a:r>
            <a:r>
              <a:rPr sz="1600" b="1" dirty="0">
                <a:solidFill>
                  <a:srgbClr val="001F5F"/>
                </a:solidFill>
                <a:latin typeface="Calibri"/>
                <a:cs typeface="Calibri"/>
              </a:rPr>
              <a:t>to</a:t>
            </a:r>
            <a:r>
              <a:rPr sz="1600" b="1" spc="-35" dirty="0">
                <a:solidFill>
                  <a:srgbClr val="001F5F"/>
                </a:solidFill>
                <a:latin typeface="Calibri"/>
                <a:cs typeface="Calibri"/>
              </a:rPr>
              <a:t> </a:t>
            </a:r>
            <a:r>
              <a:rPr sz="1600" b="1" spc="-10" dirty="0">
                <a:solidFill>
                  <a:srgbClr val="001F5F"/>
                </a:solidFill>
                <a:latin typeface="Calibri"/>
                <a:cs typeface="Calibri"/>
              </a:rPr>
              <a:t>represent</a:t>
            </a:r>
            <a:r>
              <a:rPr sz="1600" b="1" spc="-20" dirty="0">
                <a:solidFill>
                  <a:srgbClr val="001F5F"/>
                </a:solidFill>
                <a:latin typeface="Calibri"/>
                <a:cs typeface="Calibri"/>
              </a:rPr>
              <a:t> average</a:t>
            </a:r>
            <a:r>
              <a:rPr sz="1600" b="1" spc="-30" dirty="0">
                <a:solidFill>
                  <a:srgbClr val="001F5F"/>
                </a:solidFill>
                <a:latin typeface="Calibri"/>
                <a:cs typeface="Calibri"/>
              </a:rPr>
              <a:t> </a:t>
            </a:r>
            <a:r>
              <a:rPr sz="1600" b="1" dirty="0">
                <a:solidFill>
                  <a:srgbClr val="001F5F"/>
                </a:solidFill>
                <a:latin typeface="Calibri"/>
                <a:cs typeface="Calibri"/>
              </a:rPr>
              <a:t>salary</a:t>
            </a:r>
            <a:r>
              <a:rPr sz="1600" b="1" spc="-30" dirty="0">
                <a:solidFill>
                  <a:srgbClr val="001F5F"/>
                </a:solidFill>
                <a:latin typeface="Calibri"/>
                <a:cs typeface="Calibri"/>
              </a:rPr>
              <a:t> </a:t>
            </a:r>
            <a:r>
              <a:rPr sz="1600" b="1" dirty="0">
                <a:solidFill>
                  <a:srgbClr val="001F5F"/>
                </a:solidFill>
                <a:latin typeface="Calibri"/>
                <a:cs typeface="Calibri"/>
              </a:rPr>
              <a:t>of</a:t>
            </a:r>
            <a:r>
              <a:rPr sz="1600" b="1" spc="-25" dirty="0">
                <a:solidFill>
                  <a:srgbClr val="001F5F"/>
                </a:solidFill>
                <a:latin typeface="Calibri"/>
                <a:cs typeface="Calibri"/>
              </a:rPr>
              <a:t> </a:t>
            </a:r>
            <a:r>
              <a:rPr sz="1600" b="1" dirty="0">
                <a:solidFill>
                  <a:srgbClr val="001F5F"/>
                </a:solidFill>
                <a:latin typeface="Calibri"/>
                <a:cs typeface="Calibri"/>
              </a:rPr>
              <a:t>top</a:t>
            </a:r>
            <a:r>
              <a:rPr sz="1600" b="1" spc="-30" dirty="0">
                <a:solidFill>
                  <a:srgbClr val="001F5F"/>
                </a:solidFill>
                <a:latin typeface="Calibri"/>
                <a:cs typeface="Calibri"/>
              </a:rPr>
              <a:t> </a:t>
            </a:r>
            <a:r>
              <a:rPr sz="1600" b="1" dirty="0">
                <a:solidFill>
                  <a:srgbClr val="001F5F"/>
                </a:solidFill>
                <a:latin typeface="Calibri"/>
                <a:cs typeface="Calibri"/>
              </a:rPr>
              <a:t>5</a:t>
            </a:r>
            <a:r>
              <a:rPr sz="1600" b="1" spc="305" dirty="0">
                <a:solidFill>
                  <a:srgbClr val="001F5F"/>
                </a:solidFill>
                <a:latin typeface="Calibri"/>
                <a:cs typeface="Calibri"/>
              </a:rPr>
              <a:t> </a:t>
            </a:r>
            <a:r>
              <a:rPr sz="1600" b="1" dirty="0">
                <a:solidFill>
                  <a:srgbClr val="001F5F"/>
                </a:solidFill>
                <a:latin typeface="Calibri"/>
                <a:cs typeface="Calibri"/>
              </a:rPr>
              <a:t>job</a:t>
            </a:r>
            <a:r>
              <a:rPr sz="1600" b="1" spc="-25" dirty="0">
                <a:solidFill>
                  <a:srgbClr val="001F5F"/>
                </a:solidFill>
                <a:latin typeface="Calibri"/>
                <a:cs typeface="Calibri"/>
              </a:rPr>
              <a:t> </a:t>
            </a:r>
            <a:r>
              <a:rPr sz="1600" b="1" spc="-10" dirty="0">
                <a:solidFill>
                  <a:srgbClr val="001F5F"/>
                </a:solidFill>
                <a:latin typeface="Calibri"/>
                <a:cs typeface="Calibri"/>
              </a:rPr>
              <a:t>title</a:t>
            </a:r>
            <a:endParaRPr sz="1600" dirty="0">
              <a:latin typeface="Calibri"/>
              <a:cs typeface="Calibri"/>
            </a:endParaRPr>
          </a:p>
        </p:txBody>
      </p:sp>
      <p:pic>
        <p:nvPicPr>
          <p:cNvPr id="3" name="object 3"/>
          <p:cNvPicPr/>
          <p:nvPr/>
        </p:nvPicPr>
        <p:blipFill>
          <a:blip r:embed="rId2" cstate="print"/>
          <a:stretch>
            <a:fillRect/>
          </a:stretch>
        </p:blipFill>
        <p:spPr>
          <a:xfrm>
            <a:off x="3124200" y="1828800"/>
            <a:ext cx="6248400" cy="2933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539" y="23876"/>
            <a:ext cx="6764121" cy="582851"/>
          </a:xfrm>
          <a:prstGeom prst="rect">
            <a:avLst/>
          </a:prstGeom>
        </p:spPr>
        <p:txBody>
          <a:bodyPr vert="horz" wrap="square" lIns="0" tIns="211454" rIns="0" bIns="0" rtlCol="0">
            <a:spAutoFit/>
          </a:bodyPr>
          <a:lstStyle/>
          <a:p>
            <a:pPr marL="139700">
              <a:lnSpc>
                <a:spcPct val="100000"/>
              </a:lnSpc>
              <a:spcBef>
                <a:spcPts val="100"/>
              </a:spcBef>
            </a:pPr>
            <a:r>
              <a:rPr lang="en-US" spc="-10" dirty="0">
                <a:solidFill>
                  <a:srgbClr val="002060"/>
                </a:solidFill>
              </a:rPr>
              <a:t>Dashboard is designed</a:t>
            </a:r>
            <a:endParaRPr spc="-10" dirty="0">
              <a:solidFill>
                <a:srgbClr val="002060"/>
              </a:solidFill>
            </a:endParaRPr>
          </a:p>
        </p:txBody>
      </p:sp>
      <p:sp>
        <p:nvSpPr>
          <p:cNvPr id="5" name="TextBox 4">
            <a:extLst>
              <a:ext uri="{FF2B5EF4-FFF2-40B4-BE49-F238E27FC236}">
                <a16:creationId xmlns:a16="http://schemas.microsoft.com/office/drawing/2014/main" id="{4A8F119C-E058-B1C4-61B8-880E40E43115}"/>
              </a:ext>
            </a:extLst>
          </p:cNvPr>
          <p:cNvSpPr txBox="1"/>
          <p:nvPr/>
        </p:nvSpPr>
        <p:spPr>
          <a:xfrm>
            <a:off x="228600" y="533400"/>
            <a:ext cx="11811000" cy="738664"/>
          </a:xfrm>
          <a:prstGeom prst="rect">
            <a:avLst/>
          </a:prstGeom>
          <a:noFill/>
        </p:spPr>
        <p:txBody>
          <a:bodyPr wrap="square">
            <a:spAutoFit/>
          </a:bodyPr>
          <a:lstStyle/>
          <a:p>
            <a:br>
              <a:rPr lang="en-US" sz="2400" b="0" u="none" dirty="0">
                <a:solidFill>
                  <a:srgbClr val="62A437"/>
                </a:solidFill>
                <a:latin typeface="Palatino Linotype"/>
              </a:rPr>
            </a:br>
            <a:endParaRPr lang="en-IN" dirty="0"/>
          </a:p>
        </p:txBody>
      </p:sp>
      <p:pic>
        <p:nvPicPr>
          <p:cNvPr id="4" name="Picture 3">
            <a:extLst>
              <a:ext uri="{FF2B5EF4-FFF2-40B4-BE49-F238E27FC236}">
                <a16:creationId xmlns:a16="http://schemas.microsoft.com/office/drawing/2014/main" id="{EBF11EFC-5407-A468-F551-3ED812E90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609600"/>
            <a:ext cx="8862828" cy="5257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609600"/>
            <a:ext cx="11831320" cy="4444165"/>
          </a:xfrm>
          <a:prstGeom prst="rect">
            <a:avLst/>
          </a:prstGeom>
        </p:spPr>
        <p:txBody>
          <a:bodyPr vert="horz" wrap="square" lIns="0" tIns="12065" rIns="0" bIns="0" rtlCol="0">
            <a:spAutoFit/>
          </a:bodyPr>
          <a:lstStyle/>
          <a:p>
            <a:pPr marL="12700">
              <a:lnSpc>
                <a:spcPct val="100000"/>
              </a:lnSpc>
              <a:spcBef>
                <a:spcPts val="95"/>
              </a:spcBef>
            </a:pPr>
            <a:r>
              <a:rPr sz="1600" b="1" i="1" u="sng" spc="-10" dirty="0">
                <a:solidFill>
                  <a:srgbClr val="CC0099"/>
                </a:solidFill>
                <a:uFill>
                  <a:solidFill>
                    <a:srgbClr val="CC0099"/>
                  </a:solidFill>
                </a:uFill>
                <a:latin typeface="Calibri"/>
                <a:cs typeface="Calibri"/>
              </a:rPr>
              <a:t>suggestions</a:t>
            </a:r>
            <a:r>
              <a:rPr sz="1600" b="1" i="1" u="sng" spc="10" dirty="0">
                <a:solidFill>
                  <a:srgbClr val="CC0099"/>
                </a:solidFill>
                <a:uFill>
                  <a:solidFill>
                    <a:srgbClr val="CC0099"/>
                  </a:solidFill>
                </a:uFill>
                <a:latin typeface="Calibri"/>
                <a:cs typeface="Calibri"/>
              </a:rPr>
              <a:t> </a:t>
            </a:r>
            <a:r>
              <a:rPr sz="1600" b="1" i="1" u="sng" dirty="0">
                <a:solidFill>
                  <a:srgbClr val="CC0099"/>
                </a:solidFill>
                <a:uFill>
                  <a:solidFill>
                    <a:srgbClr val="CC0099"/>
                  </a:solidFill>
                </a:uFill>
                <a:latin typeface="Calibri"/>
                <a:cs typeface="Calibri"/>
              </a:rPr>
              <a:t>to</a:t>
            </a:r>
            <a:r>
              <a:rPr sz="1600" b="1" i="1" u="sng" spc="-35" dirty="0">
                <a:solidFill>
                  <a:srgbClr val="CC0099"/>
                </a:solidFill>
                <a:uFill>
                  <a:solidFill>
                    <a:srgbClr val="CC0099"/>
                  </a:solidFill>
                </a:uFill>
                <a:latin typeface="Calibri"/>
                <a:cs typeface="Calibri"/>
              </a:rPr>
              <a:t> </a:t>
            </a:r>
            <a:r>
              <a:rPr sz="1600" b="1" i="1" u="sng" dirty="0">
                <a:solidFill>
                  <a:srgbClr val="CC0099"/>
                </a:solidFill>
                <a:uFill>
                  <a:solidFill>
                    <a:srgbClr val="CC0099"/>
                  </a:solidFill>
                </a:uFill>
                <a:latin typeface="Calibri"/>
                <a:cs typeface="Calibri"/>
              </a:rPr>
              <a:t>the</a:t>
            </a:r>
            <a:r>
              <a:rPr sz="1600" b="1" i="1" u="sng" spc="-20" dirty="0">
                <a:solidFill>
                  <a:srgbClr val="CC0099"/>
                </a:solidFill>
                <a:uFill>
                  <a:solidFill>
                    <a:srgbClr val="CC0099"/>
                  </a:solidFill>
                </a:uFill>
                <a:latin typeface="Calibri"/>
                <a:cs typeface="Calibri"/>
              </a:rPr>
              <a:t> </a:t>
            </a:r>
            <a:r>
              <a:rPr sz="1600" b="1" i="1" u="sng" spc="-10" dirty="0">
                <a:solidFill>
                  <a:srgbClr val="CC0099"/>
                </a:solidFill>
                <a:uFill>
                  <a:solidFill>
                    <a:srgbClr val="CC0099"/>
                  </a:solidFill>
                </a:uFill>
                <a:latin typeface="Calibri"/>
                <a:cs typeface="Calibri"/>
              </a:rPr>
              <a:t>company</a:t>
            </a:r>
            <a:endParaRPr sz="1600" dirty="0">
              <a:latin typeface="Calibri"/>
              <a:cs typeface="Calibri"/>
            </a:endParaRPr>
          </a:p>
          <a:p>
            <a:r>
              <a:rPr lang="en-US" sz="1600" b="1" dirty="0">
                <a:solidFill>
                  <a:srgbClr val="000000"/>
                </a:solidFill>
                <a:ea typeface="Calibri"/>
                <a:cs typeface="Calibri"/>
              </a:rPr>
              <a:t>As per our observation </a:t>
            </a:r>
            <a:r>
              <a:rPr lang="en-US" sz="1600" b="1" dirty="0">
                <a:solidFill>
                  <a:schemeClr val="accent2">
                    <a:lumMod val="75000"/>
                  </a:schemeClr>
                </a:solidFill>
                <a:ea typeface="Calibri"/>
                <a:cs typeface="Calibri"/>
              </a:rPr>
              <a:t>job market </a:t>
            </a:r>
            <a:r>
              <a:rPr lang="en-US" sz="1600" b="1" dirty="0">
                <a:solidFill>
                  <a:srgbClr val="000000"/>
                </a:solidFill>
                <a:ea typeface="Calibri"/>
                <a:cs typeface="Calibri"/>
              </a:rPr>
              <a:t>demands maximum number of</a:t>
            </a:r>
            <a:r>
              <a:rPr lang="en-US" sz="1600" b="1" dirty="0">
                <a:solidFill>
                  <a:schemeClr val="accent2">
                    <a:lumMod val="75000"/>
                  </a:schemeClr>
                </a:solidFill>
                <a:ea typeface="Calibri"/>
                <a:cs typeface="Calibri"/>
              </a:rPr>
              <a:t> Data Scientist</a:t>
            </a:r>
            <a:r>
              <a:rPr lang="en-US" sz="1600" b="1" dirty="0">
                <a:solidFill>
                  <a:srgbClr val="000000"/>
                </a:solidFill>
                <a:ea typeface="Calibri"/>
                <a:cs typeface="Calibri"/>
              </a:rPr>
              <a:t> with the total </a:t>
            </a:r>
            <a:r>
              <a:rPr lang="en-US" sz="1600" b="1" dirty="0">
                <a:solidFill>
                  <a:schemeClr val="accent2">
                    <a:lumMod val="75000"/>
                  </a:schemeClr>
                </a:solidFill>
                <a:ea typeface="Calibri"/>
                <a:cs typeface="Calibri"/>
              </a:rPr>
              <a:t>openings of 155</a:t>
            </a:r>
            <a:r>
              <a:rPr lang="en-US" sz="1600" b="1" dirty="0">
                <a:solidFill>
                  <a:srgbClr val="000000"/>
                </a:solidFill>
                <a:ea typeface="Calibri"/>
                <a:cs typeface="Calibri"/>
              </a:rPr>
              <a:t> across the US and the Most Demanded </a:t>
            </a:r>
            <a:r>
              <a:rPr lang="en-US" sz="1600" b="1" dirty="0">
                <a:solidFill>
                  <a:schemeClr val="accent2">
                    <a:lumMod val="75000"/>
                  </a:schemeClr>
                </a:solidFill>
                <a:ea typeface="Calibri"/>
                <a:cs typeface="Calibri"/>
              </a:rPr>
              <a:t>skills</a:t>
            </a:r>
            <a:r>
              <a:rPr lang="en-US" sz="1600" b="1" dirty="0">
                <a:solidFill>
                  <a:srgbClr val="000000"/>
                </a:solidFill>
                <a:ea typeface="Calibri"/>
                <a:cs typeface="Calibri"/>
              </a:rPr>
              <a:t> are </a:t>
            </a:r>
            <a:r>
              <a:rPr lang="en-US" sz="1600" b="1" dirty="0">
                <a:solidFill>
                  <a:schemeClr val="accent2">
                    <a:lumMod val="75000"/>
                  </a:schemeClr>
                </a:solidFill>
                <a:ea typeface="Calibri"/>
                <a:cs typeface="Calibri"/>
              </a:rPr>
              <a:t>Python, Excel and SQL</a:t>
            </a:r>
            <a:r>
              <a:rPr lang="en-US" sz="1600" b="1" dirty="0">
                <a:solidFill>
                  <a:srgbClr val="000000"/>
                </a:solidFill>
                <a:ea typeface="Calibri"/>
                <a:cs typeface="Calibri"/>
              </a:rPr>
              <a:t> with the </a:t>
            </a:r>
            <a:r>
              <a:rPr lang="en-US" sz="1600" b="1" dirty="0">
                <a:solidFill>
                  <a:schemeClr val="accent2">
                    <a:lumMod val="75000"/>
                  </a:schemeClr>
                </a:solidFill>
                <a:ea typeface="Calibri"/>
                <a:cs typeface="Calibri"/>
              </a:rPr>
              <a:t>Estimated entry</a:t>
            </a:r>
            <a:r>
              <a:rPr lang="en-US" sz="1600" b="1" dirty="0">
                <a:solidFill>
                  <a:srgbClr val="000000"/>
                </a:solidFill>
                <a:ea typeface="Calibri"/>
                <a:cs typeface="Calibri"/>
              </a:rPr>
              <a:t> level </a:t>
            </a:r>
            <a:r>
              <a:rPr lang="en-US" sz="1600" b="1" dirty="0">
                <a:solidFill>
                  <a:schemeClr val="accent2">
                    <a:lumMod val="75000"/>
                  </a:schemeClr>
                </a:solidFill>
                <a:ea typeface="Calibri"/>
                <a:cs typeface="Calibri"/>
              </a:rPr>
              <a:t>salary : $56K - $95K</a:t>
            </a:r>
            <a:r>
              <a:rPr lang="en-US" sz="1600" b="1" dirty="0">
                <a:solidFill>
                  <a:srgbClr val="000000"/>
                </a:solidFill>
                <a:ea typeface="Calibri"/>
                <a:cs typeface="Calibri"/>
              </a:rPr>
              <a:t> and </a:t>
            </a:r>
            <a:r>
              <a:rPr lang="en-US" sz="1600" b="1" dirty="0">
                <a:solidFill>
                  <a:schemeClr val="accent2">
                    <a:lumMod val="75000"/>
                  </a:schemeClr>
                </a:solidFill>
                <a:ea typeface="Calibri"/>
                <a:cs typeface="Calibri"/>
              </a:rPr>
              <a:t>Sr Data Scientist</a:t>
            </a:r>
            <a:r>
              <a:rPr lang="en-US" sz="1600" b="1" dirty="0">
                <a:solidFill>
                  <a:srgbClr val="000000"/>
                </a:solidFill>
                <a:ea typeface="Calibri"/>
                <a:cs typeface="Calibri"/>
              </a:rPr>
              <a:t> estimated salary :</a:t>
            </a:r>
            <a:r>
              <a:rPr lang="en-US" sz="1600" b="1" dirty="0">
                <a:solidFill>
                  <a:schemeClr val="accent2">
                    <a:lumMod val="75000"/>
                  </a:schemeClr>
                </a:solidFill>
                <a:ea typeface="Calibri"/>
                <a:cs typeface="Calibri"/>
              </a:rPr>
              <a:t>$108K-$171K</a:t>
            </a:r>
            <a:r>
              <a:rPr lang="en-US" sz="1600" b="1" dirty="0">
                <a:solidFill>
                  <a:srgbClr val="000000"/>
                </a:solidFill>
                <a:ea typeface="Calibri"/>
                <a:cs typeface="Calibri"/>
              </a:rPr>
              <a:t>.in my point of view</a:t>
            </a:r>
          </a:p>
          <a:p>
            <a:endParaRPr lang="en-US" sz="1600" b="1" dirty="0">
              <a:solidFill>
                <a:srgbClr val="000000"/>
              </a:solidFill>
              <a:ea typeface="Calibri"/>
              <a:cs typeface="Calibri"/>
            </a:endParaRPr>
          </a:p>
          <a:p>
            <a:r>
              <a:rPr lang="en-US" sz="1600" b="0" i="0" dirty="0">
                <a:solidFill>
                  <a:srgbClr val="C00000"/>
                </a:solidFill>
                <a:effectLst/>
                <a:latin typeface="Söhne"/>
              </a:rPr>
              <a:t>Address and skill demand-</a:t>
            </a:r>
            <a:r>
              <a:rPr lang="en-US" sz="1600" b="0" i="0" dirty="0">
                <a:solidFill>
                  <a:srgbClr val="374151"/>
                </a:solidFill>
                <a:effectLst/>
                <a:latin typeface="Söhne"/>
              </a:rPr>
              <a:t>Consider hiring candidates with strong proficiency in these skills to meet the demand efficiently.</a:t>
            </a:r>
          </a:p>
          <a:p>
            <a:r>
              <a:rPr lang="en-US" sz="1600" b="0" i="0" dirty="0">
                <a:solidFill>
                  <a:srgbClr val="C00000"/>
                </a:solidFill>
                <a:effectLst/>
                <a:latin typeface="Söhne"/>
              </a:rPr>
              <a:t>Job titles insights-</a:t>
            </a:r>
            <a:r>
              <a:rPr lang="en-US" sz="1600" b="0" i="0" dirty="0">
                <a:solidFill>
                  <a:srgbClr val="374151"/>
                </a:solidFill>
                <a:effectLst/>
                <a:latin typeface="Söhne"/>
              </a:rPr>
              <a:t>Recommend creating specialized roles within the Data Scientist category, such as Junior Data Scientist, to cater to varying experience levels.</a:t>
            </a:r>
          </a:p>
          <a:p>
            <a:r>
              <a:rPr lang="en-US" sz="1600" b="0" i="0" dirty="0">
                <a:solidFill>
                  <a:srgbClr val="C00000"/>
                </a:solidFill>
                <a:effectLst/>
                <a:latin typeface="Söhne"/>
              </a:rPr>
              <a:t>Salary range consideration-</a:t>
            </a:r>
            <a:r>
              <a:rPr lang="en-US" sz="1600" b="0" i="0" dirty="0">
                <a:solidFill>
                  <a:srgbClr val="374151"/>
                </a:solidFill>
                <a:effectLst/>
                <a:latin typeface="Söhne"/>
              </a:rPr>
              <a:t>Suggest periodic salary reviews to ensure compensation aligns with market standards and employee experience.</a:t>
            </a:r>
            <a:endParaRPr lang="en-US" sz="1600" dirty="0">
              <a:solidFill>
                <a:srgbClr val="374151"/>
              </a:solidFill>
              <a:latin typeface="Söhne"/>
            </a:endParaRPr>
          </a:p>
          <a:p>
            <a:r>
              <a:rPr lang="en-US" sz="1600" b="0" i="0" dirty="0">
                <a:solidFill>
                  <a:srgbClr val="C00000"/>
                </a:solidFill>
                <a:effectLst/>
                <a:latin typeface="Söhne"/>
              </a:rPr>
              <a:t>Data analytics tools-</a:t>
            </a:r>
            <a:r>
              <a:rPr lang="en-US" sz="1600" b="0" i="0" dirty="0">
                <a:solidFill>
                  <a:srgbClr val="374151"/>
                </a:solidFill>
                <a:effectLst/>
                <a:latin typeface="Söhne"/>
              </a:rPr>
              <a:t>Recommend investing in resources and licenses for these tools to facilitate data analysis and reporting.</a:t>
            </a:r>
          </a:p>
          <a:p>
            <a:r>
              <a:rPr lang="en-US" sz="1600" b="0" i="0" dirty="0">
                <a:solidFill>
                  <a:srgbClr val="C00000"/>
                </a:solidFill>
                <a:effectLst/>
                <a:latin typeface="Söhne"/>
              </a:rPr>
              <a:t>Continuous Learning and Development-</a:t>
            </a:r>
            <a:r>
              <a:rPr lang="en-US" sz="1600" b="0" i="0" dirty="0">
                <a:solidFill>
                  <a:srgbClr val="374151"/>
                </a:solidFill>
                <a:effectLst/>
                <a:latin typeface="Söhne"/>
              </a:rPr>
              <a:t>Suggest implementing a culture of learning, including workshops, online courses, and certifications to keep employees updated with the latest trends.</a:t>
            </a:r>
            <a:endParaRPr lang="en-US" sz="1600" dirty="0">
              <a:solidFill>
                <a:srgbClr val="374151"/>
              </a:solidFill>
              <a:latin typeface="Söhne"/>
            </a:endParaRPr>
          </a:p>
          <a:p>
            <a:r>
              <a:rPr lang="en-US" sz="1600" b="0" i="0" dirty="0">
                <a:solidFill>
                  <a:srgbClr val="C00000"/>
                </a:solidFill>
                <a:effectLst/>
                <a:latin typeface="Söhne"/>
              </a:rPr>
              <a:t>Skills Development-</a:t>
            </a:r>
            <a:r>
              <a:rPr lang="en-US" sz="1600" b="0" i="0" dirty="0">
                <a:solidFill>
                  <a:srgbClr val="374151"/>
                </a:solidFill>
                <a:effectLst/>
                <a:latin typeface="Söhne"/>
              </a:rPr>
              <a:t>Suggest conducting a skills gap analysis to determine if the company should invest in training or hiring for these specific skills.</a:t>
            </a:r>
          </a:p>
          <a:p>
            <a:r>
              <a:rPr lang="en-US" sz="1600" b="0" i="0" dirty="0">
                <a:solidFill>
                  <a:srgbClr val="C00000"/>
                </a:solidFill>
                <a:effectLst/>
                <a:latin typeface="Söhne"/>
              </a:rPr>
              <a:t>Competitive analysis-</a:t>
            </a:r>
            <a:r>
              <a:rPr lang="en-US" sz="1600" b="0" i="0" dirty="0">
                <a:solidFill>
                  <a:srgbClr val="374151"/>
                </a:solidFill>
                <a:effectLst/>
                <a:latin typeface="Söhne"/>
              </a:rPr>
              <a:t>Suggest studying competitors' hiring practices and offerings to ensure the company remains competitive.</a:t>
            </a:r>
            <a:endParaRPr lang="en-US" sz="1600" dirty="0">
              <a:solidFill>
                <a:srgbClr val="374151"/>
              </a:solidFill>
              <a:latin typeface="Söhne"/>
            </a:endParaRPr>
          </a:p>
          <a:p>
            <a:r>
              <a:rPr lang="en-US" sz="1600" b="0" i="0" dirty="0">
                <a:solidFill>
                  <a:srgbClr val="C00000"/>
                </a:solidFill>
                <a:effectLst/>
                <a:latin typeface="Söhne"/>
              </a:rPr>
              <a:t>Diversity and inclusion-</a:t>
            </a:r>
            <a:r>
              <a:rPr lang="en-US" sz="1600" b="0" i="0" dirty="0">
                <a:solidFill>
                  <a:srgbClr val="374151"/>
                </a:solidFill>
                <a:effectLst/>
                <a:latin typeface="Söhne"/>
              </a:rPr>
              <a:t>Suggest considering diversity and inclusion efforts to attract a wide range of candidates.</a:t>
            </a:r>
          </a:p>
          <a:p>
            <a:r>
              <a:rPr lang="en-US" sz="1600" b="0" i="0" dirty="0">
                <a:solidFill>
                  <a:srgbClr val="C00000"/>
                </a:solidFill>
                <a:effectLst/>
                <a:latin typeface="Söhne"/>
              </a:rPr>
              <a:t>Long term planning-</a:t>
            </a:r>
            <a:r>
              <a:rPr lang="en-US" sz="1600" b="0" i="0" dirty="0">
                <a:solidFill>
                  <a:srgbClr val="374151"/>
                </a:solidFill>
                <a:effectLst/>
                <a:latin typeface="Söhne"/>
              </a:rPr>
              <a:t>Advise the company to create a long-term plan for addressing the growing demand for Data Scientists.</a:t>
            </a:r>
            <a:endParaRPr lang="en-US" sz="1600" b="1" dirty="0">
              <a:solidFill>
                <a:srgbClr val="000000"/>
              </a:solidFill>
              <a:ea typeface="Calibri"/>
              <a:cs typeface="Calibri"/>
            </a:endParaRPr>
          </a:p>
          <a:p>
            <a:pPr marL="0" indent="0">
              <a:buNone/>
            </a:pPr>
            <a:endParaRPr lang="en-US" sz="1600" dirty="0">
              <a:solidFill>
                <a:srgbClr val="000000"/>
              </a:solidFill>
              <a:ea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6AE2-6167-B7B3-E424-4F7E02963C69}"/>
              </a:ext>
            </a:extLst>
          </p:cNvPr>
          <p:cNvSpPr>
            <a:spLocks noGrp="1"/>
          </p:cNvSpPr>
          <p:nvPr>
            <p:ph type="title"/>
          </p:nvPr>
        </p:nvSpPr>
        <p:spPr>
          <a:xfrm>
            <a:off x="2514600" y="1905000"/>
            <a:ext cx="6764121" cy="1107996"/>
          </a:xfrm>
        </p:spPr>
        <p:txBody>
          <a:bodyPr/>
          <a:lstStyle/>
          <a:p>
            <a:pPr algn="ctr"/>
            <a:r>
              <a:rPr lang="en-US" sz="7200" u="none" dirty="0">
                <a:solidFill>
                  <a:schemeClr val="tx2">
                    <a:lumMod val="50000"/>
                  </a:schemeClr>
                </a:solidFill>
                <a:latin typeface="+mn-lt"/>
              </a:rPr>
              <a:t>Thank  you</a:t>
            </a:r>
            <a:endParaRPr lang="en-IN" sz="7200" u="none" dirty="0">
              <a:solidFill>
                <a:schemeClr val="tx2">
                  <a:lumMod val="50000"/>
                </a:schemeClr>
              </a:solidFill>
              <a:latin typeface="+mn-lt"/>
            </a:endParaRPr>
          </a:p>
        </p:txBody>
      </p:sp>
    </p:spTree>
    <p:extLst>
      <p:ext uri="{BB962C8B-B14F-4D97-AF65-F5344CB8AC3E}">
        <p14:creationId xmlns:p14="http://schemas.microsoft.com/office/powerpoint/2010/main" val="105163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834" y="759713"/>
            <a:ext cx="1028700" cy="330835"/>
          </a:xfrm>
          <a:prstGeom prst="rect">
            <a:avLst/>
          </a:prstGeom>
        </p:spPr>
        <p:txBody>
          <a:bodyPr vert="horz" wrap="square" lIns="0" tIns="13335" rIns="0" bIns="0" rtlCol="0">
            <a:spAutoFit/>
          </a:bodyPr>
          <a:lstStyle/>
          <a:p>
            <a:pPr marL="12700">
              <a:lnSpc>
                <a:spcPct val="100000"/>
              </a:lnSpc>
              <a:spcBef>
                <a:spcPts val="105"/>
              </a:spcBef>
            </a:pPr>
            <a:r>
              <a:rPr sz="2000" b="0" u="none" spc="-10" dirty="0">
                <a:solidFill>
                  <a:srgbClr val="FF0000"/>
                </a:solidFill>
                <a:latin typeface="Calibri"/>
                <a:cs typeface="Calibri"/>
              </a:rPr>
              <a:t>Contents-</a:t>
            </a:r>
            <a:endParaRPr sz="2000">
              <a:latin typeface="Calibri"/>
              <a:cs typeface="Calibri"/>
            </a:endParaRPr>
          </a:p>
        </p:txBody>
      </p:sp>
      <p:sp>
        <p:nvSpPr>
          <p:cNvPr id="3" name="object 3"/>
          <p:cNvSpPr txBox="1"/>
          <p:nvPr/>
        </p:nvSpPr>
        <p:spPr>
          <a:xfrm>
            <a:off x="376834" y="1061500"/>
            <a:ext cx="8716010" cy="3751027"/>
          </a:xfrm>
          <a:prstGeom prst="rect">
            <a:avLst/>
          </a:prstGeom>
        </p:spPr>
        <p:txBody>
          <a:bodyPr vert="horz" wrap="square" lIns="0" tIns="36830" rIns="0" bIns="0" rtlCol="0">
            <a:spAutoFit/>
          </a:bodyPr>
          <a:lstStyle/>
          <a:p>
            <a:pPr marL="298450" indent="-285750">
              <a:lnSpc>
                <a:spcPct val="100000"/>
              </a:lnSpc>
              <a:spcBef>
                <a:spcPts val="290"/>
              </a:spcBef>
              <a:buFont typeface="Arial" panose="020B0604020202020204" pitchFamily="34" charset="0"/>
              <a:buChar char="•"/>
            </a:pPr>
            <a:r>
              <a:rPr sz="1800" b="1" dirty="0">
                <a:solidFill>
                  <a:schemeClr val="tx1"/>
                </a:solidFill>
                <a:uFill>
                  <a:solidFill>
                    <a:srgbClr val="006FC0"/>
                  </a:solidFill>
                </a:uFill>
                <a:latin typeface="Calibri"/>
                <a:cs typeface="Calibri"/>
              </a:rPr>
              <a:t>Get</a:t>
            </a:r>
            <a:r>
              <a:rPr sz="1800" b="1" spc="-50"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data</a:t>
            </a:r>
            <a:r>
              <a:rPr sz="1800" b="1" spc="-35"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from</a:t>
            </a:r>
            <a:r>
              <a:rPr sz="1800" b="1" spc="-10"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the</a:t>
            </a:r>
            <a:r>
              <a:rPr sz="1800" b="1" spc="-40"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database</a:t>
            </a:r>
            <a:r>
              <a:rPr sz="1800" b="1" spc="-25"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with</a:t>
            </a:r>
            <a:r>
              <a:rPr sz="1800" b="1" spc="-60"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the</a:t>
            </a:r>
            <a:r>
              <a:rPr sz="1800" b="1" spc="-25" dirty="0">
                <a:solidFill>
                  <a:schemeClr val="tx1"/>
                </a:solidFill>
                <a:uFill>
                  <a:solidFill>
                    <a:srgbClr val="006FC0"/>
                  </a:solidFill>
                </a:uFill>
                <a:latin typeface="Calibri"/>
                <a:cs typeface="Calibri"/>
              </a:rPr>
              <a:t> </a:t>
            </a:r>
            <a:r>
              <a:rPr sz="1800" b="1" dirty="0">
                <a:solidFill>
                  <a:schemeClr val="tx1"/>
                </a:solidFill>
                <a:uFill>
                  <a:solidFill>
                    <a:srgbClr val="006FC0"/>
                  </a:solidFill>
                </a:uFill>
                <a:latin typeface="Calibri"/>
                <a:cs typeface="Calibri"/>
              </a:rPr>
              <a:t>given</a:t>
            </a:r>
            <a:r>
              <a:rPr sz="1800" b="1" spc="-55" dirty="0">
                <a:solidFill>
                  <a:schemeClr val="tx1"/>
                </a:solidFill>
                <a:uFill>
                  <a:solidFill>
                    <a:srgbClr val="006FC0"/>
                  </a:solidFill>
                </a:uFill>
                <a:latin typeface="Calibri"/>
                <a:cs typeface="Calibri"/>
              </a:rPr>
              <a:t> </a:t>
            </a:r>
            <a:r>
              <a:rPr sz="1800" b="1" spc="-10" dirty="0">
                <a:solidFill>
                  <a:schemeClr val="tx1"/>
                </a:solidFill>
                <a:uFill>
                  <a:solidFill>
                    <a:srgbClr val="006FC0"/>
                  </a:solidFill>
                </a:uFill>
                <a:latin typeface="Calibri"/>
                <a:cs typeface="Calibri"/>
              </a:rPr>
              <a:t>credentials.</a:t>
            </a:r>
            <a:endParaRPr lang="en-US" sz="1800" b="1" spc="-10" dirty="0">
              <a:solidFill>
                <a:schemeClr val="tx1"/>
              </a:solidFill>
              <a:uFill>
                <a:solidFill>
                  <a:srgbClr val="006FC0"/>
                </a:solidFill>
              </a:uFill>
              <a:latin typeface="Calibri"/>
              <a:cs typeface="Calibri"/>
            </a:endParaRPr>
          </a:p>
          <a:p>
            <a:pPr marL="298450" indent="-285750">
              <a:lnSpc>
                <a:spcPct val="100000"/>
              </a:lnSpc>
              <a:spcBef>
                <a:spcPts val="290"/>
              </a:spcBef>
              <a:buFont typeface="Arial" panose="020B0604020202020204" pitchFamily="34" charset="0"/>
              <a:buChar char="•"/>
            </a:pPr>
            <a:r>
              <a:rPr lang="en-IN" b="1" spc="-10" dirty="0">
                <a:solidFill>
                  <a:schemeClr val="tx1"/>
                </a:solidFill>
                <a:uFill>
                  <a:solidFill>
                    <a:srgbClr val="006FC0"/>
                  </a:solidFill>
                </a:uFill>
                <a:latin typeface="Calibri"/>
                <a:cs typeface="Calibri"/>
              </a:rPr>
              <a:t>Queries</a:t>
            </a:r>
            <a:endParaRPr sz="1800" dirty="0">
              <a:solidFill>
                <a:schemeClr val="tx1"/>
              </a:solidFill>
              <a:latin typeface="Calibri"/>
              <a:cs typeface="Calibri"/>
            </a:endParaRPr>
          </a:p>
          <a:p>
            <a:pPr marL="354965" indent="-342265">
              <a:lnSpc>
                <a:spcPct val="100000"/>
              </a:lnSpc>
              <a:spcBef>
                <a:spcPts val="165"/>
              </a:spcBef>
              <a:buAutoNum type="arabicPeriod"/>
              <a:tabLst>
                <a:tab pos="354965" algn="l"/>
              </a:tabLst>
            </a:pPr>
            <a:r>
              <a:rPr sz="1600" dirty="0">
                <a:latin typeface="Calibri"/>
                <a:cs typeface="Calibri"/>
              </a:rPr>
              <a:t>States</a:t>
            </a:r>
            <a:r>
              <a:rPr sz="1600" spc="-55" dirty="0">
                <a:latin typeface="Calibri"/>
                <a:cs typeface="Calibri"/>
              </a:rPr>
              <a:t> </a:t>
            </a:r>
            <a:r>
              <a:rPr sz="1600" dirty="0">
                <a:latin typeface="Calibri"/>
                <a:cs typeface="Calibri"/>
              </a:rPr>
              <a:t>with</a:t>
            </a:r>
            <a:r>
              <a:rPr sz="1600" spc="-50" dirty="0">
                <a:latin typeface="Calibri"/>
                <a:cs typeface="Calibri"/>
              </a:rPr>
              <a:t> </a:t>
            </a:r>
            <a:r>
              <a:rPr sz="1600" dirty="0">
                <a:latin typeface="Calibri"/>
                <a:cs typeface="Calibri"/>
              </a:rPr>
              <a:t>Most</a:t>
            </a:r>
            <a:r>
              <a:rPr sz="1600" spc="-50" dirty="0">
                <a:latin typeface="Calibri"/>
                <a:cs typeface="Calibri"/>
              </a:rPr>
              <a:t> </a:t>
            </a:r>
            <a:r>
              <a:rPr sz="1600" dirty="0">
                <a:latin typeface="Calibri"/>
                <a:cs typeface="Calibri"/>
              </a:rPr>
              <a:t>Number</a:t>
            </a:r>
            <a:r>
              <a:rPr sz="1600" spc="-35" dirty="0">
                <a:latin typeface="Calibri"/>
                <a:cs typeface="Calibri"/>
              </a:rPr>
              <a:t> </a:t>
            </a:r>
            <a:r>
              <a:rPr sz="1600" dirty="0">
                <a:latin typeface="Calibri"/>
                <a:cs typeface="Calibri"/>
              </a:rPr>
              <a:t>of</a:t>
            </a:r>
            <a:r>
              <a:rPr sz="1600" spc="-35" dirty="0">
                <a:latin typeface="Calibri"/>
                <a:cs typeface="Calibri"/>
              </a:rPr>
              <a:t> </a:t>
            </a:r>
            <a:r>
              <a:rPr sz="1600" spc="-20" dirty="0">
                <a:latin typeface="Calibri"/>
                <a:cs typeface="Calibri"/>
              </a:rPr>
              <a:t>Jobs.</a:t>
            </a:r>
            <a:endParaRPr sz="1600" dirty="0">
              <a:latin typeface="Calibri"/>
              <a:cs typeface="Calibri"/>
            </a:endParaRPr>
          </a:p>
          <a:p>
            <a:pPr marL="354965" indent="-342265">
              <a:lnSpc>
                <a:spcPct val="100000"/>
              </a:lnSpc>
              <a:spcBef>
                <a:spcPts val="135"/>
              </a:spcBef>
              <a:buAutoNum type="arabicPeriod"/>
              <a:tabLst>
                <a:tab pos="354965" algn="l"/>
              </a:tabLst>
            </a:pPr>
            <a:r>
              <a:rPr sz="1600" spc="-10" dirty="0">
                <a:latin typeface="Calibri"/>
                <a:cs typeface="Calibri"/>
              </a:rPr>
              <a:t>Average</a:t>
            </a:r>
            <a:r>
              <a:rPr sz="1600" spc="-45" dirty="0">
                <a:latin typeface="Calibri"/>
                <a:cs typeface="Calibri"/>
              </a:rPr>
              <a:t> </a:t>
            </a:r>
            <a:r>
              <a:rPr sz="1600" dirty="0">
                <a:latin typeface="Calibri"/>
                <a:cs typeface="Calibri"/>
              </a:rPr>
              <a:t>Minimal</a:t>
            </a:r>
            <a:r>
              <a:rPr sz="1600" spc="-70" dirty="0">
                <a:latin typeface="Calibri"/>
                <a:cs typeface="Calibri"/>
              </a:rPr>
              <a:t> </a:t>
            </a:r>
            <a:r>
              <a:rPr sz="1600" dirty="0">
                <a:latin typeface="Calibri"/>
                <a:cs typeface="Calibri"/>
              </a:rPr>
              <a:t>and</a:t>
            </a:r>
            <a:r>
              <a:rPr sz="1600" spc="-50" dirty="0">
                <a:latin typeface="Calibri"/>
                <a:cs typeface="Calibri"/>
              </a:rPr>
              <a:t> </a:t>
            </a:r>
            <a:r>
              <a:rPr sz="1600" spc="-10" dirty="0">
                <a:latin typeface="Calibri"/>
                <a:cs typeface="Calibri"/>
              </a:rPr>
              <a:t>Maximal</a:t>
            </a:r>
            <a:r>
              <a:rPr sz="1600" spc="-80" dirty="0">
                <a:latin typeface="Calibri"/>
                <a:cs typeface="Calibri"/>
              </a:rPr>
              <a:t> </a:t>
            </a:r>
            <a:r>
              <a:rPr sz="1600" dirty="0">
                <a:latin typeface="Calibri"/>
                <a:cs typeface="Calibri"/>
              </a:rPr>
              <a:t>Salaries</a:t>
            </a:r>
            <a:r>
              <a:rPr sz="1600" spc="-45" dirty="0">
                <a:latin typeface="Calibri"/>
                <a:cs typeface="Calibri"/>
              </a:rPr>
              <a:t> </a:t>
            </a:r>
            <a:r>
              <a:rPr sz="1600" dirty="0">
                <a:latin typeface="Calibri"/>
                <a:cs typeface="Calibri"/>
              </a:rPr>
              <a:t>in</a:t>
            </a:r>
            <a:r>
              <a:rPr sz="1600" spc="-55" dirty="0">
                <a:latin typeface="Calibri"/>
                <a:cs typeface="Calibri"/>
              </a:rPr>
              <a:t> </a:t>
            </a:r>
            <a:r>
              <a:rPr sz="1600" spc="-10" dirty="0">
                <a:latin typeface="Calibri"/>
                <a:cs typeface="Calibri"/>
              </a:rPr>
              <a:t>Different</a:t>
            </a:r>
            <a:r>
              <a:rPr sz="1600" spc="-40" dirty="0">
                <a:latin typeface="Calibri"/>
                <a:cs typeface="Calibri"/>
              </a:rPr>
              <a:t> </a:t>
            </a:r>
            <a:r>
              <a:rPr sz="1600" spc="-10" dirty="0">
                <a:latin typeface="Calibri"/>
                <a:cs typeface="Calibri"/>
              </a:rPr>
              <a:t>States.</a:t>
            </a:r>
            <a:endParaRPr sz="1600" dirty="0">
              <a:latin typeface="Calibri"/>
              <a:cs typeface="Calibri"/>
            </a:endParaRPr>
          </a:p>
          <a:p>
            <a:pPr marL="354965" indent="-342265">
              <a:lnSpc>
                <a:spcPct val="100000"/>
              </a:lnSpc>
              <a:spcBef>
                <a:spcPts val="130"/>
              </a:spcBef>
              <a:buAutoNum type="arabicPeriod"/>
              <a:tabLst>
                <a:tab pos="354965" algn="l"/>
              </a:tabLst>
            </a:pPr>
            <a:r>
              <a:rPr sz="1600" spc="-10" dirty="0">
                <a:latin typeface="Calibri"/>
                <a:cs typeface="Calibri"/>
              </a:rPr>
              <a:t>Average</a:t>
            </a:r>
            <a:r>
              <a:rPr sz="1600" spc="-45" dirty="0">
                <a:latin typeface="Calibri"/>
                <a:cs typeface="Calibri"/>
              </a:rPr>
              <a:t> </a:t>
            </a:r>
            <a:r>
              <a:rPr sz="1600" dirty="0">
                <a:latin typeface="Calibri"/>
                <a:cs typeface="Calibri"/>
              </a:rPr>
              <a:t>Salary</a:t>
            </a:r>
            <a:r>
              <a:rPr sz="1600" spc="-50" dirty="0">
                <a:latin typeface="Calibri"/>
                <a:cs typeface="Calibri"/>
              </a:rPr>
              <a:t> </a:t>
            </a:r>
            <a:r>
              <a:rPr sz="1600" dirty="0">
                <a:latin typeface="Calibri"/>
                <a:cs typeface="Calibri"/>
              </a:rPr>
              <a:t>in</a:t>
            </a:r>
            <a:r>
              <a:rPr sz="1600" spc="-55" dirty="0">
                <a:latin typeface="Calibri"/>
                <a:cs typeface="Calibri"/>
              </a:rPr>
              <a:t> </a:t>
            </a:r>
            <a:r>
              <a:rPr sz="1600" spc="-10" dirty="0">
                <a:latin typeface="Calibri"/>
                <a:cs typeface="Calibri"/>
              </a:rPr>
              <a:t>Different</a:t>
            </a:r>
            <a:r>
              <a:rPr sz="1600" spc="-35" dirty="0">
                <a:latin typeface="Calibri"/>
                <a:cs typeface="Calibri"/>
              </a:rPr>
              <a:t> </a:t>
            </a:r>
            <a:r>
              <a:rPr sz="1600" spc="-10" dirty="0">
                <a:latin typeface="Calibri"/>
                <a:cs typeface="Calibri"/>
              </a:rPr>
              <a:t>States.</a:t>
            </a:r>
            <a:endParaRPr sz="1600" dirty="0">
              <a:latin typeface="Calibri"/>
              <a:cs typeface="Calibri"/>
            </a:endParaRPr>
          </a:p>
          <a:p>
            <a:pPr marL="354965" indent="-342265">
              <a:lnSpc>
                <a:spcPct val="100000"/>
              </a:lnSpc>
              <a:spcBef>
                <a:spcPts val="145"/>
              </a:spcBef>
              <a:buAutoNum type="arabicPeriod"/>
              <a:tabLst>
                <a:tab pos="354965" algn="l"/>
              </a:tabLst>
            </a:pPr>
            <a:r>
              <a:rPr sz="1600" spc="-45" dirty="0">
                <a:latin typeface="Calibri"/>
                <a:cs typeface="Calibri"/>
              </a:rPr>
              <a:t>Top</a:t>
            </a:r>
            <a:r>
              <a:rPr sz="1600" spc="-30" dirty="0">
                <a:latin typeface="Calibri"/>
                <a:cs typeface="Calibri"/>
              </a:rPr>
              <a:t> </a:t>
            </a:r>
            <a:r>
              <a:rPr sz="1600" dirty="0">
                <a:latin typeface="Calibri"/>
                <a:cs typeface="Calibri"/>
              </a:rPr>
              <a:t>5</a:t>
            </a:r>
            <a:r>
              <a:rPr sz="1600" spc="-35" dirty="0">
                <a:latin typeface="Calibri"/>
                <a:cs typeface="Calibri"/>
              </a:rPr>
              <a:t> </a:t>
            </a:r>
            <a:r>
              <a:rPr sz="1600" spc="-10" dirty="0">
                <a:latin typeface="Calibri"/>
                <a:cs typeface="Calibri"/>
              </a:rPr>
              <a:t>Industries</a:t>
            </a:r>
            <a:r>
              <a:rPr sz="1600" spc="-35" dirty="0">
                <a:latin typeface="Calibri"/>
                <a:cs typeface="Calibri"/>
              </a:rPr>
              <a:t> </a:t>
            </a:r>
            <a:r>
              <a:rPr sz="1600" dirty="0">
                <a:latin typeface="Calibri"/>
                <a:cs typeface="Calibri"/>
              </a:rPr>
              <a:t>with</a:t>
            </a:r>
            <a:r>
              <a:rPr sz="1600" spc="-45" dirty="0">
                <a:latin typeface="Calibri"/>
                <a:cs typeface="Calibri"/>
              </a:rPr>
              <a:t> </a:t>
            </a:r>
            <a:r>
              <a:rPr sz="1600" spc="-10" dirty="0">
                <a:latin typeface="Calibri"/>
                <a:cs typeface="Calibri"/>
              </a:rPr>
              <a:t>Maximum</a:t>
            </a:r>
            <a:r>
              <a:rPr sz="1600" spc="-60" dirty="0">
                <a:latin typeface="Calibri"/>
                <a:cs typeface="Calibri"/>
              </a:rPr>
              <a:t> </a:t>
            </a:r>
            <a:r>
              <a:rPr sz="1600" dirty="0">
                <a:latin typeface="Calibri"/>
                <a:cs typeface="Calibri"/>
              </a:rPr>
              <a:t>Number</a:t>
            </a:r>
            <a:r>
              <a:rPr sz="1600" spc="-15" dirty="0">
                <a:latin typeface="Calibri"/>
                <a:cs typeface="Calibri"/>
              </a:rPr>
              <a:t> </a:t>
            </a:r>
            <a:r>
              <a:rPr sz="1600" dirty="0">
                <a:latin typeface="Calibri"/>
                <a:cs typeface="Calibri"/>
              </a:rPr>
              <a:t>of</a:t>
            </a:r>
            <a:r>
              <a:rPr sz="1600" spc="-20" dirty="0">
                <a:latin typeface="Calibri"/>
                <a:cs typeface="Calibri"/>
              </a:rPr>
              <a:t> </a:t>
            </a:r>
            <a:r>
              <a:rPr sz="1600" dirty="0">
                <a:latin typeface="Calibri"/>
                <a:cs typeface="Calibri"/>
              </a:rPr>
              <a:t>Data</a:t>
            </a:r>
            <a:r>
              <a:rPr sz="1600" spc="-35" dirty="0">
                <a:latin typeface="Calibri"/>
                <a:cs typeface="Calibri"/>
              </a:rPr>
              <a:t> </a:t>
            </a:r>
            <a:r>
              <a:rPr sz="1600" dirty="0">
                <a:latin typeface="Calibri"/>
                <a:cs typeface="Calibri"/>
              </a:rPr>
              <a:t>Science</a:t>
            </a:r>
            <a:r>
              <a:rPr sz="1600" spc="-25" dirty="0">
                <a:latin typeface="Calibri"/>
                <a:cs typeface="Calibri"/>
              </a:rPr>
              <a:t> </a:t>
            </a:r>
            <a:r>
              <a:rPr sz="1600" spc="-10" dirty="0">
                <a:latin typeface="Calibri"/>
                <a:cs typeface="Calibri"/>
              </a:rPr>
              <a:t>Related</a:t>
            </a:r>
            <a:r>
              <a:rPr sz="1600" spc="-35" dirty="0">
                <a:latin typeface="Calibri"/>
                <a:cs typeface="Calibri"/>
              </a:rPr>
              <a:t> </a:t>
            </a:r>
            <a:r>
              <a:rPr sz="1600" dirty="0">
                <a:latin typeface="Calibri"/>
                <a:cs typeface="Calibri"/>
              </a:rPr>
              <a:t>Job</a:t>
            </a:r>
            <a:r>
              <a:rPr sz="1600" spc="-25" dirty="0">
                <a:latin typeface="Calibri"/>
                <a:cs typeface="Calibri"/>
              </a:rPr>
              <a:t> </a:t>
            </a:r>
            <a:r>
              <a:rPr sz="1600" spc="-10" dirty="0">
                <a:latin typeface="Calibri"/>
                <a:cs typeface="Calibri"/>
              </a:rPr>
              <a:t>Postings.</a:t>
            </a:r>
            <a:endParaRPr sz="1600" dirty="0">
              <a:latin typeface="Calibri"/>
              <a:cs typeface="Calibri"/>
            </a:endParaRPr>
          </a:p>
          <a:p>
            <a:pPr marL="354965" indent="-342265">
              <a:lnSpc>
                <a:spcPct val="100000"/>
              </a:lnSpc>
              <a:spcBef>
                <a:spcPts val="130"/>
              </a:spcBef>
              <a:buAutoNum type="arabicPeriod"/>
              <a:tabLst>
                <a:tab pos="354965" algn="l"/>
              </a:tabLst>
            </a:pPr>
            <a:r>
              <a:rPr sz="1600" dirty="0">
                <a:latin typeface="Calibri"/>
                <a:cs typeface="Calibri"/>
              </a:rPr>
              <a:t>Companies</a:t>
            </a:r>
            <a:r>
              <a:rPr sz="1600" spc="-40" dirty="0">
                <a:latin typeface="Calibri"/>
                <a:cs typeface="Calibri"/>
              </a:rPr>
              <a:t> </a:t>
            </a:r>
            <a:r>
              <a:rPr sz="1600" dirty="0">
                <a:latin typeface="Calibri"/>
                <a:cs typeface="Calibri"/>
              </a:rPr>
              <a:t>with</a:t>
            </a:r>
            <a:r>
              <a:rPr sz="1600" spc="-40" dirty="0">
                <a:latin typeface="Calibri"/>
                <a:cs typeface="Calibri"/>
              </a:rPr>
              <a:t> </a:t>
            </a:r>
            <a:r>
              <a:rPr sz="1600" spc="-10" dirty="0">
                <a:latin typeface="Calibri"/>
                <a:cs typeface="Calibri"/>
              </a:rPr>
              <a:t>Maximum</a:t>
            </a:r>
            <a:r>
              <a:rPr sz="1600" spc="-65" dirty="0">
                <a:latin typeface="Calibri"/>
                <a:cs typeface="Calibri"/>
              </a:rPr>
              <a:t> </a:t>
            </a:r>
            <a:r>
              <a:rPr sz="1600" dirty="0">
                <a:latin typeface="Calibri"/>
                <a:cs typeface="Calibri"/>
              </a:rPr>
              <a:t>Number</a:t>
            </a:r>
            <a:r>
              <a:rPr sz="1600" spc="-20" dirty="0">
                <a:latin typeface="Calibri"/>
                <a:cs typeface="Calibri"/>
              </a:rPr>
              <a:t> </a:t>
            </a:r>
            <a:r>
              <a:rPr sz="1600" dirty="0">
                <a:latin typeface="Calibri"/>
                <a:cs typeface="Calibri"/>
              </a:rPr>
              <a:t>of</a:t>
            </a:r>
            <a:r>
              <a:rPr sz="1600" spc="-25" dirty="0">
                <a:latin typeface="Calibri"/>
                <a:cs typeface="Calibri"/>
              </a:rPr>
              <a:t> </a:t>
            </a:r>
            <a:r>
              <a:rPr sz="1600" dirty="0">
                <a:latin typeface="Calibri"/>
                <a:cs typeface="Calibri"/>
              </a:rPr>
              <a:t>Job</a:t>
            </a:r>
            <a:r>
              <a:rPr sz="1600" spc="-35" dirty="0">
                <a:latin typeface="Calibri"/>
                <a:cs typeface="Calibri"/>
              </a:rPr>
              <a:t> </a:t>
            </a:r>
            <a:r>
              <a:rPr sz="1600" spc="-10" dirty="0">
                <a:latin typeface="Calibri"/>
                <a:cs typeface="Calibri"/>
              </a:rPr>
              <a:t>Openings.</a:t>
            </a:r>
            <a:endParaRPr sz="1600" dirty="0">
              <a:latin typeface="Calibri"/>
              <a:cs typeface="Calibri"/>
            </a:endParaRPr>
          </a:p>
          <a:p>
            <a:pPr marL="354965" indent="-342265">
              <a:lnSpc>
                <a:spcPct val="100000"/>
              </a:lnSpc>
              <a:spcBef>
                <a:spcPts val="135"/>
              </a:spcBef>
              <a:buAutoNum type="arabicPeriod"/>
              <a:tabLst>
                <a:tab pos="354965" algn="l"/>
              </a:tabLst>
            </a:pPr>
            <a:r>
              <a:rPr sz="1600" dirty="0">
                <a:latin typeface="Calibri"/>
                <a:cs typeface="Calibri"/>
              </a:rPr>
              <a:t>Job</a:t>
            </a:r>
            <a:r>
              <a:rPr sz="1600" spc="-20" dirty="0">
                <a:latin typeface="Calibri"/>
                <a:cs typeface="Calibri"/>
              </a:rPr>
              <a:t> </a:t>
            </a:r>
            <a:r>
              <a:rPr sz="1600" dirty="0">
                <a:latin typeface="Calibri"/>
                <a:cs typeface="Calibri"/>
              </a:rPr>
              <a:t>Titles</a:t>
            </a:r>
            <a:r>
              <a:rPr sz="1600" spc="-65" dirty="0">
                <a:latin typeface="Calibri"/>
                <a:cs typeface="Calibri"/>
              </a:rPr>
              <a:t> </a:t>
            </a:r>
            <a:r>
              <a:rPr sz="1600" dirty="0">
                <a:latin typeface="Calibri"/>
                <a:cs typeface="Calibri"/>
              </a:rPr>
              <a:t>with</a:t>
            </a:r>
            <a:r>
              <a:rPr sz="1600" spc="-40" dirty="0">
                <a:latin typeface="Calibri"/>
                <a:cs typeface="Calibri"/>
              </a:rPr>
              <a:t> </a:t>
            </a:r>
            <a:r>
              <a:rPr sz="1600" dirty="0">
                <a:latin typeface="Calibri"/>
                <a:cs typeface="Calibri"/>
              </a:rPr>
              <a:t>Most</a:t>
            </a:r>
            <a:r>
              <a:rPr sz="1600" spc="-35" dirty="0">
                <a:latin typeface="Calibri"/>
                <a:cs typeface="Calibri"/>
              </a:rPr>
              <a:t> </a:t>
            </a:r>
            <a:r>
              <a:rPr sz="1600" dirty="0">
                <a:latin typeface="Calibri"/>
                <a:cs typeface="Calibri"/>
              </a:rPr>
              <a:t>Number</a:t>
            </a:r>
            <a:r>
              <a:rPr sz="1600" spc="-20" dirty="0">
                <a:latin typeface="Calibri"/>
                <a:cs typeface="Calibri"/>
              </a:rPr>
              <a:t> </a:t>
            </a:r>
            <a:r>
              <a:rPr sz="1600" dirty="0">
                <a:latin typeface="Calibri"/>
                <a:cs typeface="Calibri"/>
              </a:rPr>
              <a:t>of</a:t>
            </a:r>
            <a:r>
              <a:rPr sz="1600" spc="-30" dirty="0">
                <a:latin typeface="Calibri"/>
                <a:cs typeface="Calibri"/>
              </a:rPr>
              <a:t> </a:t>
            </a:r>
            <a:r>
              <a:rPr sz="1600" spc="-20" dirty="0">
                <a:latin typeface="Calibri"/>
                <a:cs typeface="Calibri"/>
              </a:rPr>
              <a:t>Jobs.</a:t>
            </a:r>
            <a:endParaRPr sz="1600" dirty="0">
              <a:latin typeface="Calibri"/>
              <a:cs typeface="Calibri"/>
            </a:endParaRPr>
          </a:p>
          <a:p>
            <a:pPr marL="354965" indent="-342265">
              <a:lnSpc>
                <a:spcPct val="100000"/>
              </a:lnSpc>
              <a:spcBef>
                <a:spcPts val="130"/>
              </a:spcBef>
              <a:buAutoNum type="arabicPeriod"/>
              <a:tabLst>
                <a:tab pos="354965" algn="l"/>
              </a:tabLst>
            </a:pPr>
            <a:r>
              <a:rPr sz="1600" dirty="0">
                <a:latin typeface="Calibri"/>
                <a:cs typeface="Calibri"/>
              </a:rPr>
              <a:t>Salary</a:t>
            </a:r>
            <a:r>
              <a:rPr sz="1600" spc="-40" dirty="0">
                <a:latin typeface="Calibri"/>
                <a:cs typeface="Calibri"/>
              </a:rPr>
              <a:t> </a:t>
            </a:r>
            <a:r>
              <a:rPr sz="1600" dirty="0">
                <a:latin typeface="Calibri"/>
                <a:cs typeface="Calibri"/>
              </a:rPr>
              <a:t>of</a:t>
            </a:r>
            <a:r>
              <a:rPr sz="1600" spc="-25" dirty="0">
                <a:latin typeface="Calibri"/>
                <a:cs typeface="Calibri"/>
              </a:rPr>
              <a:t> </a:t>
            </a:r>
            <a:r>
              <a:rPr sz="1600" dirty="0">
                <a:latin typeface="Calibri"/>
                <a:cs typeface="Calibri"/>
              </a:rPr>
              <a:t>Job</a:t>
            </a:r>
            <a:r>
              <a:rPr sz="1600" spc="-30" dirty="0">
                <a:latin typeface="Calibri"/>
                <a:cs typeface="Calibri"/>
              </a:rPr>
              <a:t> </a:t>
            </a:r>
            <a:r>
              <a:rPr sz="1600" dirty="0">
                <a:latin typeface="Calibri"/>
                <a:cs typeface="Calibri"/>
              </a:rPr>
              <a:t>Titles</a:t>
            </a:r>
            <a:r>
              <a:rPr sz="1600" spc="-50" dirty="0">
                <a:latin typeface="Calibri"/>
                <a:cs typeface="Calibri"/>
              </a:rPr>
              <a:t> </a:t>
            </a:r>
            <a:r>
              <a:rPr sz="1600" dirty="0">
                <a:latin typeface="Calibri"/>
                <a:cs typeface="Calibri"/>
              </a:rPr>
              <a:t>with</a:t>
            </a:r>
            <a:r>
              <a:rPr sz="1600" spc="-40" dirty="0">
                <a:latin typeface="Calibri"/>
                <a:cs typeface="Calibri"/>
              </a:rPr>
              <a:t> </a:t>
            </a:r>
            <a:r>
              <a:rPr sz="1600" dirty="0">
                <a:latin typeface="Calibri"/>
                <a:cs typeface="Calibri"/>
              </a:rPr>
              <a:t>Most</a:t>
            </a:r>
            <a:r>
              <a:rPr sz="1600" spc="-30" dirty="0">
                <a:latin typeface="Calibri"/>
                <a:cs typeface="Calibri"/>
              </a:rPr>
              <a:t> </a:t>
            </a:r>
            <a:r>
              <a:rPr sz="1600" dirty="0">
                <a:latin typeface="Calibri"/>
                <a:cs typeface="Calibri"/>
              </a:rPr>
              <a:t>Number</a:t>
            </a:r>
            <a:r>
              <a:rPr sz="1600" spc="-20" dirty="0">
                <a:latin typeface="Calibri"/>
                <a:cs typeface="Calibri"/>
              </a:rPr>
              <a:t> </a:t>
            </a:r>
            <a:r>
              <a:rPr sz="1600" dirty="0">
                <a:latin typeface="Calibri"/>
                <a:cs typeface="Calibri"/>
              </a:rPr>
              <a:t>of</a:t>
            </a:r>
            <a:r>
              <a:rPr sz="1600" spc="-35" dirty="0">
                <a:latin typeface="Calibri"/>
                <a:cs typeface="Calibri"/>
              </a:rPr>
              <a:t> </a:t>
            </a:r>
            <a:r>
              <a:rPr sz="1600" spc="-10" dirty="0">
                <a:latin typeface="Calibri"/>
                <a:cs typeface="Calibri"/>
              </a:rPr>
              <a:t>Jobs.</a:t>
            </a:r>
            <a:endParaRPr sz="1600" dirty="0">
              <a:latin typeface="Calibri"/>
              <a:cs typeface="Calibri"/>
            </a:endParaRPr>
          </a:p>
          <a:p>
            <a:pPr marL="354965" indent="-342265">
              <a:lnSpc>
                <a:spcPct val="100000"/>
              </a:lnSpc>
              <a:spcBef>
                <a:spcPts val="135"/>
              </a:spcBef>
              <a:buAutoNum type="arabicPeriod"/>
              <a:tabLst>
                <a:tab pos="354965" algn="l"/>
              </a:tabLst>
            </a:pPr>
            <a:r>
              <a:rPr sz="1600" dirty="0">
                <a:latin typeface="Calibri"/>
                <a:cs typeface="Calibri"/>
              </a:rPr>
              <a:t>Skills</a:t>
            </a:r>
            <a:r>
              <a:rPr sz="1600" spc="-65" dirty="0">
                <a:latin typeface="Calibri"/>
                <a:cs typeface="Calibri"/>
              </a:rPr>
              <a:t> </a:t>
            </a:r>
            <a:r>
              <a:rPr sz="1600" spc="-10" dirty="0">
                <a:latin typeface="Calibri"/>
                <a:cs typeface="Calibri"/>
              </a:rPr>
              <a:t>Required</a:t>
            </a:r>
            <a:r>
              <a:rPr sz="1600" spc="-35" dirty="0">
                <a:latin typeface="Calibri"/>
                <a:cs typeface="Calibri"/>
              </a:rPr>
              <a:t> </a:t>
            </a:r>
            <a:r>
              <a:rPr sz="1600" dirty="0">
                <a:latin typeface="Calibri"/>
                <a:cs typeface="Calibri"/>
              </a:rPr>
              <a:t>by</a:t>
            </a:r>
            <a:r>
              <a:rPr sz="1600" spc="-55" dirty="0">
                <a:latin typeface="Calibri"/>
                <a:cs typeface="Calibri"/>
              </a:rPr>
              <a:t> </a:t>
            </a:r>
            <a:r>
              <a:rPr sz="1600" dirty="0">
                <a:latin typeface="Calibri"/>
                <a:cs typeface="Calibri"/>
              </a:rPr>
              <a:t>Companies</a:t>
            </a:r>
            <a:r>
              <a:rPr sz="1600" spc="-45" dirty="0">
                <a:latin typeface="Calibri"/>
                <a:cs typeface="Calibri"/>
              </a:rPr>
              <a:t> </a:t>
            </a:r>
            <a:r>
              <a:rPr sz="1600" dirty="0">
                <a:latin typeface="Calibri"/>
                <a:cs typeface="Calibri"/>
              </a:rPr>
              <a:t>for</a:t>
            </a:r>
            <a:r>
              <a:rPr sz="1600" spc="-50" dirty="0">
                <a:latin typeface="Calibri"/>
                <a:cs typeface="Calibri"/>
              </a:rPr>
              <a:t> </a:t>
            </a:r>
            <a:r>
              <a:rPr sz="1600" dirty="0">
                <a:latin typeface="Calibri"/>
                <a:cs typeface="Calibri"/>
              </a:rPr>
              <a:t>Each</a:t>
            </a:r>
            <a:r>
              <a:rPr sz="1600" spc="-40" dirty="0">
                <a:latin typeface="Calibri"/>
                <a:cs typeface="Calibri"/>
              </a:rPr>
              <a:t> </a:t>
            </a:r>
            <a:r>
              <a:rPr sz="1600" dirty="0">
                <a:latin typeface="Calibri"/>
                <a:cs typeface="Calibri"/>
              </a:rPr>
              <a:t>Job</a:t>
            </a:r>
            <a:r>
              <a:rPr sz="1600" spc="-45" dirty="0">
                <a:latin typeface="Calibri"/>
                <a:cs typeface="Calibri"/>
              </a:rPr>
              <a:t> </a:t>
            </a:r>
            <a:r>
              <a:rPr sz="1600" spc="-10" dirty="0">
                <a:latin typeface="Calibri"/>
                <a:cs typeface="Calibri"/>
              </a:rPr>
              <a:t>Title.</a:t>
            </a:r>
            <a:endParaRPr sz="1600" dirty="0">
              <a:latin typeface="Calibri"/>
              <a:cs typeface="Calibri"/>
            </a:endParaRPr>
          </a:p>
          <a:p>
            <a:pPr marL="354965" indent="-342265">
              <a:lnSpc>
                <a:spcPct val="100000"/>
              </a:lnSpc>
              <a:spcBef>
                <a:spcPts val="145"/>
              </a:spcBef>
              <a:buAutoNum type="arabicPeriod"/>
              <a:tabLst>
                <a:tab pos="354965" algn="l"/>
              </a:tabLst>
            </a:pPr>
            <a:r>
              <a:rPr sz="1600" spc="-10" dirty="0">
                <a:latin typeface="Calibri"/>
                <a:cs typeface="Calibri"/>
              </a:rPr>
              <a:t>Relation</a:t>
            </a:r>
            <a:r>
              <a:rPr sz="1600" spc="-55" dirty="0">
                <a:latin typeface="Calibri"/>
                <a:cs typeface="Calibri"/>
              </a:rPr>
              <a:t> </a:t>
            </a:r>
            <a:r>
              <a:rPr sz="1600" dirty="0">
                <a:latin typeface="Calibri"/>
                <a:cs typeface="Calibri"/>
              </a:rPr>
              <a:t>between</a:t>
            </a:r>
            <a:r>
              <a:rPr sz="1600" spc="-30" dirty="0">
                <a:latin typeface="Calibri"/>
                <a:cs typeface="Calibri"/>
              </a:rPr>
              <a:t> </a:t>
            </a:r>
            <a:r>
              <a:rPr sz="1600" spc="-10" dirty="0">
                <a:latin typeface="Calibri"/>
                <a:cs typeface="Calibri"/>
              </a:rPr>
              <a:t>Average</a:t>
            </a:r>
            <a:r>
              <a:rPr sz="1600" spc="-50" dirty="0">
                <a:latin typeface="Calibri"/>
                <a:cs typeface="Calibri"/>
              </a:rPr>
              <a:t> </a:t>
            </a:r>
            <a:r>
              <a:rPr sz="1600" dirty="0">
                <a:latin typeface="Calibri"/>
                <a:cs typeface="Calibri"/>
              </a:rPr>
              <a:t>Salary</a:t>
            </a:r>
            <a:r>
              <a:rPr sz="1600" spc="-55" dirty="0">
                <a:latin typeface="Calibri"/>
                <a:cs typeface="Calibri"/>
              </a:rPr>
              <a:t> </a:t>
            </a:r>
            <a:r>
              <a:rPr sz="1600" dirty="0">
                <a:latin typeface="Calibri"/>
                <a:cs typeface="Calibri"/>
              </a:rPr>
              <a:t>and</a:t>
            </a:r>
            <a:r>
              <a:rPr sz="1600" spc="-50" dirty="0">
                <a:latin typeface="Calibri"/>
                <a:cs typeface="Calibri"/>
              </a:rPr>
              <a:t> </a:t>
            </a:r>
            <a:r>
              <a:rPr sz="1600" spc="-10" dirty="0">
                <a:latin typeface="Calibri"/>
                <a:cs typeface="Calibri"/>
              </a:rPr>
              <a:t>Education.</a:t>
            </a:r>
            <a:endParaRPr sz="1600" dirty="0">
              <a:latin typeface="Calibri"/>
              <a:cs typeface="Calibri"/>
            </a:endParaRPr>
          </a:p>
          <a:p>
            <a:pPr marL="353695" indent="-340995">
              <a:lnSpc>
                <a:spcPct val="100000"/>
              </a:lnSpc>
              <a:spcBef>
                <a:spcPts val="130"/>
              </a:spcBef>
              <a:buAutoNum type="arabicPeriod"/>
              <a:tabLst>
                <a:tab pos="353695" algn="l"/>
              </a:tabLst>
            </a:pPr>
            <a:r>
              <a:rPr sz="1600" dirty="0">
                <a:latin typeface="Calibri"/>
                <a:cs typeface="Calibri"/>
              </a:rPr>
              <a:t>Analyse</a:t>
            </a:r>
            <a:r>
              <a:rPr sz="1600" spc="-50" dirty="0">
                <a:latin typeface="Calibri"/>
                <a:cs typeface="Calibri"/>
              </a:rPr>
              <a:t> </a:t>
            </a:r>
            <a:r>
              <a:rPr sz="1600" dirty="0">
                <a:latin typeface="Calibri"/>
                <a:cs typeface="Calibri"/>
              </a:rPr>
              <a:t>all</a:t>
            </a:r>
            <a:r>
              <a:rPr sz="1600" spc="-65" dirty="0">
                <a:latin typeface="Calibri"/>
                <a:cs typeface="Calibri"/>
              </a:rPr>
              <a:t> </a:t>
            </a:r>
            <a:r>
              <a:rPr sz="1600" dirty="0">
                <a:latin typeface="Calibri"/>
                <a:cs typeface="Calibri"/>
              </a:rPr>
              <a:t>the</a:t>
            </a:r>
            <a:r>
              <a:rPr sz="1600" spc="-45" dirty="0">
                <a:latin typeface="Calibri"/>
                <a:cs typeface="Calibri"/>
              </a:rPr>
              <a:t> </a:t>
            </a:r>
            <a:r>
              <a:rPr sz="1600" spc="-10" dirty="0">
                <a:latin typeface="Calibri"/>
                <a:cs typeface="Calibri"/>
              </a:rPr>
              <a:t>features</a:t>
            </a:r>
            <a:r>
              <a:rPr sz="1600" spc="-35" dirty="0">
                <a:latin typeface="Calibri"/>
                <a:cs typeface="Calibri"/>
              </a:rPr>
              <a:t> </a:t>
            </a:r>
            <a:r>
              <a:rPr sz="1600" dirty="0">
                <a:latin typeface="Calibri"/>
                <a:cs typeface="Calibri"/>
              </a:rPr>
              <a:t>and</a:t>
            </a:r>
            <a:r>
              <a:rPr sz="1600" spc="-45" dirty="0">
                <a:latin typeface="Calibri"/>
                <a:cs typeface="Calibri"/>
              </a:rPr>
              <a:t> </a:t>
            </a:r>
            <a:r>
              <a:rPr sz="1600" dirty="0">
                <a:latin typeface="Calibri"/>
                <a:cs typeface="Calibri"/>
              </a:rPr>
              <a:t>derive</a:t>
            </a:r>
            <a:r>
              <a:rPr sz="1600" spc="-40" dirty="0">
                <a:latin typeface="Calibri"/>
                <a:cs typeface="Calibri"/>
              </a:rPr>
              <a:t> </a:t>
            </a:r>
            <a:r>
              <a:rPr sz="1600" dirty="0">
                <a:latin typeface="Calibri"/>
                <a:cs typeface="Calibri"/>
              </a:rPr>
              <a:t>multiple</a:t>
            </a:r>
            <a:r>
              <a:rPr sz="1600" spc="-70" dirty="0">
                <a:latin typeface="Calibri"/>
                <a:cs typeface="Calibri"/>
              </a:rPr>
              <a:t> </a:t>
            </a:r>
            <a:r>
              <a:rPr sz="1600" spc="-10" dirty="0">
                <a:latin typeface="Calibri"/>
                <a:cs typeface="Calibri"/>
              </a:rPr>
              <a:t>insights.</a:t>
            </a:r>
            <a:endParaRPr sz="1600" dirty="0">
              <a:latin typeface="Calibri"/>
              <a:cs typeface="Calibri"/>
            </a:endParaRPr>
          </a:p>
          <a:p>
            <a:pPr marL="353695" indent="-340995">
              <a:lnSpc>
                <a:spcPct val="100000"/>
              </a:lnSpc>
              <a:spcBef>
                <a:spcPts val="130"/>
              </a:spcBef>
              <a:buAutoNum type="arabicPeriod"/>
              <a:tabLst>
                <a:tab pos="353695" algn="l"/>
              </a:tabLst>
            </a:pPr>
            <a:r>
              <a:rPr sz="1600" spc="-10" dirty="0">
                <a:latin typeface="Calibri"/>
                <a:cs typeface="Calibri"/>
              </a:rPr>
              <a:t>Visualize</a:t>
            </a:r>
            <a:r>
              <a:rPr sz="1600" spc="-60" dirty="0">
                <a:latin typeface="Calibri"/>
                <a:cs typeface="Calibri"/>
              </a:rPr>
              <a:t> </a:t>
            </a:r>
            <a:r>
              <a:rPr sz="1600" dirty="0">
                <a:latin typeface="Calibri"/>
                <a:cs typeface="Calibri"/>
              </a:rPr>
              <a:t>the</a:t>
            </a:r>
            <a:r>
              <a:rPr sz="1600" spc="-35" dirty="0">
                <a:latin typeface="Calibri"/>
                <a:cs typeface="Calibri"/>
              </a:rPr>
              <a:t> </a:t>
            </a:r>
            <a:r>
              <a:rPr sz="1600" dirty="0">
                <a:latin typeface="Calibri"/>
                <a:cs typeface="Calibri"/>
              </a:rPr>
              <a:t>data</a:t>
            </a:r>
            <a:r>
              <a:rPr sz="1600" spc="-50" dirty="0">
                <a:latin typeface="Calibri"/>
                <a:cs typeface="Calibri"/>
              </a:rPr>
              <a:t> </a:t>
            </a:r>
            <a:r>
              <a:rPr sz="1600" dirty="0">
                <a:latin typeface="Calibri"/>
                <a:cs typeface="Calibri"/>
              </a:rPr>
              <a:t>using</a:t>
            </a:r>
            <a:r>
              <a:rPr sz="1600" spc="-55" dirty="0">
                <a:latin typeface="Calibri"/>
                <a:cs typeface="Calibri"/>
              </a:rPr>
              <a:t> </a:t>
            </a:r>
            <a:r>
              <a:rPr sz="1600" spc="-25" dirty="0">
                <a:latin typeface="Calibri"/>
                <a:cs typeface="Calibri"/>
              </a:rPr>
              <a:t>Tableau</a:t>
            </a:r>
            <a:r>
              <a:rPr sz="1600" spc="-65" dirty="0">
                <a:latin typeface="Calibri"/>
                <a:cs typeface="Calibri"/>
              </a:rPr>
              <a:t> </a:t>
            </a:r>
            <a:r>
              <a:rPr sz="1600" dirty="0">
                <a:latin typeface="Calibri"/>
                <a:cs typeface="Calibri"/>
              </a:rPr>
              <a:t>/Power</a:t>
            </a:r>
            <a:r>
              <a:rPr sz="1600" spc="-5" dirty="0">
                <a:latin typeface="Calibri"/>
                <a:cs typeface="Calibri"/>
              </a:rPr>
              <a:t> </a:t>
            </a:r>
            <a:r>
              <a:rPr sz="1600" dirty="0">
                <a:latin typeface="Calibri"/>
                <a:cs typeface="Calibri"/>
              </a:rPr>
              <a:t>BI</a:t>
            </a:r>
            <a:r>
              <a:rPr sz="1600" spc="-40" dirty="0">
                <a:latin typeface="Calibri"/>
                <a:cs typeface="Calibri"/>
              </a:rPr>
              <a:t> </a:t>
            </a:r>
            <a:r>
              <a:rPr sz="1600" dirty="0">
                <a:latin typeface="Calibri"/>
                <a:cs typeface="Calibri"/>
              </a:rPr>
              <a:t>and</a:t>
            </a:r>
            <a:r>
              <a:rPr sz="1600" spc="-45" dirty="0">
                <a:latin typeface="Calibri"/>
                <a:cs typeface="Calibri"/>
              </a:rPr>
              <a:t> </a:t>
            </a:r>
            <a:r>
              <a:rPr sz="1600" dirty="0">
                <a:latin typeface="Calibri"/>
                <a:cs typeface="Calibri"/>
              </a:rPr>
              <a:t>derive</a:t>
            </a:r>
            <a:r>
              <a:rPr sz="1600" spc="-30" dirty="0">
                <a:latin typeface="Calibri"/>
                <a:cs typeface="Calibri"/>
              </a:rPr>
              <a:t> </a:t>
            </a:r>
            <a:r>
              <a:rPr sz="1600" dirty="0">
                <a:latin typeface="Calibri"/>
                <a:cs typeface="Calibri"/>
              </a:rPr>
              <a:t>insights</a:t>
            </a:r>
            <a:r>
              <a:rPr sz="1600" spc="-70" dirty="0">
                <a:latin typeface="Calibri"/>
                <a:cs typeface="Calibri"/>
              </a:rPr>
              <a:t> </a:t>
            </a:r>
            <a:r>
              <a:rPr sz="1600" dirty="0">
                <a:latin typeface="Calibri"/>
                <a:cs typeface="Calibri"/>
              </a:rPr>
              <a:t>and</a:t>
            </a:r>
            <a:r>
              <a:rPr sz="1600" spc="-50" dirty="0">
                <a:latin typeface="Calibri"/>
                <a:cs typeface="Calibri"/>
              </a:rPr>
              <a:t> </a:t>
            </a:r>
            <a:r>
              <a:rPr sz="1600" dirty="0">
                <a:latin typeface="Calibri"/>
                <a:cs typeface="Calibri"/>
              </a:rPr>
              <a:t>give</a:t>
            </a:r>
            <a:r>
              <a:rPr sz="1600" spc="-45" dirty="0">
                <a:latin typeface="Calibri"/>
                <a:cs typeface="Calibri"/>
              </a:rPr>
              <a:t> </a:t>
            </a:r>
            <a:r>
              <a:rPr sz="1600" dirty="0">
                <a:latin typeface="Calibri"/>
                <a:cs typeface="Calibri"/>
              </a:rPr>
              <a:t>your</a:t>
            </a:r>
            <a:r>
              <a:rPr sz="1600" spc="-25" dirty="0">
                <a:latin typeface="Calibri"/>
                <a:cs typeface="Calibri"/>
              </a:rPr>
              <a:t> </a:t>
            </a:r>
            <a:r>
              <a:rPr sz="1600" spc="-10" dirty="0">
                <a:latin typeface="Calibri"/>
                <a:cs typeface="Calibri"/>
              </a:rPr>
              <a:t>inputs/suggestions</a:t>
            </a:r>
            <a:r>
              <a:rPr sz="1600" spc="-65" dirty="0">
                <a:latin typeface="Calibri"/>
                <a:cs typeface="Calibri"/>
              </a:rPr>
              <a:t> </a:t>
            </a:r>
            <a:r>
              <a:rPr sz="1600" dirty="0">
                <a:latin typeface="Calibri"/>
                <a:cs typeface="Calibri"/>
              </a:rPr>
              <a:t>to</a:t>
            </a:r>
            <a:r>
              <a:rPr sz="1600" spc="-35" dirty="0">
                <a:latin typeface="Calibri"/>
                <a:cs typeface="Calibri"/>
              </a:rPr>
              <a:t> </a:t>
            </a:r>
            <a:r>
              <a:rPr sz="1600" spc="-25" dirty="0">
                <a:latin typeface="Calibri"/>
                <a:cs typeface="Calibri"/>
              </a:rPr>
              <a:t>the</a:t>
            </a:r>
            <a:endParaRPr sz="1600" dirty="0">
              <a:latin typeface="Calibri"/>
              <a:cs typeface="Calibri"/>
            </a:endParaRPr>
          </a:p>
          <a:p>
            <a:pPr marL="354965">
              <a:lnSpc>
                <a:spcPct val="100000"/>
              </a:lnSpc>
              <a:spcBef>
                <a:spcPts val="135"/>
              </a:spcBef>
            </a:pPr>
            <a:r>
              <a:rPr sz="1600" spc="-10" dirty="0">
                <a:latin typeface="Calibri"/>
                <a:cs typeface="Calibri"/>
              </a:rPr>
              <a:t>company.</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368" y="23876"/>
            <a:ext cx="15881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chemeClr val="accent6">
                    <a:lumMod val="75000"/>
                  </a:schemeClr>
                </a:solidFill>
                <a:uFill>
                  <a:solidFill>
                    <a:srgbClr val="FFC000"/>
                  </a:solidFill>
                </a:uFill>
                <a:latin typeface="Palatino Linotype"/>
                <a:cs typeface="Palatino Linotype"/>
              </a:rPr>
              <a:t>About</a:t>
            </a:r>
            <a:r>
              <a:rPr sz="1800" u="sng" spc="-5" dirty="0">
                <a:solidFill>
                  <a:schemeClr val="accent6">
                    <a:lumMod val="75000"/>
                  </a:schemeClr>
                </a:solidFill>
                <a:uFill>
                  <a:solidFill>
                    <a:srgbClr val="FFC000"/>
                  </a:solidFill>
                </a:uFill>
                <a:latin typeface="Palatino Linotype"/>
                <a:cs typeface="Palatino Linotype"/>
              </a:rPr>
              <a:t> </a:t>
            </a:r>
            <a:r>
              <a:rPr sz="1800" u="sng" spc="-10" dirty="0">
                <a:solidFill>
                  <a:schemeClr val="accent6">
                    <a:lumMod val="75000"/>
                  </a:schemeClr>
                </a:solidFill>
                <a:uFill>
                  <a:solidFill>
                    <a:srgbClr val="FFC000"/>
                  </a:solidFill>
                </a:uFill>
                <a:latin typeface="Palatino Linotype"/>
                <a:cs typeface="Palatino Linotype"/>
              </a:rPr>
              <a:t>Dataset:</a:t>
            </a:r>
            <a:endParaRPr sz="1800" dirty="0">
              <a:solidFill>
                <a:schemeClr val="accent6">
                  <a:lumMod val="75000"/>
                </a:schemeClr>
              </a:solidFill>
              <a:latin typeface="Palatino Linotype"/>
              <a:cs typeface="Palatino Linotype"/>
            </a:endParaRPr>
          </a:p>
        </p:txBody>
      </p:sp>
      <p:sp>
        <p:nvSpPr>
          <p:cNvPr id="3" name="object 3"/>
          <p:cNvSpPr txBox="1"/>
          <p:nvPr/>
        </p:nvSpPr>
        <p:spPr>
          <a:xfrm>
            <a:off x="150368" y="403742"/>
            <a:ext cx="11076305" cy="2839303"/>
          </a:xfrm>
          <a:prstGeom prst="rect">
            <a:avLst/>
          </a:prstGeom>
        </p:spPr>
        <p:txBody>
          <a:bodyPr vert="horz" wrap="square" lIns="0" tIns="13335" rIns="0" bIns="0" rtlCol="0">
            <a:spAutoFit/>
          </a:bodyPr>
          <a:lstStyle/>
          <a:p>
            <a:pPr marL="12700" marR="5080">
              <a:lnSpc>
                <a:spcPct val="106900"/>
              </a:lnSpc>
              <a:spcBef>
                <a:spcPts val="105"/>
              </a:spcBef>
            </a:pPr>
            <a:r>
              <a:rPr sz="1600" spc="-20" dirty="0">
                <a:latin typeface="Calibri"/>
                <a:cs typeface="Calibri"/>
              </a:rPr>
              <a:t>Your</a:t>
            </a:r>
            <a:r>
              <a:rPr sz="1600" spc="-45" dirty="0">
                <a:latin typeface="Calibri"/>
                <a:cs typeface="Calibri"/>
              </a:rPr>
              <a:t> </a:t>
            </a:r>
            <a:r>
              <a:rPr sz="1600" dirty="0">
                <a:latin typeface="Calibri"/>
                <a:cs typeface="Calibri"/>
              </a:rPr>
              <a:t>aim</a:t>
            </a:r>
            <a:r>
              <a:rPr sz="1600" spc="-45" dirty="0">
                <a:latin typeface="Calibri"/>
                <a:cs typeface="Calibri"/>
              </a:rPr>
              <a:t> </a:t>
            </a:r>
            <a:r>
              <a:rPr sz="1600" dirty="0">
                <a:latin typeface="Calibri"/>
                <a:cs typeface="Calibri"/>
              </a:rPr>
              <a:t>of</a:t>
            </a:r>
            <a:r>
              <a:rPr sz="1600" spc="-45" dirty="0">
                <a:latin typeface="Calibri"/>
                <a:cs typeface="Calibri"/>
              </a:rPr>
              <a:t> </a:t>
            </a:r>
            <a:r>
              <a:rPr sz="1600" dirty="0">
                <a:latin typeface="Calibri"/>
                <a:cs typeface="Calibri"/>
              </a:rPr>
              <a:t>this</a:t>
            </a:r>
            <a:r>
              <a:rPr sz="1600" spc="-55" dirty="0">
                <a:latin typeface="Calibri"/>
                <a:cs typeface="Calibri"/>
              </a:rPr>
              <a:t> </a:t>
            </a:r>
            <a:r>
              <a:rPr sz="1600" dirty="0">
                <a:latin typeface="Calibri"/>
                <a:cs typeface="Calibri"/>
              </a:rPr>
              <a:t>project</a:t>
            </a:r>
            <a:r>
              <a:rPr sz="1600" spc="-10" dirty="0">
                <a:latin typeface="Calibri"/>
                <a:cs typeface="Calibri"/>
              </a:rPr>
              <a:t> </a:t>
            </a:r>
            <a:r>
              <a:rPr sz="1600" dirty="0">
                <a:latin typeface="Calibri"/>
                <a:cs typeface="Calibri"/>
              </a:rPr>
              <a:t>is</a:t>
            </a:r>
            <a:r>
              <a:rPr sz="1600" spc="-55" dirty="0">
                <a:latin typeface="Calibri"/>
                <a:cs typeface="Calibri"/>
              </a:rPr>
              <a:t> </a:t>
            </a:r>
            <a:r>
              <a:rPr sz="1600" dirty="0">
                <a:latin typeface="Calibri"/>
                <a:cs typeface="Calibri"/>
              </a:rPr>
              <a:t>to</a:t>
            </a:r>
            <a:r>
              <a:rPr sz="1600" spc="-35" dirty="0">
                <a:latin typeface="Calibri"/>
                <a:cs typeface="Calibri"/>
              </a:rPr>
              <a:t> </a:t>
            </a:r>
            <a:r>
              <a:rPr sz="1600" spc="-10" dirty="0">
                <a:latin typeface="Calibri"/>
                <a:cs typeface="Calibri"/>
              </a:rPr>
              <a:t>analyze</a:t>
            </a:r>
            <a:r>
              <a:rPr sz="1600" spc="-60" dirty="0">
                <a:latin typeface="Calibri"/>
                <a:cs typeface="Calibri"/>
              </a:rPr>
              <a:t> </a:t>
            </a:r>
            <a:r>
              <a:rPr sz="1600" dirty="0">
                <a:latin typeface="Calibri"/>
                <a:cs typeface="Calibri"/>
              </a:rPr>
              <a:t>the</a:t>
            </a:r>
            <a:r>
              <a:rPr sz="1600" spc="-35" dirty="0">
                <a:latin typeface="Calibri"/>
                <a:cs typeface="Calibri"/>
              </a:rPr>
              <a:t> </a:t>
            </a:r>
            <a:r>
              <a:rPr sz="1600" dirty="0">
                <a:latin typeface="Calibri"/>
                <a:cs typeface="Calibri"/>
              </a:rPr>
              <a:t>job</a:t>
            </a:r>
            <a:r>
              <a:rPr sz="1600" spc="-40" dirty="0">
                <a:latin typeface="Calibri"/>
                <a:cs typeface="Calibri"/>
              </a:rPr>
              <a:t> </a:t>
            </a:r>
            <a:r>
              <a:rPr sz="1600" spc="-10" dirty="0">
                <a:latin typeface="Calibri"/>
                <a:cs typeface="Calibri"/>
              </a:rPr>
              <a:t>market</a:t>
            </a:r>
            <a:r>
              <a:rPr sz="1600" spc="-15" dirty="0">
                <a:latin typeface="Calibri"/>
                <a:cs typeface="Calibri"/>
              </a:rPr>
              <a:t> </a:t>
            </a:r>
            <a:r>
              <a:rPr sz="1600" dirty="0">
                <a:latin typeface="Calibri"/>
                <a:cs typeface="Calibri"/>
              </a:rPr>
              <a:t>trends</a:t>
            </a:r>
            <a:r>
              <a:rPr sz="1600" spc="-40" dirty="0">
                <a:latin typeface="Calibri"/>
                <a:cs typeface="Calibri"/>
              </a:rPr>
              <a:t> </a:t>
            </a:r>
            <a:r>
              <a:rPr sz="1600" dirty="0">
                <a:latin typeface="Calibri"/>
                <a:cs typeface="Calibri"/>
              </a:rPr>
              <a:t>for</a:t>
            </a:r>
            <a:r>
              <a:rPr sz="1600" spc="-30" dirty="0">
                <a:latin typeface="Calibri"/>
                <a:cs typeface="Calibri"/>
              </a:rPr>
              <a:t> </a:t>
            </a:r>
            <a:r>
              <a:rPr sz="1600" dirty="0">
                <a:latin typeface="Calibri"/>
                <a:cs typeface="Calibri"/>
              </a:rPr>
              <a:t>positions</a:t>
            </a:r>
            <a:r>
              <a:rPr sz="1600" spc="-45" dirty="0">
                <a:latin typeface="Calibri"/>
                <a:cs typeface="Calibri"/>
              </a:rPr>
              <a:t> </a:t>
            </a:r>
            <a:r>
              <a:rPr sz="1600" dirty="0">
                <a:latin typeface="Calibri"/>
                <a:cs typeface="Calibri"/>
              </a:rPr>
              <a:t>by</a:t>
            </a:r>
            <a:r>
              <a:rPr sz="1600" spc="-45" dirty="0">
                <a:latin typeface="Calibri"/>
                <a:cs typeface="Calibri"/>
              </a:rPr>
              <a:t> </a:t>
            </a:r>
            <a:r>
              <a:rPr sz="1600" spc="-10" dirty="0">
                <a:latin typeface="Calibri"/>
                <a:cs typeface="Calibri"/>
              </a:rPr>
              <a:t>analyzing</a:t>
            </a:r>
            <a:r>
              <a:rPr sz="1600" spc="-65" dirty="0">
                <a:latin typeface="Calibri"/>
                <a:cs typeface="Calibri"/>
              </a:rPr>
              <a:t> </a:t>
            </a:r>
            <a:r>
              <a:rPr sz="1600" dirty="0">
                <a:latin typeface="Calibri"/>
                <a:cs typeface="Calibri"/>
              </a:rPr>
              <a:t>job</a:t>
            </a:r>
            <a:r>
              <a:rPr sz="1600" spc="-40" dirty="0">
                <a:latin typeface="Calibri"/>
                <a:cs typeface="Calibri"/>
              </a:rPr>
              <a:t> </a:t>
            </a:r>
            <a:r>
              <a:rPr sz="1600" dirty="0">
                <a:latin typeface="Calibri"/>
                <a:cs typeface="Calibri"/>
              </a:rPr>
              <a:t>data</a:t>
            </a:r>
            <a:r>
              <a:rPr sz="1600" spc="-50" dirty="0">
                <a:latin typeface="Calibri"/>
                <a:cs typeface="Calibri"/>
              </a:rPr>
              <a:t> </a:t>
            </a:r>
            <a:r>
              <a:rPr sz="1600" dirty="0">
                <a:latin typeface="Calibri"/>
                <a:cs typeface="Calibri"/>
              </a:rPr>
              <a:t>which</a:t>
            </a:r>
            <a:r>
              <a:rPr sz="1600" spc="-50" dirty="0">
                <a:latin typeface="Calibri"/>
                <a:cs typeface="Calibri"/>
              </a:rPr>
              <a:t> </a:t>
            </a:r>
            <a:r>
              <a:rPr sz="1600" spc="-10" dirty="0">
                <a:latin typeface="Calibri"/>
                <a:cs typeface="Calibri"/>
              </a:rPr>
              <a:t>includes</a:t>
            </a:r>
            <a:r>
              <a:rPr sz="1600" spc="-55" dirty="0">
                <a:latin typeface="Calibri"/>
                <a:cs typeface="Calibri"/>
              </a:rPr>
              <a:t> </a:t>
            </a:r>
            <a:r>
              <a:rPr sz="1600" dirty="0">
                <a:latin typeface="Calibri"/>
                <a:cs typeface="Calibri"/>
              </a:rPr>
              <a:t>742</a:t>
            </a:r>
            <a:r>
              <a:rPr sz="1600" spc="-35" dirty="0">
                <a:latin typeface="Calibri"/>
                <a:cs typeface="Calibri"/>
              </a:rPr>
              <a:t> </a:t>
            </a:r>
            <a:r>
              <a:rPr sz="1600" dirty="0">
                <a:latin typeface="Calibri"/>
                <a:cs typeface="Calibri"/>
              </a:rPr>
              <a:t>rows</a:t>
            </a:r>
            <a:r>
              <a:rPr sz="1600" spc="-15" dirty="0">
                <a:latin typeface="Calibri"/>
                <a:cs typeface="Calibri"/>
              </a:rPr>
              <a:t> </a:t>
            </a:r>
            <a:r>
              <a:rPr sz="1600" dirty="0">
                <a:latin typeface="Calibri"/>
                <a:cs typeface="Calibri"/>
              </a:rPr>
              <a:t>and</a:t>
            </a:r>
            <a:r>
              <a:rPr sz="1600" spc="-10" dirty="0">
                <a:latin typeface="Calibri"/>
                <a:cs typeface="Calibri"/>
              </a:rPr>
              <a:t> </a:t>
            </a:r>
            <a:r>
              <a:rPr sz="1600" dirty="0">
                <a:latin typeface="Calibri"/>
                <a:cs typeface="Calibri"/>
              </a:rPr>
              <a:t>42</a:t>
            </a:r>
            <a:r>
              <a:rPr sz="1600" spc="-25" dirty="0">
                <a:latin typeface="Calibri"/>
                <a:cs typeface="Calibri"/>
              </a:rPr>
              <a:t> </a:t>
            </a:r>
            <a:r>
              <a:rPr sz="1600" spc="-10" dirty="0">
                <a:latin typeface="Calibri"/>
                <a:cs typeface="Calibri"/>
              </a:rPr>
              <a:t>features like</a:t>
            </a:r>
            <a:r>
              <a:rPr sz="1600" spc="-65" dirty="0">
                <a:latin typeface="Calibri"/>
                <a:cs typeface="Calibri"/>
              </a:rPr>
              <a:t> </a:t>
            </a:r>
            <a:r>
              <a:rPr sz="1600" dirty="0">
                <a:latin typeface="Calibri"/>
                <a:cs typeface="Calibri"/>
              </a:rPr>
              <a:t>Job</a:t>
            </a:r>
            <a:r>
              <a:rPr sz="1600" spc="-25" dirty="0">
                <a:latin typeface="Calibri"/>
                <a:cs typeface="Calibri"/>
              </a:rPr>
              <a:t> </a:t>
            </a:r>
            <a:r>
              <a:rPr sz="1600" dirty="0">
                <a:latin typeface="Calibri"/>
                <a:cs typeface="Calibri"/>
              </a:rPr>
              <a:t>title,</a:t>
            </a:r>
            <a:r>
              <a:rPr sz="1600" spc="-60" dirty="0">
                <a:latin typeface="Calibri"/>
                <a:cs typeface="Calibri"/>
              </a:rPr>
              <a:t> </a:t>
            </a:r>
            <a:r>
              <a:rPr sz="1600" dirty="0">
                <a:latin typeface="Calibri"/>
                <a:cs typeface="Calibri"/>
              </a:rPr>
              <a:t>Salary</a:t>
            </a:r>
            <a:r>
              <a:rPr sz="1600" spc="-50" dirty="0">
                <a:latin typeface="Calibri"/>
                <a:cs typeface="Calibri"/>
              </a:rPr>
              <a:t> </a:t>
            </a:r>
            <a:r>
              <a:rPr sz="1600" spc="-10" dirty="0">
                <a:latin typeface="Calibri"/>
                <a:cs typeface="Calibri"/>
              </a:rPr>
              <a:t>Estimate,</a:t>
            </a:r>
            <a:r>
              <a:rPr sz="1600" spc="-60" dirty="0">
                <a:latin typeface="Calibri"/>
                <a:cs typeface="Calibri"/>
              </a:rPr>
              <a:t> </a:t>
            </a:r>
            <a:r>
              <a:rPr sz="1600" dirty="0">
                <a:latin typeface="Calibri"/>
                <a:cs typeface="Calibri"/>
              </a:rPr>
              <a:t>Job</a:t>
            </a:r>
            <a:r>
              <a:rPr sz="1600" spc="-25" dirty="0">
                <a:latin typeface="Calibri"/>
                <a:cs typeface="Calibri"/>
              </a:rPr>
              <a:t> </a:t>
            </a:r>
            <a:r>
              <a:rPr sz="1600" dirty="0">
                <a:latin typeface="Calibri"/>
                <a:cs typeface="Calibri"/>
              </a:rPr>
              <a:t>Description,</a:t>
            </a:r>
            <a:r>
              <a:rPr sz="1600" spc="-30" dirty="0">
                <a:latin typeface="Calibri"/>
                <a:cs typeface="Calibri"/>
              </a:rPr>
              <a:t> </a:t>
            </a:r>
            <a:r>
              <a:rPr sz="1600" dirty="0">
                <a:latin typeface="Calibri"/>
                <a:cs typeface="Calibri"/>
              </a:rPr>
              <a:t>Rating,</a:t>
            </a:r>
            <a:r>
              <a:rPr sz="1600" spc="-65" dirty="0">
                <a:latin typeface="Calibri"/>
                <a:cs typeface="Calibri"/>
              </a:rPr>
              <a:t> </a:t>
            </a:r>
            <a:r>
              <a:rPr sz="1600" spc="-25" dirty="0">
                <a:latin typeface="Calibri"/>
                <a:cs typeface="Calibri"/>
              </a:rPr>
              <a:t>Company,</a:t>
            </a:r>
            <a:r>
              <a:rPr sz="1600" spc="-45" dirty="0">
                <a:latin typeface="Calibri"/>
                <a:cs typeface="Calibri"/>
              </a:rPr>
              <a:t> </a:t>
            </a:r>
            <a:r>
              <a:rPr sz="1600" dirty="0">
                <a:latin typeface="Calibri"/>
                <a:cs typeface="Calibri"/>
              </a:rPr>
              <a:t>Location,</a:t>
            </a:r>
            <a:r>
              <a:rPr sz="1600" spc="-40" dirty="0">
                <a:latin typeface="Calibri"/>
                <a:cs typeface="Calibri"/>
              </a:rPr>
              <a:t> </a:t>
            </a:r>
            <a:r>
              <a:rPr sz="1600" spc="-25" dirty="0">
                <a:latin typeface="Calibri"/>
                <a:cs typeface="Calibri"/>
              </a:rPr>
              <a:t>Company,</a:t>
            </a:r>
            <a:r>
              <a:rPr sz="1600" spc="-50" dirty="0">
                <a:latin typeface="Calibri"/>
                <a:cs typeface="Calibri"/>
              </a:rPr>
              <a:t> </a:t>
            </a:r>
            <a:r>
              <a:rPr sz="1600" spc="-10" dirty="0">
                <a:latin typeface="Calibri"/>
                <a:cs typeface="Calibri"/>
              </a:rPr>
              <a:t>Headquarters</a:t>
            </a:r>
            <a:r>
              <a:rPr sz="1600" spc="-40" dirty="0">
                <a:latin typeface="Calibri"/>
                <a:cs typeface="Calibri"/>
              </a:rPr>
              <a:t> </a:t>
            </a:r>
            <a:r>
              <a:rPr sz="1600" dirty="0">
                <a:latin typeface="Calibri"/>
                <a:cs typeface="Calibri"/>
              </a:rPr>
              <a:t>and</a:t>
            </a:r>
            <a:r>
              <a:rPr sz="1600" spc="-5" dirty="0">
                <a:latin typeface="Calibri"/>
                <a:cs typeface="Calibri"/>
              </a:rPr>
              <a:t> </a:t>
            </a:r>
            <a:r>
              <a:rPr sz="1600" spc="-10" dirty="0">
                <a:latin typeface="Calibri"/>
                <a:cs typeface="Calibri"/>
              </a:rPr>
              <a:t>many</a:t>
            </a:r>
            <a:r>
              <a:rPr sz="1600" spc="-65" dirty="0">
                <a:latin typeface="Calibri"/>
                <a:cs typeface="Calibri"/>
              </a:rPr>
              <a:t> </a:t>
            </a:r>
            <a:r>
              <a:rPr sz="1600" dirty="0">
                <a:latin typeface="Calibri"/>
                <a:cs typeface="Calibri"/>
              </a:rPr>
              <a:t>more</a:t>
            </a:r>
            <a:r>
              <a:rPr sz="1600" spc="-15" dirty="0">
                <a:latin typeface="Calibri"/>
                <a:cs typeface="Calibri"/>
              </a:rPr>
              <a:t> </a:t>
            </a:r>
            <a:r>
              <a:rPr sz="1600" dirty="0">
                <a:latin typeface="Calibri"/>
                <a:cs typeface="Calibri"/>
              </a:rPr>
              <a:t>acquired</a:t>
            </a:r>
            <a:r>
              <a:rPr sz="1600" spc="-40" dirty="0">
                <a:latin typeface="Calibri"/>
                <a:cs typeface="Calibri"/>
              </a:rPr>
              <a:t> </a:t>
            </a:r>
            <a:r>
              <a:rPr sz="1600" spc="-20" dirty="0">
                <a:latin typeface="Calibri"/>
                <a:cs typeface="Calibri"/>
              </a:rPr>
              <a:t>from </a:t>
            </a:r>
            <a:r>
              <a:rPr sz="1600" dirty="0">
                <a:latin typeface="Calibri"/>
                <a:cs typeface="Calibri"/>
              </a:rPr>
              <a:t>various</a:t>
            </a:r>
            <a:r>
              <a:rPr sz="1600" spc="-40" dirty="0">
                <a:latin typeface="Calibri"/>
                <a:cs typeface="Calibri"/>
              </a:rPr>
              <a:t> </a:t>
            </a:r>
            <a:r>
              <a:rPr sz="1600" dirty="0">
                <a:latin typeface="Calibri"/>
                <a:cs typeface="Calibri"/>
              </a:rPr>
              <a:t>sources.</a:t>
            </a:r>
            <a:r>
              <a:rPr sz="1600" spc="-25" dirty="0">
                <a:latin typeface="Calibri"/>
                <a:cs typeface="Calibri"/>
              </a:rPr>
              <a:t> </a:t>
            </a:r>
            <a:r>
              <a:rPr sz="1600" spc="-20" dirty="0">
                <a:latin typeface="Calibri"/>
                <a:cs typeface="Calibri"/>
              </a:rPr>
              <a:t>Your</a:t>
            </a:r>
            <a:r>
              <a:rPr sz="1600" spc="-30" dirty="0">
                <a:latin typeface="Calibri"/>
                <a:cs typeface="Calibri"/>
              </a:rPr>
              <a:t> </a:t>
            </a:r>
            <a:r>
              <a:rPr sz="1600" dirty="0">
                <a:latin typeface="Calibri"/>
                <a:cs typeface="Calibri"/>
              </a:rPr>
              <a:t>goal</a:t>
            </a:r>
            <a:r>
              <a:rPr sz="1600" spc="-55" dirty="0">
                <a:latin typeface="Calibri"/>
                <a:cs typeface="Calibri"/>
              </a:rPr>
              <a:t> </a:t>
            </a:r>
            <a:r>
              <a:rPr sz="1600" dirty="0">
                <a:latin typeface="Calibri"/>
                <a:cs typeface="Calibri"/>
              </a:rPr>
              <a:t>is</a:t>
            </a:r>
            <a:r>
              <a:rPr sz="1600" spc="-60" dirty="0">
                <a:latin typeface="Calibri"/>
                <a:cs typeface="Calibri"/>
              </a:rPr>
              <a:t> </a:t>
            </a:r>
            <a:r>
              <a:rPr sz="1600" dirty="0">
                <a:latin typeface="Calibri"/>
                <a:cs typeface="Calibri"/>
              </a:rPr>
              <a:t>to</a:t>
            </a:r>
            <a:r>
              <a:rPr sz="1600" spc="-45" dirty="0">
                <a:latin typeface="Calibri"/>
                <a:cs typeface="Calibri"/>
              </a:rPr>
              <a:t> </a:t>
            </a:r>
            <a:r>
              <a:rPr sz="1600" dirty="0">
                <a:latin typeface="Calibri"/>
                <a:cs typeface="Calibri"/>
              </a:rPr>
              <a:t>identify</a:t>
            </a:r>
            <a:r>
              <a:rPr sz="1600" spc="-70" dirty="0">
                <a:latin typeface="Calibri"/>
                <a:cs typeface="Calibri"/>
              </a:rPr>
              <a:t> </a:t>
            </a:r>
            <a:r>
              <a:rPr sz="1600" dirty="0">
                <a:latin typeface="Calibri"/>
                <a:cs typeface="Calibri"/>
              </a:rPr>
              <a:t>the</a:t>
            </a:r>
            <a:r>
              <a:rPr sz="1600" spc="-40" dirty="0">
                <a:latin typeface="Calibri"/>
                <a:cs typeface="Calibri"/>
              </a:rPr>
              <a:t> </a:t>
            </a:r>
            <a:r>
              <a:rPr sz="1600" dirty="0">
                <a:latin typeface="Calibri"/>
                <a:cs typeface="Calibri"/>
              </a:rPr>
              <a:t>most</a:t>
            </a:r>
            <a:r>
              <a:rPr sz="1600" spc="-50" dirty="0">
                <a:latin typeface="Calibri"/>
                <a:cs typeface="Calibri"/>
              </a:rPr>
              <a:t> </a:t>
            </a:r>
            <a:r>
              <a:rPr sz="1600" dirty="0">
                <a:latin typeface="Calibri"/>
                <a:cs typeface="Calibri"/>
              </a:rPr>
              <a:t>in-demand</a:t>
            </a:r>
            <a:r>
              <a:rPr sz="1600" spc="-55" dirty="0">
                <a:latin typeface="Calibri"/>
                <a:cs typeface="Calibri"/>
              </a:rPr>
              <a:t> </a:t>
            </a:r>
            <a:r>
              <a:rPr sz="1600" dirty="0">
                <a:latin typeface="Calibri"/>
                <a:cs typeface="Calibri"/>
              </a:rPr>
              <a:t>skills,</a:t>
            </a:r>
            <a:r>
              <a:rPr sz="1600" spc="-60" dirty="0">
                <a:latin typeface="Calibri"/>
                <a:cs typeface="Calibri"/>
              </a:rPr>
              <a:t> </a:t>
            </a:r>
            <a:r>
              <a:rPr sz="1600" spc="-10" dirty="0">
                <a:latin typeface="Calibri"/>
                <a:cs typeface="Calibri"/>
              </a:rPr>
              <a:t>qualifications,</a:t>
            </a:r>
            <a:r>
              <a:rPr sz="1600" spc="-60" dirty="0">
                <a:latin typeface="Calibri"/>
                <a:cs typeface="Calibri"/>
              </a:rPr>
              <a:t> </a:t>
            </a:r>
            <a:r>
              <a:rPr sz="1600" dirty="0">
                <a:latin typeface="Calibri"/>
                <a:cs typeface="Calibri"/>
              </a:rPr>
              <a:t>job</a:t>
            </a:r>
            <a:r>
              <a:rPr sz="1600" spc="-40" dirty="0">
                <a:latin typeface="Calibri"/>
                <a:cs typeface="Calibri"/>
              </a:rPr>
              <a:t> </a:t>
            </a:r>
            <a:r>
              <a:rPr sz="1600" spc="-10" dirty="0">
                <a:latin typeface="Calibri"/>
                <a:cs typeface="Calibri"/>
              </a:rPr>
              <a:t>responsibilities</a:t>
            </a:r>
            <a:r>
              <a:rPr sz="1600" spc="-60" dirty="0">
                <a:latin typeface="Calibri"/>
                <a:cs typeface="Calibri"/>
              </a:rPr>
              <a:t> </a:t>
            </a:r>
            <a:r>
              <a:rPr sz="1600" dirty="0">
                <a:latin typeface="Calibri"/>
                <a:cs typeface="Calibri"/>
              </a:rPr>
              <a:t>and</a:t>
            </a:r>
            <a:r>
              <a:rPr sz="1600" spc="-60" dirty="0">
                <a:latin typeface="Calibri"/>
                <a:cs typeface="Calibri"/>
              </a:rPr>
              <a:t> </a:t>
            </a:r>
            <a:r>
              <a:rPr sz="1600" dirty="0">
                <a:latin typeface="Calibri"/>
                <a:cs typeface="Calibri"/>
              </a:rPr>
              <a:t>provide</a:t>
            </a:r>
            <a:r>
              <a:rPr sz="1600" spc="-35" dirty="0">
                <a:latin typeface="Calibri"/>
                <a:cs typeface="Calibri"/>
              </a:rPr>
              <a:t> </a:t>
            </a:r>
            <a:r>
              <a:rPr sz="1600" dirty="0">
                <a:latin typeface="Calibri"/>
                <a:cs typeface="Calibri"/>
              </a:rPr>
              <a:t>insights</a:t>
            </a:r>
            <a:r>
              <a:rPr sz="1600" spc="-70" dirty="0">
                <a:latin typeface="Calibri"/>
                <a:cs typeface="Calibri"/>
              </a:rPr>
              <a:t> </a:t>
            </a:r>
            <a:r>
              <a:rPr sz="1600" dirty="0">
                <a:latin typeface="Calibri"/>
                <a:cs typeface="Calibri"/>
              </a:rPr>
              <a:t>that</a:t>
            </a:r>
            <a:r>
              <a:rPr sz="1600" spc="-70" dirty="0">
                <a:latin typeface="Calibri"/>
                <a:cs typeface="Calibri"/>
              </a:rPr>
              <a:t> </a:t>
            </a:r>
            <a:r>
              <a:rPr sz="1600" spc="-25" dirty="0">
                <a:latin typeface="Calibri"/>
                <a:cs typeface="Calibri"/>
              </a:rPr>
              <a:t>can</a:t>
            </a:r>
            <a:r>
              <a:rPr sz="1600" spc="-10" dirty="0">
                <a:latin typeface="Calibri"/>
                <a:cs typeface="Calibri"/>
              </a:rPr>
              <a:t> inform</a:t>
            </a:r>
            <a:r>
              <a:rPr sz="1600" spc="-45" dirty="0">
                <a:latin typeface="Calibri"/>
                <a:cs typeface="Calibri"/>
              </a:rPr>
              <a:t> </a:t>
            </a:r>
            <a:r>
              <a:rPr sz="1600" dirty="0">
                <a:latin typeface="Calibri"/>
                <a:cs typeface="Calibri"/>
              </a:rPr>
              <a:t>job</a:t>
            </a:r>
            <a:r>
              <a:rPr sz="1600" spc="-35" dirty="0">
                <a:latin typeface="Calibri"/>
                <a:cs typeface="Calibri"/>
              </a:rPr>
              <a:t> </a:t>
            </a:r>
            <a:r>
              <a:rPr sz="1600" spc="-10" dirty="0">
                <a:latin typeface="Calibri"/>
                <a:cs typeface="Calibri"/>
              </a:rPr>
              <a:t>seekers</a:t>
            </a:r>
            <a:r>
              <a:rPr sz="1600" spc="-15" dirty="0">
                <a:latin typeface="Calibri"/>
                <a:cs typeface="Calibri"/>
              </a:rPr>
              <a:t> </a:t>
            </a:r>
            <a:r>
              <a:rPr sz="1600" dirty="0">
                <a:latin typeface="Calibri"/>
                <a:cs typeface="Calibri"/>
              </a:rPr>
              <a:t>and</a:t>
            </a:r>
            <a:r>
              <a:rPr sz="1600" spc="-50" dirty="0">
                <a:latin typeface="Calibri"/>
                <a:cs typeface="Calibri"/>
              </a:rPr>
              <a:t> </a:t>
            </a:r>
            <a:r>
              <a:rPr sz="1600" spc="-10" dirty="0">
                <a:latin typeface="Calibri"/>
                <a:cs typeface="Calibri"/>
              </a:rPr>
              <a:t>employers.</a:t>
            </a:r>
            <a:endParaRPr lang="en-US" sz="1600" spc="-10" dirty="0">
              <a:latin typeface="Calibri"/>
              <a:cs typeface="Calibri"/>
            </a:endParaRPr>
          </a:p>
          <a:p>
            <a:pPr marL="12700" marR="5080">
              <a:lnSpc>
                <a:spcPct val="106900"/>
              </a:lnSpc>
              <a:spcBef>
                <a:spcPts val="105"/>
              </a:spcBef>
            </a:pPr>
            <a:r>
              <a:rPr lang="en-IN" sz="1600" spc="-10" dirty="0">
                <a:latin typeface="Calibri"/>
                <a:cs typeface="Calibri"/>
              </a:rPr>
              <a:t>I followed those steps </a:t>
            </a:r>
          </a:p>
          <a:p>
            <a:pPr marL="285750" lvl="1" indent="-285750">
              <a:buFont typeface="Arial" panose="020B0604020202020204" pitchFamily="34" charset="0"/>
              <a:buChar char="•"/>
            </a:pPr>
            <a:r>
              <a:rPr lang="en-US" sz="1600" spc="-10" dirty="0">
                <a:solidFill>
                  <a:schemeClr val="tx1"/>
                </a:solidFill>
                <a:latin typeface="Calibri"/>
                <a:cs typeface="Calibri"/>
              </a:rPr>
              <a:t>D</a:t>
            </a:r>
            <a:r>
              <a:rPr lang="en-IN" sz="1600" spc="-10" dirty="0" err="1">
                <a:solidFill>
                  <a:schemeClr val="tx1"/>
                </a:solidFill>
                <a:latin typeface="Calibri"/>
                <a:cs typeface="Calibri"/>
              </a:rPr>
              <a:t>ata</a:t>
            </a:r>
            <a:r>
              <a:rPr lang="en-IN" sz="1600" spc="-10" dirty="0">
                <a:solidFill>
                  <a:schemeClr val="tx1"/>
                </a:solidFill>
                <a:latin typeface="Calibri"/>
                <a:cs typeface="Calibri"/>
              </a:rPr>
              <a:t> Extraction</a:t>
            </a:r>
          </a:p>
          <a:p>
            <a:pPr marL="285750" lvl="1" indent="-285750">
              <a:buFont typeface="Arial" panose="020B0604020202020204" pitchFamily="34" charset="0"/>
              <a:buChar char="•"/>
            </a:pPr>
            <a:r>
              <a:rPr lang="en-IN" sz="1600" spc="-10" dirty="0">
                <a:solidFill>
                  <a:schemeClr val="tx1"/>
                </a:solidFill>
                <a:latin typeface="Calibri"/>
                <a:cs typeface="Calibri"/>
              </a:rPr>
              <a:t>Data Mining</a:t>
            </a:r>
          </a:p>
          <a:p>
            <a:pPr marL="285750" lvl="1" indent="-285750">
              <a:buFont typeface="Arial" panose="020B0604020202020204" pitchFamily="34" charset="0"/>
              <a:buChar char="•"/>
            </a:pPr>
            <a:r>
              <a:rPr lang="en-IN" sz="1600" spc="-10" dirty="0">
                <a:solidFill>
                  <a:schemeClr val="tx1"/>
                </a:solidFill>
                <a:latin typeface="Calibri"/>
                <a:cs typeface="Calibri"/>
              </a:rPr>
              <a:t>Data cleaning</a:t>
            </a:r>
          </a:p>
          <a:p>
            <a:pPr marL="285750" lvl="1" indent="-285750">
              <a:buFont typeface="Arial" panose="020B0604020202020204" pitchFamily="34" charset="0"/>
              <a:buChar char="•"/>
            </a:pPr>
            <a:r>
              <a:rPr lang="en-IN" sz="1600" spc="-10" dirty="0">
                <a:solidFill>
                  <a:schemeClr val="tx1"/>
                </a:solidFill>
                <a:latin typeface="Calibri"/>
                <a:cs typeface="Calibri"/>
              </a:rPr>
              <a:t>Data Exploration</a:t>
            </a:r>
          </a:p>
          <a:p>
            <a:pPr marL="285750" lvl="1" indent="-285750">
              <a:buFont typeface="Arial" panose="020B0604020202020204" pitchFamily="34" charset="0"/>
              <a:buChar char="•"/>
            </a:pPr>
            <a:r>
              <a:rPr lang="en-IN" sz="1600" spc="-10" dirty="0">
                <a:solidFill>
                  <a:schemeClr val="tx1"/>
                </a:solidFill>
                <a:latin typeface="Calibri"/>
                <a:cs typeface="Calibri"/>
              </a:rPr>
              <a:t>Data visualisation</a:t>
            </a:r>
            <a:endParaRPr lang="en-IN" sz="1600" dirty="0">
              <a:solidFill>
                <a:schemeClr val="tx1"/>
              </a:solidFill>
            </a:endParaRPr>
          </a:p>
          <a:p>
            <a:pPr marL="12700" marR="5080">
              <a:lnSpc>
                <a:spcPct val="106900"/>
              </a:lnSpc>
              <a:spcBef>
                <a:spcPts val="105"/>
              </a:spcBef>
            </a:pPr>
            <a:endParaRPr sz="1600" dirty="0">
              <a:latin typeface="Calibri"/>
              <a:cs typeface="Calibri"/>
            </a:endParaRPr>
          </a:p>
        </p:txBody>
      </p:sp>
      <p:sp>
        <p:nvSpPr>
          <p:cNvPr id="4" name="object 4"/>
          <p:cNvSpPr/>
          <p:nvPr/>
        </p:nvSpPr>
        <p:spPr>
          <a:xfrm>
            <a:off x="163156" y="2957957"/>
            <a:ext cx="1778635" cy="12700"/>
          </a:xfrm>
          <a:custGeom>
            <a:avLst/>
            <a:gdLst/>
            <a:ahLst/>
            <a:cxnLst/>
            <a:rect l="l" t="t" r="r" b="b"/>
            <a:pathLst>
              <a:path w="1778635" h="12700">
                <a:moveTo>
                  <a:pt x="1778546" y="0"/>
                </a:moveTo>
                <a:lnTo>
                  <a:pt x="0" y="0"/>
                </a:lnTo>
                <a:lnTo>
                  <a:pt x="0" y="12191"/>
                </a:lnTo>
                <a:lnTo>
                  <a:pt x="1778546" y="12191"/>
                </a:lnTo>
                <a:lnTo>
                  <a:pt x="1778546" y="0"/>
                </a:lnTo>
                <a:close/>
              </a:path>
            </a:pathLst>
          </a:custGeom>
          <a:solidFill>
            <a:srgbClr val="E1DFCC"/>
          </a:solidFill>
        </p:spPr>
        <p:txBody>
          <a:bodyPr wrap="square" lIns="0" tIns="0" rIns="0" bIns="0" rtlCol="0"/>
          <a:lstStyle/>
          <a:p>
            <a:endParaRPr/>
          </a:p>
        </p:txBody>
      </p:sp>
      <p:pic>
        <p:nvPicPr>
          <p:cNvPr id="5" name="object 5"/>
          <p:cNvPicPr/>
          <p:nvPr/>
        </p:nvPicPr>
        <p:blipFill>
          <a:blip r:embed="rId2" cstate="print"/>
          <a:stretch>
            <a:fillRect/>
          </a:stretch>
        </p:blipFill>
        <p:spPr>
          <a:xfrm>
            <a:off x="2590800" y="4114800"/>
            <a:ext cx="4652772" cy="1449324"/>
          </a:xfrm>
          <a:prstGeom prst="rect">
            <a:avLst/>
          </a:prstGeom>
        </p:spPr>
      </p:pic>
      <p:sp>
        <p:nvSpPr>
          <p:cNvPr id="6" name="object 6"/>
          <p:cNvSpPr txBox="1"/>
          <p:nvPr/>
        </p:nvSpPr>
        <p:spPr>
          <a:xfrm>
            <a:off x="76200" y="3200400"/>
            <a:ext cx="2897632" cy="289823"/>
          </a:xfrm>
          <a:prstGeom prst="rect">
            <a:avLst/>
          </a:prstGeom>
        </p:spPr>
        <p:txBody>
          <a:bodyPr vert="horz" wrap="square" lIns="0" tIns="12700" rIns="0" bIns="0" rtlCol="0">
            <a:spAutoFit/>
          </a:bodyPr>
          <a:lstStyle/>
          <a:p>
            <a:pPr marL="12700">
              <a:lnSpc>
                <a:spcPct val="100000"/>
              </a:lnSpc>
              <a:spcBef>
                <a:spcPts val="100"/>
              </a:spcBef>
            </a:pPr>
            <a:r>
              <a:rPr sz="1800" b="1" u="sng" dirty="0">
                <a:solidFill>
                  <a:schemeClr val="accent6">
                    <a:lumMod val="75000"/>
                  </a:schemeClr>
                </a:solidFill>
                <a:uFill>
                  <a:solidFill>
                    <a:srgbClr val="FFC000"/>
                  </a:solidFill>
                </a:uFill>
                <a:latin typeface="Palatino Linotype"/>
                <a:cs typeface="Palatino Linotype"/>
              </a:rPr>
              <a:t>About</a:t>
            </a:r>
            <a:r>
              <a:rPr sz="1800" b="1" u="sng" spc="-5" dirty="0">
                <a:solidFill>
                  <a:schemeClr val="accent6">
                    <a:lumMod val="75000"/>
                  </a:schemeClr>
                </a:solidFill>
                <a:uFill>
                  <a:solidFill>
                    <a:srgbClr val="FFC000"/>
                  </a:solidFill>
                </a:uFill>
                <a:latin typeface="Palatino Linotype"/>
                <a:cs typeface="Palatino Linotype"/>
              </a:rPr>
              <a:t> </a:t>
            </a:r>
            <a:r>
              <a:rPr lang="en-US" b="1" u="sng" spc="-5" dirty="0">
                <a:solidFill>
                  <a:schemeClr val="accent6">
                    <a:lumMod val="75000"/>
                  </a:schemeClr>
                </a:solidFill>
                <a:uFill>
                  <a:solidFill>
                    <a:srgbClr val="FFC000"/>
                  </a:solidFill>
                </a:uFill>
                <a:latin typeface="Palatino Linotype"/>
                <a:cs typeface="Palatino Linotype"/>
              </a:rPr>
              <a:t>d</a:t>
            </a:r>
            <a:r>
              <a:rPr lang="en-US" sz="1800" b="1" u="sng" spc="-5" dirty="0">
                <a:solidFill>
                  <a:schemeClr val="accent6">
                    <a:lumMod val="75000"/>
                  </a:schemeClr>
                </a:solidFill>
                <a:uFill>
                  <a:solidFill>
                    <a:srgbClr val="FFC000"/>
                  </a:solidFill>
                </a:uFill>
                <a:latin typeface="Palatino Linotype"/>
                <a:cs typeface="Palatino Linotype"/>
              </a:rPr>
              <a:t>ata </a:t>
            </a:r>
            <a:r>
              <a:rPr lang="en-US" sz="1800" b="1" u="sng" spc="-10" dirty="0">
                <a:solidFill>
                  <a:schemeClr val="accent6">
                    <a:lumMod val="75000"/>
                  </a:schemeClr>
                </a:solidFill>
                <a:uFill>
                  <a:solidFill>
                    <a:srgbClr val="FFC000"/>
                  </a:solidFill>
                </a:uFill>
                <a:latin typeface="Palatino Linotype"/>
                <a:cs typeface="Palatino Linotype"/>
              </a:rPr>
              <a:t>c</a:t>
            </a:r>
            <a:r>
              <a:rPr lang="en-US" b="1" u="sng" spc="-10" dirty="0">
                <a:solidFill>
                  <a:schemeClr val="accent6">
                    <a:lumMod val="75000"/>
                  </a:schemeClr>
                </a:solidFill>
                <a:uFill>
                  <a:solidFill>
                    <a:srgbClr val="FFC000"/>
                  </a:solidFill>
                </a:uFill>
                <a:latin typeface="Palatino Linotype"/>
                <a:cs typeface="Palatino Linotype"/>
              </a:rPr>
              <a:t>redentials</a:t>
            </a:r>
            <a:r>
              <a:rPr sz="1800" b="1" u="sng" spc="-10" dirty="0">
                <a:solidFill>
                  <a:schemeClr val="accent6">
                    <a:lumMod val="75000"/>
                  </a:schemeClr>
                </a:solidFill>
                <a:uFill>
                  <a:solidFill>
                    <a:srgbClr val="FFC000"/>
                  </a:solidFill>
                </a:uFill>
                <a:latin typeface="Palatino Linotype"/>
                <a:cs typeface="Palatino Linotype"/>
              </a:rPr>
              <a:t>:</a:t>
            </a:r>
            <a:endParaRPr sz="1800" dirty="0">
              <a:solidFill>
                <a:schemeClr val="accent6">
                  <a:lumMod val="75000"/>
                </a:schemeClr>
              </a:solidFill>
              <a:latin typeface="Palatino Linotype"/>
              <a:cs typeface="Palatino Linotyp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400" y="128883"/>
            <a:ext cx="10156825" cy="566822"/>
          </a:xfrm>
          <a:prstGeom prst="rect">
            <a:avLst/>
          </a:prstGeom>
        </p:spPr>
        <p:txBody>
          <a:bodyPr vert="horz" wrap="square" lIns="0" tIns="12700" rIns="0" bIns="0" rtlCol="0">
            <a:spAutoFit/>
          </a:bodyPr>
          <a:lstStyle/>
          <a:p>
            <a:pPr marL="285750" indent="-285750" algn="l">
              <a:buFont typeface="Arial" panose="020B0604020202020204" pitchFamily="34" charset="0"/>
              <a:buChar char="•"/>
            </a:pPr>
            <a:r>
              <a:rPr lang="en-US" b="1" i="0" dirty="0">
                <a:solidFill>
                  <a:srgbClr val="002060"/>
                </a:solidFill>
                <a:effectLst/>
                <a:latin typeface="Söhne"/>
              </a:rPr>
              <a:t>Get data from the database with the given credentials</a:t>
            </a:r>
            <a:endParaRPr lang="en-US" b="0" i="0" dirty="0">
              <a:solidFill>
                <a:srgbClr val="002060"/>
              </a:solidFill>
              <a:effectLst/>
              <a:latin typeface="Söhne"/>
            </a:endParaRPr>
          </a:p>
          <a:p>
            <a:pPr algn="l"/>
            <a:r>
              <a:rPr lang="en-US" b="0" i="0" dirty="0">
                <a:solidFill>
                  <a:srgbClr val="374151"/>
                </a:solidFill>
                <a:effectLst/>
                <a:latin typeface="Söhne"/>
              </a:rPr>
              <a:t>Use the provided credentials to connect to the database and retrieve the dataset.</a:t>
            </a:r>
          </a:p>
        </p:txBody>
      </p:sp>
      <p:pic>
        <p:nvPicPr>
          <p:cNvPr id="3" name="object 3"/>
          <p:cNvPicPr/>
          <p:nvPr/>
        </p:nvPicPr>
        <p:blipFill>
          <a:blip r:embed="rId2" cstate="print"/>
          <a:stretch>
            <a:fillRect/>
          </a:stretch>
        </p:blipFill>
        <p:spPr>
          <a:xfrm>
            <a:off x="259079" y="1107947"/>
            <a:ext cx="2529840" cy="2127504"/>
          </a:xfrm>
          <a:prstGeom prst="rect">
            <a:avLst/>
          </a:prstGeom>
        </p:spPr>
      </p:pic>
      <p:pic>
        <p:nvPicPr>
          <p:cNvPr id="4" name="object 4"/>
          <p:cNvPicPr/>
          <p:nvPr/>
        </p:nvPicPr>
        <p:blipFill>
          <a:blip r:embed="rId3" cstate="print"/>
          <a:stretch>
            <a:fillRect/>
          </a:stretch>
        </p:blipFill>
        <p:spPr>
          <a:xfrm>
            <a:off x="6545580" y="1598675"/>
            <a:ext cx="4553712" cy="1623060"/>
          </a:xfrm>
          <a:prstGeom prst="rect">
            <a:avLst/>
          </a:prstGeom>
        </p:spPr>
      </p:pic>
      <p:grpSp>
        <p:nvGrpSpPr>
          <p:cNvPr id="5" name="object 5"/>
          <p:cNvGrpSpPr/>
          <p:nvPr/>
        </p:nvGrpSpPr>
        <p:grpSpPr>
          <a:xfrm>
            <a:off x="3366515" y="1546860"/>
            <a:ext cx="2927985" cy="2125980"/>
            <a:chOff x="3366515" y="1546860"/>
            <a:chExt cx="2927985" cy="2125980"/>
          </a:xfrm>
        </p:grpSpPr>
        <p:pic>
          <p:nvPicPr>
            <p:cNvPr id="6" name="object 6"/>
            <p:cNvPicPr/>
            <p:nvPr/>
          </p:nvPicPr>
          <p:blipFill>
            <a:blip r:embed="rId4" cstate="print"/>
            <a:stretch>
              <a:fillRect/>
            </a:stretch>
          </p:blipFill>
          <p:spPr>
            <a:xfrm>
              <a:off x="3366515" y="1546860"/>
              <a:ext cx="2729484" cy="2125980"/>
            </a:xfrm>
            <a:prstGeom prst="rect">
              <a:avLst/>
            </a:prstGeom>
          </p:spPr>
        </p:pic>
        <p:pic>
          <p:nvPicPr>
            <p:cNvPr id="7" name="object 7"/>
            <p:cNvPicPr/>
            <p:nvPr/>
          </p:nvPicPr>
          <p:blipFill>
            <a:blip r:embed="rId5" cstate="print"/>
            <a:stretch>
              <a:fillRect/>
            </a:stretch>
          </p:blipFill>
          <p:spPr>
            <a:xfrm>
              <a:off x="5897879" y="3352800"/>
              <a:ext cx="396239" cy="152400"/>
            </a:xfrm>
            <a:prstGeom prst="rect">
              <a:avLst/>
            </a:prstGeom>
          </p:spPr>
        </p:pic>
      </p:grpSp>
      <p:sp>
        <p:nvSpPr>
          <p:cNvPr id="8" name="object 8"/>
          <p:cNvSpPr txBox="1"/>
          <p:nvPr/>
        </p:nvSpPr>
        <p:spPr>
          <a:xfrm>
            <a:off x="188468" y="3718001"/>
            <a:ext cx="588581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Found</a:t>
            </a:r>
            <a:r>
              <a:rPr sz="1800" spc="-5" dirty="0">
                <a:latin typeface="Calibri"/>
                <a:cs typeface="Calibri"/>
              </a:rPr>
              <a:t> </a:t>
            </a:r>
            <a:r>
              <a:rPr sz="1800" dirty="0">
                <a:latin typeface="Calibri"/>
                <a:cs typeface="Calibri"/>
              </a:rPr>
              <a:t>data</a:t>
            </a:r>
            <a:r>
              <a:rPr sz="1800" spc="-25" dirty="0">
                <a:latin typeface="Calibri"/>
                <a:cs typeface="Calibri"/>
              </a:rPr>
              <a:t> </a:t>
            </a:r>
            <a:r>
              <a:rPr sz="1800" dirty="0">
                <a:latin typeface="Calibri"/>
                <a:cs typeface="Calibri"/>
              </a:rPr>
              <a:t>by</a:t>
            </a:r>
            <a:r>
              <a:rPr sz="1800" spc="-25" dirty="0">
                <a:latin typeface="Calibri"/>
                <a:cs typeface="Calibri"/>
              </a:rPr>
              <a:t> </a:t>
            </a:r>
            <a:r>
              <a:rPr sz="1800" dirty="0">
                <a:latin typeface="Calibri"/>
                <a:cs typeface="Calibri"/>
              </a:rPr>
              <a:t>writing</a:t>
            </a:r>
            <a:r>
              <a:rPr sz="1800" spc="10" dirty="0">
                <a:latin typeface="Calibri"/>
                <a:cs typeface="Calibri"/>
              </a:rPr>
              <a:t> </a:t>
            </a:r>
            <a:r>
              <a:rPr sz="1800" dirty="0">
                <a:latin typeface="Calibri"/>
                <a:cs typeface="Calibri"/>
              </a:rPr>
              <a:t>query-</a:t>
            </a:r>
            <a:r>
              <a:rPr sz="1800" spc="-20" dirty="0">
                <a:latin typeface="Calibri"/>
                <a:cs typeface="Calibri"/>
              </a:rPr>
              <a:t> </a:t>
            </a:r>
            <a:r>
              <a:rPr sz="1800" dirty="0">
                <a:latin typeface="Calibri"/>
                <a:cs typeface="Calibri"/>
              </a:rPr>
              <a:t>use</a:t>
            </a:r>
            <a:r>
              <a:rPr sz="1800" spc="-10" dirty="0">
                <a:latin typeface="Calibri"/>
                <a:cs typeface="Calibri"/>
              </a:rPr>
              <a:t> project_job_market_analysis;</a:t>
            </a:r>
            <a:endParaRPr sz="1800">
              <a:latin typeface="Calibri"/>
              <a:cs typeface="Calibri"/>
            </a:endParaRPr>
          </a:p>
        </p:txBody>
      </p:sp>
      <p:pic>
        <p:nvPicPr>
          <p:cNvPr id="9" name="object 9"/>
          <p:cNvPicPr/>
          <p:nvPr/>
        </p:nvPicPr>
        <p:blipFill>
          <a:blip r:embed="rId6" cstate="print"/>
          <a:stretch>
            <a:fillRect/>
          </a:stretch>
        </p:blipFill>
        <p:spPr>
          <a:xfrm>
            <a:off x="432816" y="4294632"/>
            <a:ext cx="4381500" cy="848868"/>
          </a:xfrm>
          <a:prstGeom prst="rect">
            <a:avLst/>
          </a:prstGeom>
        </p:spPr>
      </p:pic>
      <p:pic>
        <p:nvPicPr>
          <p:cNvPr id="10" name="object 10"/>
          <p:cNvPicPr/>
          <p:nvPr/>
        </p:nvPicPr>
        <p:blipFill>
          <a:blip r:embed="rId7" cstate="print"/>
          <a:stretch>
            <a:fillRect/>
          </a:stretch>
        </p:blipFill>
        <p:spPr>
          <a:xfrm>
            <a:off x="6294120" y="3884676"/>
            <a:ext cx="1912620" cy="1508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3308" y="645921"/>
            <a:ext cx="3051810" cy="239395"/>
          </a:xfrm>
          <a:prstGeom prst="rect">
            <a:avLst/>
          </a:prstGeom>
        </p:spPr>
        <p:txBody>
          <a:bodyPr vert="horz" wrap="square" lIns="0" tIns="13335" rIns="0" bIns="0" rtlCol="0">
            <a:spAutoFit/>
          </a:bodyPr>
          <a:lstStyle/>
          <a:p>
            <a:pPr marL="299085" indent="-286385">
              <a:lnSpc>
                <a:spcPct val="100000"/>
              </a:lnSpc>
              <a:spcBef>
                <a:spcPts val="105"/>
              </a:spcBef>
              <a:buFont typeface="Arial"/>
              <a:buChar char="•"/>
              <a:tabLst>
                <a:tab pos="299085" algn="l"/>
              </a:tabLst>
            </a:pPr>
            <a:r>
              <a:rPr sz="1400" dirty="0">
                <a:latin typeface="Calibri"/>
                <a:cs typeface="Calibri"/>
              </a:rPr>
              <a:t>Found</a:t>
            </a:r>
            <a:r>
              <a:rPr sz="1400" spc="-55" dirty="0">
                <a:latin typeface="Calibri"/>
                <a:cs typeface="Calibri"/>
              </a:rPr>
              <a:t> </a:t>
            </a:r>
            <a:r>
              <a:rPr sz="1400" dirty="0">
                <a:latin typeface="Calibri"/>
                <a:cs typeface="Calibri"/>
              </a:rPr>
              <a:t>created</a:t>
            </a:r>
            <a:r>
              <a:rPr sz="1400" spc="-35" dirty="0">
                <a:latin typeface="Calibri"/>
                <a:cs typeface="Calibri"/>
              </a:rPr>
              <a:t> </a:t>
            </a:r>
            <a:r>
              <a:rPr sz="1400" dirty="0">
                <a:latin typeface="Calibri"/>
                <a:cs typeface="Calibri"/>
              </a:rPr>
              <a:t>table</a:t>
            </a:r>
            <a:r>
              <a:rPr sz="1400" spc="-35" dirty="0">
                <a:latin typeface="Calibri"/>
                <a:cs typeface="Calibri"/>
              </a:rPr>
              <a:t> </a:t>
            </a:r>
            <a:r>
              <a:rPr sz="1400" dirty="0">
                <a:latin typeface="Calibri"/>
                <a:cs typeface="Calibri"/>
              </a:rPr>
              <a:t>‘Market’</a:t>
            </a:r>
            <a:r>
              <a:rPr sz="1400" spc="-30" dirty="0">
                <a:latin typeface="Calibri"/>
                <a:cs typeface="Calibri"/>
              </a:rPr>
              <a:t> </a:t>
            </a:r>
            <a:r>
              <a:rPr sz="1400" dirty="0">
                <a:latin typeface="Calibri"/>
                <a:cs typeface="Calibri"/>
              </a:rPr>
              <a:t>by</a:t>
            </a:r>
            <a:r>
              <a:rPr sz="1400" spc="-30" dirty="0">
                <a:latin typeface="Calibri"/>
                <a:cs typeface="Calibri"/>
              </a:rPr>
              <a:t> </a:t>
            </a:r>
            <a:r>
              <a:rPr sz="1400" spc="-10" dirty="0">
                <a:latin typeface="Calibri"/>
                <a:cs typeface="Calibri"/>
              </a:rPr>
              <a:t>using</a:t>
            </a:r>
            <a:endParaRPr sz="1400">
              <a:latin typeface="Calibri"/>
              <a:cs typeface="Calibri"/>
            </a:endParaRPr>
          </a:p>
        </p:txBody>
      </p:sp>
      <p:sp>
        <p:nvSpPr>
          <p:cNvPr id="3" name="object 3"/>
          <p:cNvSpPr txBox="1">
            <a:spLocks noGrp="1"/>
          </p:cNvSpPr>
          <p:nvPr>
            <p:ph type="title"/>
          </p:nvPr>
        </p:nvSpPr>
        <p:spPr>
          <a:xfrm>
            <a:off x="3671061" y="975105"/>
            <a:ext cx="2125980" cy="299720"/>
          </a:xfrm>
          <a:prstGeom prst="rect">
            <a:avLst/>
          </a:prstGeom>
        </p:spPr>
        <p:txBody>
          <a:bodyPr vert="horz" wrap="square" lIns="0" tIns="12700" rIns="0" bIns="0" rtlCol="0">
            <a:spAutoFit/>
          </a:bodyPr>
          <a:lstStyle/>
          <a:p>
            <a:pPr marL="12700">
              <a:lnSpc>
                <a:spcPct val="100000"/>
              </a:lnSpc>
              <a:spcBef>
                <a:spcPts val="100"/>
              </a:spcBef>
            </a:pPr>
            <a:r>
              <a:rPr sz="1800" b="0" u="none" dirty="0">
                <a:solidFill>
                  <a:srgbClr val="000000"/>
                </a:solidFill>
                <a:latin typeface="Palatino Linotype"/>
                <a:cs typeface="Palatino Linotype"/>
              </a:rPr>
              <a:t>select</a:t>
            </a:r>
            <a:r>
              <a:rPr sz="1800" b="0" u="none" spc="-15" dirty="0">
                <a:solidFill>
                  <a:srgbClr val="000000"/>
                </a:solidFill>
                <a:latin typeface="Palatino Linotype"/>
                <a:cs typeface="Palatino Linotype"/>
              </a:rPr>
              <a:t> </a:t>
            </a:r>
            <a:r>
              <a:rPr sz="1800" b="0" u="none" dirty="0">
                <a:solidFill>
                  <a:srgbClr val="000000"/>
                </a:solidFill>
                <a:latin typeface="Palatino Linotype"/>
                <a:cs typeface="Palatino Linotype"/>
              </a:rPr>
              <a:t>*</a:t>
            </a:r>
            <a:r>
              <a:rPr sz="1800" b="0" u="none" spc="-5" dirty="0">
                <a:solidFill>
                  <a:srgbClr val="000000"/>
                </a:solidFill>
                <a:latin typeface="Palatino Linotype"/>
                <a:cs typeface="Palatino Linotype"/>
              </a:rPr>
              <a:t> </a:t>
            </a:r>
            <a:r>
              <a:rPr sz="1800" b="0" u="none" dirty="0">
                <a:solidFill>
                  <a:srgbClr val="000000"/>
                </a:solidFill>
                <a:latin typeface="Palatino Linotype"/>
                <a:cs typeface="Palatino Linotype"/>
              </a:rPr>
              <a:t>from </a:t>
            </a:r>
            <a:r>
              <a:rPr sz="1800" b="0" u="none" spc="-10" dirty="0">
                <a:solidFill>
                  <a:srgbClr val="000000"/>
                </a:solidFill>
                <a:latin typeface="Palatino Linotype"/>
                <a:cs typeface="Palatino Linotype"/>
              </a:rPr>
              <a:t>Market;</a:t>
            </a:r>
            <a:endParaRPr sz="1800">
              <a:latin typeface="Palatino Linotype"/>
              <a:cs typeface="Palatino Linotype"/>
            </a:endParaRPr>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2700" marR="5080">
              <a:lnSpc>
                <a:spcPct val="107100"/>
              </a:lnSpc>
              <a:spcBef>
                <a:spcPts val="100"/>
              </a:spcBef>
            </a:pPr>
            <a:r>
              <a:rPr dirty="0"/>
              <a:t>Fetched</a:t>
            </a:r>
            <a:r>
              <a:rPr spc="-30" dirty="0"/>
              <a:t> </a:t>
            </a:r>
            <a:r>
              <a:rPr dirty="0"/>
              <a:t>whole</a:t>
            </a:r>
            <a:r>
              <a:rPr spc="-45" dirty="0"/>
              <a:t> </a:t>
            </a:r>
            <a:r>
              <a:rPr dirty="0"/>
              <a:t>dataset</a:t>
            </a:r>
            <a:r>
              <a:rPr spc="-10" dirty="0"/>
              <a:t> information</a:t>
            </a:r>
            <a:r>
              <a:rPr spc="-30" dirty="0"/>
              <a:t> </a:t>
            </a:r>
            <a:r>
              <a:rPr dirty="0"/>
              <a:t>which</a:t>
            </a:r>
            <a:r>
              <a:rPr spc="-35" dirty="0"/>
              <a:t> </a:t>
            </a:r>
            <a:r>
              <a:rPr dirty="0"/>
              <a:t>consists</a:t>
            </a:r>
            <a:r>
              <a:rPr spc="-30" dirty="0"/>
              <a:t> </a:t>
            </a:r>
            <a:r>
              <a:rPr dirty="0"/>
              <a:t>43</a:t>
            </a:r>
            <a:r>
              <a:rPr spc="-30" dirty="0"/>
              <a:t> </a:t>
            </a:r>
            <a:r>
              <a:rPr dirty="0"/>
              <a:t>columns</a:t>
            </a:r>
            <a:r>
              <a:rPr spc="-20" dirty="0"/>
              <a:t> </a:t>
            </a:r>
            <a:r>
              <a:rPr dirty="0"/>
              <a:t>and</a:t>
            </a:r>
            <a:r>
              <a:rPr spc="-25" dirty="0"/>
              <a:t> </a:t>
            </a:r>
            <a:r>
              <a:rPr dirty="0"/>
              <a:t>743</a:t>
            </a:r>
            <a:r>
              <a:rPr spc="-25" dirty="0"/>
              <a:t> </a:t>
            </a:r>
            <a:r>
              <a:rPr dirty="0"/>
              <a:t>rows</a:t>
            </a:r>
            <a:r>
              <a:rPr spc="235" dirty="0"/>
              <a:t> </a:t>
            </a:r>
            <a:r>
              <a:rPr dirty="0"/>
              <a:t>and</a:t>
            </a:r>
            <a:r>
              <a:rPr spc="-20" dirty="0"/>
              <a:t> </a:t>
            </a:r>
            <a:r>
              <a:rPr dirty="0"/>
              <a:t>saved</a:t>
            </a:r>
            <a:r>
              <a:rPr spc="-30" dirty="0"/>
              <a:t> </a:t>
            </a:r>
            <a:r>
              <a:rPr dirty="0"/>
              <a:t>in</a:t>
            </a:r>
            <a:r>
              <a:rPr spc="-20" dirty="0"/>
              <a:t> </a:t>
            </a:r>
            <a:r>
              <a:rPr spc="-10" dirty="0"/>
              <a:t>folder. </a:t>
            </a:r>
            <a:r>
              <a:rPr dirty="0"/>
              <a:t>Opened</a:t>
            </a:r>
            <a:r>
              <a:rPr spc="-45" dirty="0"/>
              <a:t> </a:t>
            </a:r>
            <a:r>
              <a:rPr dirty="0"/>
              <a:t>in</a:t>
            </a:r>
            <a:r>
              <a:rPr spc="-40" dirty="0"/>
              <a:t> </a:t>
            </a:r>
            <a:r>
              <a:rPr dirty="0"/>
              <a:t>excel</a:t>
            </a:r>
            <a:r>
              <a:rPr spc="-35" dirty="0"/>
              <a:t> </a:t>
            </a:r>
            <a:r>
              <a:rPr spc="-20" dirty="0"/>
              <a:t>sheet</a:t>
            </a:r>
          </a:p>
          <a:p>
            <a:pPr marL="12700">
              <a:lnSpc>
                <a:spcPct val="100000"/>
              </a:lnSpc>
              <a:spcBef>
                <a:spcPts val="900"/>
              </a:spcBef>
            </a:pPr>
            <a:r>
              <a:rPr sz="2000" dirty="0">
                <a:solidFill>
                  <a:srgbClr val="006FC0"/>
                </a:solidFill>
              </a:rPr>
              <a:t>Attribute</a:t>
            </a:r>
            <a:r>
              <a:rPr sz="2000" spc="-105" dirty="0">
                <a:solidFill>
                  <a:srgbClr val="006FC0"/>
                </a:solidFill>
              </a:rPr>
              <a:t> </a:t>
            </a:r>
            <a:r>
              <a:rPr sz="2000" spc="-10" dirty="0">
                <a:solidFill>
                  <a:srgbClr val="006FC0"/>
                </a:solidFill>
              </a:rPr>
              <a:t>Information:</a:t>
            </a:r>
            <a:endParaRPr sz="2000"/>
          </a:p>
          <a:p>
            <a:pPr marL="299085" indent="-286385">
              <a:lnSpc>
                <a:spcPct val="100000"/>
              </a:lnSpc>
              <a:spcBef>
                <a:spcPts val="985"/>
              </a:spcBef>
              <a:buFont typeface="Arial"/>
              <a:buChar char="•"/>
              <a:tabLst>
                <a:tab pos="299085" algn="l"/>
              </a:tabLst>
            </a:pPr>
            <a:r>
              <a:rPr b="1" dirty="0">
                <a:latin typeface="Calibri"/>
                <a:cs typeface="Calibri"/>
              </a:rPr>
              <a:t>Job</a:t>
            </a:r>
            <a:r>
              <a:rPr b="1" spc="-50" dirty="0">
                <a:latin typeface="Calibri"/>
                <a:cs typeface="Calibri"/>
              </a:rPr>
              <a:t> </a:t>
            </a:r>
            <a:r>
              <a:rPr b="1" dirty="0">
                <a:latin typeface="Calibri"/>
                <a:cs typeface="Calibri"/>
              </a:rPr>
              <a:t>Title:</a:t>
            </a:r>
            <a:r>
              <a:rPr b="1" spc="-45" dirty="0">
                <a:latin typeface="Calibri"/>
                <a:cs typeface="Calibri"/>
              </a:rPr>
              <a:t> </a:t>
            </a:r>
            <a:r>
              <a:rPr dirty="0"/>
              <a:t>The</a:t>
            </a:r>
            <a:r>
              <a:rPr spc="-10" dirty="0"/>
              <a:t> </a:t>
            </a:r>
            <a:r>
              <a:rPr dirty="0"/>
              <a:t>title</a:t>
            </a:r>
            <a:r>
              <a:rPr spc="-20" dirty="0"/>
              <a:t> </a:t>
            </a:r>
            <a:r>
              <a:rPr dirty="0"/>
              <a:t>of</a:t>
            </a:r>
            <a:r>
              <a:rPr spc="-30" dirty="0"/>
              <a:t> </a:t>
            </a:r>
            <a:r>
              <a:rPr dirty="0"/>
              <a:t>job,</a:t>
            </a:r>
            <a:r>
              <a:rPr spc="-25" dirty="0"/>
              <a:t> </a:t>
            </a:r>
            <a:r>
              <a:rPr dirty="0"/>
              <a:t>e.g.</a:t>
            </a:r>
            <a:r>
              <a:rPr spc="-35" dirty="0"/>
              <a:t> </a:t>
            </a:r>
            <a:r>
              <a:rPr dirty="0"/>
              <a:t>Data</a:t>
            </a:r>
            <a:r>
              <a:rPr spc="-25" dirty="0"/>
              <a:t> </a:t>
            </a:r>
            <a:r>
              <a:rPr dirty="0"/>
              <a:t>scientist,</a:t>
            </a:r>
            <a:r>
              <a:rPr spc="-10" dirty="0"/>
              <a:t> </a:t>
            </a:r>
            <a:r>
              <a:rPr dirty="0"/>
              <a:t>junior</a:t>
            </a:r>
            <a:r>
              <a:rPr spc="-25" dirty="0"/>
              <a:t> </a:t>
            </a:r>
            <a:r>
              <a:rPr dirty="0"/>
              <a:t>data</a:t>
            </a:r>
            <a:r>
              <a:rPr spc="-15" dirty="0"/>
              <a:t> </a:t>
            </a:r>
            <a:r>
              <a:rPr dirty="0"/>
              <a:t>scientist,</a:t>
            </a:r>
            <a:r>
              <a:rPr spc="-15" dirty="0"/>
              <a:t> </a:t>
            </a:r>
            <a:r>
              <a:rPr dirty="0"/>
              <a:t>senior</a:t>
            </a:r>
            <a:r>
              <a:rPr spc="-20" dirty="0"/>
              <a:t> </a:t>
            </a:r>
            <a:r>
              <a:rPr dirty="0"/>
              <a:t>data</a:t>
            </a:r>
            <a:r>
              <a:rPr spc="-15" dirty="0"/>
              <a:t> </a:t>
            </a:r>
            <a:r>
              <a:rPr dirty="0"/>
              <a:t>scientist</a:t>
            </a:r>
            <a:r>
              <a:rPr spc="-20" dirty="0"/>
              <a:t> etc.</a:t>
            </a:r>
          </a:p>
          <a:p>
            <a:pPr marL="299085" indent="-286385">
              <a:lnSpc>
                <a:spcPct val="100000"/>
              </a:lnSpc>
              <a:spcBef>
                <a:spcPts val="925"/>
              </a:spcBef>
              <a:buFont typeface="Arial"/>
              <a:buChar char="•"/>
              <a:tabLst>
                <a:tab pos="299085" algn="l"/>
              </a:tabLst>
            </a:pPr>
            <a:r>
              <a:rPr b="1" dirty="0">
                <a:latin typeface="Calibri"/>
                <a:cs typeface="Calibri"/>
              </a:rPr>
              <a:t>Salary</a:t>
            </a:r>
            <a:r>
              <a:rPr b="1" spc="-45" dirty="0">
                <a:latin typeface="Calibri"/>
                <a:cs typeface="Calibri"/>
              </a:rPr>
              <a:t> </a:t>
            </a:r>
            <a:r>
              <a:rPr b="1" dirty="0">
                <a:latin typeface="Calibri"/>
                <a:cs typeface="Calibri"/>
              </a:rPr>
              <a:t>Estimate:</a:t>
            </a:r>
            <a:r>
              <a:rPr b="1" spc="-40" dirty="0">
                <a:latin typeface="Calibri"/>
                <a:cs typeface="Calibri"/>
              </a:rPr>
              <a:t> </a:t>
            </a:r>
            <a:r>
              <a:rPr dirty="0"/>
              <a:t>Range</a:t>
            </a:r>
            <a:r>
              <a:rPr spc="-20" dirty="0"/>
              <a:t> </a:t>
            </a:r>
            <a:r>
              <a:rPr dirty="0"/>
              <a:t>of</a:t>
            </a:r>
            <a:r>
              <a:rPr spc="-30" dirty="0"/>
              <a:t> </a:t>
            </a:r>
            <a:r>
              <a:rPr spc="-10" dirty="0"/>
              <a:t>salary.</a:t>
            </a:r>
          </a:p>
          <a:p>
            <a:pPr marL="299085" indent="-286385">
              <a:lnSpc>
                <a:spcPct val="100000"/>
              </a:lnSpc>
              <a:spcBef>
                <a:spcPts val="910"/>
              </a:spcBef>
              <a:buFont typeface="Arial"/>
              <a:buChar char="•"/>
              <a:tabLst>
                <a:tab pos="299085" algn="l"/>
              </a:tabLst>
            </a:pPr>
            <a:r>
              <a:rPr b="1" dirty="0">
                <a:latin typeface="Calibri"/>
                <a:cs typeface="Calibri"/>
              </a:rPr>
              <a:t>Job</a:t>
            </a:r>
            <a:r>
              <a:rPr b="1" spc="-30" dirty="0">
                <a:latin typeface="Calibri"/>
                <a:cs typeface="Calibri"/>
              </a:rPr>
              <a:t> </a:t>
            </a:r>
            <a:r>
              <a:rPr b="1" dirty="0">
                <a:latin typeface="Calibri"/>
                <a:cs typeface="Calibri"/>
              </a:rPr>
              <a:t>Description:</a:t>
            </a:r>
            <a:r>
              <a:rPr b="1" spc="-40" dirty="0">
                <a:latin typeface="Calibri"/>
                <a:cs typeface="Calibri"/>
              </a:rPr>
              <a:t> </a:t>
            </a:r>
            <a:r>
              <a:rPr spc="-20" dirty="0"/>
              <a:t>Tells</a:t>
            </a:r>
            <a:r>
              <a:rPr spc="-15" dirty="0"/>
              <a:t> </a:t>
            </a:r>
            <a:r>
              <a:rPr dirty="0"/>
              <a:t>us</a:t>
            </a:r>
            <a:r>
              <a:rPr spc="-15" dirty="0"/>
              <a:t> </a:t>
            </a:r>
            <a:r>
              <a:rPr dirty="0"/>
              <a:t>what</a:t>
            </a:r>
            <a:r>
              <a:rPr spc="-15" dirty="0"/>
              <a:t> </a:t>
            </a:r>
            <a:r>
              <a:rPr dirty="0"/>
              <a:t>is</a:t>
            </a:r>
            <a:r>
              <a:rPr spc="-15" dirty="0"/>
              <a:t> </a:t>
            </a:r>
            <a:r>
              <a:rPr dirty="0"/>
              <a:t>expected</a:t>
            </a:r>
            <a:r>
              <a:rPr spc="-15" dirty="0"/>
              <a:t> </a:t>
            </a:r>
            <a:r>
              <a:rPr dirty="0"/>
              <a:t>out</a:t>
            </a:r>
            <a:r>
              <a:rPr spc="-15" dirty="0"/>
              <a:t> </a:t>
            </a:r>
            <a:r>
              <a:rPr dirty="0"/>
              <a:t>of</a:t>
            </a:r>
            <a:r>
              <a:rPr spc="-30" dirty="0"/>
              <a:t> </a:t>
            </a:r>
            <a:r>
              <a:rPr dirty="0"/>
              <a:t>the</a:t>
            </a:r>
            <a:r>
              <a:rPr spc="-15" dirty="0"/>
              <a:t> </a:t>
            </a:r>
            <a:r>
              <a:rPr dirty="0"/>
              <a:t>job</a:t>
            </a:r>
            <a:r>
              <a:rPr spc="-25" dirty="0"/>
              <a:t> </a:t>
            </a:r>
            <a:r>
              <a:rPr spc="-10" dirty="0"/>
              <a:t>title.</a:t>
            </a:r>
          </a:p>
          <a:p>
            <a:pPr marL="299085" indent="-286385">
              <a:lnSpc>
                <a:spcPct val="100000"/>
              </a:lnSpc>
              <a:spcBef>
                <a:spcPts val="925"/>
              </a:spcBef>
              <a:buFont typeface="Arial"/>
              <a:buChar char="•"/>
              <a:tabLst>
                <a:tab pos="299085" algn="l"/>
              </a:tabLst>
            </a:pPr>
            <a:r>
              <a:rPr b="1" dirty="0">
                <a:latin typeface="Calibri"/>
                <a:cs typeface="Calibri"/>
              </a:rPr>
              <a:t>Rating:</a:t>
            </a:r>
            <a:r>
              <a:rPr b="1" spc="-45" dirty="0">
                <a:latin typeface="Calibri"/>
                <a:cs typeface="Calibri"/>
              </a:rPr>
              <a:t> </a:t>
            </a:r>
            <a:r>
              <a:rPr dirty="0"/>
              <a:t>It</a:t>
            </a:r>
            <a:r>
              <a:rPr spc="-30" dirty="0"/>
              <a:t> </a:t>
            </a:r>
            <a:r>
              <a:rPr dirty="0"/>
              <a:t>gives</a:t>
            </a:r>
            <a:r>
              <a:rPr spc="-20" dirty="0"/>
              <a:t> </a:t>
            </a:r>
            <a:r>
              <a:rPr dirty="0"/>
              <a:t>the</a:t>
            </a:r>
            <a:r>
              <a:rPr spc="-20" dirty="0"/>
              <a:t> </a:t>
            </a:r>
            <a:r>
              <a:rPr dirty="0"/>
              <a:t>rating</a:t>
            </a:r>
            <a:r>
              <a:rPr spc="-25" dirty="0"/>
              <a:t> </a:t>
            </a:r>
            <a:r>
              <a:rPr dirty="0"/>
              <a:t>of</a:t>
            </a:r>
            <a:r>
              <a:rPr spc="-35" dirty="0"/>
              <a:t> </a:t>
            </a:r>
            <a:r>
              <a:rPr dirty="0"/>
              <a:t>the</a:t>
            </a:r>
            <a:r>
              <a:rPr spc="-10" dirty="0"/>
              <a:t> company</a:t>
            </a:r>
          </a:p>
          <a:p>
            <a:pPr marL="299085" indent="-286385">
              <a:lnSpc>
                <a:spcPct val="100000"/>
              </a:lnSpc>
              <a:spcBef>
                <a:spcPts val="915"/>
              </a:spcBef>
              <a:buFont typeface="Arial"/>
              <a:buChar char="•"/>
              <a:tabLst>
                <a:tab pos="299085" algn="l"/>
              </a:tabLst>
            </a:pPr>
            <a:r>
              <a:rPr b="1" dirty="0">
                <a:latin typeface="Calibri"/>
                <a:cs typeface="Calibri"/>
              </a:rPr>
              <a:t>Company</a:t>
            </a:r>
            <a:r>
              <a:rPr b="1" spc="-55" dirty="0">
                <a:latin typeface="Calibri"/>
                <a:cs typeface="Calibri"/>
              </a:rPr>
              <a:t> </a:t>
            </a:r>
            <a:r>
              <a:rPr b="1" dirty="0">
                <a:latin typeface="Calibri"/>
                <a:cs typeface="Calibri"/>
              </a:rPr>
              <a:t>Name:</a:t>
            </a:r>
            <a:r>
              <a:rPr b="1" spc="-35" dirty="0">
                <a:latin typeface="Calibri"/>
                <a:cs typeface="Calibri"/>
              </a:rPr>
              <a:t> </a:t>
            </a:r>
            <a:r>
              <a:rPr dirty="0"/>
              <a:t>Name</a:t>
            </a:r>
            <a:r>
              <a:rPr spc="-30" dirty="0"/>
              <a:t> </a:t>
            </a:r>
            <a:r>
              <a:rPr dirty="0"/>
              <a:t>of</a:t>
            </a:r>
            <a:r>
              <a:rPr spc="-20" dirty="0"/>
              <a:t> </a:t>
            </a:r>
            <a:r>
              <a:rPr dirty="0"/>
              <a:t>the</a:t>
            </a:r>
            <a:r>
              <a:rPr spc="5" dirty="0"/>
              <a:t> </a:t>
            </a:r>
            <a:r>
              <a:rPr spc="-10" dirty="0"/>
              <a:t>company</a:t>
            </a:r>
          </a:p>
          <a:p>
            <a:pPr marL="299085" indent="-286385">
              <a:lnSpc>
                <a:spcPct val="100000"/>
              </a:lnSpc>
              <a:spcBef>
                <a:spcPts val="925"/>
              </a:spcBef>
              <a:buFont typeface="Arial"/>
              <a:buChar char="•"/>
              <a:tabLst>
                <a:tab pos="299085" algn="l"/>
              </a:tabLst>
            </a:pPr>
            <a:r>
              <a:rPr b="1" dirty="0">
                <a:latin typeface="Calibri"/>
                <a:cs typeface="Calibri"/>
              </a:rPr>
              <a:t>Location:</a:t>
            </a:r>
            <a:r>
              <a:rPr b="1" spc="-60" dirty="0">
                <a:latin typeface="Calibri"/>
                <a:cs typeface="Calibri"/>
              </a:rPr>
              <a:t> </a:t>
            </a:r>
            <a:r>
              <a:rPr dirty="0"/>
              <a:t>Location</a:t>
            </a:r>
            <a:r>
              <a:rPr spc="-35" dirty="0"/>
              <a:t> </a:t>
            </a:r>
            <a:r>
              <a:rPr dirty="0"/>
              <a:t>of</a:t>
            </a:r>
            <a:r>
              <a:rPr spc="-40" dirty="0"/>
              <a:t> </a:t>
            </a:r>
            <a:r>
              <a:rPr dirty="0"/>
              <a:t>the</a:t>
            </a:r>
            <a:r>
              <a:rPr spc="-10" dirty="0"/>
              <a:t> </a:t>
            </a:r>
            <a:r>
              <a:rPr spc="-25" dirty="0"/>
              <a:t>job</a:t>
            </a:r>
          </a:p>
          <a:p>
            <a:pPr marL="299085" indent="-286385">
              <a:lnSpc>
                <a:spcPct val="100000"/>
              </a:lnSpc>
              <a:spcBef>
                <a:spcPts val="910"/>
              </a:spcBef>
              <a:buFont typeface="Arial"/>
              <a:buChar char="•"/>
              <a:tabLst>
                <a:tab pos="299085" algn="l"/>
              </a:tabLst>
            </a:pPr>
            <a:r>
              <a:rPr b="1" spc="-10" dirty="0">
                <a:latin typeface="Calibri"/>
                <a:cs typeface="Calibri"/>
              </a:rPr>
              <a:t>Headquarters:</a:t>
            </a:r>
            <a:r>
              <a:rPr b="1" spc="-60" dirty="0">
                <a:latin typeface="Calibri"/>
                <a:cs typeface="Calibri"/>
              </a:rPr>
              <a:t> </a:t>
            </a:r>
            <a:r>
              <a:rPr dirty="0"/>
              <a:t>location</a:t>
            </a:r>
            <a:r>
              <a:rPr spc="-20" dirty="0"/>
              <a:t> </a:t>
            </a:r>
            <a:r>
              <a:rPr dirty="0"/>
              <a:t>of</a:t>
            </a:r>
            <a:r>
              <a:rPr spc="-20" dirty="0"/>
              <a:t> </a:t>
            </a:r>
            <a:r>
              <a:rPr dirty="0"/>
              <a:t>headquarter</a:t>
            </a:r>
            <a:r>
              <a:rPr spc="10" dirty="0"/>
              <a:t> </a:t>
            </a:r>
            <a:r>
              <a:rPr dirty="0"/>
              <a:t>of</a:t>
            </a:r>
            <a:r>
              <a:rPr spc="-20" dirty="0"/>
              <a:t> </a:t>
            </a:r>
            <a:r>
              <a:rPr dirty="0"/>
              <a:t>the</a:t>
            </a:r>
            <a:r>
              <a:rPr spc="-10" dirty="0"/>
              <a:t> company</a:t>
            </a:r>
          </a:p>
        </p:txBody>
      </p:sp>
      <p:pic>
        <p:nvPicPr>
          <p:cNvPr id="5" name="object 5"/>
          <p:cNvPicPr/>
          <p:nvPr/>
        </p:nvPicPr>
        <p:blipFill>
          <a:blip r:embed="rId2" cstate="print"/>
          <a:stretch>
            <a:fillRect/>
          </a:stretch>
        </p:blipFill>
        <p:spPr>
          <a:xfrm>
            <a:off x="6096000" y="1062227"/>
            <a:ext cx="4771644" cy="1729739"/>
          </a:xfrm>
          <a:prstGeom prst="rect">
            <a:avLst/>
          </a:prstGeom>
        </p:spPr>
      </p:pic>
      <p:pic>
        <p:nvPicPr>
          <p:cNvPr id="6" name="object 6"/>
          <p:cNvPicPr/>
          <p:nvPr/>
        </p:nvPicPr>
        <p:blipFill>
          <a:blip r:embed="rId3" cstate="print"/>
          <a:stretch>
            <a:fillRect/>
          </a:stretch>
        </p:blipFill>
        <p:spPr>
          <a:xfrm>
            <a:off x="2189988" y="1449324"/>
            <a:ext cx="1859280" cy="13426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300" y="27596"/>
            <a:ext cx="10088880" cy="5967095"/>
          </a:xfrm>
          <a:prstGeom prst="rect">
            <a:avLst/>
          </a:prstGeom>
        </p:spPr>
        <p:txBody>
          <a:bodyPr vert="horz" wrap="square" lIns="0" tIns="130810" rIns="0" bIns="0" rtlCol="0">
            <a:spAutoFit/>
          </a:bodyPr>
          <a:lstStyle/>
          <a:p>
            <a:pPr marL="299085" indent="-286385">
              <a:lnSpc>
                <a:spcPct val="100000"/>
              </a:lnSpc>
              <a:spcBef>
                <a:spcPts val="1030"/>
              </a:spcBef>
              <a:buFont typeface="Arial"/>
              <a:buChar char="•"/>
              <a:tabLst>
                <a:tab pos="299085" algn="l"/>
              </a:tabLst>
            </a:pPr>
            <a:r>
              <a:rPr sz="1400" b="1" dirty="0">
                <a:latin typeface="Calibri"/>
                <a:cs typeface="Calibri"/>
              </a:rPr>
              <a:t>Size:</a:t>
            </a:r>
            <a:r>
              <a:rPr sz="1400" b="1" spc="-50" dirty="0">
                <a:latin typeface="Calibri"/>
                <a:cs typeface="Calibri"/>
              </a:rPr>
              <a:t> </a:t>
            </a:r>
            <a:r>
              <a:rPr sz="1400" dirty="0">
                <a:latin typeface="Calibri"/>
                <a:cs typeface="Calibri"/>
              </a:rPr>
              <a:t>Range</a:t>
            </a:r>
            <a:r>
              <a:rPr sz="1400" spc="-25" dirty="0">
                <a:latin typeface="Calibri"/>
                <a:cs typeface="Calibri"/>
              </a:rPr>
              <a:t> </a:t>
            </a:r>
            <a:r>
              <a:rPr sz="1400" dirty="0">
                <a:latin typeface="Calibri"/>
                <a:cs typeface="Calibri"/>
              </a:rPr>
              <a:t>of</a:t>
            </a:r>
            <a:r>
              <a:rPr sz="1400" spc="-45" dirty="0">
                <a:latin typeface="Calibri"/>
                <a:cs typeface="Calibri"/>
              </a:rPr>
              <a:t> </a:t>
            </a:r>
            <a:r>
              <a:rPr sz="1400" dirty="0">
                <a:latin typeface="Calibri"/>
                <a:cs typeface="Calibri"/>
              </a:rPr>
              <a:t>number</a:t>
            </a:r>
            <a:r>
              <a:rPr sz="1400" spc="-20" dirty="0">
                <a:latin typeface="Calibri"/>
                <a:cs typeface="Calibri"/>
              </a:rPr>
              <a:t> </a:t>
            </a:r>
            <a:r>
              <a:rPr sz="1400" dirty="0">
                <a:latin typeface="Calibri"/>
                <a:cs typeface="Calibri"/>
              </a:rPr>
              <a:t>of</a:t>
            </a:r>
            <a:r>
              <a:rPr sz="1400" spc="-45" dirty="0">
                <a:latin typeface="Calibri"/>
                <a:cs typeface="Calibri"/>
              </a:rPr>
              <a:t> </a:t>
            </a:r>
            <a:r>
              <a:rPr sz="1400" dirty="0">
                <a:latin typeface="Calibri"/>
                <a:cs typeface="Calibri"/>
              </a:rPr>
              <a:t>employee</a:t>
            </a:r>
            <a:r>
              <a:rPr sz="1400" spc="-35" dirty="0">
                <a:latin typeface="Calibri"/>
                <a:cs typeface="Calibri"/>
              </a:rPr>
              <a:t> </a:t>
            </a:r>
            <a:r>
              <a:rPr sz="1400" dirty="0">
                <a:latin typeface="Calibri"/>
                <a:cs typeface="Calibri"/>
              </a:rPr>
              <a:t>working</a:t>
            </a:r>
            <a:r>
              <a:rPr sz="1400" spc="-35" dirty="0">
                <a:latin typeface="Calibri"/>
                <a:cs typeface="Calibri"/>
              </a:rPr>
              <a:t> </a:t>
            </a:r>
            <a:r>
              <a:rPr sz="1400" dirty="0">
                <a:latin typeface="Calibri"/>
                <a:cs typeface="Calibri"/>
              </a:rPr>
              <a:t>in</a:t>
            </a:r>
            <a:r>
              <a:rPr sz="1400" spc="-45" dirty="0">
                <a:latin typeface="Calibri"/>
                <a:cs typeface="Calibri"/>
              </a:rPr>
              <a:t> </a:t>
            </a:r>
            <a:r>
              <a:rPr sz="1400" dirty="0">
                <a:latin typeface="Calibri"/>
                <a:cs typeface="Calibri"/>
              </a:rPr>
              <a:t>the</a:t>
            </a:r>
            <a:r>
              <a:rPr sz="1400" spc="-15" dirty="0">
                <a:latin typeface="Calibri"/>
                <a:cs typeface="Calibri"/>
              </a:rPr>
              <a:t> </a:t>
            </a:r>
            <a:r>
              <a:rPr sz="1400" spc="-10" dirty="0">
                <a:latin typeface="Calibri"/>
                <a:cs typeface="Calibri"/>
              </a:rPr>
              <a:t>company</a:t>
            </a:r>
            <a:endParaRPr sz="1400">
              <a:latin typeface="Calibri"/>
              <a:cs typeface="Calibri"/>
            </a:endParaRPr>
          </a:p>
          <a:p>
            <a:pPr marL="299085" indent="-286385">
              <a:lnSpc>
                <a:spcPct val="100000"/>
              </a:lnSpc>
              <a:spcBef>
                <a:spcPts val="925"/>
              </a:spcBef>
              <a:buFont typeface="Arial"/>
              <a:buChar char="•"/>
              <a:tabLst>
                <a:tab pos="299085" algn="l"/>
              </a:tabLst>
            </a:pPr>
            <a:r>
              <a:rPr sz="1400" b="1" dirty="0">
                <a:latin typeface="Calibri"/>
                <a:cs typeface="Calibri"/>
              </a:rPr>
              <a:t>Founded:</a:t>
            </a:r>
            <a:r>
              <a:rPr sz="1400" b="1" spc="-75" dirty="0">
                <a:latin typeface="Calibri"/>
                <a:cs typeface="Calibri"/>
              </a:rPr>
              <a:t> </a:t>
            </a:r>
            <a:r>
              <a:rPr sz="1400" dirty="0">
                <a:latin typeface="Calibri"/>
                <a:cs typeface="Calibri"/>
              </a:rPr>
              <a:t>Company</a:t>
            </a:r>
            <a:r>
              <a:rPr sz="1400" spc="-35" dirty="0">
                <a:latin typeface="Calibri"/>
                <a:cs typeface="Calibri"/>
              </a:rPr>
              <a:t> </a:t>
            </a:r>
            <a:r>
              <a:rPr sz="1400" dirty="0">
                <a:latin typeface="Calibri"/>
                <a:cs typeface="Calibri"/>
              </a:rPr>
              <a:t>founded</a:t>
            </a:r>
            <a:r>
              <a:rPr sz="1400" spc="-50" dirty="0">
                <a:latin typeface="Calibri"/>
                <a:cs typeface="Calibri"/>
              </a:rPr>
              <a:t> </a:t>
            </a:r>
            <a:r>
              <a:rPr sz="1400" dirty="0">
                <a:latin typeface="Calibri"/>
                <a:cs typeface="Calibri"/>
              </a:rPr>
              <a:t>in</a:t>
            </a:r>
            <a:r>
              <a:rPr sz="1400" spc="-35" dirty="0">
                <a:latin typeface="Calibri"/>
                <a:cs typeface="Calibri"/>
              </a:rPr>
              <a:t> </a:t>
            </a:r>
            <a:r>
              <a:rPr sz="1400" spc="-20" dirty="0">
                <a:latin typeface="Calibri"/>
                <a:cs typeface="Calibri"/>
              </a:rPr>
              <a:t>Year</a:t>
            </a:r>
            <a:endParaRPr sz="1400">
              <a:latin typeface="Calibri"/>
              <a:cs typeface="Calibri"/>
            </a:endParaRPr>
          </a:p>
          <a:p>
            <a:pPr marL="299085" indent="-286385">
              <a:lnSpc>
                <a:spcPct val="100000"/>
              </a:lnSpc>
              <a:spcBef>
                <a:spcPts val="910"/>
              </a:spcBef>
              <a:buFont typeface="Arial"/>
              <a:buChar char="•"/>
              <a:tabLst>
                <a:tab pos="299085" algn="l"/>
              </a:tabLst>
            </a:pPr>
            <a:r>
              <a:rPr sz="1400" b="1" spc="-10" dirty="0">
                <a:latin typeface="Calibri"/>
                <a:cs typeface="Calibri"/>
              </a:rPr>
              <a:t>Type</a:t>
            </a:r>
            <a:r>
              <a:rPr sz="1400" b="1" spc="-50" dirty="0">
                <a:latin typeface="Calibri"/>
                <a:cs typeface="Calibri"/>
              </a:rPr>
              <a:t> </a:t>
            </a:r>
            <a:r>
              <a:rPr sz="1400" b="1" dirty="0">
                <a:latin typeface="Calibri"/>
                <a:cs typeface="Calibri"/>
              </a:rPr>
              <a:t>of</a:t>
            </a:r>
            <a:r>
              <a:rPr sz="1400" b="1" spc="-40" dirty="0">
                <a:latin typeface="Calibri"/>
                <a:cs typeface="Calibri"/>
              </a:rPr>
              <a:t> </a:t>
            </a:r>
            <a:r>
              <a:rPr sz="1400" b="1" dirty="0">
                <a:latin typeface="Calibri"/>
                <a:cs typeface="Calibri"/>
              </a:rPr>
              <a:t>ownership:</a:t>
            </a:r>
            <a:r>
              <a:rPr sz="1400" b="1" spc="-60" dirty="0">
                <a:latin typeface="Calibri"/>
                <a:cs typeface="Calibri"/>
              </a:rPr>
              <a:t> </a:t>
            </a:r>
            <a:r>
              <a:rPr sz="1400" spc="-20" dirty="0">
                <a:latin typeface="Calibri"/>
                <a:cs typeface="Calibri"/>
              </a:rPr>
              <a:t>Tells</a:t>
            </a:r>
            <a:r>
              <a:rPr sz="1400" spc="-30" dirty="0">
                <a:latin typeface="Calibri"/>
                <a:cs typeface="Calibri"/>
              </a:rPr>
              <a:t> </a:t>
            </a:r>
            <a:r>
              <a:rPr sz="1400" dirty="0">
                <a:latin typeface="Calibri"/>
                <a:cs typeface="Calibri"/>
              </a:rPr>
              <a:t>us</a:t>
            </a:r>
            <a:r>
              <a:rPr sz="1400" spc="-20" dirty="0">
                <a:latin typeface="Calibri"/>
                <a:cs typeface="Calibri"/>
              </a:rPr>
              <a:t> </a:t>
            </a:r>
            <a:r>
              <a:rPr sz="1400" dirty="0">
                <a:latin typeface="Calibri"/>
                <a:cs typeface="Calibri"/>
              </a:rPr>
              <a:t>if</a:t>
            </a:r>
            <a:r>
              <a:rPr sz="1400" spc="-35" dirty="0">
                <a:latin typeface="Calibri"/>
                <a:cs typeface="Calibri"/>
              </a:rPr>
              <a:t> </a:t>
            </a:r>
            <a:r>
              <a:rPr sz="1400" dirty="0">
                <a:latin typeface="Calibri"/>
                <a:cs typeface="Calibri"/>
              </a:rPr>
              <a:t>the</a:t>
            </a:r>
            <a:r>
              <a:rPr sz="1400" spc="-10" dirty="0">
                <a:latin typeface="Calibri"/>
                <a:cs typeface="Calibri"/>
              </a:rPr>
              <a:t> </a:t>
            </a:r>
            <a:r>
              <a:rPr sz="1400" dirty="0">
                <a:latin typeface="Calibri"/>
                <a:cs typeface="Calibri"/>
              </a:rPr>
              <a:t>company</a:t>
            </a:r>
            <a:r>
              <a:rPr sz="1400" spc="-20" dirty="0">
                <a:latin typeface="Calibri"/>
                <a:cs typeface="Calibri"/>
              </a:rPr>
              <a:t> </a:t>
            </a:r>
            <a:r>
              <a:rPr sz="1400" dirty="0">
                <a:latin typeface="Calibri"/>
                <a:cs typeface="Calibri"/>
              </a:rPr>
              <a:t>is</a:t>
            </a:r>
            <a:r>
              <a:rPr sz="1400" spc="-25" dirty="0">
                <a:latin typeface="Calibri"/>
                <a:cs typeface="Calibri"/>
              </a:rPr>
              <a:t> </a:t>
            </a:r>
            <a:r>
              <a:rPr sz="1400" dirty="0">
                <a:latin typeface="Calibri"/>
                <a:cs typeface="Calibri"/>
              </a:rPr>
              <a:t>private,</a:t>
            </a:r>
            <a:r>
              <a:rPr sz="1400" spc="-25" dirty="0">
                <a:latin typeface="Calibri"/>
                <a:cs typeface="Calibri"/>
              </a:rPr>
              <a:t> </a:t>
            </a:r>
            <a:r>
              <a:rPr sz="1400" dirty="0">
                <a:latin typeface="Calibri"/>
                <a:cs typeface="Calibri"/>
              </a:rPr>
              <a:t>public</a:t>
            </a:r>
            <a:r>
              <a:rPr sz="1400" spc="-5" dirty="0">
                <a:latin typeface="Calibri"/>
                <a:cs typeface="Calibri"/>
              </a:rPr>
              <a:t> </a:t>
            </a:r>
            <a:r>
              <a:rPr sz="1400" dirty="0">
                <a:latin typeface="Calibri"/>
                <a:cs typeface="Calibri"/>
              </a:rPr>
              <a:t>or</a:t>
            </a:r>
            <a:r>
              <a:rPr sz="1400" spc="-40" dirty="0">
                <a:latin typeface="Calibri"/>
                <a:cs typeface="Calibri"/>
              </a:rPr>
              <a:t> </a:t>
            </a:r>
            <a:r>
              <a:rPr sz="1400" dirty="0">
                <a:latin typeface="Calibri"/>
                <a:cs typeface="Calibri"/>
              </a:rPr>
              <a:t>government</a:t>
            </a:r>
            <a:r>
              <a:rPr sz="1400" spc="-20" dirty="0">
                <a:latin typeface="Calibri"/>
                <a:cs typeface="Calibri"/>
              </a:rPr>
              <a:t> </a:t>
            </a:r>
            <a:r>
              <a:rPr sz="1400" spc="-10" dirty="0">
                <a:latin typeface="Calibri"/>
                <a:cs typeface="Calibri"/>
              </a:rPr>
              <a:t>owned.</a:t>
            </a:r>
            <a:endParaRPr sz="1400">
              <a:latin typeface="Calibri"/>
              <a:cs typeface="Calibri"/>
            </a:endParaRPr>
          </a:p>
          <a:p>
            <a:pPr marL="299085" indent="-286385">
              <a:lnSpc>
                <a:spcPct val="100000"/>
              </a:lnSpc>
              <a:spcBef>
                <a:spcPts val="925"/>
              </a:spcBef>
              <a:buFont typeface="Arial"/>
              <a:buChar char="•"/>
              <a:tabLst>
                <a:tab pos="299085" algn="l"/>
              </a:tabLst>
            </a:pPr>
            <a:r>
              <a:rPr sz="1400" b="1" dirty="0">
                <a:latin typeface="Calibri"/>
                <a:cs typeface="Calibri"/>
              </a:rPr>
              <a:t>Industry:</a:t>
            </a:r>
            <a:r>
              <a:rPr sz="1400" b="1" spc="-40" dirty="0">
                <a:latin typeface="Calibri"/>
                <a:cs typeface="Calibri"/>
              </a:rPr>
              <a:t> </a:t>
            </a:r>
            <a:r>
              <a:rPr sz="1400" dirty="0">
                <a:latin typeface="Calibri"/>
                <a:cs typeface="Calibri"/>
              </a:rPr>
              <a:t>Industry</a:t>
            </a:r>
            <a:r>
              <a:rPr sz="1400" spc="-15"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the</a:t>
            </a:r>
            <a:r>
              <a:rPr sz="1400" spc="-15" dirty="0">
                <a:latin typeface="Calibri"/>
                <a:cs typeface="Calibri"/>
              </a:rPr>
              <a:t> </a:t>
            </a:r>
            <a:r>
              <a:rPr sz="1400" spc="-10" dirty="0">
                <a:latin typeface="Calibri"/>
                <a:cs typeface="Calibri"/>
              </a:rPr>
              <a:t>company</a:t>
            </a:r>
            <a:endParaRPr sz="1400">
              <a:latin typeface="Calibri"/>
              <a:cs typeface="Calibri"/>
            </a:endParaRPr>
          </a:p>
          <a:p>
            <a:pPr marL="299085" indent="-286385">
              <a:lnSpc>
                <a:spcPct val="100000"/>
              </a:lnSpc>
              <a:spcBef>
                <a:spcPts val="915"/>
              </a:spcBef>
              <a:buFont typeface="Arial"/>
              <a:buChar char="•"/>
              <a:tabLst>
                <a:tab pos="299085" algn="l"/>
              </a:tabLst>
            </a:pPr>
            <a:r>
              <a:rPr sz="1400" b="1" dirty="0">
                <a:latin typeface="Calibri"/>
                <a:cs typeface="Calibri"/>
              </a:rPr>
              <a:t>Sector:</a:t>
            </a:r>
            <a:r>
              <a:rPr sz="1400" b="1" spc="-60" dirty="0">
                <a:latin typeface="Calibri"/>
                <a:cs typeface="Calibri"/>
              </a:rPr>
              <a:t> </a:t>
            </a:r>
            <a:r>
              <a:rPr sz="1400" dirty="0">
                <a:latin typeface="Calibri"/>
                <a:cs typeface="Calibri"/>
              </a:rPr>
              <a:t>Sector</a:t>
            </a:r>
            <a:r>
              <a:rPr sz="1400" spc="-40" dirty="0">
                <a:latin typeface="Calibri"/>
                <a:cs typeface="Calibri"/>
              </a:rPr>
              <a:t> </a:t>
            </a:r>
            <a:r>
              <a:rPr sz="1400" dirty="0">
                <a:latin typeface="Calibri"/>
                <a:cs typeface="Calibri"/>
              </a:rPr>
              <a:t>in</a:t>
            </a:r>
            <a:r>
              <a:rPr sz="1400" spc="-30" dirty="0">
                <a:latin typeface="Calibri"/>
                <a:cs typeface="Calibri"/>
              </a:rPr>
              <a:t> </a:t>
            </a:r>
            <a:r>
              <a:rPr sz="1400" dirty="0">
                <a:latin typeface="Calibri"/>
                <a:cs typeface="Calibri"/>
              </a:rPr>
              <a:t>which</a:t>
            </a:r>
            <a:r>
              <a:rPr sz="1400" spc="-40" dirty="0">
                <a:latin typeface="Calibri"/>
                <a:cs typeface="Calibri"/>
              </a:rPr>
              <a:t> </a:t>
            </a:r>
            <a:r>
              <a:rPr sz="1400" dirty="0">
                <a:latin typeface="Calibri"/>
                <a:cs typeface="Calibri"/>
              </a:rPr>
              <a:t>company</a:t>
            </a:r>
            <a:r>
              <a:rPr sz="1400" spc="-20" dirty="0">
                <a:latin typeface="Calibri"/>
                <a:cs typeface="Calibri"/>
              </a:rPr>
              <a:t> works</a:t>
            </a:r>
            <a:endParaRPr sz="1400">
              <a:latin typeface="Calibri"/>
              <a:cs typeface="Calibri"/>
            </a:endParaRPr>
          </a:p>
          <a:p>
            <a:pPr marL="299085" indent="-286385">
              <a:lnSpc>
                <a:spcPct val="100000"/>
              </a:lnSpc>
              <a:spcBef>
                <a:spcPts val="925"/>
              </a:spcBef>
              <a:buFont typeface="Arial"/>
              <a:buChar char="•"/>
              <a:tabLst>
                <a:tab pos="299085" algn="l"/>
              </a:tabLst>
            </a:pPr>
            <a:r>
              <a:rPr sz="1400" b="1" spc="-10" dirty="0">
                <a:latin typeface="Calibri"/>
                <a:cs typeface="Calibri"/>
              </a:rPr>
              <a:t>Revenue:</a:t>
            </a:r>
            <a:r>
              <a:rPr sz="1400" b="1" spc="-55" dirty="0">
                <a:latin typeface="Calibri"/>
                <a:cs typeface="Calibri"/>
              </a:rPr>
              <a:t> </a:t>
            </a:r>
            <a:r>
              <a:rPr sz="1400" spc="-20" dirty="0">
                <a:latin typeface="Calibri"/>
                <a:cs typeface="Calibri"/>
              </a:rPr>
              <a:t>Total </a:t>
            </a:r>
            <a:r>
              <a:rPr sz="1400" dirty="0">
                <a:latin typeface="Calibri"/>
                <a:cs typeface="Calibri"/>
              </a:rPr>
              <a:t>revenue</a:t>
            </a:r>
            <a:r>
              <a:rPr sz="1400" spc="-5"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the </a:t>
            </a:r>
            <a:r>
              <a:rPr sz="1400" spc="-10" dirty="0">
                <a:latin typeface="Calibri"/>
                <a:cs typeface="Calibri"/>
              </a:rPr>
              <a:t>company</a:t>
            </a:r>
            <a:r>
              <a:rPr sz="1400" spc="-25" dirty="0">
                <a:latin typeface="Calibri"/>
                <a:cs typeface="Calibri"/>
              </a:rPr>
              <a:t> </a:t>
            </a:r>
            <a:r>
              <a:rPr sz="1400" dirty="0">
                <a:latin typeface="Calibri"/>
                <a:cs typeface="Calibri"/>
              </a:rPr>
              <a:t>per</a:t>
            </a:r>
            <a:r>
              <a:rPr sz="1400" spc="-25" dirty="0">
                <a:latin typeface="Calibri"/>
                <a:cs typeface="Calibri"/>
              </a:rPr>
              <a:t> </a:t>
            </a:r>
            <a:r>
              <a:rPr sz="1400" spc="-20" dirty="0">
                <a:latin typeface="Calibri"/>
                <a:cs typeface="Calibri"/>
              </a:rPr>
              <a:t>year</a:t>
            </a:r>
            <a:endParaRPr sz="1400">
              <a:latin typeface="Calibri"/>
              <a:cs typeface="Calibri"/>
            </a:endParaRPr>
          </a:p>
          <a:p>
            <a:pPr marL="299085" indent="-286385">
              <a:lnSpc>
                <a:spcPct val="100000"/>
              </a:lnSpc>
              <a:spcBef>
                <a:spcPts val="910"/>
              </a:spcBef>
              <a:buFont typeface="Arial"/>
              <a:buChar char="•"/>
              <a:tabLst>
                <a:tab pos="299085" algn="l"/>
              </a:tabLst>
            </a:pPr>
            <a:r>
              <a:rPr sz="1400" b="1" spc="-10" dirty="0">
                <a:latin typeface="Calibri"/>
                <a:cs typeface="Calibri"/>
              </a:rPr>
              <a:t>Competitors:</a:t>
            </a:r>
            <a:r>
              <a:rPr sz="1400" b="1" spc="-70" dirty="0">
                <a:latin typeface="Calibri"/>
                <a:cs typeface="Calibri"/>
              </a:rPr>
              <a:t> </a:t>
            </a:r>
            <a:r>
              <a:rPr sz="1400" dirty="0">
                <a:latin typeface="Calibri"/>
                <a:cs typeface="Calibri"/>
              </a:rPr>
              <a:t>Current</a:t>
            </a:r>
            <a:r>
              <a:rPr sz="1400" spc="-10" dirty="0">
                <a:latin typeface="Calibri"/>
                <a:cs typeface="Calibri"/>
              </a:rPr>
              <a:t> </a:t>
            </a:r>
            <a:r>
              <a:rPr sz="1400" dirty="0">
                <a:latin typeface="Calibri"/>
                <a:cs typeface="Calibri"/>
              </a:rPr>
              <a:t>competitor</a:t>
            </a:r>
            <a:r>
              <a:rPr sz="1400" spc="-10"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the</a:t>
            </a:r>
            <a:r>
              <a:rPr sz="1400" spc="-25" dirty="0">
                <a:latin typeface="Calibri"/>
                <a:cs typeface="Calibri"/>
              </a:rPr>
              <a:t> </a:t>
            </a:r>
            <a:r>
              <a:rPr sz="1400" dirty="0">
                <a:latin typeface="Calibri"/>
                <a:cs typeface="Calibri"/>
              </a:rPr>
              <a:t>company</a:t>
            </a:r>
            <a:r>
              <a:rPr sz="1400" spc="-25" dirty="0">
                <a:latin typeface="Calibri"/>
                <a:cs typeface="Calibri"/>
              </a:rPr>
              <a:t> </a:t>
            </a:r>
            <a:r>
              <a:rPr sz="1400" dirty="0">
                <a:latin typeface="Calibri"/>
                <a:cs typeface="Calibri"/>
              </a:rPr>
              <a:t>in</a:t>
            </a:r>
            <a:r>
              <a:rPr sz="1400" spc="-20" dirty="0">
                <a:latin typeface="Calibri"/>
                <a:cs typeface="Calibri"/>
              </a:rPr>
              <a:t> </a:t>
            </a:r>
            <a:r>
              <a:rPr sz="1400" dirty="0">
                <a:latin typeface="Calibri"/>
                <a:cs typeface="Calibri"/>
              </a:rPr>
              <a:t>the</a:t>
            </a:r>
            <a:r>
              <a:rPr sz="1400" spc="-20" dirty="0">
                <a:latin typeface="Calibri"/>
                <a:cs typeface="Calibri"/>
              </a:rPr>
              <a:t> </a:t>
            </a:r>
            <a:r>
              <a:rPr sz="1400" dirty="0">
                <a:latin typeface="Calibri"/>
                <a:cs typeface="Calibri"/>
              </a:rPr>
              <a:t>same</a:t>
            </a:r>
            <a:r>
              <a:rPr sz="1400" spc="-30" dirty="0">
                <a:latin typeface="Calibri"/>
                <a:cs typeface="Calibri"/>
              </a:rPr>
              <a:t> </a:t>
            </a:r>
            <a:r>
              <a:rPr sz="1400" spc="-10" dirty="0">
                <a:latin typeface="Calibri"/>
                <a:cs typeface="Calibri"/>
              </a:rPr>
              <a:t>sector</a:t>
            </a:r>
            <a:endParaRPr sz="1400">
              <a:latin typeface="Calibri"/>
              <a:cs typeface="Calibri"/>
            </a:endParaRPr>
          </a:p>
          <a:p>
            <a:pPr marL="299085" indent="-286385">
              <a:lnSpc>
                <a:spcPct val="100000"/>
              </a:lnSpc>
              <a:spcBef>
                <a:spcPts val="925"/>
              </a:spcBef>
              <a:buFont typeface="Arial"/>
              <a:buChar char="•"/>
              <a:tabLst>
                <a:tab pos="299085" algn="l"/>
              </a:tabLst>
            </a:pPr>
            <a:r>
              <a:rPr sz="1400" b="1" dirty="0">
                <a:latin typeface="Calibri"/>
                <a:cs typeface="Calibri"/>
              </a:rPr>
              <a:t>Hourly:</a:t>
            </a:r>
            <a:r>
              <a:rPr sz="1400" b="1" spc="254" dirty="0">
                <a:latin typeface="Calibri"/>
                <a:cs typeface="Calibri"/>
              </a:rPr>
              <a:t> </a:t>
            </a:r>
            <a:r>
              <a:rPr sz="1400" spc="-20" dirty="0">
                <a:latin typeface="Calibri"/>
                <a:cs typeface="Calibri"/>
              </a:rPr>
              <a:t>Tells</a:t>
            </a:r>
            <a:r>
              <a:rPr sz="1400" spc="-10" dirty="0">
                <a:latin typeface="Calibri"/>
                <a:cs typeface="Calibri"/>
              </a:rPr>
              <a:t> </a:t>
            </a:r>
            <a:r>
              <a:rPr sz="1400" dirty="0">
                <a:latin typeface="Calibri"/>
                <a:cs typeface="Calibri"/>
              </a:rPr>
              <a:t>us</a:t>
            </a:r>
            <a:r>
              <a:rPr sz="1400" spc="-15" dirty="0">
                <a:latin typeface="Calibri"/>
                <a:cs typeface="Calibri"/>
              </a:rPr>
              <a:t> </a:t>
            </a:r>
            <a:r>
              <a:rPr sz="1400" dirty="0">
                <a:latin typeface="Calibri"/>
                <a:cs typeface="Calibri"/>
              </a:rPr>
              <a:t>if</a:t>
            </a:r>
            <a:r>
              <a:rPr sz="1400" spc="-10" dirty="0">
                <a:latin typeface="Calibri"/>
                <a:cs typeface="Calibri"/>
              </a:rPr>
              <a:t> </a:t>
            </a:r>
            <a:r>
              <a:rPr sz="1400" dirty="0">
                <a:latin typeface="Calibri"/>
                <a:cs typeface="Calibri"/>
              </a:rPr>
              <a:t>the</a:t>
            </a:r>
            <a:r>
              <a:rPr sz="1400" spc="-15" dirty="0">
                <a:latin typeface="Calibri"/>
                <a:cs typeface="Calibri"/>
              </a:rPr>
              <a:t> </a:t>
            </a:r>
            <a:r>
              <a:rPr sz="1400" dirty="0">
                <a:latin typeface="Calibri"/>
                <a:cs typeface="Calibri"/>
              </a:rPr>
              <a:t>salary</a:t>
            </a:r>
            <a:r>
              <a:rPr sz="1400" spc="-15" dirty="0">
                <a:latin typeface="Calibri"/>
                <a:cs typeface="Calibri"/>
              </a:rPr>
              <a:t> </a:t>
            </a:r>
            <a:r>
              <a:rPr sz="1400" dirty="0">
                <a:latin typeface="Calibri"/>
                <a:cs typeface="Calibri"/>
              </a:rPr>
              <a:t>reported</a:t>
            </a:r>
            <a:r>
              <a:rPr sz="1400" spc="-20" dirty="0">
                <a:latin typeface="Calibri"/>
                <a:cs typeface="Calibri"/>
              </a:rPr>
              <a:t> </a:t>
            </a:r>
            <a:r>
              <a:rPr sz="1400" dirty="0">
                <a:latin typeface="Calibri"/>
                <a:cs typeface="Calibri"/>
              </a:rPr>
              <a:t>was</a:t>
            </a:r>
            <a:r>
              <a:rPr sz="1400" spc="-25" dirty="0">
                <a:latin typeface="Calibri"/>
                <a:cs typeface="Calibri"/>
              </a:rPr>
              <a:t> </a:t>
            </a:r>
            <a:r>
              <a:rPr sz="1400" dirty="0">
                <a:latin typeface="Calibri"/>
                <a:cs typeface="Calibri"/>
              </a:rPr>
              <a:t>hourly</a:t>
            </a:r>
            <a:r>
              <a:rPr sz="1400" spc="-15" dirty="0">
                <a:latin typeface="Calibri"/>
                <a:cs typeface="Calibri"/>
              </a:rPr>
              <a:t> </a:t>
            </a:r>
            <a:r>
              <a:rPr sz="1400" dirty="0">
                <a:latin typeface="Calibri"/>
                <a:cs typeface="Calibri"/>
              </a:rPr>
              <a:t>or</a:t>
            </a:r>
            <a:r>
              <a:rPr sz="1400" spc="-25" dirty="0">
                <a:latin typeface="Calibri"/>
                <a:cs typeface="Calibri"/>
              </a:rPr>
              <a:t> </a:t>
            </a:r>
            <a:r>
              <a:rPr sz="1400" spc="-10" dirty="0">
                <a:latin typeface="Calibri"/>
                <a:cs typeface="Calibri"/>
              </a:rPr>
              <a:t>yearly.</a:t>
            </a:r>
            <a:endParaRPr sz="1400">
              <a:latin typeface="Calibri"/>
              <a:cs typeface="Calibri"/>
            </a:endParaRPr>
          </a:p>
          <a:p>
            <a:pPr marL="338455" indent="-325755">
              <a:lnSpc>
                <a:spcPct val="100000"/>
              </a:lnSpc>
              <a:spcBef>
                <a:spcPts val="910"/>
              </a:spcBef>
              <a:buFont typeface="Arial"/>
              <a:buChar char="•"/>
              <a:tabLst>
                <a:tab pos="338455" algn="l"/>
              </a:tabLst>
            </a:pPr>
            <a:r>
              <a:rPr sz="1400" dirty="0">
                <a:latin typeface="Calibri"/>
                <a:cs typeface="Calibri"/>
              </a:rPr>
              <a:t>1:</a:t>
            </a:r>
            <a:r>
              <a:rPr sz="1400" spc="-20" dirty="0">
                <a:latin typeface="Calibri"/>
                <a:cs typeface="Calibri"/>
              </a:rPr>
              <a:t> </a:t>
            </a:r>
            <a:r>
              <a:rPr sz="1400" spc="-10" dirty="0">
                <a:latin typeface="Calibri"/>
                <a:cs typeface="Calibri"/>
              </a:rPr>
              <a:t>Hourly,</a:t>
            </a:r>
            <a:r>
              <a:rPr sz="1400" spc="-30" dirty="0">
                <a:latin typeface="Calibri"/>
                <a:cs typeface="Calibri"/>
              </a:rPr>
              <a:t> </a:t>
            </a:r>
            <a:r>
              <a:rPr sz="1400" dirty="0">
                <a:latin typeface="Calibri"/>
                <a:cs typeface="Calibri"/>
              </a:rPr>
              <a:t>0:</a:t>
            </a:r>
            <a:r>
              <a:rPr sz="1400" spc="-20" dirty="0">
                <a:latin typeface="Calibri"/>
                <a:cs typeface="Calibri"/>
              </a:rPr>
              <a:t> </a:t>
            </a:r>
            <a:r>
              <a:rPr sz="1400" dirty="0">
                <a:latin typeface="Calibri"/>
                <a:cs typeface="Calibri"/>
              </a:rPr>
              <a:t>not</a:t>
            </a:r>
            <a:r>
              <a:rPr sz="1400" spc="-10" dirty="0">
                <a:latin typeface="Calibri"/>
                <a:cs typeface="Calibri"/>
              </a:rPr>
              <a:t> hourly.</a:t>
            </a:r>
            <a:endParaRPr sz="1400">
              <a:latin typeface="Calibri"/>
              <a:cs typeface="Calibri"/>
            </a:endParaRPr>
          </a:p>
          <a:p>
            <a:pPr marL="299085" indent="-286385">
              <a:lnSpc>
                <a:spcPct val="100000"/>
              </a:lnSpc>
              <a:spcBef>
                <a:spcPts val="925"/>
              </a:spcBef>
              <a:buFont typeface="Arial"/>
              <a:buChar char="•"/>
              <a:tabLst>
                <a:tab pos="299085" algn="l"/>
              </a:tabLst>
            </a:pPr>
            <a:r>
              <a:rPr sz="1400" b="1" dirty="0">
                <a:latin typeface="Calibri"/>
                <a:cs typeface="Calibri"/>
              </a:rPr>
              <a:t>Employer</a:t>
            </a:r>
            <a:r>
              <a:rPr sz="1400" b="1" spc="-40" dirty="0">
                <a:latin typeface="Calibri"/>
                <a:cs typeface="Calibri"/>
              </a:rPr>
              <a:t> </a:t>
            </a:r>
            <a:r>
              <a:rPr sz="1400" b="1" spc="-10" dirty="0">
                <a:latin typeface="Calibri"/>
                <a:cs typeface="Calibri"/>
              </a:rPr>
              <a:t>provided:</a:t>
            </a:r>
            <a:r>
              <a:rPr sz="1400" b="1" spc="-55" dirty="0">
                <a:latin typeface="Calibri"/>
                <a:cs typeface="Calibri"/>
              </a:rPr>
              <a:t> </a:t>
            </a:r>
            <a:r>
              <a:rPr sz="1400" dirty="0">
                <a:latin typeface="Calibri"/>
                <a:cs typeface="Calibri"/>
              </a:rPr>
              <a:t>1:</a:t>
            </a:r>
            <a:r>
              <a:rPr sz="1400" spc="-15" dirty="0">
                <a:latin typeface="Calibri"/>
                <a:cs typeface="Calibri"/>
              </a:rPr>
              <a:t> </a:t>
            </a:r>
            <a:r>
              <a:rPr sz="1400" dirty="0">
                <a:latin typeface="Calibri"/>
                <a:cs typeface="Calibri"/>
              </a:rPr>
              <a:t>If</a:t>
            </a:r>
            <a:r>
              <a:rPr sz="1400" spc="-15" dirty="0">
                <a:latin typeface="Calibri"/>
                <a:cs typeface="Calibri"/>
              </a:rPr>
              <a:t> </a:t>
            </a:r>
            <a:r>
              <a:rPr sz="1400" dirty="0">
                <a:latin typeface="Calibri"/>
                <a:cs typeface="Calibri"/>
              </a:rPr>
              <a:t>the</a:t>
            </a:r>
            <a:r>
              <a:rPr sz="1400" spc="-10" dirty="0">
                <a:latin typeface="Calibri"/>
                <a:cs typeface="Calibri"/>
              </a:rPr>
              <a:t> </a:t>
            </a:r>
            <a:r>
              <a:rPr sz="1400" dirty="0">
                <a:latin typeface="Calibri"/>
                <a:cs typeface="Calibri"/>
              </a:rPr>
              <a:t>salary</a:t>
            </a:r>
            <a:r>
              <a:rPr sz="1400" spc="-15" dirty="0">
                <a:latin typeface="Calibri"/>
                <a:cs typeface="Calibri"/>
              </a:rPr>
              <a:t> </a:t>
            </a:r>
            <a:r>
              <a:rPr sz="1400" dirty="0">
                <a:latin typeface="Calibri"/>
                <a:cs typeface="Calibri"/>
              </a:rPr>
              <a:t>was</a:t>
            </a:r>
            <a:r>
              <a:rPr sz="1400" spc="-30" dirty="0">
                <a:latin typeface="Calibri"/>
                <a:cs typeface="Calibri"/>
              </a:rPr>
              <a:t> </a:t>
            </a:r>
            <a:r>
              <a:rPr sz="1400" dirty="0">
                <a:latin typeface="Calibri"/>
                <a:cs typeface="Calibri"/>
              </a:rPr>
              <a:t>provided</a:t>
            </a:r>
            <a:r>
              <a:rPr sz="1400" spc="-15" dirty="0">
                <a:latin typeface="Calibri"/>
                <a:cs typeface="Calibri"/>
              </a:rPr>
              <a:t> </a:t>
            </a:r>
            <a:r>
              <a:rPr sz="1400" dirty="0">
                <a:latin typeface="Calibri"/>
                <a:cs typeface="Calibri"/>
              </a:rPr>
              <a:t>by</a:t>
            </a:r>
            <a:r>
              <a:rPr sz="1400" spc="-5" dirty="0">
                <a:latin typeface="Calibri"/>
                <a:cs typeface="Calibri"/>
              </a:rPr>
              <a:t> </a:t>
            </a:r>
            <a:r>
              <a:rPr sz="1400" dirty="0">
                <a:latin typeface="Calibri"/>
                <a:cs typeface="Calibri"/>
              </a:rPr>
              <a:t>the</a:t>
            </a:r>
            <a:r>
              <a:rPr sz="1400" spc="-15" dirty="0">
                <a:latin typeface="Calibri"/>
                <a:cs typeface="Calibri"/>
              </a:rPr>
              <a:t> </a:t>
            </a:r>
            <a:r>
              <a:rPr sz="1400" dirty="0">
                <a:latin typeface="Calibri"/>
                <a:cs typeface="Calibri"/>
              </a:rPr>
              <a:t>employee</a:t>
            </a:r>
            <a:r>
              <a:rPr sz="1400" spc="-10" dirty="0">
                <a:latin typeface="Calibri"/>
                <a:cs typeface="Calibri"/>
              </a:rPr>
              <a:t> </a:t>
            </a:r>
            <a:r>
              <a:rPr sz="1400" dirty="0">
                <a:latin typeface="Calibri"/>
                <a:cs typeface="Calibri"/>
              </a:rPr>
              <a:t>of</a:t>
            </a:r>
            <a:r>
              <a:rPr sz="1400" spc="-25" dirty="0">
                <a:latin typeface="Calibri"/>
                <a:cs typeface="Calibri"/>
              </a:rPr>
              <a:t> </a:t>
            </a:r>
            <a:r>
              <a:rPr sz="1400" dirty="0">
                <a:latin typeface="Calibri"/>
                <a:cs typeface="Calibri"/>
              </a:rPr>
              <a:t>the</a:t>
            </a:r>
            <a:r>
              <a:rPr sz="1400" spc="-15" dirty="0">
                <a:latin typeface="Calibri"/>
                <a:cs typeface="Calibri"/>
              </a:rPr>
              <a:t> </a:t>
            </a:r>
            <a:r>
              <a:rPr sz="1400" spc="-20" dirty="0">
                <a:latin typeface="Calibri"/>
                <a:cs typeface="Calibri"/>
              </a:rPr>
              <a:t>company,</a:t>
            </a:r>
            <a:r>
              <a:rPr sz="1400" spc="-10" dirty="0">
                <a:latin typeface="Calibri"/>
                <a:cs typeface="Calibri"/>
              </a:rPr>
              <a:t> </a:t>
            </a:r>
            <a:r>
              <a:rPr sz="1400" dirty="0">
                <a:latin typeface="Calibri"/>
                <a:cs typeface="Calibri"/>
              </a:rPr>
              <a:t>0:</a:t>
            </a:r>
            <a:r>
              <a:rPr sz="1400" spc="-20" dirty="0">
                <a:latin typeface="Calibri"/>
                <a:cs typeface="Calibri"/>
              </a:rPr>
              <a:t> </a:t>
            </a:r>
            <a:r>
              <a:rPr sz="1400" spc="-10" dirty="0">
                <a:latin typeface="Calibri"/>
                <a:cs typeface="Calibri"/>
              </a:rPr>
              <a:t>otherwise.</a:t>
            </a:r>
            <a:endParaRPr sz="1400">
              <a:latin typeface="Calibri"/>
              <a:cs typeface="Calibri"/>
            </a:endParaRPr>
          </a:p>
          <a:p>
            <a:pPr marL="299085" indent="-286385">
              <a:lnSpc>
                <a:spcPct val="100000"/>
              </a:lnSpc>
              <a:spcBef>
                <a:spcPts val="915"/>
              </a:spcBef>
              <a:buFont typeface="Arial"/>
              <a:buChar char="•"/>
              <a:tabLst>
                <a:tab pos="299085" algn="l"/>
              </a:tabLst>
            </a:pPr>
            <a:r>
              <a:rPr sz="1400" b="1" dirty="0">
                <a:latin typeface="Calibri"/>
                <a:cs typeface="Calibri"/>
              </a:rPr>
              <a:t>Lower</a:t>
            </a:r>
            <a:r>
              <a:rPr sz="1400" b="1" spc="-50" dirty="0">
                <a:latin typeface="Calibri"/>
                <a:cs typeface="Calibri"/>
              </a:rPr>
              <a:t> </a:t>
            </a:r>
            <a:r>
              <a:rPr sz="1400" b="1" dirty="0">
                <a:latin typeface="Calibri"/>
                <a:cs typeface="Calibri"/>
              </a:rPr>
              <a:t>Salary:</a:t>
            </a:r>
            <a:r>
              <a:rPr sz="1400" b="1" spc="-35" dirty="0">
                <a:latin typeface="Calibri"/>
                <a:cs typeface="Calibri"/>
              </a:rPr>
              <a:t> </a:t>
            </a:r>
            <a:r>
              <a:rPr sz="1400" dirty="0">
                <a:latin typeface="Calibri"/>
                <a:cs typeface="Calibri"/>
              </a:rPr>
              <a:t>Lower</a:t>
            </a:r>
            <a:r>
              <a:rPr sz="1400" spc="-40" dirty="0">
                <a:latin typeface="Calibri"/>
                <a:cs typeface="Calibri"/>
              </a:rPr>
              <a:t> </a:t>
            </a:r>
            <a:r>
              <a:rPr sz="1400" dirty="0">
                <a:latin typeface="Calibri"/>
                <a:cs typeface="Calibri"/>
              </a:rPr>
              <a:t>salary</a:t>
            </a:r>
            <a:r>
              <a:rPr sz="1400" spc="-25" dirty="0">
                <a:latin typeface="Calibri"/>
                <a:cs typeface="Calibri"/>
              </a:rPr>
              <a:t> </a:t>
            </a:r>
            <a:r>
              <a:rPr sz="1400" dirty="0">
                <a:latin typeface="Calibri"/>
                <a:cs typeface="Calibri"/>
              </a:rPr>
              <a:t>reported</a:t>
            </a:r>
            <a:r>
              <a:rPr sz="1400" spc="-30" dirty="0">
                <a:latin typeface="Calibri"/>
                <a:cs typeface="Calibri"/>
              </a:rPr>
              <a:t> </a:t>
            </a:r>
            <a:r>
              <a:rPr sz="1400" dirty="0">
                <a:latin typeface="Calibri"/>
                <a:cs typeface="Calibri"/>
              </a:rPr>
              <a:t>for</a:t>
            </a:r>
            <a:r>
              <a:rPr sz="1400" spc="-45" dirty="0">
                <a:latin typeface="Calibri"/>
                <a:cs typeface="Calibri"/>
              </a:rPr>
              <a:t> </a:t>
            </a:r>
            <a:r>
              <a:rPr sz="1400" dirty="0">
                <a:latin typeface="Calibri"/>
                <a:cs typeface="Calibri"/>
              </a:rPr>
              <a:t>the</a:t>
            </a:r>
            <a:r>
              <a:rPr sz="1400" spc="-20" dirty="0">
                <a:latin typeface="Calibri"/>
                <a:cs typeface="Calibri"/>
              </a:rPr>
              <a:t> job.</a:t>
            </a:r>
            <a:endParaRPr sz="1400">
              <a:latin typeface="Calibri"/>
              <a:cs typeface="Calibri"/>
            </a:endParaRPr>
          </a:p>
          <a:p>
            <a:pPr marL="299085" indent="-286385">
              <a:lnSpc>
                <a:spcPct val="100000"/>
              </a:lnSpc>
              <a:spcBef>
                <a:spcPts val="910"/>
              </a:spcBef>
              <a:buFont typeface="Arial"/>
              <a:buChar char="•"/>
              <a:tabLst>
                <a:tab pos="299085" algn="l"/>
              </a:tabLst>
            </a:pPr>
            <a:r>
              <a:rPr sz="1400" b="1" dirty="0">
                <a:latin typeface="Calibri"/>
                <a:cs typeface="Calibri"/>
              </a:rPr>
              <a:t>Uppr</a:t>
            </a:r>
            <a:r>
              <a:rPr sz="1400" b="1" spc="-45" dirty="0">
                <a:latin typeface="Calibri"/>
                <a:cs typeface="Calibri"/>
              </a:rPr>
              <a:t> </a:t>
            </a:r>
            <a:r>
              <a:rPr sz="1400" b="1" dirty="0">
                <a:latin typeface="Calibri"/>
                <a:cs typeface="Calibri"/>
              </a:rPr>
              <a:t>Salary:</a:t>
            </a:r>
            <a:r>
              <a:rPr sz="1400" b="1" spc="-35" dirty="0">
                <a:latin typeface="Calibri"/>
                <a:cs typeface="Calibri"/>
              </a:rPr>
              <a:t> </a:t>
            </a:r>
            <a:r>
              <a:rPr sz="1400" dirty="0">
                <a:latin typeface="Calibri"/>
                <a:cs typeface="Calibri"/>
              </a:rPr>
              <a:t>Upper</a:t>
            </a:r>
            <a:r>
              <a:rPr sz="1400" spc="-15" dirty="0">
                <a:latin typeface="Calibri"/>
                <a:cs typeface="Calibri"/>
              </a:rPr>
              <a:t> </a:t>
            </a:r>
            <a:r>
              <a:rPr sz="1400" dirty="0">
                <a:latin typeface="Calibri"/>
                <a:cs typeface="Calibri"/>
              </a:rPr>
              <a:t>salary</a:t>
            </a:r>
            <a:r>
              <a:rPr sz="1400" spc="-25" dirty="0">
                <a:latin typeface="Calibri"/>
                <a:cs typeface="Calibri"/>
              </a:rPr>
              <a:t> </a:t>
            </a:r>
            <a:r>
              <a:rPr sz="1400" dirty="0">
                <a:latin typeface="Calibri"/>
                <a:cs typeface="Calibri"/>
              </a:rPr>
              <a:t>reported</a:t>
            </a:r>
            <a:r>
              <a:rPr sz="1400" spc="-25" dirty="0">
                <a:latin typeface="Calibri"/>
                <a:cs typeface="Calibri"/>
              </a:rPr>
              <a:t> </a:t>
            </a:r>
            <a:r>
              <a:rPr sz="1400" dirty="0">
                <a:latin typeface="Calibri"/>
                <a:cs typeface="Calibri"/>
              </a:rPr>
              <a:t>for</a:t>
            </a:r>
            <a:r>
              <a:rPr sz="1400" spc="-45" dirty="0">
                <a:latin typeface="Calibri"/>
                <a:cs typeface="Calibri"/>
              </a:rPr>
              <a:t> </a:t>
            </a:r>
            <a:r>
              <a:rPr sz="1400" dirty="0">
                <a:latin typeface="Calibri"/>
                <a:cs typeface="Calibri"/>
              </a:rPr>
              <a:t>the</a:t>
            </a:r>
            <a:r>
              <a:rPr sz="1400" spc="-5" dirty="0">
                <a:latin typeface="Calibri"/>
                <a:cs typeface="Calibri"/>
              </a:rPr>
              <a:t> </a:t>
            </a:r>
            <a:r>
              <a:rPr sz="1400" spc="-20" dirty="0">
                <a:latin typeface="Calibri"/>
                <a:cs typeface="Calibri"/>
              </a:rPr>
              <a:t>job.</a:t>
            </a:r>
            <a:endParaRPr sz="1400">
              <a:latin typeface="Calibri"/>
              <a:cs typeface="Calibri"/>
            </a:endParaRPr>
          </a:p>
          <a:p>
            <a:pPr marL="299085" indent="-286385">
              <a:lnSpc>
                <a:spcPct val="100000"/>
              </a:lnSpc>
              <a:spcBef>
                <a:spcPts val="925"/>
              </a:spcBef>
              <a:buFont typeface="Arial"/>
              <a:buChar char="•"/>
              <a:tabLst>
                <a:tab pos="299085" algn="l"/>
              </a:tabLst>
            </a:pPr>
            <a:r>
              <a:rPr sz="1400" b="1" dirty="0">
                <a:latin typeface="Calibri"/>
                <a:cs typeface="Calibri"/>
              </a:rPr>
              <a:t>Avg</a:t>
            </a:r>
            <a:r>
              <a:rPr sz="1400" b="1" spc="-45" dirty="0">
                <a:latin typeface="Calibri"/>
                <a:cs typeface="Calibri"/>
              </a:rPr>
              <a:t> </a:t>
            </a:r>
            <a:r>
              <a:rPr sz="1400" b="1" dirty="0">
                <a:latin typeface="Calibri"/>
                <a:cs typeface="Calibri"/>
              </a:rPr>
              <a:t>Salary(K):</a:t>
            </a:r>
            <a:r>
              <a:rPr sz="1400" b="1" spc="-20" dirty="0">
                <a:latin typeface="Calibri"/>
                <a:cs typeface="Calibri"/>
              </a:rPr>
              <a:t> </a:t>
            </a:r>
            <a:r>
              <a:rPr sz="1400" spc="-10" dirty="0">
                <a:latin typeface="Calibri"/>
                <a:cs typeface="Calibri"/>
              </a:rPr>
              <a:t>Average</a:t>
            </a:r>
            <a:r>
              <a:rPr sz="1400" spc="-25"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Lower</a:t>
            </a:r>
            <a:r>
              <a:rPr sz="1400" spc="-45" dirty="0">
                <a:latin typeface="Calibri"/>
                <a:cs typeface="Calibri"/>
              </a:rPr>
              <a:t> </a:t>
            </a:r>
            <a:r>
              <a:rPr sz="1400" dirty="0">
                <a:latin typeface="Calibri"/>
                <a:cs typeface="Calibri"/>
              </a:rPr>
              <a:t>and</a:t>
            </a:r>
            <a:r>
              <a:rPr sz="1400" spc="-5" dirty="0">
                <a:latin typeface="Calibri"/>
                <a:cs typeface="Calibri"/>
              </a:rPr>
              <a:t> </a:t>
            </a:r>
            <a:r>
              <a:rPr sz="1400" dirty="0">
                <a:latin typeface="Calibri"/>
                <a:cs typeface="Calibri"/>
              </a:rPr>
              <a:t>Upper</a:t>
            </a:r>
            <a:r>
              <a:rPr sz="1400" spc="-10" dirty="0">
                <a:latin typeface="Calibri"/>
                <a:cs typeface="Calibri"/>
              </a:rPr>
              <a:t> </a:t>
            </a:r>
            <a:r>
              <a:rPr sz="1400" dirty="0">
                <a:latin typeface="Calibri"/>
                <a:cs typeface="Calibri"/>
              </a:rPr>
              <a:t>salary</a:t>
            </a:r>
            <a:r>
              <a:rPr sz="1400" spc="-40" dirty="0">
                <a:latin typeface="Calibri"/>
                <a:cs typeface="Calibri"/>
              </a:rPr>
              <a:t> </a:t>
            </a:r>
            <a:r>
              <a:rPr sz="1400" spc="-10" dirty="0">
                <a:latin typeface="Calibri"/>
                <a:cs typeface="Calibri"/>
              </a:rPr>
              <a:t>yearly.</a:t>
            </a:r>
            <a:r>
              <a:rPr sz="1400" spc="-20" dirty="0">
                <a:latin typeface="Calibri"/>
                <a:cs typeface="Calibri"/>
              </a:rPr>
              <a:t> </a:t>
            </a:r>
            <a:r>
              <a:rPr sz="1400" dirty="0">
                <a:latin typeface="Calibri"/>
                <a:cs typeface="Calibri"/>
              </a:rPr>
              <a:t>K</a:t>
            </a:r>
            <a:r>
              <a:rPr sz="1400" spc="-30" dirty="0">
                <a:latin typeface="Calibri"/>
                <a:cs typeface="Calibri"/>
              </a:rPr>
              <a:t> </a:t>
            </a:r>
            <a:r>
              <a:rPr sz="1400" dirty="0">
                <a:latin typeface="Calibri"/>
                <a:cs typeface="Calibri"/>
              </a:rPr>
              <a:t>is</a:t>
            </a:r>
            <a:r>
              <a:rPr sz="1400" spc="-15" dirty="0">
                <a:latin typeface="Calibri"/>
                <a:cs typeface="Calibri"/>
              </a:rPr>
              <a:t> </a:t>
            </a:r>
            <a:r>
              <a:rPr sz="1400" dirty="0">
                <a:latin typeface="Calibri"/>
                <a:cs typeface="Calibri"/>
              </a:rPr>
              <a:t>the</a:t>
            </a:r>
            <a:r>
              <a:rPr sz="1400" spc="-5" dirty="0">
                <a:latin typeface="Calibri"/>
                <a:cs typeface="Calibri"/>
              </a:rPr>
              <a:t> </a:t>
            </a:r>
            <a:r>
              <a:rPr sz="1400" dirty="0">
                <a:latin typeface="Calibri"/>
                <a:cs typeface="Calibri"/>
              </a:rPr>
              <a:t>unit</a:t>
            </a:r>
            <a:r>
              <a:rPr sz="1400" spc="-10"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the column,</a:t>
            </a:r>
            <a:r>
              <a:rPr sz="1400" spc="-25" dirty="0">
                <a:latin typeface="Calibri"/>
                <a:cs typeface="Calibri"/>
              </a:rPr>
              <a:t> </a:t>
            </a:r>
            <a:r>
              <a:rPr sz="1400" dirty="0">
                <a:latin typeface="Calibri"/>
                <a:cs typeface="Calibri"/>
              </a:rPr>
              <a:t>it</a:t>
            </a:r>
            <a:r>
              <a:rPr sz="1400" spc="-15" dirty="0">
                <a:latin typeface="Calibri"/>
                <a:cs typeface="Calibri"/>
              </a:rPr>
              <a:t> </a:t>
            </a:r>
            <a:r>
              <a:rPr sz="1400" dirty="0">
                <a:latin typeface="Calibri"/>
                <a:cs typeface="Calibri"/>
              </a:rPr>
              <a:t>means</a:t>
            </a:r>
            <a:r>
              <a:rPr sz="1400" spc="-10" dirty="0">
                <a:latin typeface="Calibri"/>
                <a:cs typeface="Calibri"/>
              </a:rPr>
              <a:t> </a:t>
            </a:r>
            <a:r>
              <a:rPr sz="1400" dirty="0">
                <a:latin typeface="Calibri"/>
                <a:cs typeface="Calibri"/>
              </a:rPr>
              <a:t>1000.</a:t>
            </a:r>
            <a:r>
              <a:rPr sz="1400" spc="-25" dirty="0">
                <a:latin typeface="Calibri"/>
                <a:cs typeface="Calibri"/>
              </a:rPr>
              <a:t> </a:t>
            </a:r>
            <a:r>
              <a:rPr sz="1400" dirty="0">
                <a:latin typeface="Calibri"/>
                <a:cs typeface="Calibri"/>
              </a:rPr>
              <a:t>Also,</a:t>
            </a:r>
            <a:r>
              <a:rPr sz="1400" spc="-35" dirty="0">
                <a:latin typeface="Calibri"/>
                <a:cs typeface="Calibri"/>
              </a:rPr>
              <a:t> </a:t>
            </a:r>
            <a:r>
              <a:rPr sz="1400" dirty="0">
                <a:latin typeface="Calibri"/>
                <a:cs typeface="Calibri"/>
              </a:rPr>
              <a:t>the salary</a:t>
            </a:r>
            <a:r>
              <a:rPr sz="1400" spc="-25" dirty="0">
                <a:latin typeface="Calibri"/>
                <a:cs typeface="Calibri"/>
              </a:rPr>
              <a:t> </a:t>
            </a:r>
            <a:r>
              <a:rPr sz="1400" dirty="0">
                <a:latin typeface="Calibri"/>
                <a:cs typeface="Calibri"/>
              </a:rPr>
              <a:t>is</a:t>
            </a:r>
            <a:r>
              <a:rPr sz="1400" spc="-15" dirty="0">
                <a:latin typeface="Calibri"/>
                <a:cs typeface="Calibri"/>
              </a:rPr>
              <a:t> </a:t>
            </a:r>
            <a:r>
              <a:rPr sz="1400" dirty="0">
                <a:latin typeface="Calibri"/>
                <a:cs typeface="Calibri"/>
              </a:rPr>
              <a:t>in</a:t>
            </a:r>
            <a:r>
              <a:rPr sz="1400" spc="-30" dirty="0">
                <a:latin typeface="Calibri"/>
                <a:cs typeface="Calibri"/>
              </a:rPr>
              <a:t> </a:t>
            </a:r>
            <a:r>
              <a:rPr sz="1400" dirty="0">
                <a:latin typeface="Calibri"/>
                <a:cs typeface="Calibri"/>
              </a:rPr>
              <a:t>($)</a:t>
            </a:r>
            <a:r>
              <a:rPr sz="1400" spc="-20" dirty="0">
                <a:latin typeface="Calibri"/>
                <a:cs typeface="Calibri"/>
              </a:rPr>
              <a:t> </a:t>
            </a:r>
            <a:r>
              <a:rPr sz="1400" dirty="0">
                <a:latin typeface="Calibri"/>
                <a:cs typeface="Calibri"/>
              </a:rPr>
              <a:t>U.S.</a:t>
            </a:r>
            <a:r>
              <a:rPr sz="1400" spc="-40" dirty="0">
                <a:latin typeface="Calibri"/>
                <a:cs typeface="Calibri"/>
              </a:rPr>
              <a:t> </a:t>
            </a:r>
            <a:r>
              <a:rPr sz="1400" spc="-10" dirty="0">
                <a:latin typeface="Calibri"/>
                <a:cs typeface="Calibri"/>
              </a:rPr>
              <a:t>dollars.</a:t>
            </a:r>
            <a:endParaRPr sz="1400">
              <a:latin typeface="Calibri"/>
              <a:cs typeface="Calibri"/>
            </a:endParaRPr>
          </a:p>
          <a:p>
            <a:pPr marL="299085" indent="-286385">
              <a:lnSpc>
                <a:spcPct val="100000"/>
              </a:lnSpc>
              <a:spcBef>
                <a:spcPts val="915"/>
              </a:spcBef>
              <a:buFont typeface="Arial"/>
              <a:buChar char="•"/>
              <a:tabLst>
                <a:tab pos="299085" algn="l"/>
              </a:tabLst>
            </a:pPr>
            <a:r>
              <a:rPr sz="1400" b="1" spc="-10" dirty="0">
                <a:latin typeface="Calibri"/>
                <a:cs typeface="Calibri"/>
              </a:rPr>
              <a:t>company_txt:</a:t>
            </a:r>
            <a:r>
              <a:rPr sz="1400" b="1" spc="-65" dirty="0">
                <a:latin typeface="Calibri"/>
                <a:cs typeface="Calibri"/>
              </a:rPr>
              <a:t> </a:t>
            </a:r>
            <a:r>
              <a:rPr sz="1400" dirty="0">
                <a:latin typeface="Calibri"/>
                <a:cs typeface="Calibri"/>
              </a:rPr>
              <a:t>It</a:t>
            </a:r>
            <a:r>
              <a:rPr sz="1400" spc="-5" dirty="0">
                <a:latin typeface="Calibri"/>
                <a:cs typeface="Calibri"/>
              </a:rPr>
              <a:t> </a:t>
            </a:r>
            <a:r>
              <a:rPr sz="1400" dirty="0">
                <a:latin typeface="Calibri"/>
                <a:cs typeface="Calibri"/>
              </a:rPr>
              <a:t>contains</a:t>
            </a:r>
            <a:r>
              <a:rPr sz="1400" spc="-5" dirty="0">
                <a:latin typeface="Calibri"/>
                <a:cs typeface="Calibri"/>
              </a:rPr>
              <a:t> </a:t>
            </a:r>
            <a:r>
              <a:rPr sz="1400" dirty="0">
                <a:latin typeface="Calibri"/>
                <a:cs typeface="Calibri"/>
              </a:rPr>
              <a:t>the</a:t>
            </a:r>
            <a:r>
              <a:rPr sz="1400" spc="-5" dirty="0">
                <a:latin typeface="Calibri"/>
                <a:cs typeface="Calibri"/>
              </a:rPr>
              <a:t> </a:t>
            </a:r>
            <a:r>
              <a:rPr sz="1400" dirty="0">
                <a:latin typeface="Calibri"/>
                <a:cs typeface="Calibri"/>
              </a:rPr>
              <a:t>name</a:t>
            </a:r>
            <a:r>
              <a:rPr sz="1400" spc="-10" dirty="0">
                <a:latin typeface="Calibri"/>
                <a:cs typeface="Calibri"/>
              </a:rPr>
              <a:t> </a:t>
            </a:r>
            <a:r>
              <a:rPr sz="1400" dirty="0">
                <a:latin typeface="Calibri"/>
                <a:cs typeface="Calibri"/>
              </a:rPr>
              <a:t>of</a:t>
            </a:r>
            <a:r>
              <a:rPr sz="1400" spc="-20" dirty="0">
                <a:latin typeface="Calibri"/>
                <a:cs typeface="Calibri"/>
              </a:rPr>
              <a:t> </a:t>
            </a:r>
            <a:r>
              <a:rPr sz="1400" dirty="0">
                <a:latin typeface="Calibri"/>
                <a:cs typeface="Calibri"/>
              </a:rPr>
              <a:t>the</a:t>
            </a:r>
            <a:r>
              <a:rPr sz="1400" spc="-5" dirty="0">
                <a:latin typeface="Calibri"/>
                <a:cs typeface="Calibri"/>
              </a:rPr>
              <a:t> </a:t>
            </a:r>
            <a:r>
              <a:rPr sz="1400" spc="-10" dirty="0">
                <a:latin typeface="Calibri"/>
                <a:cs typeface="Calibri"/>
              </a:rPr>
              <a:t>company.</a:t>
            </a:r>
            <a:endParaRPr sz="1400">
              <a:latin typeface="Calibri"/>
              <a:cs typeface="Calibri"/>
            </a:endParaRPr>
          </a:p>
          <a:p>
            <a:pPr marL="299085" indent="-286385">
              <a:lnSpc>
                <a:spcPct val="100000"/>
              </a:lnSpc>
              <a:spcBef>
                <a:spcPts val="919"/>
              </a:spcBef>
              <a:buFont typeface="Arial"/>
              <a:buChar char="•"/>
              <a:tabLst>
                <a:tab pos="299085" algn="l"/>
              </a:tabLst>
            </a:pPr>
            <a:r>
              <a:rPr sz="1400" b="1" dirty="0">
                <a:latin typeface="Calibri"/>
                <a:cs typeface="Calibri"/>
              </a:rPr>
              <a:t>Multiple</a:t>
            </a:r>
            <a:r>
              <a:rPr sz="1400" b="1" spc="-55" dirty="0">
                <a:latin typeface="Calibri"/>
                <a:cs typeface="Calibri"/>
              </a:rPr>
              <a:t> </a:t>
            </a:r>
            <a:r>
              <a:rPr sz="1400" b="1" dirty="0">
                <a:latin typeface="Calibri"/>
                <a:cs typeface="Calibri"/>
              </a:rPr>
              <a:t>skill</a:t>
            </a:r>
            <a:r>
              <a:rPr sz="1400" b="1" spc="-20" dirty="0">
                <a:latin typeface="Calibri"/>
                <a:cs typeface="Calibri"/>
              </a:rPr>
              <a:t> </a:t>
            </a:r>
            <a:r>
              <a:rPr sz="1400" b="1" dirty="0">
                <a:latin typeface="Calibri"/>
                <a:cs typeface="Calibri"/>
              </a:rPr>
              <a:t>columns</a:t>
            </a:r>
            <a:r>
              <a:rPr sz="1400" b="1" spc="-30" dirty="0">
                <a:latin typeface="Calibri"/>
                <a:cs typeface="Calibri"/>
              </a:rPr>
              <a:t> </a:t>
            </a:r>
            <a:r>
              <a:rPr sz="1400" dirty="0">
                <a:latin typeface="Calibri"/>
                <a:cs typeface="Calibri"/>
              </a:rPr>
              <a:t>(python,</a:t>
            </a:r>
            <a:r>
              <a:rPr sz="1400" spc="-15" dirty="0">
                <a:latin typeface="Calibri"/>
                <a:cs typeface="Calibri"/>
              </a:rPr>
              <a:t> </a:t>
            </a:r>
            <a:r>
              <a:rPr sz="1400" dirty="0">
                <a:latin typeface="Calibri"/>
                <a:cs typeface="Calibri"/>
              </a:rPr>
              <a:t>spark,</a:t>
            </a:r>
            <a:r>
              <a:rPr sz="1400" spc="-20" dirty="0">
                <a:latin typeface="Calibri"/>
                <a:cs typeface="Calibri"/>
              </a:rPr>
              <a:t> </a:t>
            </a:r>
            <a:r>
              <a:rPr sz="1400" dirty="0">
                <a:latin typeface="Calibri"/>
                <a:cs typeface="Calibri"/>
              </a:rPr>
              <a:t>aws,</a:t>
            </a:r>
            <a:r>
              <a:rPr sz="1400" spc="-45" dirty="0">
                <a:latin typeface="Calibri"/>
                <a:cs typeface="Calibri"/>
              </a:rPr>
              <a:t> </a:t>
            </a:r>
            <a:r>
              <a:rPr sz="1400" dirty="0">
                <a:latin typeface="Calibri"/>
                <a:cs typeface="Calibri"/>
              </a:rPr>
              <a:t>excel</a:t>
            </a:r>
            <a:r>
              <a:rPr sz="1400" spc="-5" dirty="0">
                <a:latin typeface="Calibri"/>
                <a:cs typeface="Calibri"/>
              </a:rPr>
              <a:t> </a:t>
            </a:r>
            <a:r>
              <a:rPr sz="1400" dirty="0">
                <a:latin typeface="Calibri"/>
                <a:cs typeface="Calibri"/>
              </a:rPr>
              <a:t>etc):</a:t>
            </a:r>
            <a:r>
              <a:rPr sz="1400" spc="-25" dirty="0">
                <a:latin typeface="Calibri"/>
                <a:cs typeface="Calibri"/>
              </a:rPr>
              <a:t> </a:t>
            </a:r>
            <a:r>
              <a:rPr sz="1400" dirty="0">
                <a:latin typeface="Calibri"/>
                <a:cs typeface="Calibri"/>
              </a:rPr>
              <a:t>1:</a:t>
            </a:r>
            <a:r>
              <a:rPr sz="1400" spc="-20" dirty="0">
                <a:latin typeface="Calibri"/>
                <a:cs typeface="Calibri"/>
              </a:rPr>
              <a:t> </a:t>
            </a:r>
            <a:r>
              <a:rPr sz="1400" dirty="0">
                <a:latin typeface="Calibri"/>
                <a:cs typeface="Calibri"/>
              </a:rPr>
              <a:t>Skill</a:t>
            </a:r>
            <a:r>
              <a:rPr sz="1400" spc="-30" dirty="0">
                <a:latin typeface="Calibri"/>
                <a:cs typeface="Calibri"/>
              </a:rPr>
              <a:t> </a:t>
            </a:r>
            <a:r>
              <a:rPr sz="1400" dirty="0">
                <a:latin typeface="Calibri"/>
                <a:cs typeface="Calibri"/>
              </a:rPr>
              <a:t>is</a:t>
            </a:r>
            <a:r>
              <a:rPr sz="1400" spc="-20" dirty="0">
                <a:latin typeface="Calibri"/>
                <a:cs typeface="Calibri"/>
              </a:rPr>
              <a:t> </a:t>
            </a:r>
            <a:r>
              <a:rPr sz="1400" dirty="0">
                <a:latin typeface="Calibri"/>
                <a:cs typeface="Calibri"/>
              </a:rPr>
              <a:t>required</a:t>
            </a:r>
            <a:r>
              <a:rPr sz="1400" spc="-15" dirty="0">
                <a:latin typeface="Calibri"/>
                <a:cs typeface="Calibri"/>
              </a:rPr>
              <a:t> </a:t>
            </a:r>
            <a:r>
              <a:rPr sz="1400" dirty="0">
                <a:latin typeface="Calibri"/>
                <a:cs typeface="Calibri"/>
              </a:rPr>
              <a:t>by</a:t>
            </a:r>
            <a:r>
              <a:rPr sz="1400" spc="-15" dirty="0">
                <a:latin typeface="Calibri"/>
                <a:cs typeface="Calibri"/>
              </a:rPr>
              <a:t> </a:t>
            </a:r>
            <a:r>
              <a:rPr sz="1400" dirty="0">
                <a:latin typeface="Calibri"/>
                <a:cs typeface="Calibri"/>
              </a:rPr>
              <a:t>the</a:t>
            </a:r>
            <a:r>
              <a:rPr sz="1400" spc="-20" dirty="0">
                <a:latin typeface="Calibri"/>
                <a:cs typeface="Calibri"/>
              </a:rPr>
              <a:t> company,</a:t>
            </a:r>
            <a:r>
              <a:rPr sz="1400" spc="-25" dirty="0">
                <a:latin typeface="Calibri"/>
                <a:cs typeface="Calibri"/>
              </a:rPr>
              <a:t> </a:t>
            </a:r>
            <a:r>
              <a:rPr sz="1400" dirty="0">
                <a:latin typeface="Calibri"/>
                <a:cs typeface="Calibri"/>
              </a:rPr>
              <a:t>0:</a:t>
            </a:r>
            <a:r>
              <a:rPr sz="1400" spc="-35" dirty="0">
                <a:latin typeface="Calibri"/>
                <a:cs typeface="Calibri"/>
              </a:rPr>
              <a:t> </a:t>
            </a:r>
            <a:r>
              <a:rPr sz="1400" dirty="0">
                <a:latin typeface="Calibri"/>
                <a:cs typeface="Calibri"/>
              </a:rPr>
              <a:t>It</a:t>
            </a:r>
            <a:r>
              <a:rPr sz="1400" spc="-25" dirty="0">
                <a:latin typeface="Calibri"/>
                <a:cs typeface="Calibri"/>
              </a:rPr>
              <a:t> </a:t>
            </a:r>
            <a:r>
              <a:rPr sz="1400" dirty="0">
                <a:latin typeface="Calibri"/>
                <a:cs typeface="Calibri"/>
              </a:rPr>
              <a:t>is</a:t>
            </a:r>
            <a:r>
              <a:rPr sz="1400" spc="-25" dirty="0">
                <a:latin typeface="Calibri"/>
                <a:cs typeface="Calibri"/>
              </a:rPr>
              <a:t> </a:t>
            </a:r>
            <a:r>
              <a:rPr sz="1400" dirty="0">
                <a:latin typeface="Calibri"/>
                <a:cs typeface="Calibri"/>
              </a:rPr>
              <a:t>not</a:t>
            </a:r>
            <a:r>
              <a:rPr sz="1400" spc="-15" dirty="0">
                <a:latin typeface="Calibri"/>
                <a:cs typeface="Calibri"/>
              </a:rPr>
              <a:t> </a:t>
            </a:r>
            <a:r>
              <a:rPr sz="1400" spc="-10" dirty="0">
                <a:latin typeface="Calibri"/>
                <a:cs typeface="Calibri"/>
              </a:rPr>
              <a:t>required.</a:t>
            </a:r>
            <a:endParaRPr sz="1400">
              <a:latin typeface="Calibri"/>
              <a:cs typeface="Calibri"/>
            </a:endParaRPr>
          </a:p>
          <a:p>
            <a:pPr marL="299085" indent="-286385">
              <a:lnSpc>
                <a:spcPct val="100000"/>
              </a:lnSpc>
              <a:spcBef>
                <a:spcPts val="915"/>
              </a:spcBef>
              <a:buFont typeface="Arial"/>
              <a:buChar char="•"/>
              <a:tabLst>
                <a:tab pos="299085" algn="l"/>
              </a:tabLst>
            </a:pPr>
            <a:r>
              <a:rPr sz="1400" b="1" dirty="0">
                <a:latin typeface="Calibri"/>
                <a:cs typeface="Calibri"/>
              </a:rPr>
              <a:t>Jobtitle_sim:</a:t>
            </a:r>
            <a:r>
              <a:rPr sz="1400" b="1" spc="-70" dirty="0">
                <a:latin typeface="Calibri"/>
                <a:cs typeface="Calibri"/>
              </a:rPr>
              <a:t> </a:t>
            </a:r>
            <a:r>
              <a:rPr sz="1400" dirty="0">
                <a:latin typeface="Calibri"/>
                <a:cs typeface="Calibri"/>
              </a:rPr>
              <a:t>It</a:t>
            </a:r>
            <a:r>
              <a:rPr sz="1400" spc="-25" dirty="0">
                <a:latin typeface="Calibri"/>
                <a:cs typeface="Calibri"/>
              </a:rPr>
              <a:t> </a:t>
            </a:r>
            <a:r>
              <a:rPr sz="1400" dirty="0">
                <a:latin typeface="Calibri"/>
                <a:cs typeface="Calibri"/>
              </a:rPr>
              <a:t>contains</a:t>
            </a:r>
            <a:r>
              <a:rPr sz="1400" spc="-15" dirty="0">
                <a:latin typeface="Calibri"/>
                <a:cs typeface="Calibri"/>
              </a:rPr>
              <a:t> </a:t>
            </a:r>
            <a:r>
              <a:rPr sz="1400" dirty="0">
                <a:latin typeface="Calibri"/>
                <a:cs typeface="Calibri"/>
              </a:rPr>
              <a:t>the</a:t>
            </a:r>
            <a:r>
              <a:rPr sz="1400" spc="-25" dirty="0">
                <a:latin typeface="Calibri"/>
                <a:cs typeface="Calibri"/>
              </a:rPr>
              <a:t> </a:t>
            </a:r>
            <a:r>
              <a:rPr sz="1400" dirty="0">
                <a:latin typeface="Calibri"/>
                <a:cs typeface="Calibri"/>
              </a:rPr>
              <a:t>title</a:t>
            </a:r>
            <a:r>
              <a:rPr sz="1400" spc="-10"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the</a:t>
            </a:r>
            <a:r>
              <a:rPr sz="1400" spc="-25" dirty="0">
                <a:latin typeface="Calibri"/>
                <a:cs typeface="Calibri"/>
              </a:rPr>
              <a:t> </a:t>
            </a:r>
            <a:r>
              <a:rPr sz="1400" dirty="0">
                <a:latin typeface="Calibri"/>
                <a:cs typeface="Calibri"/>
              </a:rPr>
              <a:t>job</a:t>
            </a:r>
            <a:r>
              <a:rPr sz="1400" spc="-20" dirty="0">
                <a:latin typeface="Calibri"/>
                <a:cs typeface="Calibri"/>
              </a:rPr>
              <a:t> </a:t>
            </a:r>
            <a:r>
              <a:rPr sz="1400" dirty="0">
                <a:latin typeface="Calibri"/>
                <a:cs typeface="Calibri"/>
              </a:rPr>
              <a:t>like</a:t>
            </a:r>
            <a:r>
              <a:rPr sz="1400" spc="-30" dirty="0">
                <a:latin typeface="Calibri"/>
                <a:cs typeface="Calibri"/>
              </a:rPr>
              <a:t> </a:t>
            </a:r>
            <a:r>
              <a:rPr sz="1400" dirty="0">
                <a:latin typeface="Calibri"/>
                <a:cs typeface="Calibri"/>
              </a:rPr>
              <a:t>Data</a:t>
            </a:r>
            <a:r>
              <a:rPr sz="1400" spc="-20" dirty="0">
                <a:latin typeface="Calibri"/>
                <a:cs typeface="Calibri"/>
              </a:rPr>
              <a:t> </a:t>
            </a:r>
            <a:r>
              <a:rPr sz="1400" dirty="0">
                <a:latin typeface="Calibri"/>
                <a:cs typeface="Calibri"/>
              </a:rPr>
              <a:t>scientist,</a:t>
            </a:r>
            <a:r>
              <a:rPr sz="1400" spc="-15" dirty="0">
                <a:latin typeface="Calibri"/>
                <a:cs typeface="Calibri"/>
              </a:rPr>
              <a:t> </a:t>
            </a:r>
            <a:r>
              <a:rPr sz="1400" dirty="0">
                <a:latin typeface="Calibri"/>
                <a:cs typeface="Calibri"/>
              </a:rPr>
              <a:t>ML</a:t>
            </a:r>
            <a:r>
              <a:rPr sz="1400" spc="-30" dirty="0">
                <a:latin typeface="Calibri"/>
                <a:cs typeface="Calibri"/>
              </a:rPr>
              <a:t> </a:t>
            </a:r>
            <a:r>
              <a:rPr sz="1400" dirty="0">
                <a:latin typeface="Calibri"/>
                <a:cs typeface="Calibri"/>
              </a:rPr>
              <a:t>engineer</a:t>
            </a:r>
            <a:r>
              <a:rPr sz="1400" spc="-15" dirty="0">
                <a:latin typeface="Calibri"/>
                <a:cs typeface="Calibri"/>
              </a:rPr>
              <a:t> </a:t>
            </a:r>
            <a:r>
              <a:rPr sz="1400" spc="-20" dirty="0">
                <a:latin typeface="Calibri"/>
                <a:cs typeface="Calibri"/>
              </a:rPr>
              <a:t>etc.</a:t>
            </a:r>
            <a:endParaRPr sz="1400">
              <a:latin typeface="Calibri"/>
              <a:cs typeface="Calibri"/>
            </a:endParaRPr>
          </a:p>
          <a:p>
            <a:pPr marL="299085" indent="-286385">
              <a:lnSpc>
                <a:spcPct val="100000"/>
              </a:lnSpc>
              <a:spcBef>
                <a:spcPts val="925"/>
              </a:spcBef>
              <a:buFont typeface="Arial"/>
              <a:buChar char="•"/>
              <a:tabLst>
                <a:tab pos="299085" algn="l"/>
              </a:tabLst>
            </a:pPr>
            <a:r>
              <a:rPr sz="1400" b="1" dirty="0">
                <a:latin typeface="Calibri"/>
                <a:cs typeface="Calibri"/>
              </a:rPr>
              <a:t>seniority_by_title:</a:t>
            </a:r>
            <a:r>
              <a:rPr sz="1400" b="1" spc="-50" dirty="0">
                <a:latin typeface="Calibri"/>
                <a:cs typeface="Calibri"/>
              </a:rPr>
              <a:t> </a:t>
            </a:r>
            <a:r>
              <a:rPr sz="1400" dirty="0">
                <a:latin typeface="Calibri"/>
                <a:cs typeface="Calibri"/>
              </a:rPr>
              <a:t>Seniority</a:t>
            </a:r>
            <a:r>
              <a:rPr sz="1400" spc="-25" dirty="0">
                <a:latin typeface="Calibri"/>
                <a:cs typeface="Calibri"/>
              </a:rPr>
              <a:t> </a:t>
            </a:r>
            <a:r>
              <a:rPr sz="1400" dirty="0">
                <a:latin typeface="Calibri"/>
                <a:cs typeface="Calibri"/>
              </a:rPr>
              <a:t>of</a:t>
            </a:r>
            <a:r>
              <a:rPr sz="1400" spc="-30" dirty="0">
                <a:latin typeface="Calibri"/>
                <a:cs typeface="Calibri"/>
              </a:rPr>
              <a:t> </a:t>
            </a:r>
            <a:r>
              <a:rPr sz="1400" dirty="0">
                <a:latin typeface="Calibri"/>
                <a:cs typeface="Calibri"/>
              </a:rPr>
              <a:t>the</a:t>
            </a:r>
            <a:r>
              <a:rPr sz="1400" spc="-25" dirty="0">
                <a:latin typeface="Calibri"/>
                <a:cs typeface="Calibri"/>
              </a:rPr>
              <a:t> </a:t>
            </a:r>
            <a:r>
              <a:rPr sz="1400" dirty="0">
                <a:latin typeface="Calibri"/>
                <a:cs typeface="Calibri"/>
              </a:rPr>
              <a:t>position,</a:t>
            </a:r>
            <a:r>
              <a:rPr sz="1400" spc="-20" dirty="0">
                <a:latin typeface="Calibri"/>
                <a:cs typeface="Calibri"/>
              </a:rPr>
              <a:t> </a:t>
            </a:r>
            <a:r>
              <a:rPr sz="1400" dirty="0">
                <a:latin typeface="Calibri"/>
                <a:cs typeface="Calibri"/>
              </a:rPr>
              <a:t>it</a:t>
            </a:r>
            <a:r>
              <a:rPr sz="1400" spc="-15" dirty="0">
                <a:latin typeface="Calibri"/>
                <a:cs typeface="Calibri"/>
              </a:rPr>
              <a:t> </a:t>
            </a:r>
            <a:r>
              <a:rPr sz="1400" dirty="0">
                <a:latin typeface="Calibri"/>
                <a:cs typeface="Calibri"/>
              </a:rPr>
              <a:t>is</a:t>
            </a:r>
            <a:r>
              <a:rPr sz="1400" spc="-20" dirty="0">
                <a:latin typeface="Calibri"/>
                <a:cs typeface="Calibri"/>
              </a:rPr>
              <a:t> </a:t>
            </a:r>
            <a:r>
              <a:rPr sz="1400" dirty="0">
                <a:latin typeface="Calibri"/>
                <a:cs typeface="Calibri"/>
              </a:rPr>
              <a:t>extracted</a:t>
            </a:r>
            <a:r>
              <a:rPr sz="1400" spc="-15" dirty="0">
                <a:latin typeface="Calibri"/>
                <a:cs typeface="Calibri"/>
              </a:rPr>
              <a:t> </a:t>
            </a:r>
            <a:r>
              <a:rPr sz="1400" dirty="0">
                <a:latin typeface="Calibri"/>
                <a:cs typeface="Calibri"/>
              </a:rPr>
              <a:t>from</a:t>
            </a:r>
            <a:r>
              <a:rPr sz="1400" spc="-50" dirty="0">
                <a:latin typeface="Calibri"/>
                <a:cs typeface="Calibri"/>
              </a:rPr>
              <a:t> </a:t>
            </a:r>
            <a:r>
              <a:rPr sz="1400" dirty="0">
                <a:latin typeface="Calibri"/>
                <a:cs typeface="Calibri"/>
              </a:rPr>
              <a:t>the</a:t>
            </a:r>
            <a:r>
              <a:rPr sz="1400" spc="-5" dirty="0">
                <a:latin typeface="Calibri"/>
                <a:cs typeface="Calibri"/>
              </a:rPr>
              <a:t> </a:t>
            </a:r>
            <a:r>
              <a:rPr sz="1400" dirty="0">
                <a:latin typeface="Calibri"/>
                <a:cs typeface="Calibri"/>
              </a:rPr>
              <a:t>Job</a:t>
            </a:r>
            <a:r>
              <a:rPr sz="1400" spc="-30" dirty="0">
                <a:latin typeface="Calibri"/>
                <a:cs typeface="Calibri"/>
              </a:rPr>
              <a:t> </a:t>
            </a:r>
            <a:r>
              <a:rPr sz="1400" spc="-10" dirty="0">
                <a:latin typeface="Calibri"/>
                <a:cs typeface="Calibri"/>
              </a:rPr>
              <a:t>Title.</a:t>
            </a:r>
            <a:endParaRPr sz="1400">
              <a:latin typeface="Calibri"/>
              <a:cs typeface="Calibri"/>
            </a:endParaRPr>
          </a:p>
          <a:p>
            <a:pPr marL="299085" indent="-286385">
              <a:lnSpc>
                <a:spcPct val="100000"/>
              </a:lnSpc>
              <a:spcBef>
                <a:spcPts val="915"/>
              </a:spcBef>
              <a:buFont typeface="Arial"/>
              <a:buChar char="•"/>
              <a:tabLst>
                <a:tab pos="299085" algn="l"/>
              </a:tabLst>
            </a:pPr>
            <a:r>
              <a:rPr sz="1400" b="1" dirty="0">
                <a:latin typeface="Calibri"/>
                <a:cs typeface="Calibri"/>
              </a:rPr>
              <a:t>Degree:</a:t>
            </a:r>
            <a:r>
              <a:rPr sz="1400" b="1" spc="-70" dirty="0">
                <a:latin typeface="Calibri"/>
                <a:cs typeface="Calibri"/>
              </a:rPr>
              <a:t> </a:t>
            </a:r>
            <a:r>
              <a:rPr sz="1400" dirty="0">
                <a:latin typeface="Calibri"/>
                <a:cs typeface="Calibri"/>
              </a:rPr>
              <a:t>If</a:t>
            </a:r>
            <a:r>
              <a:rPr sz="1400" spc="-40" dirty="0">
                <a:latin typeface="Calibri"/>
                <a:cs typeface="Calibri"/>
              </a:rPr>
              <a:t> </a:t>
            </a:r>
            <a:r>
              <a:rPr sz="1400" dirty="0">
                <a:latin typeface="Calibri"/>
                <a:cs typeface="Calibri"/>
              </a:rPr>
              <a:t>the</a:t>
            </a:r>
            <a:r>
              <a:rPr sz="1400" spc="-20" dirty="0">
                <a:latin typeface="Calibri"/>
                <a:cs typeface="Calibri"/>
              </a:rPr>
              <a:t> </a:t>
            </a:r>
            <a:r>
              <a:rPr sz="1400" dirty="0">
                <a:latin typeface="Calibri"/>
                <a:cs typeface="Calibri"/>
              </a:rPr>
              <a:t>job</a:t>
            </a:r>
            <a:r>
              <a:rPr sz="1400" spc="-40" dirty="0">
                <a:latin typeface="Calibri"/>
                <a:cs typeface="Calibri"/>
              </a:rPr>
              <a:t> </a:t>
            </a:r>
            <a:r>
              <a:rPr sz="1400" dirty="0">
                <a:latin typeface="Calibri"/>
                <a:cs typeface="Calibri"/>
              </a:rPr>
              <a:t>description</a:t>
            </a:r>
            <a:r>
              <a:rPr sz="1400" spc="-30" dirty="0">
                <a:latin typeface="Calibri"/>
                <a:cs typeface="Calibri"/>
              </a:rPr>
              <a:t> </a:t>
            </a:r>
            <a:r>
              <a:rPr sz="1400" dirty="0">
                <a:latin typeface="Calibri"/>
                <a:cs typeface="Calibri"/>
              </a:rPr>
              <a:t>mention</a:t>
            </a:r>
            <a:r>
              <a:rPr sz="1400" spc="-30" dirty="0">
                <a:latin typeface="Calibri"/>
                <a:cs typeface="Calibri"/>
              </a:rPr>
              <a:t> </a:t>
            </a:r>
            <a:r>
              <a:rPr sz="1400" dirty="0">
                <a:latin typeface="Calibri"/>
                <a:cs typeface="Calibri"/>
              </a:rPr>
              <a:t>that</a:t>
            </a:r>
            <a:r>
              <a:rPr sz="1400" spc="-15" dirty="0">
                <a:latin typeface="Calibri"/>
                <a:cs typeface="Calibri"/>
              </a:rPr>
              <a:t> </a:t>
            </a:r>
            <a:r>
              <a:rPr sz="1400" dirty="0">
                <a:latin typeface="Calibri"/>
                <a:cs typeface="Calibri"/>
              </a:rPr>
              <a:t>the</a:t>
            </a:r>
            <a:r>
              <a:rPr sz="1400" spc="-30" dirty="0">
                <a:latin typeface="Calibri"/>
                <a:cs typeface="Calibri"/>
              </a:rPr>
              <a:t> </a:t>
            </a:r>
            <a:r>
              <a:rPr sz="1400" dirty="0">
                <a:latin typeface="Calibri"/>
                <a:cs typeface="Calibri"/>
              </a:rPr>
              <a:t>company</a:t>
            </a:r>
            <a:r>
              <a:rPr sz="1400" spc="-25" dirty="0">
                <a:latin typeface="Calibri"/>
                <a:cs typeface="Calibri"/>
              </a:rPr>
              <a:t> </a:t>
            </a:r>
            <a:r>
              <a:rPr sz="1400" dirty="0">
                <a:latin typeface="Calibri"/>
                <a:cs typeface="Calibri"/>
              </a:rPr>
              <a:t>gives</a:t>
            </a:r>
            <a:r>
              <a:rPr sz="1400" spc="-35" dirty="0">
                <a:latin typeface="Calibri"/>
                <a:cs typeface="Calibri"/>
              </a:rPr>
              <a:t> </a:t>
            </a:r>
            <a:r>
              <a:rPr sz="1400" dirty="0">
                <a:latin typeface="Calibri"/>
                <a:cs typeface="Calibri"/>
              </a:rPr>
              <a:t>experience</a:t>
            </a:r>
            <a:r>
              <a:rPr sz="1400" spc="-15" dirty="0">
                <a:latin typeface="Calibri"/>
                <a:cs typeface="Calibri"/>
              </a:rPr>
              <a:t> </a:t>
            </a:r>
            <a:r>
              <a:rPr sz="1400" dirty="0">
                <a:latin typeface="Calibri"/>
                <a:cs typeface="Calibri"/>
              </a:rPr>
              <a:t>credit</a:t>
            </a:r>
            <a:r>
              <a:rPr sz="1400" spc="-15" dirty="0">
                <a:latin typeface="Calibri"/>
                <a:cs typeface="Calibri"/>
              </a:rPr>
              <a:t> </a:t>
            </a:r>
            <a:r>
              <a:rPr sz="1400" dirty="0">
                <a:latin typeface="Calibri"/>
                <a:cs typeface="Calibri"/>
              </a:rPr>
              <a:t>for</a:t>
            </a:r>
            <a:r>
              <a:rPr sz="1400" spc="-55" dirty="0">
                <a:latin typeface="Calibri"/>
                <a:cs typeface="Calibri"/>
              </a:rPr>
              <a:t> </a:t>
            </a:r>
            <a:r>
              <a:rPr sz="1400" dirty="0">
                <a:latin typeface="Calibri"/>
                <a:cs typeface="Calibri"/>
              </a:rPr>
              <a:t>a</a:t>
            </a:r>
            <a:r>
              <a:rPr sz="1400" spc="-30" dirty="0">
                <a:latin typeface="Calibri"/>
                <a:cs typeface="Calibri"/>
              </a:rPr>
              <a:t> </a:t>
            </a:r>
            <a:r>
              <a:rPr sz="1400" dirty="0">
                <a:latin typeface="Calibri"/>
                <a:cs typeface="Calibri"/>
              </a:rPr>
              <a:t>master(M)</a:t>
            </a:r>
            <a:r>
              <a:rPr sz="1400" spc="-30" dirty="0">
                <a:latin typeface="Calibri"/>
                <a:cs typeface="Calibri"/>
              </a:rPr>
              <a:t> </a:t>
            </a:r>
            <a:r>
              <a:rPr sz="1400" dirty="0">
                <a:latin typeface="Calibri"/>
                <a:cs typeface="Calibri"/>
              </a:rPr>
              <a:t>or</a:t>
            </a:r>
            <a:r>
              <a:rPr sz="1400" spc="-10" dirty="0">
                <a:latin typeface="Calibri"/>
                <a:cs typeface="Calibri"/>
              </a:rPr>
              <a:t> </a:t>
            </a:r>
            <a:r>
              <a:rPr sz="1400" dirty="0">
                <a:latin typeface="Calibri"/>
                <a:cs typeface="Calibri"/>
              </a:rPr>
              <a:t>Ph.D</a:t>
            </a:r>
            <a:r>
              <a:rPr sz="1400" spc="-30" dirty="0">
                <a:latin typeface="Calibri"/>
                <a:cs typeface="Calibri"/>
              </a:rPr>
              <a:t> </a:t>
            </a:r>
            <a:r>
              <a:rPr sz="1400" spc="-10" dirty="0">
                <a:latin typeface="Calibri"/>
                <a:cs typeface="Calibri"/>
              </a:rPr>
              <a:t>degree(P).</a:t>
            </a:r>
            <a:endParaRPr sz="1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4190" y="402843"/>
            <a:ext cx="3697604" cy="15240"/>
          </a:xfrm>
          <a:custGeom>
            <a:avLst/>
            <a:gdLst/>
            <a:ahLst/>
            <a:cxnLst/>
            <a:rect l="l" t="t" r="r" b="b"/>
            <a:pathLst>
              <a:path w="3697604" h="15240">
                <a:moveTo>
                  <a:pt x="3697211" y="0"/>
                </a:moveTo>
                <a:lnTo>
                  <a:pt x="0" y="0"/>
                </a:lnTo>
                <a:lnTo>
                  <a:pt x="0" y="15239"/>
                </a:lnTo>
                <a:lnTo>
                  <a:pt x="3697211" y="15239"/>
                </a:lnTo>
                <a:lnTo>
                  <a:pt x="3697211" y="0"/>
                </a:lnTo>
                <a:close/>
              </a:path>
            </a:pathLst>
          </a:custGeom>
          <a:solidFill>
            <a:srgbClr val="E1DFCC"/>
          </a:solidFill>
        </p:spPr>
        <p:txBody>
          <a:bodyPr wrap="square" lIns="0" tIns="0" rIns="0" bIns="0" rtlCol="0"/>
          <a:lstStyle/>
          <a:p>
            <a:endParaRPr/>
          </a:p>
        </p:txBody>
      </p:sp>
      <p:sp>
        <p:nvSpPr>
          <p:cNvPr id="3" name="object 3"/>
          <p:cNvSpPr txBox="1"/>
          <p:nvPr/>
        </p:nvSpPr>
        <p:spPr>
          <a:xfrm>
            <a:off x="141528" y="532003"/>
            <a:ext cx="35337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2A437"/>
                </a:solidFill>
                <a:latin typeface="Palatino Linotype"/>
                <a:cs typeface="Palatino Linotype"/>
              </a:rPr>
              <a:t>1.States</a:t>
            </a:r>
            <a:r>
              <a:rPr sz="1800" spc="-20" dirty="0">
                <a:solidFill>
                  <a:srgbClr val="62A437"/>
                </a:solidFill>
                <a:latin typeface="Palatino Linotype"/>
                <a:cs typeface="Palatino Linotype"/>
              </a:rPr>
              <a:t> </a:t>
            </a:r>
            <a:r>
              <a:rPr sz="1800" dirty="0">
                <a:solidFill>
                  <a:srgbClr val="62A437"/>
                </a:solidFill>
                <a:latin typeface="Palatino Linotype"/>
                <a:cs typeface="Palatino Linotype"/>
              </a:rPr>
              <a:t>with Most</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Number</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of </a:t>
            </a:r>
            <a:r>
              <a:rPr sz="1800" spc="-20" dirty="0">
                <a:solidFill>
                  <a:srgbClr val="62A437"/>
                </a:solidFill>
                <a:latin typeface="Palatino Linotype"/>
                <a:cs typeface="Palatino Linotype"/>
              </a:rPr>
              <a:t>Jobs</a:t>
            </a:r>
            <a:endParaRPr sz="1800" dirty="0">
              <a:latin typeface="Palatino Linotype"/>
              <a:cs typeface="Palatino Linotype"/>
            </a:endParaRPr>
          </a:p>
        </p:txBody>
      </p:sp>
      <p:pic>
        <p:nvPicPr>
          <p:cNvPr id="4" name="object 4"/>
          <p:cNvPicPr/>
          <p:nvPr/>
        </p:nvPicPr>
        <p:blipFill>
          <a:blip r:embed="rId2" cstate="print"/>
          <a:stretch>
            <a:fillRect/>
          </a:stretch>
        </p:blipFill>
        <p:spPr>
          <a:xfrm>
            <a:off x="173736" y="1120139"/>
            <a:ext cx="5715000" cy="1344167"/>
          </a:xfrm>
          <a:prstGeom prst="rect">
            <a:avLst/>
          </a:prstGeom>
        </p:spPr>
      </p:pic>
      <p:pic>
        <p:nvPicPr>
          <p:cNvPr id="5" name="object 5"/>
          <p:cNvPicPr/>
          <p:nvPr/>
        </p:nvPicPr>
        <p:blipFill>
          <a:blip r:embed="rId3" cstate="print"/>
          <a:stretch>
            <a:fillRect/>
          </a:stretch>
        </p:blipFill>
        <p:spPr>
          <a:xfrm>
            <a:off x="6833616" y="478536"/>
            <a:ext cx="2261616" cy="2522220"/>
          </a:xfrm>
          <a:prstGeom prst="rect">
            <a:avLst/>
          </a:prstGeom>
        </p:spPr>
      </p:pic>
      <p:sp>
        <p:nvSpPr>
          <p:cNvPr id="6" name="object 6"/>
          <p:cNvSpPr txBox="1"/>
          <p:nvPr/>
        </p:nvSpPr>
        <p:spPr>
          <a:xfrm>
            <a:off x="252475" y="3141090"/>
            <a:ext cx="61442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2A437"/>
                </a:solidFill>
                <a:latin typeface="Palatino Linotype"/>
                <a:cs typeface="Palatino Linotype"/>
              </a:rPr>
              <a:t>2.</a:t>
            </a:r>
            <a:r>
              <a:rPr sz="1800" spc="-15" dirty="0">
                <a:solidFill>
                  <a:srgbClr val="62A437"/>
                </a:solidFill>
                <a:latin typeface="Palatino Linotype"/>
                <a:cs typeface="Palatino Linotype"/>
              </a:rPr>
              <a:t> </a:t>
            </a:r>
            <a:r>
              <a:rPr sz="1800" dirty="0">
                <a:solidFill>
                  <a:srgbClr val="62A437"/>
                </a:solidFill>
                <a:latin typeface="Palatino Linotype"/>
                <a:cs typeface="Palatino Linotype"/>
              </a:rPr>
              <a:t>Average</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Minimal</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and Maximal</a:t>
            </a:r>
            <a:r>
              <a:rPr sz="1800" spc="-20" dirty="0">
                <a:solidFill>
                  <a:srgbClr val="62A437"/>
                </a:solidFill>
                <a:latin typeface="Palatino Linotype"/>
                <a:cs typeface="Palatino Linotype"/>
              </a:rPr>
              <a:t> </a:t>
            </a:r>
            <a:r>
              <a:rPr sz="1800" dirty="0">
                <a:solidFill>
                  <a:srgbClr val="62A437"/>
                </a:solidFill>
                <a:latin typeface="Palatino Linotype"/>
                <a:cs typeface="Palatino Linotype"/>
              </a:rPr>
              <a:t>Salaries</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in</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Different </a:t>
            </a:r>
            <a:r>
              <a:rPr sz="1800" spc="-10" dirty="0">
                <a:solidFill>
                  <a:srgbClr val="62A437"/>
                </a:solidFill>
                <a:latin typeface="Palatino Linotype"/>
                <a:cs typeface="Palatino Linotype"/>
              </a:rPr>
              <a:t>States</a:t>
            </a:r>
            <a:endParaRPr sz="1800">
              <a:latin typeface="Palatino Linotype"/>
              <a:cs typeface="Palatino Linotype"/>
            </a:endParaRPr>
          </a:p>
        </p:txBody>
      </p:sp>
      <p:pic>
        <p:nvPicPr>
          <p:cNvPr id="7" name="object 7"/>
          <p:cNvPicPr/>
          <p:nvPr/>
        </p:nvPicPr>
        <p:blipFill>
          <a:blip r:embed="rId4" cstate="print"/>
          <a:stretch>
            <a:fillRect/>
          </a:stretch>
        </p:blipFill>
        <p:spPr>
          <a:xfrm>
            <a:off x="242315" y="3608832"/>
            <a:ext cx="4893564" cy="1932432"/>
          </a:xfrm>
          <a:prstGeom prst="rect">
            <a:avLst/>
          </a:prstGeom>
        </p:spPr>
      </p:pic>
      <p:pic>
        <p:nvPicPr>
          <p:cNvPr id="8" name="object 8"/>
          <p:cNvPicPr/>
          <p:nvPr/>
        </p:nvPicPr>
        <p:blipFill>
          <a:blip r:embed="rId5" cstate="print"/>
          <a:stretch>
            <a:fillRect/>
          </a:stretch>
        </p:blipFill>
        <p:spPr>
          <a:xfrm>
            <a:off x="6096000" y="3493008"/>
            <a:ext cx="4611624" cy="23256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5358" rIns="0" bIns="0" rtlCol="0">
            <a:spAutoFit/>
          </a:bodyPr>
          <a:lstStyle/>
          <a:p>
            <a:pPr marL="59055">
              <a:lnSpc>
                <a:spcPct val="100000"/>
              </a:lnSpc>
              <a:spcBef>
                <a:spcPts val="100"/>
              </a:spcBef>
            </a:pPr>
            <a:r>
              <a:rPr sz="1800" b="0" u="none" dirty="0">
                <a:solidFill>
                  <a:srgbClr val="62A437"/>
                </a:solidFill>
                <a:latin typeface="Palatino Linotype"/>
                <a:cs typeface="Palatino Linotype"/>
              </a:rPr>
              <a:t>3.</a:t>
            </a:r>
            <a:r>
              <a:rPr sz="1800" b="0" u="none" spc="-5" dirty="0">
                <a:solidFill>
                  <a:srgbClr val="62A437"/>
                </a:solidFill>
                <a:latin typeface="Palatino Linotype"/>
                <a:cs typeface="Palatino Linotype"/>
              </a:rPr>
              <a:t> </a:t>
            </a:r>
            <a:r>
              <a:rPr sz="1800" b="0" u="none" dirty="0">
                <a:solidFill>
                  <a:srgbClr val="62A437"/>
                </a:solidFill>
                <a:latin typeface="Palatino Linotype"/>
                <a:cs typeface="Palatino Linotype"/>
              </a:rPr>
              <a:t>Average</a:t>
            </a:r>
            <a:r>
              <a:rPr sz="1800" b="0" u="none" spc="-5" dirty="0">
                <a:solidFill>
                  <a:srgbClr val="62A437"/>
                </a:solidFill>
                <a:latin typeface="Palatino Linotype"/>
                <a:cs typeface="Palatino Linotype"/>
              </a:rPr>
              <a:t> </a:t>
            </a:r>
            <a:r>
              <a:rPr sz="1800" b="0" u="none" dirty="0">
                <a:solidFill>
                  <a:srgbClr val="62A437"/>
                </a:solidFill>
                <a:latin typeface="Palatino Linotype"/>
                <a:cs typeface="Palatino Linotype"/>
              </a:rPr>
              <a:t>Salary in Different</a:t>
            </a:r>
            <a:r>
              <a:rPr sz="1800" b="0" u="none" spc="-35" dirty="0">
                <a:solidFill>
                  <a:srgbClr val="62A437"/>
                </a:solidFill>
                <a:latin typeface="Palatino Linotype"/>
                <a:cs typeface="Palatino Linotype"/>
              </a:rPr>
              <a:t> </a:t>
            </a:r>
            <a:r>
              <a:rPr sz="1800" b="0" u="none" spc="-10" dirty="0">
                <a:solidFill>
                  <a:srgbClr val="62A437"/>
                </a:solidFill>
                <a:latin typeface="Palatino Linotype"/>
                <a:cs typeface="Palatino Linotype"/>
              </a:rPr>
              <a:t>States</a:t>
            </a:r>
            <a:endParaRPr sz="1800">
              <a:latin typeface="Palatino Linotype"/>
              <a:cs typeface="Palatino Linotype"/>
            </a:endParaRPr>
          </a:p>
        </p:txBody>
      </p:sp>
      <p:pic>
        <p:nvPicPr>
          <p:cNvPr id="3" name="object 3"/>
          <p:cNvPicPr/>
          <p:nvPr/>
        </p:nvPicPr>
        <p:blipFill>
          <a:blip r:embed="rId2" cstate="print"/>
          <a:stretch>
            <a:fillRect/>
          </a:stretch>
        </p:blipFill>
        <p:spPr>
          <a:xfrm>
            <a:off x="187452" y="749808"/>
            <a:ext cx="5021580" cy="1293876"/>
          </a:xfrm>
          <a:prstGeom prst="rect">
            <a:avLst/>
          </a:prstGeom>
        </p:spPr>
      </p:pic>
      <p:pic>
        <p:nvPicPr>
          <p:cNvPr id="4" name="object 4"/>
          <p:cNvPicPr/>
          <p:nvPr/>
        </p:nvPicPr>
        <p:blipFill>
          <a:blip r:embed="rId3" cstate="print"/>
          <a:stretch>
            <a:fillRect/>
          </a:stretch>
        </p:blipFill>
        <p:spPr>
          <a:xfrm>
            <a:off x="6475476" y="490727"/>
            <a:ext cx="2340864" cy="2314956"/>
          </a:xfrm>
          <a:prstGeom prst="rect">
            <a:avLst/>
          </a:prstGeom>
        </p:spPr>
      </p:pic>
      <p:sp>
        <p:nvSpPr>
          <p:cNvPr id="5" name="object 5"/>
          <p:cNvSpPr txBox="1"/>
          <p:nvPr/>
        </p:nvSpPr>
        <p:spPr>
          <a:xfrm>
            <a:off x="195173" y="2940177"/>
            <a:ext cx="818260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2A437"/>
                </a:solidFill>
                <a:latin typeface="Palatino Linotype"/>
                <a:cs typeface="Palatino Linotype"/>
              </a:rPr>
              <a:t>4.</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Top</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5</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Industries with</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Maximum</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Number</a:t>
            </a:r>
            <a:r>
              <a:rPr sz="1800" spc="15" dirty="0">
                <a:solidFill>
                  <a:srgbClr val="62A437"/>
                </a:solidFill>
                <a:latin typeface="Palatino Linotype"/>
                <a:cs typeface="Palatino Linotype"/>
              </a:rPr>
              <a:t> </a:t>
            </a:r>
            <a:r>
              <a:rPr sz="1800" dirty="0">
                <a:solidFill>
                  <a:srgbClr val="62A437"/>
                </a:solidFill>
                <a:latin typeface="Palatino Linotype"/>
                <a:cs typeface="Palatino Linotype"/>
              </a:rPr>
              <a:t>of</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Data Science</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Related</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Job</a:t>
            </a:r>
            <a:r>
              <a:rPr sz="1800" spc="-50" dirty="0">
                <a:solidFill>
                  <a:srgbClr val="62A437"/>
                </a:solidFill>
                <a:latin typeface="Palatino Linotype"/>
                <a:cs typeface="Palatino Linotype"/>
              </a:rPr>
              <a:t> </a:t>
            </a:r>
            <a:r>
              <a:rPr sz="1800" spc="-10" dirty="0">
                <a:solidFill>
                  <a:srgbClr val="62A437"/>
                </a:solidFill>
                <a:latin typeface="Palatino Linotype"/>
                <a:cs typeface="Palatino Linotype"/>
              </a:rPr>
              <a:t>Postings</a:t>
            </a:r>
            <a:endParaRPr sz="1800">
              <a:latin typeface="Palatino Linotype"/>
              <a:cs typeface="Palatino Linotype"/>
            </a:endParaRPr>
          </a:p>
        </p:txBody>
      </p:sp>
      <p:pic>
        <p:nvPicPr>
          <p:cNvPr id="6" name="object 6"/>
          <p:cNvPicPr/>
          <p:nvPr/>
        </p:nvPicPr>
        <p:blipFill>
          <a:blip r:embed="rId4" cstate="print"/>
          <a:stretch>
            <a:fillRect/>
          </a:stretch>
        </p:blipFill>
        <p:spPr>
          <a:xfrm>
            <a:off x="254508" y="3429000"/>
            <a:ext cx="4108704" cy="2110740"/>
          </a:xfrm>
          <a:prstGeom prst="rect">
            <a:avLst/>
          </a:prstGeom>
        </p:spPr>
      </p:pic>
      <p:pic>
        <p:nvPicPr>
          <p:cNvPr id="7" name="object 7"/>
          <p:cNvPicPr/>
          <p:nvPr/>
        </p:nvPicPr>
        <p:blipFill>
          <a:blip r:embed="rId5" cstate="print"/>
          <a:stretch>
            <a:fillRect/>
          </a:stretch>
        </p:blipFill>
        <p:spPr>
          <a:xfrm>
            <a:off x="6271259" y="3403091"/>
            <a:ext cx="2095499" cy="23134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39" y="152527"/>
            <a:ext cx="563562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2A437"/>
                </a:solidFill>
                <a:latin typeface="Palatino Linotype"/>
                <a:cs typeface="Palatino Linotype"/>
              </a:rPr>
              <a:t>5.</a:t>
            </a:r>
            <a:r>
              <a:rPr sz="1800" spc="-30" dirty="0">
                <a:solidFill>
                  <a:srgbClr val="62A437"/>
                </a:solidFill>
                <a:latin typeface="Palatino Linotype"/>
                <a:cs typeface="Palatino Linotype"/>
              </a:rPr>
              <a:t> </a:t>
            </a:r>
            <a:r>
              <a:rPr sz="1800" dirty="0">
                <a:solidFill>
                  <a:srgbClr val="62A437"/>
                </a:solidFill>
                <a:latin typeface="Palatino Linotype"/>
                <a:cs typeface="Palatino Linotype"/>
              </a:rPr>
              <a:t>Companies</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with</a:t>
            </a:r>
            <a:r>
              <a:rPr sz="1800" spc="-20" dirty="0">
                <a:solidFill>
                  <a:srgbClr val="62A437"/>
                </a:solidFill>
                <a:latin typeface="Palatino Linotype"/>
                <a:cs typeface="Palatino Linotype"/>
              </a:rPr>
              <a:t> </a:t>
            </a:r>
            <a:r>
              <a:rPr sz="1800" dirty="0">
                <a:solidFill>
                  <a:srgbClr val="62A437"/>
                </a:solidFill>
                <a:latin typeface="Palatino Linotype"/>
                <a:cs typeface="Palatino Linotype"/>
              </a:rPr>
              <a:t>Maximum</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Number</a:t>
            </a:r>
            <a:r>
              <a:rPr sz="1800" spc="5" dirty="0">
                <a:solidFill>
                  <a:srgbClr val="62A437"/>
                </a:solidFill>
                <a:latin typeface="Palatino Linotype"/>
                <a:cs typeface="Palatino Linotype"/>
              </a:rPr>
              <a:t> </a:t>
            </a:r>
            <a:r>
              <a:rPr sz="1800" dirty="0">
                <a:solidFill>
                  <a:srgbClr val="62A437"/>
                </a:solidFill>
                <a:latin typeface="Palatino Linotype"/>
                <a:cs typeface="Palatino Linotype"/>
              </a:rPr>
              <a:t>of</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Job</a:t>
            </a:r>
            <a:r>
              <a:rPr sz="1800" spc="5" dirty="0">
                <a:solidFill>
                  <a:srgbClr val="62A437"/>
                </a:solidFill>
                <a:latin typeface="Palatino Linotype"/>
                <a:cs typeface="Palatino Linotype"/>
              </a:rPr>
              <a:t> </a:t>
            </a:r>
            <a:r>
              <a:rPr sz="1800" spc="-10" dirty="0">
                <a:solidFill>
                  <a:srgbClr val="62A437"/>
                </a:solidFill>
                <a:latin typeface="Palatino Linotype"/>
                <a:cs typeface="Palatino Linotype"/>
              </a:rPr>
              <a:t>Openings</a:t>
            </a:r>
            <a:endParaRPr sz="1800">
              <a:latin typeface="Palatino Linotype"/>
              <a:cs typeface="Palatino Linotype"/>
            </a:endParaRPr>
          </a:p>
        </p:txBody>
      </p:sp>
      <p:pic>
        <p:nvPicPr>
          <p:cNvPr id="3" name="object 3"/>
          <p:cNvPicPr/>
          <p:nvPr/>
        </p:nvPicPr>
        <p:blipFill>
          <a:blip r:embed="rId2" cstate="print"/>
          <a:stretch>
            <a:fillRect/>
          </a:stretch>
        </p:blipFill>
        <p:spPr>
          <a:xfrm>
            <a:off x="266700" y="754380"/>
            <a:ext cx="4343400" cy="1630680"/>
          </a:xfrm>
          <a:prstGeom prst="rect">
            <a:avLst/>
          </a:prstGeom>
        </p:spPr>
      </p:pic>
      <p:pic>
        <p:nvPicPr>
          <p:cNvPr id="4" name="object 4"/>
          <p:cNvPicPr/>
          <p:nvPr/>
        </p:nvPicPr>
        <p:blipFill>
          <a:blip r:embed="rId3" cstate="print"/>
          <a:stretch>
            <a:fillRect/>
          </a:stretch>
        </p:blipFill>
        <p:spPr>
          <a:xfrm>
            <a:off x="5556503" y="577595"/>
            <a:ext cx="3230879" cy="2173224"/>
          </a:xfrm>
          <a:prstGeom prst="rect">
            <a:avLst/>
          </a:prstGeom>
        </p:spPr>
      </p:pic>
      <p:sp>
        <p:nvSpPr>
          <p:cNvPr id="5" name="object 5"/>
          <p:cNvSpPr txBox="1"/>
          <p:nvPr/>
        </p:nvSpPr>
        <p:spPr>
          <a:xfrm>
            <a:off x="109524" y="2956305"/>
            <a:ext cx="39433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62A437"/>
                </a:solidFill>
                <a:latin typeface="Palatino Linotype"/>
                <a:cs typeface="Palatino Linotype"/>
              </a:rPr>
              <a:t>6.</a:t>
            </a:r>
            <a:r>
              <a:rPr sz="1800" spc="-15" dirty="0">
                <a:solidFill>
                  <a:srgbClr val="62A437"/>
                </a:solidFill>
                <a:latin typeface="Palatino Linotype"/>
                <a:cs typeface="Palatino Linotype"/>
              </a:rPr>
              <a:t> </a:t>
            </a:r>
            <a:r>
              <a:rPr sz="1800" dirty="0">
                <a:solidFill>
                  <a:srgbClr val="62A437"/>
                </a:solidFill>
                <a:latin typeface="Palatino Linotype"/>
                <a:cs typeface="Palatino Linotype"/>
              </a:rPr>
              <a:t>Job Titles</a:t>
            </a:r>
            <a:r>
              <a:rPr sz="1800" spc="-25" dirty="0">
                <a:solidFill>
                  <a:srgbClr val="62A437"/>
                </a:solidFill>
                <a:latin typeface="Palatino Linotype"/>
                <a:cs typeface="Palatino Linotype"/>
              </a:rPr>
              <a:t> </a:t>
            </a:r>
            <a:r>
              <a:rPr sz="1800" dirty="0">
                <a:solidFill>
                  <a:srgbClr val="62A437"/>
                </a:solidFill>
                <a:latin typeface="Palatino Linotype"/>
                <a:cs typeface="Palatino Linotype"/>
              </a:rPr>
              <a:t>with Most</a:t>
            </a:r>
            <a:r>
              <a:rPr sz="1800" spc="-15" dirty="0">
                <a:solidFill>
                  <a:srgbClr val="62A437"/>
                </a:solidFill>
                <a:latin typeface="Palatino Linotype"/>
                <a:cs typeface="Palatino Linotype"/>
              </a:rPr>
              <a:t> </a:t>
            </a:r>
            <a:r>
              <a:rPr sz="1800" dirty="0">
                <a:solidFill>
                  <a:srgbClr val="62A437"/>
                </a:solidFill>
                <a:latin typeface="Palatino Linotype"/>
                <a:cs typeface="Palatino Linotype"/>
              </a:rPr>
              <a:t>Number</a:t>
            </a:r>
            <a:r>
              <a:rPr sz="1800" spc="10" dirty="0">
                <a:solidFill>
                  <a:srgbClr val="62A437"/>
                </a:solidFill>
                <a:latin typeface="Palatino Linotype"/>
                <a:cs typeface="Palatino Linotype"/>
              </a:rPr>
              <a:t> </a:t>
            </a:r>
            <a:r>
              <a:rPr sz="1800" dirty="0">
                <a:solidFill>
                  <a:srgbClr val="62A437"/>
                </a:solidFill>
                <a:latin typeface="Palatino Linotype"/>
                <a:cs typeface="Palatino Linotype"/>
              </a:rPr>
              <a:t>of</a:t>
            </a:r>
            <a:r>
              <a:rPr sz="1800" spc="15" dirty="0">
                <a:solidFill>
                  <a:srgbClr val="62A437"/>
                </a:solidFill>
                <a:latin typeface="Palatino Linotype"/>
                <a:cs typeface="Palatino Linotype"/>
              </a:rPr>
              <a:t> </a:t>
            </a:r>
            <a:r>
              <a:rPr sz="1800" spc="-20" dirty="0">
                <a:solidFill>
                  <a:srgbClr val="62A437"/>
                </a:solidFill>
                <a:latin typeface="Palatino Linotype"/>
                <a:cs typeface="Palatino Linotype"/>
              </a:rPr>
              <a:t>Jobs</a:t>
            </a:r>
            <a:endParaRPr sz="1800">
              <a:latin typeface="Palatino Linotype"/>
              <a:cs typeface="Palatino Linotype"/>
            </a:endParaRPr>
          </a:p>
        </p:txBody>
      </p:sp>
      <p:pic>
        <p:nvPicPr>
          <p:cNvPr id="6" name="object 6"/>
          <p:cNvPicPr/>
          <p:nvPr/>
        </p:nvPicPr>
        <p:blipFill>
          <a:blip r:embed="rId4" cstate="print"/>
          <a:stretch>
            <a:fillRect/>
          </a:stretch>
        </p:blipFill>
        <p:spPr>
          <a:xfrm>
            <a:off x="149352" y="3549396"/>
            <a:ext cx="5205984" cy="1991867"/>
          </a:xfrm>
          <a:prstGeom prst="rect">
            <a:avLst/>
          </a:prstGeom>
        </p:spPr>
      </p:pic>
      <p:pic>
        <p:nvPicPr>
          <p:cNvPr id="7" name="object 7"/>
          <p:cNvPicPr/>
          <p:nvPr/>
        </p:nvPicPr>
        <p:blipFill>
          <a:blip r:embed="rId5" cstate="print"/>
          <a:stretch>
            <a:fillRect/>
          </a:stretch>
        </p:blipFill>
        <p:spPr>
          <a:xfrm>
            <a:off x="6600443" y="3369564"/>
            <a:ext cx="2706624" cy="23119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237</TotalTime>
  <Words>1231</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Palatino Linotype</vt:lpstr>
      <vt:lpstr>Söhne</vt:lpstr>
      <vt:lpstr>Office Theme</vt:lpstr>
      <vt:lpstr>JOB MARKET ANALYSIS</vt:lpstr>
      <vt:lpstr>Contents-</vt:lpstr>
      <vt:lpstr>About Dataset:</vt:lpstr>
      <vt:lpstr>PowerPoint Presentation</vt:lpstr>
      <vt:lpstr>select * from Market;</vt:lpstr>
      <vt:lpstr>PowerPoint Presentation</vt:lpstr>
      <vt:lpstr>PowerPoint Presentation</vt:lpstr>
      <vt:lpstr>3. Average Salary in Different States</vt:lpstr>
      <vt:lpstr>PowerPoint Presentation</vt:lpstr>
      <vt:lpstr>7. Salary of Job Titles with Most Number of Jobs</vt:lpstr>
      <vt:lpstr>PowerPoint Presentation</vt:lpstr>
      <vt:lpstr>9.Relation between Average Salary and Education Examine the 'Degree' column and its relation to the average salary for different job titles. You might need to group the data by job title and degree to draw meaningful conclusions.             10.Visualize the data using Tableau/Power BI and give your inputs/suggestions. Import the cleaned and prepared dataset into Tableau or PowerBI. Create interactive visualizations to present the insights you've derived. Provide commentary on the visualizations and offer recommendations based on the data analysis. </vt:lpstr>
      <vt:lpstr>PowerPoint Presentation</vt:lpstr>
      <vt:lpstr>PowerPoint Presentation</vt:lpstr>
      <vt:lpstr>PowerPoint Presentation</vt:lpstr>
      <vt:lpstr>PowerPoint Presentation</vt:lpstr>
      <vt:lpstr>Dashboard is designed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ANALYSIS</dc:title>
  <dc:creator>Tanaya</dc:creator>
  <cp:lastModifiedBy>Tanaya Rath</cp:lastModifiedBy>
  <cp:revision>4</cp:revision>
  <dcterms:created xsi:type="dcterms:W3CDTF">2023-08-17T05:49:24Z</dcterms:created>
  <dcterms:modified xsi:type="dcterms:W3CDTF">2023-09-18T11:52:14Z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2023-08-17T00:00:00Z</vt:filetime>
  </property>
  <property fmtid="{D5CDD505-2E9C-101B-9397-08002B2CF9AE}" pid="3" name="Creator">
    <vt:lpwstr>Microsoft® PowerPoint® 2019</vt:lpwstr>
  </property>
  <property fmtid="{D5CDD505-2E9C-101B-9397-08002B2CF9AE}" pid="4" name="LastSaved">
    <vt:filetime>2023-08-17T00:00:00Z</vt:filetime>
  </property>
  <property fmtid="{D5CDD505-2E9C-101B-9397-08002B2CF9AE}" pid="5" name="Producer">
    <vt:lpwstr>Microsoft® PowerPoint® 2019</vt:lpwstr>
  </property>
</Properties>
</file>