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4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01AC30F-7E21-467B-A030-CE8894878FBD}"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733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1697969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45316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224474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852820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349734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1868970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102750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11887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AC30F-7E21-467B-A030-CE8894878FBD}"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186160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AC30F-7E21-467B-A030-CE8894878FBD}"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178649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AC30F-7E21-467B-A030-CE8894878FBD}"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375702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AC30F-7E21-467B-A030-CE8894878FBD}"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276774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AC30F-7E21-467B-A030-CE8894878FBD}"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193719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AC30F-7E21-467B-A030-CE8894878FBD}"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351193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AC30F-7E21-467B-A030-CE8894878FBD}"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C7D83-9110-40F7-B2D4-BFC1A572391A}" type="slidenum">
              <a:rPr lang="en-IN" smtClean="0"/>
              <a:t>‹#›</a:t>
            </a:fld>
            <a:endParaRPr lang="en-IN"/>
          </a:p>
        </p:txBody>
      </p:sp>
    </p:spTree>
    <p:extLst>
      <p:ext uri="{BB962C8B-B14F-4D97-AF65-F5344CB8AC3E}">
        <p14:creationId xmlns:p14="http://schemas.microsoft.com/office/powerpoint/2010/main" val="299351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01AC30F-7E21-467B-A030-CE8894878FBD}" type="datetimeFigureOut">
              <a:rPr lang="en-IN" smtClean="0"/>
              <a:t>09-09-2023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82C7D83-9110-40F7-B2D4-BFC1A572391A}" type="slidenum">
              <a:rPr lang="en-IN" smtClean="0"/>
              <a:t>‹#›</a:t>
            </a:fld>
            <a:endParaRPr lang="en-IN"/>
          </a:p>
        </p:txBody>
      </p:sp>
    </p:spTree>
    <p:extLst>
      <p:ext uri="{BB962C8B-B14F-4D97-AF65-F5344CB8AC3E}">
        <p14:creationId xmlns:p14="http://schemas.microsoft.com/office/powerpoint/2010/main" val="3856565048"/>
      </p:ext>
    </p:extLst>
  </p:cSld>
  <p:clrMap bg1="dk1" tx1="lt1" bg2="dk2" tx2="lt2" accent1="accent1" accent2="accent2" accent3="accent3" accent4="accent4" accent5="accent5" accent6="accent6" hlink="hlink" folHlink="folHlink"/>
  <p:sldLayoutIdLst>
    <p:sldLayoutId id="2147484463" r:id="rId1"/>
    <p:sldLayoutId id="2147484464" r:id="rId2"/>
    <p:sldLayoutId id="2147484465" r:id="rId3"/>
    <p:sldLayoutId id="2147484466" r:id="rId4"/>
    <p:sldLayoutId id="2147484467" r:id="rId5"/>
    <p:sldLayoutId id="2147484468" r:id="rId6"/>
    <p:sldLayoutId id="2147484469" r:id="rId7"/>
    <p:sldLayoutId id="2147484470" r:id="rId8"/>
    <p:sldLayoutId id="2147484471" r:id="rId9"/>
    <p:sldLayoutId id="2147484472" r:id="rId10"/>
    <p:sldLayoutId id="2147484473" r:id="rId11"/>
    <p:sldLayoutId id="2147484474" r:id="rId12"/>
    <p:sldLayoutId id="2147484475" r:id="rId13"/>
    <p:sldLayoutId id="2147484476" r:id="rId14"/>
    <p:sldLayoutId id="2147484477" r:id="rId15"/>
    <p:sldLayoutId id="2147484478" r:id="rId16"/>
    <p:sldLayoutId id="21474844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tmp"/><Relationship Id="rId7" Type="http://schemas.openxmlformats.org/officeDocument/2006/relationships/image" Target="../media/image25.tmp"/><Relationship Id="rId2" Type="http://schemas.openxmlformats.org/officeDocument/2006/relationships/image" Target="../media/image20.tmp"/><Relationship Id="rId1" Type="http://schemas.openxmlformats.org/officeDocument/2006/relationships/slideLayout" Target="../slideLayouts/slideLayout7.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11.xml.rels><?xml version="1.0" encoding="UTF-8" standalone="yes"?>
<Relationships xmlns="http://schemas.openxmlformats.org/package/2006/relationships"><Relationship Id="rId3" Type="http://schemas.openxmlformats.org/officeDocument/2006/relationships/image" Target="../media/image27.tmp"/><Relationship Id="rId7" Type="http://schemas.openxmlformats.org/officeDocument/2006/relationships/image" Target="../media/image31.tmp"/><Relationship Id="rId2" Type="http://schemas.openxmlformats.org/officeDocument/2006/relationships/image" Target="../media/image26.tmp"/><Relationship Id="rId1" Type="http://schemas.openxmlformats.org/officeDocument/2006/relationships/slideLayout" Target="../slideLayouts/slideLayout7.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tmp"/></Relationships>
</file>

<file path=ppt/slides/_rels/slide12.xml.rels><?xml version="1.0" encoding="UTF-8" standalone="yes"?>
<Relationships xmlns="http://schemas.openxmlformats.org/package/2006/relationships"><Relationship Id="rId3" Type="http://schemas.openxmlformats.org/officeDocument/2006/relationships/image" Target="../media/image33.tmp"/><Relationship Id="rId7" Type="http://schemas.openxmlformats.org/officeDocument/2006/relationships/image" Target="../media/image37.tmp"/><Relationship Id="rId2" Type="http://schemas.openxmlformats.org/officeDocument/2006/relationships/image" Target="../media/image32.tmp"/><Relationship Id="rId1" Type="http://schemas.openxmlformats.org/officeDocument/2006/relationships/slideLayout" Target="../slideLayouts/slideLayout7.xml"/><Relationship Id="rId6" Type="http://schemas.openxmlformats.org/officeDocument/2006/relationships/image" Target="../media/image36.tmp"/><Relationship Id="rId5" Type="http://schemas.openxmlformats.org/officeDocument/2006/relationships/image" Target="../media/image35.tmp"/><Relationship Id="rId4" Type="http://schemas.openxmlformats.org/officeDocument/2006/relationships/image" Target="../media/image34.tmp"/></Relationships>
</file>

<file path=ppt/slides/_rels/slide13.xml.rels><?xml version="1.0" encoding="UTF-8" standalone="yes"?>
<Relationships xmlns="http://schemas.openxmlformats.org/package/2006/relationships"><Relationship Id="rId3" Type="http://schemas.openxmlformats.org/officeDocument/2006/relationships/image" Target="../media/image39.tmp"/><Relationship Id="rId7" Type="http://schemas.openxmlformats.org/officeDocument/2006/relationships/image" Target="../media/image43.tmp"/><Relationship Id="rId2" Type="http://schemas.openxmlformats.org/officeDocument/2006/relationships/image" Target="../media/image38.tmp"/><Relationship Id="rId1" Type="http://schemas.openxmlformats.org/officeDocument/2006/relationships/slideLayout" Target="../slideLayouts/slideLayout7.xml"/><Relationship Id="rId6" Type="http://schemas.openxmlformats.org/officeDocument/2006/relationships/image" Target="../media/image42.tmp"/><Relationship Id="rId5" Type="http://schemas.openxmlformats.org/officeDocument/2006/relationships/image" Target="../media/image41.tmp"/><Relationship Id="rId4" Type="http://schemas.openxmlformats.org/officeDocument/2006/relationships/image" Target="../media/image40.tmp"/></Relationships>
</file>

<file path=ppt/slides/_rels/slide14.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7.xml"/><Relationship Id="rId5" Type="http://schemas.openxmlformats.org/officeDocument/2006/relationships/image" Target="../media/image47.tmp"/><Relationship Id="rId4" Type="http://schemas.openxmlformats.org/officeDocument/2006/relationships/image" Target="../media/image46.tmp"/></Relationships>
</file>

<file path=ppt/slides/_rels/slide15.xml.rels><?xml version="1.0" encoding="UTF-8" standalone="yes"?>
<Relationships xmlns="http://schemas.openxmlformats.org/package/2006/relationships"><Relationship Id="rId3" Type="http://schemas.openxmlformats.org/officeDocument/2006/relationships/image" Target="../media/image49.tmp"/><Relationship Id="rId7" Type="http://schemas.openxmlformats.org/officeDocument/2006/relationships/image" Target="../media/image53.tmp"/><Relationship Id="rId2" Type="http://schemas.openxmlformats.org/officeDocument/2006/relationships/image" Target="../media/image48.tmp"/><Relationship Id="rId1" Type="http://schemas.openxmlformats.org/officeDocument/2006/relationships/slideLayout" Target="../slideLayouts/slideLayout7.xml"/><Relationship Id="rId6" Type="http://schemas.openxmlformats.org/officeDocument/2006/relationships/image" Target="../media/image52.tmp"/><Relationship Id="rId5" Type="http://schemas.openxmlformats.org/officeDocument/2006/relationships/image" Target="../media/image51.tmp"/><Relationship Id="rId4" Type="http://schemas.openxmlformats.org/officeDocument/2006/relationships/image" Target="../media/image50.tmp"/></Relationships>
</file>

<file path=ppt/slides/_rels/slide16.xml.rels><?xml version="1.0" encoding="UTF-8" standalone="yes"?>
<Relationships xmlns="http://schemas.openxmlformats.org/package/2006/relationships"><Relationship Id="rId3" Type="http://schemas.openxmlformats.org/officeDocument/2006/relationships/image" Target="../media/image55.tmp"/><Relationship Id="rId7" Type="http://schemas.openxmlformats.org/officeDocument/2006/relationships/image" Target="../media/image59.tmp"/><Relationship Id="rId2" Type="http://schemas.openxmlformats.org/officeDocument/2006/relationships/image" Target="../media/image54.tmp"/><Relationship Id="rId1" Type="http://schemas.openxmlformats.org/officeDocument/2006/relationships/slideLayout" Target="../slideLayouts/slideLayout7.xml"/><Relationship Id="rId6" Type="http://schemas.openxmlformats.org/officeDocument/2006/relationships/image" Target="../media/image58.tmp"/><Relationship Id="rId5" Type="http://schemas.openxmlformats.org/officeDocument/2006/relationships/image" Target="../media/image57.tmp"/><Relationship Id="rId4" Type="http://schemas.openxmlformats.org/officeDocument/2006/relationships/image" Target="../media/image56.tmp"/></Relationships>
</file>

<file path=ppt/slides/_rels/slide17.xml.rels><?xml version="1.0" encoding="UTF-8" standalone="yes"?>
<Relationships xmlns="http://schemas.openxmlformats.org/package/2006/relationships"><Relationship Id="rId3" Type="http://schemas.openxmlformats.org/officeDocument/2006/relationships/image" Target="../media/image61.tmp"/><Relationship Id="rId7" Type="http://schemas.openxmlformats.org/officeDocument/2006/relationships/image" Target="../media/image65.tmp"/><Relationship Id="rId2" Type="http://schemas.openxmlformats.org/officeDocument/2006/relationships/image" Target="../media/image60.tmp"/><Relationship Id="rId1" Type="http://schemas.openxmlformats.org/officeDocument/2006/relationships/slideLayout" Target="../slideLayouts/slideLayout7.xml"/><Relationship Id="rId6" Type="http://schemas.openxmlformats.org/officeDocument/2006/relationships/image" Target="../media/image64.tmp"/><Relationship Id="rId5" Type="http://schemas.openxmlformats.org/officeDocument/2006/relationships/image" Target="../media/image63.tmp"/><Relationship Id="rId4" Type="http://schemas.openxmlformats.org/officeDocument/2006/relationships/image" Target="../media/image62.tmp"/></Relationships>
</file>

<file path=ppt/slides/_rels/slide18.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image" Target="../media/image66.tmp"/><Relationship Id="rId1" Type="http://schemas.openxmlformats.org/officeDocument/2006/relationships/slideLayout" Target="../slideLayouts/slideLayout7.xml"/><Relationship Id="rId5" Type="http://schemas.openxmlformats.org/officeDocument/2006/relationships/image" Target="../media/image69.tmp"/><Relationship Id="rId4" Type="http://schemas.openxmlformats.org/officeDocument/2006/relationships/image" Target="../media/image68.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 Id="rId5" Type="http://schemas.openxmlformats.org/officeDocument/2006/relationships/image" Target="../media/image10.tmp"/><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7" Type="http://schemas.openxmlformats.org/officeDocument/2006/relationships/image" Target="../media/image19.tmp"/><Relationship Id="rId2" Type="http://schemas.openxmlformats.org/officeDocument/2006/relationships/image" Target="../media/image14.tmp"/><Relationship Id="rId1" Type="http://schemas.openxmlformats.org/officeDocument/2006/relationships/slideLayout" Target="../slideLayouts/slideLayout7.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91F9-36AB-57C0-5F0C-20C88D907282}"/>
              </a:ext>
            </a:extLst>
          </p:cNvPr>
          <p:cNvSpPr>
            <a:spLocks noGrp="1"/>
          </p:cNvSpPr>
          <p:nvPr>
            <p:ph type="ctrTitle"/>
          </p:nvPr>
        </p:nvSpPr>
        <p:spPr/>
        <p:txBody>
          <a:bodyPr>
            <a:normAutofit/>
          </a:bodyPr>
          <a:lstStyle/>
          <a:p>
            <a:r>
              <a:rPr lang="en-US" sz="6000" b="1">
                <a:effectLst/>
                <a:latin typeface="Arial" panose="020B0604020202020204" pitchFamily="34" charset="0"/>
                <a:ea typeface="Arial" panose="020B0604020202020204" pitchFamily="34" charset="0"/>
              </a:rPr>
              <a:t>Medical Data History</a:t>
            </a:r>
            <a:endParaRPr lang="en-IN" sz="6000"/>
          </a:p>
        </p:txBody>
      </p:sp>
      <p:sp>
        <p:nvSpPr>
          <p:cNvPr id="3" name="Subtitle 2">
            <a:extLst>
              <a:ext uri="{FF2B5EF4-FFF2-40B4-BE49-F238E27FC236}">
                <a16:creationId xmlns:a16="http://schemas.microsoft.com/office/drawing/2014/main" id="{1AA66A84-7097-DFDC-17BD-63B1E7BB2C52}"/>
              </a:ext>
            </a:extLst>
          </p:cNvPr>
          <p:cNvSpPr>
            <a:spLocks noGrp="1"/>
          </p:cNvSpPr>
          <p:nvPr>
            <p:ph type="subTitle" idx="1"/>
          </p:nvPr>
        </p:nvSpPr>
        <p:spPr/>
        <p:txBody>
          <a:bodyPr/>
          <a:lstStyle/>
          <a:p>
            <a:r>
              <a:rPr lang="en-IN" b="1">
                <a:solidFill>
                  <a:schemeClr val="tx1"/>
                </a:solidFill>
              </a:rPr>
              <a:t>PTID_CDA-JUL-23-022-PRSQ-01</a:t>
            </a:r>
          </a:p>
        </p:txBody>
      </p:sp>
    </p:spTree>
    <p:extLst>
      <p:ext uri="{BB962C8B-B14F-4D97-AF65-F5344CB8AC3E}">
        <p14:creationId xmlns:p14="http://schemas.microsoft.com/office/powerpoint/2010/main" val="2626621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500487-21BB-46F2-0B66-7408E72FB7E9}"/>
              </a:ext>
            </a:extLst>
          </p:cNvPr>
          <p:cNvSpPr txBox="1"/>
          <p:nvPr/>
        </p:nvSpPr>
        <p:spPr>
          <a:xfrm>
            <a:off x="510987" y="936376"/>
            <a:ext cx="11035553" cy="369332"/>
          </a:xfrm>
          <a:prstGeom prst="rect">
            <a:avLst/>
          </a:prstGeom>
          <a:noFill/>
        </p:spPr>
        <p:txBody>
          <a:bodyPr wrap="square">
            <a:spAutoFit/>
          </a:bodyPr>
          <a:lstStyle/>
          <a:p>
            <a:r>
              <a:rPr lang="en-IN" dirty="0"/>
              <a:t>10. Selective Patient Data:- Displayed all columns for patients with specific IDs (1, 45, 534, 879, 1000).</a:t>
            </a:r>
          </a:p>
        </p:txBody>
      </p:sp>
      <p:sp>
        <p:nvSpPr>
          <p:cNvPr id="5" name="TextBox 4">
            <a:extLst>
              <a:ext uri="{FF2B5EF4-FFF2-40B4-BE49-F238E27FC236}">
                <a16:creationId xmlns:a16="http://schemas.microsoft.com/office/drawing/2014/main" id="{98112549-5E70-EEF5-297B-52F7617525A9}"/>
              </a:ext>
            </a:extLst>
          </p:cNvPr>
          <p:cNvSpPr txBox="1"/>
          <p:nvPr/>
        </p:nvSpPr>
        <p:spPr>
          <a:xfrm>
            <a:off x="510987" y="2684495"/>
            <a:ext cx="9977719" cy="369332"/>
          </a:xfrm>
          <a:prstGeom prst="rect">
            <a:avLst/>
          </a:prstGeom>
          <a:noFill/>
        </p:spPr>
        <p:txBody>
          <a:bodyPr wrap="square">
            <a:spAutoFit/>
          </a:bodyPr>
          <a:lstStyle/>
          <a:p>
            <a:r>
              <a:rPr lang="en-IN"/>
              <a:t>11. Admission Metrics:- Calculated and presented the total number of admissions.</a:t>
            </a:r>
          </a:p>
        </p:txBody>
      </p:sp>
      <p:sp>
        <p:nvSpPr>
          <p:cNvPr id="7" name="TextBox 6">
            <a:extLst>
              <a:ext uri="{FF2B5EF4-FFF2-40B4-BE49-F238E27FC236}">
                <a16:creationId xmlns:a16="http://schemas.microsoft.com/office/drawing/2014/main" id="{57097110-CC86-6262-D792-5116CD10650E}"/>
              </a:ext>
            </a:extLst>
          </p:cNvPr>
          <p:cNvSpPr txBox="1"/>
          <p:nvPr/>
        </p:nvSpPr>
        <p:spPr>
          <a:xfrm>
            <a:off x="510987" y="4541094"/>
            <a:ext cx="11035552" cy="646331"/>
          </a:xfrm>
          <a:prstGeom prst="rect">
            <a:avLst/>
          </a:prstGeom>
          <a:noFill/>
        </p:spPr>
        <p:txBody>
          <a:bodyPr wrap="square">
            <a:spAutoFit/>
          </a:bodyPr>
          <a:lstStyle/>
          <a:p>
            <a:r>
              <a:rPr lang="en-IN"/>
              <a:t>12. Same Day Admissions:- Explored cases where patients were admitted and discharged on the same day, displaying all columns from the admissions table.</a:t>
            </a:r>
          </a:p>
        </p:txBody>
      </p:sp>
      <p:pic>
        <p:nvPicPr>
          <p:cNvPr id="9" name="Picture 8">
            <a:extLst>
              <a:ext uri="{FF2B5EF4-FFF2-40B4-BE49-F238E27FC236}">
                <a16:creationId xmlns:a16="http://schemas.microsoft.com/office/drawing/2014/main" id="{341E5BA7-2868-C23E-5F27-93C7D0309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22" y="1578926"/>
            <a:ext cx="5301341" cy="720316"/>
          </a:xfrm>
          <a:prstGeom prst="rect">
            <a:avLst/>
          </a:prstGeom>
        </p:spPr>
      </p:pic>
      <p:pic>
        <p:nvPicPr>
          <p:cNvPr id="11" name="Picture 10">
            <a:extLst>
              <a:ext uri="{FF2B5EF4-FFF2-40B4-BE49-F238E27FC236}">
                <a16:creationId xmlns:a16="http://schemas.microsoft.com/office/drawing/2014/main" id="{C2092579-0907-8821-17A5-E05239785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40" y="3362037"/>
            <a:ext cx="7763829" cy="778802"/>
          </a:xfrm>
          <a:prstGeom prst="rect">
            <a:avLst/>
          </a:prstGeom>
        </p:spPr>
      </p:pic>
      <p:pic>
        <p:nvPicPr>
          <p:cNvPr id="13" name="Picture 12">
            <a:extLst>
              <a:ext uri="{FF2B5EF4-FFF2-40B4-BE49-F238E27FC236}">
                <a16:creationId xmlns:a16="http://schemas.microsoft.com/office/drawing/2014/main" id="{C5DFD463-F7F9-6864-9CE5-A2FD87324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74785"/>
            <a:ext cx="4073177" cy="1378787"/>
          </a:xfrm>
          <a:prstGeom prst="rect">
            <a:avLst/>
          </a:prstGeom>
        </p:spPr>
      </p:pic>
      <p:pic>
        <p:nvPicPr>
          <p:cNvPr id="15" name="Picture 14">
            <a:extLst>
              <a:ext uri="{FF2B5EF4-FFF2-40B4-BE49-F238E27FC236}">
                <a16:creationId xmlns:a16="http://schemas.microsoft.com/office/drawing/2014/main" id="{1063C8CD-DF53-3EC4-8422-F012C75FA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392" y="3333917"/>
            <a:ext cx="2160494" cy="924690"/>
          </a:xfrm>
          <a:prstGeom prst="rect">
            <a:avLst/>
          </a:prstGeom>
        </p:spPr>
      </p:pic>
      <p:pic>
        <p:nvPicPr>
          <p:cNvPr id="17" name="Picture 16">
            <a:extLst>
              <a:ext uri="{FF2B5EF4-FFF2-40B4-BE49-F238E27FC236}">
                <a16:creationId xmlns:a16="http://schemas.microsoft.com/office/drawing/2014/main" id="{AC75DCD0-C4FC-29CA-B18A-16F8D24BE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987" y="5187425"/>
            <a:ext cx="6266331" cy="1101788"/>
          </a:xfrm>
          <a:prstGeom prst="rect">
            <a:avLst/>
          </a:prstGeom>
        </p:spPr>
      </p:pic>
      <p:pic>
        <p:nvPicPr>
          <p:cNvPr id="19" name="Picture 18">
            <a:extLst>
              <a:ext uri="{FF2B5EF4-FFF2-40B4-BE49-F238E27FC236}">
                <a16:creationId xmlns:a16="http://schemas.microsoft.com/office/drawing/2014/main" id="{ADE1AAAF-AEA9-ED64-01F1-C284135A44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3227" y="4954556"/>
            <a:ext cx="3465808" cy="1492988"/>
          </a:xfrm>
          <a:prstGeom prst="rect">
            <a:avLst/>
          </a:prstGeom>
        </p:spPr>
      </p:pic>
    </p:spTree>
    <p:extLst>
      <p:ext uri="{BB962C8B-B14F-4D97-AF65-F5344CB8AC3E}">
        <p14:creationId xmlns:p14="http://schemas.microsoft.com/office/powerpoint/2010/main" val="368376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AF519F-8924-F185-6620-585A99A7CA17}"/>
              </a:ext>
            </a:extLst>
          </p:cNvPr>
          <p:cNvSpPr txBox="1"/>
          <p:nvPr/>
        </p:nvSpPr>
        <p:spPr>
          <a:xfrm>
            <a:off x="251012" y="685365"/>
            <a:ext cx="11232776" cy="369332"/>
          </a:xfrm>
          <a:prstGeom prst="rect">
            <a:avLst/>
          </a:prstGeom>
          <a:noFill/>
        </p:spPr>
        <p:txBody>
          <a:bodyPr wrap="square">
            <a:spAutoFit/>
          </a:bodyPr>
          <a:lstStyle/>
          <a:p>
            <a:r>
              <a:rPr lang="en-IN" dirty="0"/>
              <a:t>13. Patient-Specific Admissions: - Counted the total number of admissions for a specific patient (</a:t>
            </a:r>
            <a:r>
              <a:rPr lang="en-IN" dirty="0" err="1"/>
              <a:t>patient_id</a:t>
            </a:r>
            <a:r>
              <a:rPr lang="en-IN" dirty="0"/>
              <a:t> 579).</a:t>
            </a:r>
          </a:p>
        </p:txBody>
      </p:sp>
      <p:sp>
        <p:nvSpPr>
          <p:cNvPr id="8" name="TextBox 7">
            <a:extLst>
              <a:ext uri="{FF2B5EF4-FFF2-40B4-BE49-F238E27FC236}">
                <a16:creationId xmlns:a16="http://schemas.microsoft.com/office/drawing/2014/main" id="{F72914A0-78CA-792C-873A-D01945B862FD}"/>
              </a:ext>
            </a:extLst>
          </p:cNvPr>
          <p:cNvSpPr txBox="1"/>
          <p:nvPr/>
        </p:nvSpPr>
        <p:spPr>
          <a:xfrm>
            <a:off x="170328" y="2409056"/>
            <a:ext cx="9843247" cy="369332"/>
          </a:xfrm>
          <a:prstGeom prst="rect">
            <a:avLst/>
          </a:prstGeom>
          <a:noFill/>
        </p:spPr>
        <p:txBody>
          <a:bodyPr wrap="square">
            <a:spAutoFit/>
          </a:bodyPr>
          <a:lstStyle/>
          <a:p>
            <a:r>
              <a:rPr lang="en-US" dirty="0"/>
              <a:t>14. City Analysis:- Identified unique cities in </a:t>
            </a:r>
            <a:r>
              <a:rPr lang="en-US" dirty="0" err="1"/>
              <a:t>province_id</a:t>
            </a:r>
            <a:r>
              <a:rPr lang="en-US" dirty="0"/>
              <a:t> 'NS' based on patient residences.</a:t>
            </a:r>
            <a:endParaRPr lang="en-IN" dirty="0"/>
          </a:p>
        </p:txBody>
      </p:sp>
      <p:sp>
        <p:nvSpPr>
          <p:cNvPr id="10" name="TextBox 9">
            <a:extLst>
              <a:ext uri="{FF2B5EF4-FFF2-40B4-BE49-F238E27FC236}">
                <a16:creationId xmlns:a16="http://schemas.microsoft.com/office/drawing/2014/main" id="{AD744B91-0153-33A7-E532-0852C56D41EC}"/>
              </a:ext>
            </a:extLst>
          </p:cNvPr>
          <p:cNvSpPr txBox="1"/>
          <p:nvPr/>
        </p:nvSpPr>
        <p:spPr>
          <a:xfrm>
            <a:off x="251011" y="4204465"/>
            <a:ext cx="11044518" cy="646331"/>
          </a:xfrm>
          <a:prstGeom prst="rect">
            <a:avLst/>
          </a:prstGeom>
          <a:noFill/>
        </p:spPr>
        <p:txBody>
          <a:bodyPr wrap="square">
            <a:spAutoFit/>
          </a:bodyPr>
          <a:lstStyle/>
          <a:p>
            <a:r>
              <a:rPr lang="en-US"/>
              <a:t>15. Height and Weight Criteria:- Displayed first name, last name, and birth date of patients meeting height (&gt;160) and weight (&gt;70) criteria.</a:t>
            </a:r>
            <a:endParaRPr lang="en-IN"/>
          </a:p>
        </p:txBody>
      </p:sp>
      <p:pic>
        <p:nvPicPr>
          <p:cNvPr id="12" name="Picture 11">
            <a:extLst>
              <a:ext uri="{FF2B5EF4-FFF2-40B4-BE49-F238E27FC236}">
                <a16:creationId xmlns:a16="http://schemas.microsoft.com/office/drawing/2014/main" id="{1F4C11DC-7A2B-D2FA-FB41-9CB5F7416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00" y="1403664"/>
            <a:ext cx="4252328" cy="774759"/>
          </a:xfrm>
          <a:prstGeom prst="rect">
            <a:avLst/>
          </a:prstGeom>
        </p:spPr>
      </p:pic>
      <p:pic>
        <p:nvPicPr>
          <p:cNvPr id="14" name="Picture 13">
            <a:extLst>
              <a:ext uri="{FF2B5EF4-FFF2-40B4-BE49-F238E27FC236}">
                <a16:creationId xmlns:a16="http://schemas.microsoft.com/office/drawing/2014/main" id="{4F464404-F823-103B-463F-05A283E3C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48" y="2958169"/>
            <a:ext cx="6770223" cy="878725"/>
          </a:xfrm>
          <a:prstGeom prst="rect">
            <a:avLst/>
          </a:prstGeom>
        </p:spPr>
      </p:pic>
      <p:pic>
        <p:nvPicPr>
          <p:cNvPr id="18" name="Picture 17">
            <a:extLst>
              <a:ext uri="{FF2B5EF4-FFF2-40B4-BE49-F238E27FC236}">
                <a16:creationId xmlns:a16="http://schemas.microsoft.com/office/drawing/2014/main" id="{58B6BADD-4958-6A4D-90D2-F614007CD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900" y="1422267"/>
            <a:ext cx="2072453" cy="738013"/>
          </a:xfrm>
          <a:prstGeom prst="rect">
            <a:avLst/>
          </a:prstGeom>
        </p:spPr>
      </p:pic>
      <p:pic>
        <p:nvPicPr>
          <p:cNvPr id="20" name="Picture 19">
            <a:extLst>
              <a:ext uri="{FF2B5EF4-FFF2-40B4-BE49-F238E27FC236}">
                <a16:creationId xmlns:a16="http://schemas.microsoft.com/office/drawing/2014/main" id="{36D00413-3123-69B7-9168-91012E69F5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7616" y="2952708"/>
            <a:ext cx="2088061" cy="952583"/>
          </a:xfrm>
          <a:prstGeom prst="rect">
            <a:avLst/>
          </a:prstGeom>
        </p:spPr>
      </p:pic>
      <p:pic>
        <p:nvPicPr>
          <p:cNvPr id="3" name="Picture 2">
            <a:extLst>
              <a:ext uri="{FF2B5EF4-FFF2-40B4-BE49-F238E27FC236}">
                <a16:creationId xmlns:a16="http://schemas.microsoft.com/office/drawing/2014/main" id="{C9D45F5D-48A2-5ACE-0205-35F6713899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683" y="5025369"/>
            <a:ext cx="6857482" cy="989947"/>
          </a:xfrm>
          <a:prstGeom prst="rect">
            <a:avLst/>
          </a:prstGeom>
        </p:spPr>
      </p:pic>
      <p:pic>
        <p:nvPicPr>
          <p:cNvPr id="5" name="Picture 4">
            <a:extLst>
              <a:ext uri="{FF2B5EF4-FFF2-40B4-BE49-F238E27FC236}">
                <a16:creationId xmlns:a16="http://schemas.microsoft.com/office/drawing/2014/main" id="{083D2CD4-2417-3E60-72A1-BBB916ACA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8234" y="4822470"/>
            <a:ext cx="2248095" cy="1694872"/>
          </a:xfrm>
          <a:prstGeom prst="rect">
            <a:avLst/>
          </a:prstGeom>
        </p:spPr>
      </p:pic>
    </p:spTree>
    <p:extLst>
      <p:ext uri="{BB962C8B-B14F-4D97-AF65-F5344CB8AC3E}">
        <p14:creationId xmlns:p14="http://schemas.microsoft.com/office/powerpoint/2010/main" val="113003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466570-063F-5D4A-419D-6E8A0D90A70B}"/>
              </a:ext>
            </a:extLst>
          </p:cNvPr>
          <p:cNvSpPr txBox="1"/>
          <p:nvPr/>
        </p:nvSpPr>
        <p:spPr>
          <a:xfrm>
            <a:off x="412376" y="559858"/>
            <a:ext cx="10667999" cy="369332"/>
          </a:xfrm>
          <a:prstGeom prst="rect">
            <a:avLst/>
          </a:prstGeom>
          <a:noFill/>
        </p:spPr>
        <p:txBody>
          <a:bodyPr wrap="square">
            <a:spAutoFit/>
          </a:bodyPr>
          <a:lstStyle/>
          <a:p>
            <a:r>
              <a:rPr lang="en-IN"/>
              <a:t>16. Birth Year Trends:- Explored unique birth years among patients and ordered them in ascending order.</a:t>
            </a:r>
          </a:p>
        </p:txBody>
      </p:sp>
      <p:sp>
        <p:nvSpPr>
          <p:cNvPr id="5" name="TextBox 4">
            <a:extLst>
              <a:ext uri="{FF2B5EF4-FFF2-40B4-BE49-F238E27FC236}">
                <a16:creationId xmlns:a16="http://schemas.microsoft.com/office/drawing/2014/main" id="{3388EDFE-31FF-5912-872F-B423C750784E}"/>
              </a:ext>
            </a:extLst>
          </p:cNvPr>
          <p:cNvSpPr txBox="1"/>
          <p:nvPr/>
        </p:nvSpPr>
        <p:spPr>
          <a:xfrm>
            <a:off x="412375" y="2102694"/>
            <a:ext cx="10847295" cy="646331"/>
          </a:xfrm>
          <a:prstGeom prst="rect">
            <a:avLst/>
          </a:prstGeom>
          <a:noFill/>
        </p:spPr>
        <p:txBody>
          <a:bodyPr wrap="square">
            <a:spAutoFit/>
          </a:bodyPr>
          <a:lstStyle/>
          <a:p>
            <a:r>
              <a:rPr lang="en-IN"/>
              <a:t>17. Distinct First Names:- Listed unique first names that occur only once in the list, utilizing the HAVING clause for aggregate functions.</a:t>
            </a:r>
          </a:p>
        </p:txBody>
      </p:sp>
      <p:sp>
        <p:nvSpPr>
          <p:cNvPr id="7" name="TextBox 6">
            <a:extLst>
              <a:ext uri="{FF2B5EF4-FFF2-40B4-BE49-F238E27FC236}">
                <a16:creationId xmlns:a16="http://schemas.microsoft.com/office/drawing/2014/main" id="{DD4B8F31-9327-4639-6E98-761985674F8D}"/>
              </a:ext>
            </a:extLst>
          </p:cNvPr>
          <p:cNvSpPr txBox="1"/>
          <p:nvPr/>
        </p:nvSpPr>
        <p:spPr>
          <a:xfrm>
            <a:off x="412375" y="3760258"/>
            <a:ext cx="10999696" cy="646331"/>
          </a:xfrm>
          <a:prstGeom prst="rect">
            <a:avLst/>
          </a:prstGeom>
          <a:noFill/>
        </p:spPr>
        <p:txBody>
          <a:bodyPr wrap="square">
            <a:spAutoFit/>
          </a:bodyPr>
          <a:lstStyle/>
          <a:p>
            <a:r>
              <a:rPr lang="en-IN"/>
              <a:t>18. Name Patterns:-Displayed </a:t>
            </a:r>
            <a:r>
              <a:rPr lang="en-IN" err="1"/>
              <a:t>patient_id</a:t>
            </a:r>
            <a:r>
              <a:rPr lang="en-IN"/>
              <a:t> and </a:t>
            </a:r>
            <a:r>
              <a:rPr lang="en-IN" err="1"/>
              <a:t>first_name</a:t>
            </a:r>
            <a:r>
              <a:rPr lang="en-IN"/>
              <a:t> for patients with first names starting and ending with 's' and being at least 6 characters long.</a:t>
            </a:r>
          </a:p>
        </p:txBody>
      </p:sp>
      <p:pic>
        <p:nvPicPr>
          <p:cNvPr id="9" name="Picture 8">
            <a:extLst>
              <a:ext uri="{FF2B5EF4-FFF2-40B4-BE49-F238E27FC236}">
                <a16:creationId xmlns:a16="http://schemas.microsoft.com/office/drawing/2014/main" id="{27FF04C5-09E2-5373-BCBC-E86B5BA9B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35" y="1344533"/>
            <a:ext cx="4976291" cy="548688"/>
          </a:xfrm>
          <a:prstGeom prst="rect">
            <a:avLst/>
          </a:prstGeom>
        </p:spPr>
      </p:pic>
      <p:pic>
        <p:nvPicPr>
          <p:cNvPr id="11" name="Picture 10">
            <a:extLst>
              <a:ext uri="{FF2B5EF4-FFF2-40B4-BE49-F238E27FC236}">
                <a16:creationId xmlns:a16="http://schemas.microsoft.com/office/drawing/2014/main" id="{8D0456F8-F7ED-3A36-D3D2-41B89C73E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175" y="1081838"/>
            <a:ext cx="830652" cy="858585"/>
          </a:xfrm>
          <a:prstGeom prst="rect">
            <a:avLst/>
          </a:prstGeom>
        </p:spPr>
      </p:pic>
      <p:pic>
        <p:nvPicPr>
          <p:cNvPr id="13" name="Picture 12">
            <a:extLst>
              <a:ext uri="{FF2B5EF4-FFF2-40B4-BE49-F238E27FC236}">
                <a16:creationId xmlns:a16="http://schemas.microsoft.com/office/drawing/2014/main" id="{E45F86D4-F910-4E0B-E796-F829F2288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52" y="2911296"/>
            <a:ext cx="6340389" cy="678239"/>
          </a:xfrm>
          <a:prstGeom prst="rect">
            <a:avLst/>
          </a:prstGeom>
        </p:spPr>
      </p:pic>
      <p:pic>
        <p:nvPicPr>
          <p:cNvPr id="15" name="Picture 14">
            <a:extLst>
              <a:ext uri="{FF2B5EF4-FFF2-40B4-BE49-F238E27FC236}">
                <a16:creationId xmlns:a16="http://schemas.microsoft.com/office/drawing/2014/main" id="{4442DBB1-87FD-077E-5D56-04D172F9EA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2870" y="2474141"/>
            <a:ext cx="998307" cy="1200755"/>
          </a:xfrm>
          <a:prstGeom prst="rect">
            <a:avLst/>
          </a:prstGeom>
        </p:spPr>
      </p:pic>
      <p:pic>
        <p:nvPicPr>
          <p:cNvPr id="6" name="Picture 5">
            <a:extLst>
              <a:ext uri="{FF2B5EF4-FFF2-40B4-BE49-F238E27FC236}">
                <a16:creationId xmlns:a16="http://schemas.microsoft.com/office/drawing/2014/main" id="{FDBD5E85-97B4-5690-B6BA-07A92CC05F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728" y="4813969"/>
            <a:ext cx="6769708" cy="931049"/>
          </a:xfrm>
          <a:prstGeom prst="rect">
            <a:avLst/>
          </a:prstGeom>
        </p:spPr>
      </p:pic>
      <p:pic>
        <p:nvPicPr>
          <p:cNvPr id="10" name="Picture 9">
            <a:extLst>
              <a:ext uri="{FF2B5EF4-FFF2-40B4-BE49-F238E27FC236}">
                <a16:creationId xmlns:a16="http://schemas.microsoft.com/office/drawing/2014/main" id="{A4E10F31-7EF0-3317-45FE-4820BBC57F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5294" y="4704333"/>
            <a:ext cx="1432684" cy="1548685"/>
          </a:xfrm>
          <a:prstGeom prst="rect">
            <a:avLst/>
          </a:prstGeom>
        </p:spPr>
      </p:pic>
    </p:spTree>
    <p:extLst>
      <p:ext uri="{BB962C8B-B14F-4D97-AF65-F5344CB8AC3E}">
        <p14:creationId xmlns:p14="http://schemas.microsoft.com/office/powerpoint/2010/main" val="208697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59582-6C43-8F0E-002D-8F828C52911C}"/>
              </a:ext>
            </a:extLst>
          </p:cNvPr>
          <p:cNvSpPr txBox="1"/>
          <p:nvPr/>
        </p:nvSpPr>
        <p:spPr>
          <a:xfrm>
            <a:off x="188259" y="631576"/>
            <a:ext cx="11178988" cy="369332"/>
          </a:xfrm>
          <a:prstGeom prst="rect">
            <a:avLst/>
          </a:prstGeom>
          <a:noFill/>
        </p:spPr>
        <p:txBody>
          <a:bodyPr wrap="square">
            <a:spAutoFit/>
          </a:bodyPr>
          <a:lstStyle/>
          <a:p>
            <a:r>
              <a:rPr lang="en-IN" dirty="0"/>
              <a:t>19. Diagnosis Details:- Showcased </a:t>
            </a:r>
            <a:r>
              <a:rPr lang="en-IN" dirty="0" err="1"/>
              <a:t>patient_id</a:t>
            </a:r>
            <a:r>
              <a:rPr lang="en-IN" dirty="0"/>
              <a:t>, </a:t>
            </a:r>
            <a:r>
              <a:rPr lang="en-IN" dirty="0" err="1"/>
              <a:t>first_name</a:t>
            </a:r>
            <a:r>
              <a:rPr lang="en-IN" dirty="0"/>
              <a:t>, and </a:t>
            </a:r>
            <a:r>
              <a:rPr lang="en-IN" dirty="0" err="1"/>
              <a:t>last_name</a:t>
            </a:r>
            <a:r>
              <a:rPr lang="en-IN" dirty="0"/>
              <a:t> for patients diagnosed with 'Dementia'.</a:t>
            </a:r>
          </a:p>
        </p:txBody>
      </p:sp>
      <p:sp>
        <p:nvSpPr>
          <p:cNvPr id="5" name="TextBox 4">
            <a:extLst>
              <a:ext uri="{FF2B5EF4-FFF2-40B4-BE49-F238E27FC236}">
                <a16:creationId xmlns:a16="http://schemas.microsoft.com/office/drawing/2014/main" id="{96E42EDF-9A8B-631B-7DE3-84D1089B18A3}"/>
              </a:ext>
            </a:extLst>
          </p:cNvPr>
          <p:cNvSpPr txBox="1"/>
          <p:nvPr/>
        </p:nvSpPr>
        <p:spPr>
          <a:xfrm>
            <a:off x="107575" y="2541059"/>
            <a:ext cx="11178987" cy="369332"/>
          </a:xfrm>
          <a:prstGeom prst="rect">
            <a:avLst/>
          </a:prstGeom>
          <a:noFill/>
        </p:spPr>
        <p:txBody>
          <a:bodyPr wrap="square">
            <a:spAutoFit/>
          </a:bodyPr>
          <a:lstStyle/>
          <a:p>
            <a:r>
              <a:rPr lang="en-IN" dirty="0"/>
              <a:t>20. Name Sorting:- Displayed each patient's </a:t>
            </a:r>
            <a:r>
              <a:rPr lang="en-IN" dirty="0" err="1"/>
              <a:t>first_name</a:t>
            </a:r>
            <a:r>
              <a:rPr lang="en-IN" dirty="0"/>
              <a:t>, ordered by name length and then alphabetically.</a:t>
            </a:r>
          </a:p>
        </p:txBody>
      </p:sp>
      <p:sp>
        <p:nvSpPr>
          <p:cNvPr id="7" name="TextBox 6">
            <a:extLst>
              <a:ext uri="{FF2B5EF4-FFF2-40B4-BE49-F238E27FC236}">
                <a16:creationId xmlns:a16="http://schemas.microsoft.com/office/drawing/2014/main" id="{C4FF0E61-834E-97B9-F36C-CEFEDF0DBEE6}"/>
              </a:ext>
            </a:extLst>
          </p:cNvPr>
          <p:cNvSpPr txBox="1"/>
          <p:nvPr/>
        </p:nvSpPr>
        <p:spPr>
          <a:xfrm>
            <a:off x="188259" y="4692588"/>
            <a:ext cx="10694894" cy="369332"/>
          </a:xfrm>
          <a:prstGeom prst="rect">
            <a:avLst/>
          </a:prstGeom>
          <a:noFill/>
        </p:spPr>
        <p:txBody>
          <a:bodyPr wrap="square">
            <a:spAutoFit/>
          </a:bodyPr>
          <a:lstStyle/>
          <a:p>
            <a:r>
              <a:rPr lang="en-IN"/>
              <a:t>21. Gender Breakdown: - Presented the total count of male and female patients in a single row.</a:t>
            </a:r>
          </a:p>
        </p:txBody>
      </p:sp>
      <p:pic>
        <p:nvPicPr>
          <p:cNvPr id="9" name="Picture 8">
            <a:extLst>
              <a:ext uri="{FF2B5EF4-FFF2-40B4-BE49-F238E27FC236}">
                <a16:creationId xmlns:a16="http://schemas.microsoft.com/office/drawing/2014/main" id="{8F1B6E78-F56A-75A5-FECE-0206C25EF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46" y="1252113"/>
            <a:ext cx="5453142" cy="876376"/>
          </a:xfrm>
          <a:prstGeom prst="rect">
            <a:avLst/>
          </a:prstGeom>
        </p:spPr>
      </p:pic>
      <p:pic>
        <p:nvPicPr>
          <p:cNvPr id="11" name="Picture 10">
            <a:extLst>
              <a:ext uri="{FF2B5EF4-FFF2-40B4-BE49-F238E27FC236}">
                <a16:creationId xmlns:a16="http://schemas.microsoft.com/office/drawing/2014/main" id="{A7936EE3-57F1-1B4D-2F3A-271E5CB5E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445" y="1101037"/>
            <a:ext cx="2743438" cy="1027452"/>
          </a:xfrm>
          <a:prstGeom prst="rect">
            <a:avLst/>
          </a:prstGeom>
        </p:spPr>
      </p:pic>
      <p:pic>
        <p:nvPicPr>
          <p:cNvPr id="13" name="Picture 12">
            <a:extLst>
              <a:ext uri="{FF2B5EF4-FFF2-40B4-BE49-F238E27FC236}">
                <a16:creationId xmlns:a16="http://schemas.microsoft.com/office/drawing/2014/main" id="{61D6AFAB-08B3-5CB2-5CCD-C32538164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46" y="3126924"/>
            <a:ext cx="5453142" cy="1083431"/>
          </a:xfrm>
          <a:prstGeom prst="rect">
            <a:avLst/>
          </a:prstGeom>
        </p:spPr>
      </p:pic>
      <p:pic>
        <p:nvPicPr>
          <p:cNvPr id="15" name="Picture 14">
            <a:extLst>
              <a:ext uri="{FF2B5EF4-FFF2-40B4-BE49-F238E27FC236}">
                <a16:creationId xmlns:a16="http://schemas.microsoft.com/office/drawing/2014/main" id="{A03568C8-5F38-CCD3-B108-57A69551F3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6833" y="3008697"/>
            <a:ext cx="800169" cy="1539779"/>
          </a:xfrm>
          <a:prstGeom prst="rect">
            <a:avLst/>
          </a:prstGeom>
        </p:spPr>
      </p:pic>
      <p:pic>
        <p:nvPicPr>
          <p:cNvPr id="17" name="Picture 16">
            <a:extLst>
              <a:ext uri="{FF2B5EF4-FFF2-40B4-BE49-F238E27FC236}">
                <a16:creationId xmlns:a16="http://schemas.microsoft.com/office/drawing/2014/main" id="{12876078-76E9-3C18-4BD5-8186C680C8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403" y="5281231"/>
            <a:ext cx="5500209" cy="850628"/>
          </a:xfrm>
          <a:prstGeom prst="rect">
            <a:avLst/>
          </a:prstGeom>
        </p:spPr>
      </p:pic>
      <p:pic>
        <p:nvPicPr>
          <p:cNvPr id="19" name="Picture 18">
            <a:extLst>
              <a:ext uri="{FF2B5EF4-FFF2-40B4-BE49-F238E27FC236}">
                <a16:creationId xmlns:a16="http://schemas.microsoft.com/office/drawing/2014/main" id="{6D1CCA40-C53E-627E-224A-074A199777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6661" y="5224085"/>
            <a:ext cx="1973751" cy="640135"/>
          </a:xfrm>
          <a:prstGeom prst="rect">
            <a:avLst/>
          </a:prstGeom>
        </p:spPr>
      </p:pic>
    </p:spTree>
    <p:extLst>
      <p:ext uri="{BB962C8B-B14F-4D97-AF65-F5344CB8AC3E}">
        <p14:creationId xmlns:p14="http://schemas.microsoft.com/office/powerpoint/2010/main" val="340084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3D0464-216C-4987-27F1-C1A1CE96E656}"/>
              </a:ext>
            </a:extLst>
          </p:cNvPr>
          <p:cNvSpPr txBox="1"/>
          <p:nvPr/>
        </p:nvSpPr>
        <p:spPr>
          <a:xfrm>
            <a:off x="161366" y="296741"/>
            <a:ext cx="11645152" cy="369332"/>
          </a:xfrm>
          <a:prstGeom prst="rect">
            <a:avLst/>
          </a:prstGeom>
          <a:noFill/>
        </p:spPr>
        <p:txBody>
          <a:bodyPr wrap="square">
            <a:spAutoFit/>
          </a:bodyPr>
          <a:lstStyle/>
          <a:p>
            <a:r>
              <a:rPr lang="en-IN" dirty="0"/>
              <a:t>22. Repeated Diagnoses:- Displayed </a:t>
            </a:r>
            <a:r>
              <a:rPr lang="en-IN" dirty="0" err="1"/>
              <a:t>patient_id</a:t>
            </a:r>
            <a:r>
              <a:rPr lang="en-IN" dirty="0"/>
              <a:t> and diagnosis for patients admitted multiple times with the same diagnosis.</a:t>
            </a:r>
          </a:p>
        </p:txBody>
      </p:sp>
      <p:sp>
        <p:nvSpPr>
          <p:cNvPr id="7" name="TextBox 6">
            <a:extLst>
              <a:ext uri="{FF2B5EF4-FFF2-40B4-BE49-F238E27FC236}">
                <a16:creationId xmlns:a16="http://schemas.microsoft.com/office/drawing/2014/main" id="{9D019B80-51C7-2301-283C-F81A2AF0E49B}"/>
              </a:ext>
            </a:extLst>
          </p:cNvPr>
          <p:cNvSpPr txBox="1"/>
          <p:nvPr/>
        </p:nvSpPr>
        <p:spPr>
          <a:xfrm>
            <a:off x="242185" y="3178635"/>
            <a:ext cx="11721351" cy="646331"/>
          </a:xfrm>
          <a:prstGeom prst="rect">
            <a:avLst/>
          </a:prstGeom>
          <a:noFill/>
        </p:spPr>
        <p:txBody>
          <a:bodyPr wrap="square">
            <a:spAutoFit/>
          </a:bodyPr>
          <a:lstStyle/>
          <a:p>
            <a:r>
              <a:rPr lang="en-IN" dirty="0"/>
              <a:t>23. City and Patient Count: - Listed cities along with the total number of patients in each city, ordered by patient count and then city name.</a:t>
            </a:r>
          </a:p>
        </p:txBody>
      </p:sp>
      <p:pic>
        <p:nvPicPr>
          <p:cNvPr id="13" name="Picture 12">
            <a:extLst>
              <a:ext uri="{FF2B5EF4-FFF2-40B4-BE49-F238E27FC236}">
                <a16:creationId xmlns:a16="http://schemas.microsoft.com/office/drawing/2014/main" id="{81FE2805-AE87-A6B4-FF27-17A328B05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77" y="4196817"/>
            <a:ext cx="6475343" cy="1659309"/>
          </a:xfrm>
          <a:prstGeom prst="rect">
            <a:avLst/>
          </a:prstGeom>
        </p:spPr>
      </p:pic>
      <p:pic>
        <p:nvPicPr>
          <p:cNvPr id="15" name="Picture 14">
            <a:extLst>
              <a:ext uri="{FF2B5EF4-FFF2-40B4-BE49-F238E27FC236}">
                <a16:creationId xmlns:a16="http://schemas.microsoft.com/office/drawing/2014/main" id="{7F08445F-A417-31D1-523C-6BDEF47B6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585" y="3935177"/>
            <a:ext cx="1813717" cy="2439239"/>
          </a:xfrm>
          <a:prstGeom prst="rect">
            <a:avLst/>
          </a:prstGeom>
        </p:spPr>
      </p:pic>
      <p:pic>
        <p:nvPicPr>
          <p:cNvPr id="3" name="Picture 2">
            <a:extLst>
              <a:ext uri="{FF2B5EF4-FFF2-40B4-BE49-F238E27FC236}">
                <a16:creationId xmlns:a16="http://schemas.microsoft.com/office/drawing/2014/main" id="{CA743E41-8C26-9759-8286-38C629186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75" y="1039691"/>
            <a:ext cx="5399443" cy="1398709"/>
          </a:xfrm>
          <a:prstGeom prst="rect">
            <a:avLst/>
          </a:prstGeom>
        </p:spPr>
      </p:pic>
      <p:pic>
        <p:nvPicPr>
          <p:cNvPr id="6" name="Picture 5">
            <a:extLst>
              <a:ext uri="{FF2B5EF4-FFF2-40B4-BE49-F238E27FC236}">
                <a16:creationId xmlns:a16="http://schemas.microsoft.com/office/drawing/2014/main" id="{FFDCA16B-0AC6-613E-52F4-BEDE36336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6856" y="799884"/>
            <a:ext cx="3231160" cy="1777062"/>
          </a:xfrm>
          <a:prstGeom prst="rect">
            <a:avLst/>
          </a:prstGeom>
        </p:spPr>
      </p:pic>
    </p:spTree>
    <p:extLst>
      <p:ext uri="{BB962C8B-B14F-4D97-AF65-F5344CB8AC3E}">
        <p14:creationId xmlns:p14="http://schemas.microsoft.com/office/powerpoint/2010/main" val="125836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34225-4CC8-7912-4796-C268AADE7EEC}"/>
              </a:ext>
            </a:extLst>
          </p:cNvPr>
          <p:cNvSpPr txBox="1"/>
          <p:nvPr/>
        </p:nvSpPr>
        <p:spPr>
          <a:xfrm>
            <a:off x="233081" y="506070"/>
            <a:ext cx="11645153" cy="646331"/>
          </a:xfrm>
          <a:prstGeom prst="rect">
            <a:avLst/>
          </a:prstGeom>
          <a:noFill/>
        </p:spPr>
        <p:txBody>
          <a:bodyPr wrap="square">
            <a:spAutoFit/>
          </a:bodyPr>
          <a:lstStyle/>
          <a:p>
            <a:r>
              <a:rPr lang="en-IN" dirty="0"/>
              <a:t>24. Role and Identity:- Displayed first name, last name, and role (either "Patient" or "Doctor") for individuals with these roles.</a:t>
            </a:r>
          </a:p>
        </p:txBody>
      </p:sp>
      <p:sp>
        <p:nvSpPr>
          <p:cNvPr id="5" name="TextBox 4">
            <a:extLst>
              <a:ext uri="{FF2B5EF4-FFF2-40B4-BE49-F238E27FC236}">
                <a16:creationId xmlns:a16="http://schemas.microsoft.com/office/drawing/2014/main" id="{6DE10C0E-C337-BD23-C2DE-8DC72A062326}"/>
              </a:ext>
            </a:extLst>
          </p:cNvPr>
          <p:cNvSpPr txBox="1"/>
          <p:nvPr/>
        </p:nvSpPr>
        <p:spPr>
          <a:xfrm>
            <a:off x="161364" y="2567953"/>
            <a:ext cx="11492753" cy="369332"/>
          </a:xfrm>
          <a:prstGeom prst="rect">
            <a:avLst/>
          </a:prstGeom>
          <a:noFill/>
        </p:spPr>
        <p:txBody>
          <a:bodyPr wrap="square">
            <a:spAutoFit/>
          </a:bodyPr>
          <a:lstStyle/>
          <a:p>
            <a:r>
              <a:rPr lang="en-IN"/>
              <a:t>25. Allergies Insights:- Explored allergies ordered by popularity, excluding NULL values.</a:t>
            </a:r>
          </a:p>
        </p:txBody>
      </p:sp>
      <p:sp>
        <p:nvSpPr>
          <p:cNvPr id="7" name="TextBox 6">
            <a:extLst>
              <a:ext uri="{FF2B5EF4-FFF2-40B4-BE49-F238E27FC236}">
                <a16:creationId xmlns:a16="http://schemas.microsoft.com/office/drawing/2014/main" id="{221F9168-604E-A961-1ADF-C7F66A0F3808}"/>
              </a:ext>
            </a:extLst>
          </p:cNvPr>
          <p:cNvSpPr txBox="1"/>
          <p:nvPr/>
        </p:nvSpPr>
        <p:spPr>
          <a:xfrm>
            <a:off x="233081" y="4168171"/>
            <a:ext cx="11421035" cy="646331"/>
          </a:xfrm>
          <a:prstGeom prst="rect">
            <a:avLst/>
          </a:prstGeom>
          <a:noFill/>
        </p:spPr>
        <p:txBody>
          <a:bodyPr wrap="square">
            <a:spAutoFit/>
          </a:bodyPr>
          <a:lstStyle/>
          <a:p>
            <a:r>
              <a:rPr lang="en-IN"/>
              <a:t>26. Birth Decade Analysis:- Showcased first name, last name, and birth date for patients born in the 1970s decade, sorted chronologically.</a:t>
            </a:r>
          </a:p>
        </p:txBody>
      </p:sp>
      <p:pic>
        <p:nvPicPr>
          <p:cNvPr id="9" name="Picture 8">
            <a:extLst>
              <a:ext uri="{FF2B5EF4-FFF2-40B4-BE49-F238E27FC236}">
                <a16:creationId xmlns:a16="http://schemas.microsoft.com/office/drawing/2014/main" id="{8B361762-BBAC-D3ED-0C1B-387A7D803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7" y="1121025"/>
            <a:ext cx="6042210" cy="937341"/>
          </a:xfrm>
          <a:prstGeom prst="rect">
            <a:avLst/>
          </a:prstGeom>
        </p:spPr>
      </p:pic>
      <p:pic>
        <p:nvPicPr>
          <p:cNvPr id="11" name="Picture 10">
            <a:extLst>
              <a:ext uri="{FF2B5EF4-FFF2-40B4-BE49-F238E27FC236}">
                <a16:creationId xmlns:a16="http://schemas.microsoft.com/office/drawing/2014/main" id="{020D101F-2C43-DC7D-9F6E-DDF66173D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439" y="893440"/>
            <a:ext cx="2141406" cy="1537095"/>
          </a:xfrm>
          <a:prstGeom prst="rect">
            <a:avLst/>
          </a:prstGeom>
        </p:spPr>
      </p:pic>
      <p:pic>
        <p:nvPicPr>
          <p:cNvPr id="17" name="Picture 16">
            <a:extLst>
              <a:ext uri="{FF2B5EF4-FFF2-40B4-BE49-F238E27FC236}">
                <a16:creationId xmlns:a16="http://schemas.microsoft.com/office/drawing/2014/main" id="{668AEF5C-3F94-0EAB-BFBB-1F6A5E09D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6" y="5011472"/>
            <a:ext cx="6042211" cy="1033915"/>
          </a:xfrm>
          <a:prstGeom prst="rect">
            <a:avLst/>
          </a:prstGeom>
        </p:spPr>
      </p:pic>
      <p:pic>
        <p:nvPicPr>
          <p:cNvPr id="19" name="Picture 18">
            <a:extLst>
              <a:ext uri="{FF2B5EF4-FFF2-40B4-BE49-F238E27FC236}">
                <a16:creationId xmlns:a16="http://schemas.microsoft.com/office/drawing/2014/main" id="{1CA415FF-AF94-0572-1F49-F0F3996BF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7190" y="4749241"/>
            <a:ext cx="2446232" cy="1537095"/>
          </a:xfrm>
          <a:prstGeom prst="rect">
            <a:avLst/>
          </a:prstGeom>
        </p:spPr>
      </p:pic>
      <p:pic>
        <p:nvPicPr>
          <p:cNvPr id="4" name="Picture 3">
            <a:extLst>
              <a:ext uri="{FF2B5EF4-FFF2-40B4-BE49-F238E27FC236}">
                <a16:creationId xmlns:a16="http://schemas.microsoft.com/office/drawing/2014/main" id="{E1B7B805-5A13-779F-E97D-C05300B22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79" y="3176618"/>
            <a:ext cx="7218733" cy="594412"/>
          </a:xfrm>
          <a:prstGeom prst="rect">
            <a:avLst/>
          </a:prstGeom>
        </p:spPr>
      </p:pic>
      <p:pic>
        <p:nvPicPr>
          <p:cNvPr id="8" name="Picture 7">
            <a:extLst>
              <a:ext uri="{FF2B5EF4-FFF2-40B4-BE49-F238E27FC236}">
                <a16:creationId xmlns:a16="http://schemas.microsoft.com/office/drawing/2014/main" id="{BB4B0948-D869-E2AA-89F3-82D807D6EF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4424" y="2883848"/>
            <a:ext cx="2255715" cy="1302670"/>
          </a:xfrm>
          <a:prstGeom prst="rect">
            <a:avLst/>
          </a:prstGeom>
        </p:spPr>
      </p:pic>
    </p:spTree>
    <p:extLst>
      <p:ext uri="{BB962C8B-B14F-4D97-AF65-F5344CB8AC3E}">
        <p14:creationId xmlns:p14="http://schemas.microsoft.com/office/powerpoint/2010/main" val="309050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20FD6-8551-A3EF-4D92-7FBCBA097FC1}"/>
              </a:ext>
            </a:extLst>
          </p:cNvPr>
          <p:cNvSpPr txBox="1"/>
          <p:nvPr/>
        </p:nvSpPr>
        <p:spPr>
          <a:xfrm>
            <a:off x="367552" y="480083"/>
            <a:ext cx="11447929" cy="646331"/>
          </a:xfrm>
          <a:prstGeom prst="rect">
            <a:avLst/>
          </a:prstGeom>
          <a:noFill/>
        </p:spPr>
        <p:txBody>
          <a:bodyPr wrap="square">
            <a:spAutoFit/>
          </a:bodyPr>
          <a:lstStyle/>
          <a:p>
            <a:r>
              <a:rPr lang="en-IN"/>
              <a:t>27. Name Formatting:- Consolidated </a:t>
            </a:r>
            <a:r>
              <a:rPr lang="en-IN" err="1"/>
              <a:t>last_name</a:t>
            </a:r>
            <a:r>
              <a:rPr lang="en-IN"/>
              <a:t> in uppercase, followed by </a:t>
            </a:r>
            <a:r>
              <a:rPr lang="en-IN" err="1"/>
              <a:t>first_name</a:t>
            </a:r>
            <a:r>
              <a:rPr lang="en-IN"/>
              <a:t> in lowercase, separated by a comma, and ordered in descending order by </a:t>
            </a:r>
            <a:r>
              <a:rPr lang="en-IN" err="1"/>
              <a:t>first_name</a:t>
            </a:r>
            <a:r>
              <a:rPr lang="en-IN"/>
              <a:t>.</a:t>
            </a:r>
          </a:p>
        </p:txBody>
      </p:sp>
      <p:sp>
        <p:nvSpPr>
          <p:cNvPr id="5" name="TextBox 4">
            <a:extLst>
              <a:ext uri="{FF2B5EF4-FFF2-40B4-BE49-F238E27FC236}">
                <a16:creationId xmlns:a16="http://schemas.microsoft.com/office/drawing/2014/main" id="{3723C9DD-E431-9278-2B0D-0F01C8C265C1}"/>
              </a:ext>
            </a:extLst>
          </p:cNvPr>
          <p:cNvSpPr txBox="1"/>
          <p:nvPr/>
        </p:nvSpPr>
        <p:spPr>
          <a:xfrm>
            <a:off x="367552" y="2420487"/>
            <a:ext cx="11241742" cy="646331"/>
          </a:xfrm>
          <a:prstGeom prst="rect">
            <a:avLst/>
          </a:prstGeom>
          <a:noFill/>
        </p:spPr>
        <p:txBody>
          <a:bodyPr wrap="square">
            <a:spAutoFit/>
          </a:bodyPr>
          <a:lstStyle/>
          <a:p>
            <a:r>
              <a:rPr lang="en-IN" dirty="0"/>
              <a:t>28. Province Heights:- Presented </a:t>
            </a:r>
            <a:r>
              <a:rPr lang="en-IN" dirty="0" err="1"/>
              <a:t>province_id</a:t>
            </a:r>
            <a:r>
              <a:rPr lang="en-IN" dirty="0"/>
              <a:t> and the sum of height for provinces with a total height sum greater than or equal to 7,000.</a:t>
            </a:r>
          </a:p>
        </p:txBody>
      </p:sp>
      <p:sp>
        <p:nvSpPr>
          <p:cNvPr id="7" name="TextBox 6">
            <a:extLst>
              <a:ext uri="{FF2B5EF4-FFF2-40B4-BE49-F238E27FC236}">
                <a16:creationId xmlns:a16="http://schemas.microsoft.com/office/drawing/2014/main" id="{5340C193-3D06-0C25-476B-EBECA1BCEFDF}"/>
              </a:ext>
            </a:extLst>
          </p:cNvPr>
          <p:cNvSpPr txBox="1"/>
          <p:nvPr/>
        </p:nvSpPr>
        <p:spPr>
          <a:xfrm>
            <a:off x="367552" y="4262279"/>
            <a:ext cx="11241742" cy="646331"/>
          </a:xfrm>
          <a:prstGeom prst="rect">
            <a:avLst/>
          </a:prstGeom>
          <a:noFill/>
        </p:spPr>
        <p:txBody>
          <a:bodyPr wrap="square">
            <a:spAutoFit/>
          </a:bodyPr>
          <a:lstStyle/>
          <a:p>
            <a:r>
              <a:rPr lang="en-IN"/>
              <a:t>29. Weight Range:- Calculated and displayed the difference between the largest and smallest weights for patients with the last name 'Maroni'.</a:t>
            </a:r>
          </a:p>
        </p:txBody>
      </p:sp>
      <p:pic>
        <p:nvPicPr>
          <p:cNvPr id="9" name="Picture 8">
            <a:extLst>
              <a:ext uri="{FF2B5EF4-FFF2-40B4-BE49-F238E27FC236}">
                <a16:creationId xmlns:a16="http://schemas.microsoft.com/office/drawing/2014/main" id="{B7C3694F-54CB-BE7B-1D81-965C7A749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57" y="1266676"/>
            <a:ext cx="4998631" cy="1013548"/>
          </a:xfrm>
          <a:prstGeom prst="rect">
            <a:avLst/>
          </a:prstGeom>
        </p:spPr>
      </p:pic>
      <p:pic>
        <p:nvPicPr>
          <p:cNvPr id="11" name="Picture 10">
            <a:extLst>
              <a:ext uri="{FF2B5EF4-FFF2-40B4-BE49-F238E27FC236}">
                <a16:creationId xmlns:a16="http://schemas.microsoft.com/office/drawing/2014/main" id="{770AF2F3-EB2E-29FE-70A0-8AF8F24CB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308" y="1042746"/>
            <a:ext cx="1386960" cy="1279129"/>
          </a:xfrm>
          <a:prstGeom prst="rect">
            <a:avLst/>
          </a:prstGeom>
        </p:spPr>
      </p:pic>
      <p:pic>
        <p:nvPicPr>
          <p:cNvPr id="13" name="Picture 12">
            <a:extLst>
              <a:ext uri="{FF2B5EF4-FFF2-40B4-BE49-F238E27FC236}">
                <a16:creationId xmlns:a16="http://schemas.microsoft.com/office/drawing/2014/main" id="{45B49880-73A3-364F-17B1-65B8C9F49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48" y="3296143"/>
            <a:ext cx="6932306" cy="556308"/>
          </a:xfrm>
          <a:prstGeom prst="rect">
            <a:avLst/>
          </a:prstGeom>
        </p:spPr>
      </p:pic>
      <p:pic>
        <p:nvPicPr>
          <p:cNvPr id="15" name="Picture 14">
            <a:extLst>
              <a:ext uri="{FF2B5EF4-FFF2-40B4-BE49-F238E27FC236}">
                <a16:creationId xmlns:a16="http://schemas.microsoft.com/office/drawing/2014/main" id="{6616B42E-10F1-D30F-0FF5-70D7D18A8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7268" y="3063906"/>
            <a:ext cx="1905165" cy="906859"/>
          </a:xfrm>
          <a:prstGeom prst="rect">
            <a:avLst/>
          </a:prstGeom>
        </p:spPr>
      </p:pic>
      <p:pic>
        <p:nvPicPr>
          <p:cNvPr id="17" name="Picture 16">
            <a:extLst>
              <a:ext uri="{FF2B5EF4-FFF2-40B4-BE49-F238E27FC236}">
                <a16:creationId xmlns:a16="http://schemas.microsoft.com/office/drawing/2014/main" id="{8778513B-D153-858A-93B5-4B66B70A31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957" y="5061584"/>
            <a:ext cx="5246940" cy="1059479"/>
          </a:xfrm>
          <a:prstGeom prst="rect">
            <a:avLst/>
          </a:prstGeom>
        </p:spPr>
      </p:pic>
      <p:pic>
        <p:nvPicPr>
          <p:cNvPr id="19" name="Picture 18">
            <a:extLst>
              <a:ext uri="{FF2B5EF4-FFF2-40B4-BE49-F238E27FC236}">
                <a16:creationId xmlns:a16="http://schemas.microsoft.com/office/drawing/2014/main" id="{E35C47F9-CEB6-B876-435B-5ECA863955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7954" y="5200124"/>
            <a:ext cx="1722269" cy="685859"/>
          </a:xfrm>
          <a:prstGeom prst="rect">
            <a:avLst/>
          </a:prstGeom>
        </p:spPr>
      </p:pic>
    </p:spTree>
    <p:extLst>
      <p:ext uri="{BB962C8B-B14F-4D97-AF65-F5344CB8AC3E}">
        <p14:creationId xmlns:p14="http://schemas.microsoft.com/office/powerpoint/2010/main" val="362872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C00EB-6C22-A304-178F-E14613B1F5E2}"/>
              </a:ext>
            </a:extLst>
          </p:cNvPr>
          <p:cNvSpPr txBox="1"/>
          <p:nvPr/>
        </p:nvSpPr>
        <p:spPr>
          <a:xfrm>
            <a:off x="242047" y="457218"/>
            <a:ext cx="11627224" cy="646331"/>
          </a:xfrm>
          <a:prstGeom prst="rect">
            <a:avLst/>
          </a:prstGeom>
          <a:noFill/>
        </p:spPr>
        <p:txBody>
          <a:bodyPr wrap="square">
            <a:spAutoFit/>
          </a:bodyPr>
          <a:lstStyle/>
          <a:p>
            <a:r>
              <a:rPr lang="en-IN" dirty="0"/>
              <a:t>31. Admission Dates Distribution: - Analysed the distribution of </a:t>
            </a:r>
            <a:r>
              <a:rPr lang="en-IN" dirty="0" err="1"/>
              <a:t>admission_dates</a:t>
            </a:r>
            <a:r>
              <a:rPr lang="en-IN" dirty="0"/>
              <a:t> by day (1-31), showcasing the number of admissions per day.</a:t>
            </a:r>
          </a:p>
        </p:txBody>
      </p:sp>
      <p:sp>
        <p:nvSpPr>
          <p:cNvPr id="5" name="TextBox 4">
            <a:extLst>
              <a:ext uri="{FF2B5EF4-FFF2-40B4-BE49-F238E27FC236}">
                <a16:creationId xmlns:a16="http://schemas.microsoft.com/office/drawing/2014/main" id="{8D4BBE57-8363-2B1D-4238-0AD90FBEB2F8}"/>
              </a:ext>
            </a:extLst>
          </p:cNvPr>
          <p:cNvSpPr txBox="1"/>
          <p:nvPr/>
        </p:nvSpPr>
        <p:spPr>
          <a:xfrm>
            <a:off x="242046" y="2550930"/>
            <a:ext cx="11627223" cy="646331"/>
          </a:xfrm>
          <a:prstGeom prst="rect">
            <a:avLst/>
          </a:prstGeom>
          <a:noFill/>
        </p:spPr>
        <p:txBody>
          <a:bodyPr wrap="square">
            <a:spAutoFit/>
          </a:bodyPr>
          <a:lstStyle/>
          <a:p>
            <a:r>
              <a:rPr lang="en-IN"/>
              <a:t>32. Weight Groups:- Grouped patients based on weight ranges, displaying the total patient count in each group, ordered by weight group in descending order.</a:t>
            </a:r>
          </a:p>
        </p:txBody>
      </p:sp>
      <p:sp>
        <p:nvSpPr>
          <p:cNvPr id="7" name="TextBox 6">
            <a:extLst>
              <a:ext uri="{FF2B5EF4-FFF2-40B4-BE49-F238E27FC236}">
                <a16:creationId xmlns:a16="http://schemas.microsoft.com/office/drawing/2014/main" id="{125B5EB3-35B9-5E99-7E31-6EAC9ADFCC54}"/>
              </a:ext>
            </a:extLst>
          </p:cNvPr>
          <p:cNvSpPr txBox="1"/>
          <p:nvPr/>
        </p:nvSpPr>
        <p:spPr>
          <a:xfrm>
            <a:off x="242045" y="4627637"/>
            <a:ext cx="11627223" cy="646331"/>
          </a:xfrm>
          <a:prstGeom prst="rect">
            <a:avLst/>
          </a:prstGeom>
          <a:noFill/>
        </p:spPr>
        <p:txBody>
          <a:bodyPr wrap="square">
            <a:spAutoFit/>
          </a:bodyPr>
          <a:lstStyle/>
          <a:p>
            <a:r>
              <a:rPr lang="en-IN"/>
              <a:t>33.Obesity Indicator:- Displayed </a:t>
            </a:r>
            <a:r>
              <a:rPr lang="en-IN" err="1"/>
              <a:t>patient_id</a:t>
            </a:r>
            <a:r>
              <a:rPr lang="en-IN"/>
              <a:t>, weight, height, and an </a:t>
            </a:r>
            <a:r>
              <a:rPr lang="en-IN" err="1"/>
              <a:t>isObese</a:t>
            </a:r>
            <a:r>
              <a:rPr lang="en-IN"/>
              <a:t> indicator (0 or 1) based on predefined obesity criteria.</a:t>
            </a:r>
          </a:p>
        </p:txBody>
      </p:sp>
      <p:pic>
        <p:nvPicPr>
          <p:cNvPr id="9" name="Picture 8">
            <a:extLst>
              <a:ext uri="{FF2B5EF4-FFF2-40B4-BE49-F238E27FC236}">
                <a16:creationId xmlns:a16="http://schemas.microsoft.com/office/drawing/2014/main" id="{E7CF76BA-C44C-B08B-2FFA-0EC1C2DC0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19" y="1338104"/>
            <a:ext cx="5761087" cy="795496"/>
          </a:xfrm>
          <a:prstGeom prst="rect">
            <a:avLst/>
          </a:prstGeom>
        </p:spPr>
      </p:pic>
      <p:pic>
        <p:nvPicPr>
          <p:cNvPr id="11" name="Picture 10">
            <a:extLst>
              <a:ext uri="{FF2B5EF4-FFF2-40B4-BE49-F238E27FC236}">
                <a16:creationId xmlns:a16="http://schemas.microsoft.com/office/drawing/2014/main" id="{6B20EB01-93BC-F74A-0498-C0856C9DF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469" y="900913"/>
            <a:ext cx="1615580" cy="1509671"/>
          </a:xfrm>
          <a:prstGeom prst="rect">
            <a:avLst/>
          </a:prstGeom>
        </p:spPr>
      </p:pic>
      <p:pic>
        <p:nvPicPr>
          <p:cNvPr id="13" name="Picture 12">
            <a:extLst>
              <a:ext uri="{FF2B5EF4-FFF2-40B4-BE49-F238E27FC236}">
                <a16:creationId xmlns:a16="http://schemas.microsoft.com/office/drawing/2014/main" id="{932041E0-73B2-0213-CAF7-5856F1CD0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23" y="3250777"/>
            <a:ext cx="4092295" cy="1209489"/>
          </a:xfrm>
          <a:prstGeom prst="rect">
            <a:avLst/>
          </a:prstGeom>
        </p:spPr>
      </p:pic>
      <p:pic>
        <p:nvPicPr>
          <p:cNvPr id="15" name="Picture 14">
            <a:extLst>
              <a:ext uri="{FF2B5EF4-FFF2-40B4-BE49-F238E27FC236}">
                <a16:creationId xmlns:a16="http://schemas.microsoft.com/office/drawing/2014/main" id="{9E17C2FF-A120-B01B-4CA5-DC467A935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6779" y="2916986"/>
            <a:ext cx="1501270" cy="1626965"/>
          </a:xfrm>
          <a:prstGeom prst="rect">
            <a:avLst/>
          </a:prstGeom>
        </p:spPr>
      </p:pic>
      <p:pic>
        <p:nvPicPr>
          <p:cNvPr id="17" name="Picture 16">
            <a:extLst>
              <a:ext uri="{FF2B5EF4-FFF2-40B4-BE49-F238E27FC236}">
                <a16:creationId xmlns:a16="http://schemas.microsoft.com/office/drawing/2014/main" id="{A8AF1543-C8F3-2118-D3E4-38D871557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823" y="5273968"/>
            <a:ext cx="4188440" cy="963024"/>
          </a:xfrm>
          <a:prstGeom prst="rect">
            <a:avLst/>
          </a:prstGeom>
        </p:spPr>
      </p:pic>
      <p:pic>
        <p:nvPicPr>
          <p:cNvPr id="19" name="Picture 18">
            <a:extLst>
              <a:ext uri="{FF2B5EF4-FFF2-40B4-BE49-F238E27FC236}">
                <a16:creationId xmlns:a16="http://schemas.microsoft.com/office/drawing/2014/main" id="{03BFB960-32DF-CF6D-B860-8440AF1861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5656" y="5088798"/>
            <a:ext cx="1943268" cy="1186627"/>
          </a:xfrm>
          <a:prstGeom prst="rect">
            <a:avLst/>
          </a:prstGeom>
        </p:spPr>
      </p:pic>
    </p:spTree>
    <p:extLst>
      <p:ext uri="{BB962C8B-B14F-4D97-AF65-F5344CB8AC3E}">
        <p14:creationId xmlns:p14="http://schemas.microsoft.com/office/powerpoint/2010/main" val="137758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D22CDF-488F-D52B-149D-1271166497AA}"/>
              </a:ext>
            </a:extLst>
          </p:cNvPr>
          <p:cNvSpPr txBox="1"/>
          <p:nvPr/>
        </p:nvSpPr>
        <p:spPr>
          <a:xfrm>
            <a:off x="197224" y="363542"/>
            <a:ext cx="11716870" cy="646331"/>
          </a:xfrm>
          <a:prstGeom prst="rect">
            <a:avLst/>
          </a:prstGeom>
          <a:noFill/>
        </p:spPr>
        <p:txBody>
          <a:bodyPr wrap="square">
            <a:spAutoFit/>
          </a:bodyPr>
          <a:lstStyle/>
          <a:p>
            <a:r>
              <a:rPr lang="en-IN" dirty="0"/>
              <a:t>34. Diagnosis and Specialty:- Presented </a:t>
            </a:r>
            <a:r>
              <a:rPr lang="en-IN" dirty="0" err="1"/>
              <a:t>patient_id</a:t>
            </a:r>
            <a:r>
              <a:rPr lang="en-IN" dirty="0"/>
              <a:t>, </a:t>
            </a:r>
            <a:r>
              <a:rPr lang="en-IN" dirty="0" err="1"/>
              <a:t>first_name</a:t>
            </a:r>
            <a:r>
              <a:rPr lang="en-IN" dirty="0"/>
              <a:t>, </a:t>
            </a:r>
            <a:r>
              <a:rPr lang="en-IN" dirty="0" err="1"/>
              <a:t>last_name</a:t>
            </a:r>
            <a:r>
              <a:rPr lang="en-IN" dirty="0"/>
              <a:t>, and attending doctor's specialty for patients diagnosed </a:t>
            </a:r>
            <a:r>
              <a:rPr lang="en-IN" dirty="0" err="1"/>
              <a:t>with'Epilepsy</a:t>
            </a:r>
            <a:r>
              <a:rPr lang="en-IN" dirty="0"/>
              <a:t>' and attended by Doctor Lisa.</a:t>
            </a:r>
          </a:p>
        </p:txBody>
      </p:sp>
      <p:sp>
        <p:nvSpPr>
          <p:cNvPr id="5" name="TextBox 4">
            <a:extLst>
              <a:ext uri="{FF2B5EF4-FFF2-40B4-BE49-F238E27FC236}">
                <a16:creationId xmlns:a16="http://schemas.microsoft.com/office/drawing/2014/main" id="{B78D85E7-DD25-F616-9BFA-51C9FAF99952}"/>
              </a:ext>
            </a:extLst>
          </p:cNvPr>
          <p:cNvSpPr txBox="1"/>
          <p:nvPr/>
        </p:nvSpPr>
        <p:spPr>
          <a:xfrm>
            <a:off x="206188" y="3572907"/>
            <a:ext cx="11779623" cy="646331"/>
          </a:xfrm>
          <a:prstGeom prst="rect">
            <a:avLst/>
          </a:prstGeom>
          <a:noFill/>
        </p:spPr>
        <p:txBody>
          <a:bodyPr wrap="square">
            <a:spAutoFit/>
          </a:bodyPr>
          <a:lstStyle/>
          <a:p>
            <a:r>
              <a:rPr lang="en-IN" dirty="0"/>
              <a:t>35. Temporary Password Generation:- Generated temporary passwords for patients who can access medical documents, based on a specific pattern derived from patient details.</a:t>
            </a:r>
          </a:p>
        </p:txBody>
      </p:sp>
      <p:pic>
        <p:nvPicPr>
          <p:cNvPr id="7" name="Picture 6">
            <a:extLst>
              <a:ext uri="{FF2B5EF4-FFF2-40B4-BE49-F238E27FC236}">
                <a16:creationId xmlns:a16="http://schemas.microsoft.com/office/drawing/2014/main" id="{954A1F98-4727-73CF-FA9A-766687C1C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80" y="1397117"/>
            <a:ext cx="5606444" cy="1570201"/>
          </a:xfrm>
          <a:prstGeom prst="rect">
            <a:avLst/>
          </a:prstGeom>
        </p:spPr>
      </p:pic>
      <p:pic>
        <p:nvPicPr>
          <p:cNvPr id="9" name="Picture 8">
            <a:extLst>
              <a:ext uri="{FF2B5EF4-FFF2-40B4-BE49-F238E27FC236}">
                <a16:creationId xmlns:a16="http://schemas.microsoft.com/office/drawing/2014/main" id="{55E9E805-A0FD-A4CC-762F-B58AFF720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979" y="1155911"/>
            <a:ext cx="2620621" cy="2270957"/>
          </a:xfrm>
          <a:prstGeom prst="rect">
            <a:avLst/>
          </a:prstGeom>
        </p:spPr>
      </p:pic>
      <p:pic>
        <p:nvPicPr>
          <p:cNvPr id="11" name="Picture 10">
            <a:extLst>
              <a:ext uri="{FF2B5EF4-FFF2-40B4-BE49-F238E27FC236}">
                <a16:creationId xmlns:a16="http://schemas.microsoft.com/office/drawing/2014/main" id="{B7688E43-F2CC-6477-D6D7-2E0CA2213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117" y="4462706"/>
            <a:ext cx="3262532" cy="1716327"/>
          </a:xfrm>
          <a:prstGeom prst="rect">
            <a:avLst/>
          </a:prstGeom>
        </p:spPr>
      </p:pic>
      <p:pic>
        <p:nvPicPr>
          <p:cNvPr id="13" name="Picture 12">
            <a:extLst>
              <a:ext uri="{FF2B5EF4-FFF2-40B4-BE49-F238E27FC236}">
                <a16:creationId xmlns:a16="http://schemas.microsoft.com/office/drawing/2014/main" id="{5B8D7A6D-9F1B-8111-CE54-D517FAB3A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3003" y="4482455"/>
            <a:ext cx="1699407" cy="1759332"/>
          </a:xfrm>
          <a:prstGeom prst="rect">
            <a:avLst/>
          </a:prstGeom>
        </p:spPr>
      </p:pic>
    </p:spTree>
    <p:extLst>
      <p:ext uri="{BB962C8B-B14F-4D97-AF65-F5344CB8AC3E}">
        <p14:creationId xmlns:p14="http://schemas.microsoft.com/office/powerpoint/2010/main" val="132365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E154E-650E-1679-45BC-CF9D77C18512}"/>
              </a:ext>
            </a:extLst>
          </p:cNvPr>
          <p:cNvSpPr txBox="1"/>
          <p:nvPr/>
        </p:nvSpPr>
        <p:spPr>
          <a:xfrm>
            <a:off x="251012" y="344138"/>
            <a:ext cx="11483788" cy="1200329"/>
          </a:xfrm>
          <a:prstGeom prst="rect">
            <a:avLst/>
          </a:prstGeom>
          <a:noFill/>
        </p:spPr>
        <p:txBody>
          <a:bodyPr wrap="square">
            <a:spAutoFit/>
          </a:bodyPr>
          <a:lstStyle/>
          <a:p>
            <a:r>
              <a:rPr lang="en-IN" b="1" dirty="0"/>
              <a:t>Conclusion</a:t>
            </a:r>
          </a:p>
          <a:p>
            <a:r>
              <a:rPr lang="en-IN" dirty="0"/>
              <a:t>This comprehensive SQL project demonstrates my proficiency in data manipulation, extraction, and analysis. By utilizing SQL queries, I successfully derived valuable insights from complex hospital data, showcasing the ability to work with large datasets and deliver actionable information.</a:t>
            </a:r>
          </a:p>
        </p:txBody>
      </p:sp>
      <p:sp>
        <p:nvSpPr>
          <p:cNvPr id="5" name="TextBox 4">
            <a:extLst>
              <a:ext uri="{FF2B5EF4-FFF2-40B4-BE49-F238E27FC236}">
                <a16:creationId xmlns:a16="http://schemas.microsoft.com/office/drawing/2014/main" id="{21D292B2-C523-6655-B775-31F6A08915D0}"/>
              </a:ext>
            </a:extLst>
          </p:cNvPr>
          <p:cNvSpPr txBox="1"/>
          <p:nvPr/>
        </p:nvSpPr>
        <p:spPr>
          <a:xfrm>
            <a:off x="251012" y="1465536"/>
            <a:ext cx="11483788" cy="2585323"/>
          </a:xfrm>
          <a:prstGeom prst="rect">
            <a:avLst/>
          </a:prstGeom>
          <a:noFill/>
        </p:spPr>
        <p:txBody>
          <a:bodyPr wrap="square">
            <a:spAutoFit/>
          </a:bodyPr>
          <a:lstStyle/>
          <a:p>
            <a:r>
              <a:rPr lang="en-US" b="1" dirty="0">
                <a:effectLst/>
              </a:rPr>
              <a:t>Results</a:t>
            </a:r>
            <a:endParaRPr lang="en-US" b="1" dirty="0"/>
          </a:p>
          <a:p>
            <a:r>
              <a:rPr lang="en-US" dirty="0">
                <a:effectLst/>
              </a:rPr>
              <a:t>After completing the SQL project using MySQL Workbench, </a:t>
            </a:r>
            <a:r>
              <a:rPr lang="en-US" dirty="0"/>
              <a:t>we were</a:t>
            </a:r>
            <a:r>
              <a:rPr lang="en-US" dirty="0">
                <a:effectLst/>
              </a:rPr>
              <a:t> able to successfully fetch data from the client using the given credentials. We faced some challenges during this process, but were able to overcome them and move on to performing problem queries.</a:t>
            </a:r>
            <a:endParaRPr lang="en-US" dirty="0"/>
          </a:p>
          <a:p>
            <a:r>
              <a:rPr lang="en-US" dirty="0">
                <a:effectLst/>
              </a:rPr>
              <a:t>Through these problem queries, we were able to gain valuable insights into the patient data. For example, we found that there were more male patients than female patients in the dataset. We also discovered that many patients did not have any allergies listed in their records. Overall, these queries allowed us to better understand the patient data and draw conclusions that could be applied in real-world scenarios.</a:t>
            </a:r>
            <a:endParaRPr lang="en-US" dirty="0"/>
          </a:p>
        </p:txBody>
      </p:sp>
      <p:sp>
        <p:nvSpPr>
          <p:cNvPr id="7" name="TextBox 6">
            <a:extLst>
              <a:ext uri="{FF2B5EF4-FFF2-40B4-BE49-F238E27FC236}">
                <a16:creationId xmlns:a16="http://schemas.microsoft.com/office/drawing/2014/main" id="{EE077901-4F6A-9886-CD19-B8ECCA4219FF}"/>
              </a:ext>
            </a:extLst>
          </p:cNvPr>
          <p:cNvSpPr txBox="1"/>
          <p:nvPr/>
        </p:nvSpPr>
        <p:spPr>
          <a:xfrm>
            <a:off x="277906" y="3922133"/>
            <a:ext cx="11636188" cy="2308324"/>
          </a:xfrm>
          <a:prstGeom prst="rect">
            <a:avLst/>
          </a:prstGeom>
          <a:noFill/>
        </p:spPr>
        <p:txBody>
          <a:bodyPr wrap="square">
            <a:spAutoFit/>
          </a:bodyPr>
          <a:lstStyle/>
          <a:p>
            <a:r>
              <a:rPr lang="en-US" b="1" dirty="0">
                <a:effectLst/>
              </a:rPr>
              <a:t>Insights</a:t>
            </a:r>
            <a:endParaRPr lang="en-US" b="1" dirty="0"/>
          </a:p>
          <a:p>
            <a:r>
              <a:rPr lang="en-US" dirty="0">
                <a:effectLst/>
              </a:rPr>
              <a:t>Through this project, we gained insights into the power of SQL and its ability to handle large amounts of data efficiently. We also learned how to use MySQL Workbench effectively to manage databases and perform complex queries. These skills could be applied in a real-world scenario where data management is crucial for decision-making.</a:t>
            </a:r>
            <a:endParaRPr lang="en-US" dirty="0"/>
          </a:p>
          <a:p>
            <a:r>
              <a:rPr lang="en-US" dirty="0">
                <a:effectLst/>
              </a:rPr>
              <a:t>Furthermore, by analyzing the patient data, we were able to identify patterns and trends that could inform healthcare policies and practices. For example, we found that there were more male patients than female patients in our dataset, which could suggest a need for targeted healthcare interventions for women. These insights demonstrate the potential impact of data analysis in improving healthcare outcomes.</a:t>
            </a:r>
            <a:endParaRPr lang="en-US" dirty="0"/>
          </a:p>
        </p:txBody>
      </p:sp>
    </p:spTree>
    <p:extLst>
      <p:ext uri="{BB962C8B-B14F-4D97-AF65-F5344CB8AC3E}">
        <p14:creationId xmlns:p14="http://schemas.microsoft.com/office/powerpoint/2010/main" val="349823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0E0C9-352E-543A-E2AD-0E6A5E5336FC}"/>
              </a:ext>
            </a:extLst>
          </p:cNvPr>
          <p:cNvSpPr txBox="1"/>
          <p:nvPr/>
        </p:nvSpPr>
        <p:spPr>
          <a:xfrm>
            <a:off x="582705" y="1048698"/>
            <a:ext cx="6096000" cy="1200329"/>
          </a:xfrm>
          <a:prstGeom prst="rect">
            <a:avLst/>
          </a:prstGeom>
          <a:noFill/>
        </p:spPr>
        <p:txBody>
          <a:bodyPr wrap="square">
            <a:spAutoFit/>
          </a:bodyPr>
          <a:lstStyle/>
          <a:p>
            <a:pPr marL="285750" indent="-285750">
              <a:buFont typeface="Arial" panose="020B0604020202020204" pitchFamily="34" charset="0"/>
              <a:buChar char="•"/>
            </a:pPr>
            <a:r>
              <a:rPr lang="en-US" b="1">
                <a:effectLst/>
              </a:rPr>
              <a:t>Introduction</a:t>
            </a:r>
            <a:endParaRPr lang="en-US" b="1"/>
          </a:p>
          <a:p>
            <a:pPr marL="285750" indent="-285750">
              <a:buFont typeface="Arial" panose="020B0604020202020204" pitchFamily="34" charset="0"/>
              <a:buChar char="•"/>
            </a:pPr>
            <a:r>
              <a:rPr lang="en-US" b="1">
                <a:effectLst/>
              </a:rPr>
              <a:t>Project Overview</a:t>
            </a:r>
            <a:endParaRPr lang="en-US" b="1"/>
          </a:p>
          <a:p>
            <a:pPr marL="285750" indent="-285750">
              <a:buFont typeface="Arial" panose="020B0604020202020204" pitchFamily="34" charset="0"/>
              <a:buChar char="•"/>
            </a:pPr>
            <a:r>
              <a:rPr lang="en-US" b="1">
                <a:effectLst/>
              </a:rPr>
              <a:t>Fetching Data</a:t>
            </a:r>
            <a:endParaRPr lang="en-US" b="1"/>
          </a:p>
          <a:p>
            <a:pPr marL="285750" indent="-285750">
              <a:buFont typeface="Arial" panose="020B0604020202020204" pitchFamily="34" charset="0"/>
              <a:buChar char="•"/>
            </a:pPr>
            <a:r>
              <a:rPr lang="en-US" b="1">
                <a:effectLst/>
              </a:rPr>
              <a:t>Problem Queries</a:t>
            </a:r>
            <a:endParaRPr lang="en-US" b="1"/>
          </a:p>
        </p:txBody>
      </p:sp>
      <p:sp>
        <p:nvSpPr>
          <p:cNvPr id="5" name="TextBox 4">
            <a:extLst>
              <a:ext uri="{FF2B5EF4-FFF2-40B4-BE49-F238E27FC236}">
                <a16:creationId xmlns:a16="http://schemas.microsoft.com/office/drawing/2014/main" id="{07923C2F-9CFC-E70A-EC87-68A24CC8D5ED}"/>
              </a:ext>
            </a:extLst>
          </p:cNvPr>
          <p:cNvSpPr txBox="1"/>
          <p:nvPr/>
        </p:nvSpPr>
        <p:spPr>
          <a:xfrm>
            <a:off x="582705" y="2476102"/>
            <a:ext cx="6096000" cy="369332"/>
          </a:xfrm>
          <a:prstGeom prst="rect">
            <a:avLst/>
          </a:prstGeom>
          <a:noFill/>
        </p:spPr>
        <p:txBody>
          <a:bodyPr wrap="square">
            <a:spAutoFit/>
          </a:bodyPr>
          <a:lstStyle/>
          <a:p>
            <a:pPr marL="285750" indent="-285750">
              <a:buFont typeface="Arial" panose="020B0604020202020204" pitchFamily="34" charset="0"/>
              <a:buChar char="•"/>
            </a:pPr>
            <a:r>
              <a:rPr lang="en-IN" b="1"/>
              <a:t>Conclusion</a:t>
            </a:r>
          </a:p>
        </p:txBody>
      </p:sp>
      <p:sp>
        <p:nvSpPr>
          <p:cNvPr id="7" name="TextBox 6">
            <a:extLst>
              <a:ext uri="{FF2B5EF4-FFF2-40B4-BE49-F238E27FC236}">
                <a16:creationId xmlns:a16="http://schemas.microsoft.com/office/drawing/2014/main" id="{0997CEC2-CE97-1D74-6A2E-07F718BFBC16}"/>
              </a:ext>
            </a:extLst>
          </p:cNvPr>
          <p:cNvSpPr txBox="1"/>
          <p:nvPr/>
        </p:nvSpPr>
        <p:spPr>
          <a:xfrm>
            <a:off x="582705" y="2168337"/>
            <a:ext cx="6096000" cy="369332"/>
          </a:xfrm>
          <a:prstGeom prst="rect">
            <a:avLst/>
          </a:prstGeom>
          <a:noFill/>
        </p:spPr>
        <p:txBody>
          <a:bodyPr wrap="square">
            <a:spAutoFit/>
          </a:bodyPr>
          <a:lstStyle/>
          <a:p>
            <a:pPr marL="285750" indent="-285750">
              <a:buFont typeface="Arial" panose="020B0604020202020204" pitchFamily="34" charset="0"/>
              <a:buChar char="•"/>
            </a:pPr>
            <a:r>
              <a:rPr lang="en-IN" b="1"/>
              <a:t>Project Goals</a:t>
            </a:r>
          </a:p>
        </p:txBody>
      </p:sp>
      <p:sp>
        <p:nvSpPr>
          <p:cNvPr id="9" name="TextBox 8">
            <a:extLst>
              <a:ext uri="{FF2B5EF4-FFF2-40B4-BE49-F238E27FC236}">
                <a16:creationId xmlns:a16="http://schemas.microsoft.com/office/drawing/2014/main" id="{5EE4DE71-E3CE-CD9E-E28B-D633E4316046}"/>
              </a:ext>
            </a:extLst>
          </p:cNvPr>
          <p:cNvSpPr txBox="1"/>
          <p:nvPr/>
        </p:nvSpPr>
        <p:spPr>
          <a:xfrm>
            <a:off x="582705" y="2758972"/>
            <a:ext cx="6096000" cy="369332"/>
          </a:xfrm>
          <a:prstGeom prst="rect">
            <a:avLst/>
          </a:prstGeom>
          <a:noFill/>
        </p:spPr>
        <p:txBody>
          <a:bodyPr wrap="square">
            <a:spAutoFit/>
          </a:bodyPr>
          <a:lstStyle/>
          <a:p>
            <a:pPr marL="285750" indent="-285750">
              <a:buFont typeface="Arial" panose="020B0604020202020204" pitchFamily="34" charset="0"/>
              <a:buChar char="•"/>
            </a:pPr>
            <a:r>
              <a:rPr lang="en-IN" b="1"/>
              <a:t>Results</a:t>
            </a:r>
          </a:p>
        </p:txBody>
      </p:sp>
      <p:sp>
        <p:nvSpPr>
          <p:cNvPr id="11" name="TextBox 10">
            <a:extLst>
              <a:ext uri="{FF2B5EF4-FFF2-40B4-BE49-F238E27FC236}">
                <a16:creationId xmlns:a16="http://schemas.microsoft.com/office/drawing/2014/main" id="{A5BD382A-CE24-5B9A-FC9B-2B634D5E95AB}"/>
              </a:ext>
            </a:extLst>
          </p:cNvPr>
          <p:cNvSpPr txBox="1"/>
          <p:nvPr/>
        </p:nvSpPr>
        <p:spPr>
          <a:xfrm>
            <a:off x="582705" y="3072509"/>
            <a:ext cx="6096000" cy="369332"/>
          </a:xfrm>
          <a:prstGeom prst="rect">
            <a:avLst/>
          </a:prstGeom>
          <a:noFill/>
        </p:spPr>
        <p:txBody>
          <a:bodyPr wrap="square">
            <a:spAutoFit/>
          </a:bodyPr>
          <a:lstStyle/>
          <a:p>
            <a:pPr marL="285750" indent="-285750">
              <a:buFont typeface="Arial" panose="020B0604020202020204" pitchFamily="34" charset="0"/>
              <a:buChar char="•"/>
            </a:pPr>
            <a:r>
              <a:rPr lang="en-IN" b="1"/>
              <a:t>Insights</a:t>
            </a:r>
          </a:p>
        </p:txBody>
      </p:sp>
    </p:spTree>
    <p:extLst>
      <p:ext uri="{BB962C8B-B14F-4D97-AF65-F5344CB8AC3E}">
        <p14:creationId xmlns:p14="http://schemas.microsoft.com/office/powerpoint/2010/main" val="3006035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3A76C3-167D-38F3-C5DD-0AADEE8FAB9E}"/>
              </a:ext>
            </a:extLst>
          </p:cNvPr>
          <p:cNvSpPr txBox="1"/>
          <p:nvPr/>
        </p:nvSpPr>
        <p:spPr>
          <a:xfrm>
            <a:off x="3585882" y="2177534"/>
            <a:ext cx="6096000" cy="1323439"/>
          </a:xfrm>
          <a:prstGeom prst="rect">
            <a:avLst/>
          </a:prstGeom>
          <a:noFill/>
        </p:spPr>
        <p:txBody>
          <a:bodyPr wrap="square">
            <a:spAutoFit/>
          </a:bodyPr>
          <a:lstStyle/>
          <a:p>
            <a:r>
              <a:rPr lang="en-US" sz="8000"/>
              <a:t>Thank you</a:t>
            </a:r>
            <a:endParaRPr lang="en-IN" sz="8000"/>
          </a:p>
        </p:txBody>
      </p:sp>
    </p:spTree>
    <p:extLst>
      <p:ext uri="{BB962C8B-B14F-4D97-AF65-F5344CB8AC3E}">
        <p14:creationId xmlns:p14="http://schemas.microsoft.com/office/powerpoint/2010/main" val="388134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1F69B-8FF4-CBE3-A526-CCE6AC4D10E4}"/>
              </a:ext>
            </a:extLst>
          </p:cNvPr>
          <p:cNvSpPr txBox="1"/>
          <p:nvPr/>
        </p:nvSpPr>
        <p:spPr>
          <a:xfrm>
            <a:off x="573741" y="1160093"/>
            <a:ext cx="10919012" cy="1477328"/>
          </a:xfrm>
          <a:prstGeom prst="rect">
            <a:avLst/>
          </a:prstGeom>
          <a:noFill/>
        </p:spPr>
        <p:txBody>
          <a:bodyPr wrap="square">
            <a:spAutoFit/>
          </a:bodyPr>
          <a:lstStyle/>
          <a:p>
            <a:r>
              <a:rPr lang="en-US" b="1" dirty="0">
                <a:effectLst/>
              </a:rPr>
              <a:t>Introduction</a:t>
            </a:r>
            <a:endParaRPr lang="en-US" b="1" dirty="0"/>
          </a:p>
          <a:p>
            <a:r>
              <a:rPr lang="en-US" dirty="0">
                <a:effectLst/>
              </a:rPr>
              <a:t>The purpose of this project was to demonstrate </a:t>
            </a:r>
            <a:r>
              <a:rPr lang="en-US" dirty="0"/>
              <a:t>the</a:t>
            </a:r>
            <a:r>
              <a:rPr lang="en-US" dirty="0">
                <a:effectLst/>
              </a:rPr>
              <a:t> ability to fetch data from a client using SQL queries and to solve some challenging problems with those queries. Today, we will walk you through the project overview, the data used, the problem queries, the results, and the insights gained from this project. </a:t>
            </a:r>
            <a:endParaRPr lang="en-US" dirty="0"/>
          </a:p>
        </p:txBody>
      </p:sp>
      <p:sp>
        <p:nvSpPr>
          <p:cNvPr id="5" name="TextBox 4">
            <a:extLst>
              <a:ext uri="{FF2B5EF4-FFF2-40B4-BE49-F238E27FC236}">
                <a16:creationId xmlns:a16="http://schemas.microsoft.com/office/drawing/2014/main" id="{E1B0452A-134A-95AA-B54D-67F7A86FAA81}"/>
              </a:ext>
            </a:extLst>
          </p:cNvPr>
          <p:cNvSpPr txBox="1"/>
          <p:nvPr/>
        </p:nvSpPr>
        <p:spPr>
          <a:xfrm>
            <a:off x="591670" y="3205858"/>
            <a:ext cx="11143130" cy="2862322"/>
          </a:xfrm>
          <a:prstGeom prst="rect">
            <a:avLst/>
          </a:prstGeom>
          <a:noFill/>
        </p:spPr>
        <p:txBody>
          <a:bodyPr wrap="square">
            <a:spAutoFit/>
          </a:bodyPr>
          <a:lstStyle/>
          <a:p>
            <a:r>
              <a:rPr lang="en-US" b="1" dirty="0">
                <a:effectLst/>
              </a:rPr>
              <a:t>Project Overview</a:t>
            </a:r>
            <a:endParaRPr lang="en-US" b="1" dirty="0"/>
          </a:p>
          <a:p>
            <a:r>
              <a:rPr lang="en-US" dirty="0">
                <a:effectLst/>
              </a:rPr>
              <a:t>For this project, we utilized MySQL Workbench to create a database for a hypothetical hospital. The goal was to create a system that could efficiently store and manage patient information, such as personal details, medical history, and allergies. </a:t>
            </a:r>
            <a:r>
              <a:rPr lang="en-US"/>
              <a:t>We</a:t>
            </a:r>
            <a:r>
              <a:rPr lang="en-US">
                <a:effectLst/>
              </a:rPr>
              <a:t> </a:t>
            </a:r>
            <a:r>
              <a:rPr lang="en-US" dirty="0">
                <a:effectLst/>
              </a:rPr>
              <a:t>also aimed to create a user-friendly interface for medical professionals to easily access and update patient records.</a:t>
            </a:r>
            <a:endParaRPr lang="en-US" dirty="0"/>
          </a:p>
          <a:p>
            <a:r>
              <a:rPr lang="en-US" dirty="0">
                <a:effectLst/>
              </a:rPr>
              <a:t>To achieve these goals, we used a variety of data types, including integers, strings, and dates, to accurately represent patient information. we also implemented various SQL commands, such as SELECT, INSERT, UPDATE, and DELETE, to manipulate and retrieve data from the database. Additionally, we created several views to simplify complex queries and provide a more intuitive interface for users.</a:t>
            </a:r>
            <a:endParaRPr lang="en-US" dirty="0"/>
          </a:p>
        </p:txBody>
      </p:sp>
    </p:spTree>
    <p:extLst>
      <p:ext uri="{BB962C8B-B14F-4D97-AF65-F5344CB8AC3E}">
        <p14:creationId xmlns:p14="http://schemas.microsoft.com/office/powerpoint/2010/main" val="166769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E601CC-CF34-9987-E4F1-C62313434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9" y="358409"/>
            <a:ext cx="10605246" cy="5558297"/>
          </a:xfrm>
          <a:prstGeom prst="rect">
            <a:avLst/>
          </a:prstGeom>
        </p:spPr>
      </p:pic>
    </p:spTree>
    <p:extLst>
      <p:ext uri="{BB962C8B-B14F-4D97-AF65-F5344CB8AC3E}">
        <p14:creationId xmlns:p14="http://schemas.microsoft.com/office/powerpoint/2010/main" val="324157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FFB2C-A90D-BCD6-5C33-5D01E098E10B}"/>
              </a:ext>
            </a:extLst>
          </p:cNvPr>
          <p:cNvSpPr txBox="1"/>
          <p:nvPr/>
        </p:nvSpPr>
        <p:spPr>
          <a:xfrm>
            <a:off x="331693" y="570236"/>
            <a:ext cx="11161059" cy="1200329"/>
          </a:xfrm>
          <a:prstGeom prst="rect">
            <a:avLst/>
          </a:prstGeom>
          <a:noFill/>
        </p:spPr>
        <p:txBody>
          <a:bodyPr wrap="square">
            <a:spAutoFit/>
          </a:bodyPr>
          <a:lstStyle/>
          <a:p>
            <a:r>
              <a:rPr lang="en-US" b="1">
                <a:effectLst/>
              </a:rPr>
              <a:t>Fetching Data</a:t>
            </a:r>
            <a:endParaRPr lang="en-US" b="1"/>
          </a:p>
          <a:p>
            <a:r>
              <a:rPr lang="en-US">
                <a:effectLst/>
              </a:rPr>
              <a:t>To fetch data for this project, we used MySQL Workbench to connect to the client's database with the provided credentials. We then ran a series of queries to extract the necessary data for our analysis. The process of fetching the data was straightforward.</a:t>
            </a:r>
            <a:endParaRPr lang="en-US"/>
          </a:p>
        </p:txBody>
      </p:sp>
      <p:pic>
        <p:nvPicPr>
          <p:cNvPr id="5" name="Picture 4">
            <a:extLst>
              <a:ext uri="{FF2B5EF4-FFF2-40B4-BE49-F238E27FC236}">
                <a16:creationId xmlns:a16="http://schemas.microsoft.com/office/drawing/2014/main" id="{83036499-F54D-82EE-EA0B-EB1D708F1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776" y="2609779"/>
            <a:ext cx="5880847" cy="3324856"/>
          </a:xfrm>
          <a:prstGeom prst="rect">
            <a:avLst/>
          </a:prstGeom>
        </p:spPr>
      </p:pic>
    </p:spTree>
    <p:extLst>
      <p:ext uri="{BB962C8B-B14F-4D97-AF65-F5344CB8AC3E}">
        <p14:creationId xmlns:p14="http://schemas.microsoft.com/office/powerpoint/2010/main" val="82232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B2A707-CF19-C696-81E0-093AA69DA6E1}"/>
              </a:ext>
            </a:extLst>
          </p:cNvPr>
          <p:cNvSpPr txBox="1"/>
          <p:nvPr/>
        </p:nvSpPr>
        <p:spPr>
          <a:xfrm>
            <a:off x="385482" y="664292"/>
            <a:ext cx="11295530" cy="369332"/>
          </a:xfrm>
          <a:prstGeom prst="rect">
            <a:avLst/>
          </a:prstGeom>
          <a:noFill/>
        </p:spPr>
        <p:txBody>
          <a:bodyPr wrap="square">
            <a:spAutoFit/>
          </a:bodyPr>
          <a:lstStyle/>
          <a:p>
            <a:r>
              <a:rPr lang="en-IN" dirty="0"/>
              <a:t>1.Patient Demographics: Extracted and displayed the first name, last name, and gender of patients with the gender 'M'.</a:t>
            </a:r>
          </a:p>
        </p:txBody>
      </p:sp>
      <p:pic>
        <p:nvPicPr>
          <p:cNvPr id="5" name="Picture 4">
            <a:extLst>
              <a:ext uri="{FF2B5EF4-FFF2-40B4-BE49-F238E27FC236}">
                <a16:creationId xmlns:a16="http://schemas.microsoft.com/office/drawing/2014/main" id="{EF886C5E-83BC-5ED6-0ABE-A8D99A0A8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55" y="1410128"/>
            <a:ext cx="5014851" cy="786226"/>
          </a:xfrm>
          <a:prstGeom prst="rect">
            <a:avLst/>
          </a:prstGeom>
        </p:spPr>
      </p:pic>
      <p:sp>
        <p:nvSpPr>
          <p:cNvPr id="7" name="TextBox 6">
            <a:extLst>
              <a:ext uri="{FF2B5EF4-FFF2-40B4-BE49-F238E27FC236}">
                <a16:creationId xmlns:a16="http://schemas.microsoft.com/office/drawing/2014/main" id="{AF02D325-BB91-5974-8EA6-003AC171C497}"/>
              </a:ext>
            </a:extLst>
          </p:cNvPr>
          <p:cNvSpPr txBox="1"/>
          <p:nvPr/>
        </p:nvSpPr>
        <p:spPr>
          <a:xfrm>
            <a:off x="385483" y="3315132"/>
            <a:ext cx="11295529" cy="369332"/>
          </a:xfrm>
          <a:prstGeom prst="rect">
            <a:avLst/>
          </a:prstGeom>
          <a:noFill/>
        </p:spPr>
        <p:txBody>
          <a:bodyPr wrap="square">
            <a:spAutoFit/>
          </a:bodyPr>
          <a:lstStyle/>
          <a:p>
            <a:r>
              <a:rPr lang="en-IN"/>
              <a:t>2. Allergies Analysis- Identified patients without allergies by displaying their first name and last name.</a:t>
            </a:r>
          </a:p>
        </p:txBody>
      </p:sp>
      <p:pic>
        <p:nvPicPr>
          <p:cNvPr id="9" name="Picture 8">
            <a:extLst>
              <a:ext uri="{FF2B5EF4-FFF2-40B4-BE49-F238E27FC236}">
                <a16:creationId xmlns:a16="http://schemas.microsoft.com/office/drawing/2014/main" id="{7C717D36-C62C-808F-DDBA-653CCB69D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55" y="4195452"/>
            <a:ext cx="5646424" cy="1048901"/>
          </a:xfrm>
          <a:prstGeom prst="rect">
            <a:avLst/>
          </a:prstGeom>
        </p:spPr>
      </p:pic>
      <p:pic>
        <p:nvPicPr>
          <p:cNvPr id="11" name="Picture 10">
            <a:extLst>
              <a:ext uri="{FF2B5EF4-FFF2-40B4-BE49-F238E27FC236}">
                <a16:creationId xmlns:a16="http://schemas.microsoft.com/office/drawing/2014/main" id="{49254AD2-A63F-40A3-4B16-470BF524F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272" y="1106599"/>
            <a:ext cx="1950889" cy="2179509"/>
          </a:xfrm>
          <a:prstGeom prst="rect">
            <a:avLst/>
          </a:prstGeom>
        </p:spPr>
      </p:pic>
      <p:pic>
        <p:nvPicPr>
          <p:cNvPr id="13" name="Picture 12">
            <a:extLst>
              <a:ext uri="{FF2B5EF4-FFF2-40B4-BE49-F238E27FC236}">
                <a16:creationId xmlns:a16="http://schemas.microsoft.com/office/drawing/2014/main" id="{C3E5DE12-B4EB-0558-C1DD-61AA49A25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8571" y="3908394"/>
            <a:ext cx="2286198" cy="2420688"/>
          </a:xfrm>
          <a:prstGeom prst="rect">
            <a:avLst/>
          </a:prstGeom>
        </p:spPr>
      </p:pic>
    </p:spTree>
    <p:extLst>
      <p:ext uri="{BB962C8B-B14F-4D97-AF65-F5344CB8AC3E}">
        <p14:creationId xmlns:p14="http://schemas.microsoft.com/office/powerpoint/2010/main" val="220908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E8BB77-DFC7-A18D-2B26-FADFE5E8BB18}"/>
              </a:ext>
            </a:extLst>
          </p:cNvPr>
          <p:cNvSpPr txBox="1"/>
          <p:nvPr/>
        </p:nvSpPr>
        <p:spPr>
          <a:xfrm>
            <a:off x="430306" y="757082"/>
            <a:ext cx="9708776" cy="369332"/>
          </a:xfrm>
          <a:prstGeom prst="rect">
            <a:avLst/>
          </a:prstGeom>
          <a:noFill/>
        </p:spPr>
        <p:txBody>
          <a:bodyPr wrap="square">
            <a:spAutoFit/>
          </a:bodyPr>
          <a:lstStyle/>
          <a:p>
            <a:r>
              <a:rPr lang="en-IN"/>
              <a:t>3. Name Filtering:- Listed patients with first names starting with the letter 'C'.</a:t>
            </a:r>
          </a:p>
        </p:txBody>
      </p:sp>
      <p:pic>
        <p:nvPicPr>
          <p:cNvPr id="5" name="Picture 4">
            <a:extLst>
              <a:ext uri="{FF2B5EF4-FFF2-40B4-BE49-F238E27FC236}">
                <a16:creationId xmlns:a16="http://schemas.microsoft.com/office/drawing/2014/main" id="{4E60826B-76EE-17DF-EFA5-8C4374DCD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23" y="1752210"/>
            <a:ext cx="4760259" cy="738936"/>
          </a:xfrm>
          <a:prstGeom prst="rect">
            <a:avLst/>
          </a:prstGeom>
        </p:spPr>
      </p:pic>
      <p:sp>
        <p:nvSpPr>
          <p:cNvPr id="7" name="TextBox 6">
            <a:extLst>
              <a:ext uri="{FF2B5EF4-FFF2-40B4-BE49-F238E27FC236}">
                <a16:creationId xmlns:a16="http://schemas.microsoft.com/office/drawing/2014/main" id="{29334243-F6E7-A4B6-3A7E-0FDB2A1CC38C}"/>
              </a:ext>
            </a:extLst>
          </p:cNvPr>
          <p:cNvSpPr txBox="1"/>
          <p:nvPr/>
        </p:nvSpPr>
        <p:spPr>
          <a:xfrm>
            <a:off x="430306" y="3370038"/>
            <a:ext cx="11465860" cy="646331"/>
          </a:xfrm>
          <a:prstGeom prst="rect">
            <a:avLst/>
          </a:prstGeom>
          <a:noFill/>
        </p:spPr>
        <p:txBody>
          <a:bodyPr wrap="square">
            <a:spAutoFit/>
          </a:bodyPr>
          <a:lstStyle/>
          <a:p>
            <a:r>
              <a:rPr lang="en-IN"/>
              <a:t>4. Weight Range Exploration:-Analysed patients within a weight range of 100 to 120 (inclusive) by displaying their first name and last name.</a:t>
            </a:r>
          </a:p>
        </p:txBody>
      </p:sp>
      <p:pic>
        <p:nvPicPr>
          <p:cNvPr id="11" name="Picture 10">
            <a:extLst>
              <a:ext uri="{FF2B5EF4-FFF2-40B4-BE49-F238E27FC236}">
                <a16:creationId xmlns:a16="http://schemas.microsoft.com/office/drawing/2014/main" id="{09CB9C15-6A9C-F83A-4DF4-D57B9C1B6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782" y="1180081"/>
            <a:ext cx="1640359" cy="2042337"/>
          </a:xfrm>
          <a:prstGeom prst="rect">
            <a:avLst/>
          </a:prstGeom>
        </p:spPr>
      </p:pic>
      <p:pic>
        <p:nvPicPr>
          <p:cNvPr id="4" name="Picture 3">
            <a:extLst>
              <a:ext uri="{FF2B5EF4-FFF2-40B4-BE49-F238E27FC236}">
                <a16:creationId xmlns:a16="http://schemas.microsoft.com/office/drawing/2014/main" id="{19902CC3-0CAF-7845-939C-B9217516D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91" y="4509448"/>
            <a:ext cx="6889077" cy="932127"/>
          </a:xfrm>
          <a:prstGeom prst="rect">
            <a:avLst/>
          </a:prstGeom>
        </p:spPr>
      </p:pic>
      <p:pic>
        <p:nvPicPr>
          <p:cNvPr id="8" name="Picture 7">
            <a:extLst>
              <a:ext uri="{FF2B5EF4-FFF2-40B4-BE49-F238E27FC236}">
                <a16:creationId xmlns:a16="http://schemas.microsoft.com/office/drawing/2014/main" id="{E2A95285-8649-8FB9-0DA1-AFFF2EB9DA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052" y="4128376"/>
            <a:ext cx="1897544" cy="2187130"/>
          </a:xfrm>
          <a:prstGeom prst="rect">
            <a:avLst/>
          </a:prstGeom>
        </p:spPr>
      </p:pic>
    </p:spTree>
    <p:extLst>
      <p:ext uri="{BB962C8B-B14F-4D97-AF65-F5344CB8AC3E}">
        <p14:creationId xmlns:p14="http://schemas.microsoft.com/office/powerpoint/2010/main" val="346052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F9F17-F6E9-82C8-EF1F-A5AB71802159}"/>
              </a:ext>
            </a:extLst>
          </p:cNvPr>
          <p:cNvSpPr txBox="1"/>
          <p:nvPr/>
        </p:nvSpPr>
        <p:spPr>
          <a:xfrm>
            <a:off x="277905" y="959241"/>
            <a:ext cx="11116235" cy="646331"/>
          </a:xfrm>
          <a:prstGeom prst="rect">
            <a:avLst/>
          </a:prstGeom>
          <a:noFill/>
        </p:spPr>
        <p:txBody>
          <a:bodyPr wrap="square">
            <a:spAutoFit/>
          </a:bodyPr>
          <a:lstStyle/>
          <a:p>
            <a:r>
              <a:rPr lang="en-IN"/>
              <a:t>5. Data Enhancement:- Enhanced data quality by updating the patients table, replacing null values in the allergies column with 'NKA'.</a:t>
            </a:r>
          </a:p>
        </p:txBody>
      </p:sp>
      <p:sp>
        <p:nvSpPr>
          <p:cNvPr id="5" name="TextBox 4">
            <a:extLst>
              <a:ext uri="{FF2B5EF4-FFF2-40B4-BE49-F238E27FC236}">
                <a16:creationId xmlns:a16="http://schemas.microsoft.com/office/drawing/2014/main" id="{52F27672-7092-D6D2-DD90-9E313414C470}"/>
              </a:ext>
            </a:extLst>
          </p:cNvPr>
          <p:cNvSpPr txBox="1"/>
          <p:nvPr/>
        </p:nvSpPr>
        <p:spPr>
          <a:xfrm>
            <a:off x="367552" y="3496253"/>
            <a:ext cx="11026587" cy="646331"/>
          </a:xfrm>
          <a:prstGeom prst="rect">
            <a:avLst/>
          </a:prstGeom>
          <a:noFill/>
        </p:spPr>
        <p:txBody>
          <a:bodyPr wrap="square">
            <a:spAutoFit/>
          </a:bodyPr>
          <a:lstStyle/>
          <a:p>
            <a:r>
              <a:rPr lang="en-IN"/>
              <a:t>6. Name Concatenation:- Created a column displaying the full name of patients by concatenating their first name and last name.</a:t>
            </a:r>
          </a:p>
        </p:txBody>
      </p:sp>
      <p:pic>
        <p:nvPicPr>
          <p:cNvPr id="7" name="Picture 6">
            <a:extLst>
              <a:ext uri="{FF2B5EF4-FFF2-40B4-BE49-F238E27FC236}">
                <a16:creationId xmlns:a16="http://schemas.microsoft.com/office/drawing/2014/main" id="{9350EE50-8A3E-AB61-6D31-1FEDCE6EB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49" y="1789333"/>
            <a:ext cx="9985239" cy="1079373"/>
          </a:xfrm>
          <a:prstGeom prst="rect">
            <a:avLst/>
          </a:prstGeom>
        </p:spPr>
      </p:pic>
      <p:pic>
        <p:nvPicPr>
          <p:cNvPr id="9" name="Picture 8">
            <a:extLst>
              <a:ext uri="{FF2B5EF4-FFF2-40B4-BE49-F238E27FC236}">
                <a16:creationId xmlns:a16="http://schemas.microsoft.com/office/drawing/2014/main" id="{9B2C485B-473D-EB44-1004-D03074F90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49" y="4399415"/>
            <a:ext cx="6919309" cy="1266280"/>
          </a:xfrm>
          <a:prstGeom prst="rect">
            <a:avLst/>
          </a:prstGeom>
        </p:spPr>
      </p:pic>
      <p:pic>
        <p:nvPicPr>
          <p:cNvPr id="11" name="Picture 10">
            <a:extLst>
              <a:ext uri="{FF2B5EF4-FFF2-40B4-BE49-F238E27FC236}">
                <a16:creationId xmlns:a16="http://schemas.microsoft.com/office/drawing/2014/main" id="{1E01FB36-38CD-DFAD-01C8-2519C84DB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461" y="4082376"/>
            <a:ext cx="1541304" cy="2148095"/>
          </a:xfrm>
          <a:prstGeom prst="rect">
            <a:avLst/>
          </a:prstGeom>
        </p:spPr>
      </p:pic>
    </p:spTree>
    <p:extLst>
      <p:ext uri="{BB962C8B-B14F-4D97-AF65-F5344CB8AC3E}">
        <p14:creationId xmlns:p14="http://schemas.microsoft.com/office/powerpoint/2010/main" val="284758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1BB396-64DA-D123-DC0A-0D9404BEFC54}"/>
              </a:ext>
            </a:extLst>
          </p:cNvPr>
          <p:cNvSpPr txBox="1"/>
          <p:nvPr/>
        </p:nvSpPr>
        <p:spPr>
          <a:xfrm>
            <a:off x="358587" y="824771"/>
            <a:ext cx="11089341" cy="646331"/>
          </a:xfrm>
          <a:prstGeom prst="rect">
            <a:avLst/>
          </a:prstGeom>
          <a:noFill/>
        </p:spPr>
        <p:txBody>
          <a:bodyPr wrap="square">
            <a:spAutoFit/>
          </a:bodyPr>
          <a:lstStyle/>
          <a:p>
            <a:r>
              <a:rPr lang="en-IN"/>
              <a:t>7. Location Insights: - Presented patients' first name, last name, and their province for a comprehensive understanding of their locations.</a:t>
            </a:r>
          </a:p>
        </p:txBody>
      </p:sp>
      <p:sp>
        <p:nvSpPr>
          <p:cNvPr id="5" name="TextBox 4">
            <a:extLst>
              <a:ext uri="{FF2B5EF4-FFF2-40B4-BE49-F238E27FC236}">
                <a16:creationId xmlns:a16="http://schemas.microsoft.com/office/drawing/2014/main" id="{84A233E0-4D49-EE2E-3B4E-3C0BD0BF282D}"/>
              </a:ext>
            </a:extLst>
          </p:cNvPr>
          <p:cNvSpPr txBox="1"/>
          <p:nvPr/>
        </p:nvSpPr>
        <p:spPr>
          <a:xfrm>
            <a:off x="358587" y="2684494"/>
            <a:ext cx="10103225" cy="369332"/>
          </a:xfrm>
          <a:prstGeom prst="rect">
            <a:avLst/>
          </a:prstGeom>
          <a:noFill/>
        </p:spPr>
        <p:txBody>
          <a:bodyPr wrap="square">
            <a:spAutoFit/>
          </a:bodyPr>
          <a:lstStyle/>
          <a:p>
            <a:r>
              <a:rPr lang="en-IN"/>
              <a:t>8. Birth Year Analysis:- Determined the number of patients born in the year 2010.</a:t>
            </a:r>
          </a:p>
        </p:txBody>
      </p:sp>
      <p:sp>
        <p:nvSpPr>
          <p:cNvPr id="7" name="TextBox 6">
            <a:extLst>
              <a:ext uri="{FF2B5EF4-FFF2-40B4-BE49-F238E27FC236}">
                <a16:creationId xmlns:a16="http://schemas.microsoft.com/office/drawing/2014/main" id="{9CC09730-4DB5-48AF-B53C-4645417649F3}"/>
              </a:ext>
            </a:extLst>
          </p:cNvPr>
          <p:cNvSpPr txBox="1"/>
          <p:nvPr/>
        </p:nvSpPr>
        <p:spPr>
          <a:xfrm>
            <a:off x="358587" y="4387788"/>
            <a:ext cx="11089340" cy="646331"/>
          </a:xfrm>
          <a:prstGeom prst="rect">
            <a:avLst/>
          </a:prstGeom>
          <a:noFill/>
        </p:spPr>
        <p:txBody>
          <a:bodyPr wrap="square">
            <a:spAutoFit/>
          </a:bodyPr>
          <a:lstStyle/>
          <a:p>
            <a:r>
              <a:rPr lang="en-IN"/>
              <a:t>9. Height Exploration:- Identified the patient with the greatest height and displayed their first name, last name, and height.</a:t>
            </a:r>
          </a:p>
        </p:txBody>
      </p:sp>
      <p:pic>
        <p:nvPicPr>
          <p:cNvPr id="9" name="Picture 8">
            <a:extLst>
              <a:ext uri="{FF2B5EF4-FFF2-40B4-BE49-F238E27FC236}">
                <a16:creationId xmlns:a16="http://schemas.microsoft.com/office/drawing/2014/main" id="{2C085161-63D0-5334-EA17-113775538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72" y="1471101"/>
            <a:ext cx="5898775" cy="1110733"/>
          </a:xfrm>
          <a:prstGeom prst="rect">
            <a:avLst/>
          </a:prstGeom>
        </p:spPr>
      </p:pic>
      <p:pic>
        <p:nvPicPr>
          <p:cNvPr id="11" name="Picture 10">
            <a:extLst>
              <a:ext uri="{FF2B5EF4-FFF2-40B4-BE49-F238E27FC236}">
                <a16:creationId xmlns:a16="http://schemas.microsoft.com/office/drawing/2014/main" id="{0697328B-674A-DD04-7C48-11375AB89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9" y="3156486"/>
            <a:ext cx="6481483" cy="1012102"/>
          </a:xfrm>
          <a:prstGeom prst="rect">
            <a:avLst/>
          </a:prstGeom>
        </p:spPr>
      </p:pic>
      <p:pic>
        <p:nvPicPr>
          <p:cNvPr id="13" name="Picture 12">
            <a:extLst>
              <a:ext uri="{FF2B5EF4-FFF2-40B4-BE49-F238E27FC236}">
                <a16:creationId xmlns:a16="http://schemas.microsoft.com/office/drawing/2014/main" id="{90F1DB33-C2DC-9757-47A4-5B5F73467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29" y="5034119"/>
            <a:ext cx="4811246" cy="1013229"/>
          </a:xfrm>
          <a:prstGeom prst="rect">
            <a:avLst/>
          </a:prstGeom>
        </p:spPr>
      </p:pic>
      <p:pic>
        <p:nvPicPr>
          <p:cNvPr id="15" name="Picture 14">
            <a:extLst>
              <a:ext uri="{FF2B5EF4-FFF2-40B4-BE49-F238E27FC236}">
                <a16:creationId xmlns:a16="http://schemas.microsoft.com/office/drawing/2014/main" id="{0002A303-F1B7-2AA4-3096-227D37266A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2847" y="1206864"/>
            <a:ext cx="2324301" cy="1514797"/>
          </a:xfrm>
          <a:prstGeom prst="rect">
            <a:avLst/>
          </a:prstGeom>
        </p:spPr>
      </p:pic>
      <p:pic>
        <p:nvPicPr>
          <p:cNvPr id="17" name="Picture 16">
            <a:extLst>
              <a:ext uri="{FF2B5EF4-FFF2-40B4-BE49-F238E27FC236}">
                <a16:creationId xmlns:a16="http://schemas.microsoft.com/office/drawing/2014/main" id="{506526B4-C61D-AB6D-4FCC-965D566088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9376" y="3255117"/>
            <a:ext cx="1831242" cy="1012101"/>
          </a:xfrm>
          <a:prstGeom prst="rect">
            <a:avLst/>
          </a:prstGeom>
        </p:spPr>
      </p:pic>
      <p:pic>
        <p:nvPicPr>
          <p:cNvPr id="19" name="Picture 18">
            <a:extLst>
              <a:ext uri="{FF2B5EF4-FFF2-40B4-BE49-F238E27FC236}">
                <a16:creationId xmlns:a16="http://schemas.microsoft.com/office/drawing/2014/main" id="{F922BAFA-736A-5CBB-7C81-67AF801166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57" y="5182562"/>
            <a:ext cx="5382564" cy="716342"/>
          </a:xfrm>
          <a:prstGeom prst="rect">
            <a:avLst/>
          </a:prstGeom>
        </p:spPr>
      </p:pic>
    </p:spTree>
    <p:extLst>
      <p:ext uri="{BB962C8B-B14F-4D97-AF65-F5344CB8AC3E}">
        <p14:creationId xmlns:p14="http://schemas.microsoft.com/office/powerpoint/2010/main" val="35366189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335</TotalTime>
  <Words>1393</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Medical Data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Data History</dc:title>
  <dc:creator>Tanaya Rath</dc:creator>
  <cp:lastModifiedBy>Tanaya Rath</cp:lastModifiedBy>
  <cp:revision>8</cp:revision>
  <dcterms:created xsi:type="dcterms:W3CDTF">2023-08-28T10:40:06Z</dcterms:created>
  <dcterms:modified xsi:type="dcterms:W3CDTF">2023-09-09T07:25:25Z</dcterms:modified>
</cp:coreProperties>
</file>