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1373" y="-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E6D991B0-9E0C-4F98-B5B5-20558C70F083}" type="datetimeFigureOut">
              <a:rPr lang="en-IN" smtClean="0"/>
              <a:t>01-03-2020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11CA73-25A2-429A-A8BF-102DBE8E56EB}" type="slidenum">
              <a:rPr lang="en-IN" smtClean="0"/>
              <a:t>‹#›</a:t>
            </a:fld>
            <a:endParaRPr lang="en-IN"/>
          </a:p>
        </p:txBody>
      </p:sp>
    </p:spTree>
    <p:extLst>
      <p:ext uri="{BB962C8B-B14F-4D97-AF65-F5344CB8AC3E}">
        <p14:creationId xmlns:p14="http://schemas.microsoft.com/office/powerpoint/2010/main" val="8327993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6D991B0-9E0C-4F98-B5B5-20558C70F083}" type="datetimeFigureOut">
              <a:rPr lang="en-IN" smtClean="0"/>
              <a:t>01-03-2020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11CA73-25A2-429A-A8BF-102DBE8E56EB}" type="slidenum">
              <a:rPr lang="en-IN" smtClean="0"/>
              <a:t>‹#›</a:t>
            </a:fld>
            <a:endParaRPr lang="en-IN"/>
          </a:p>
        </p:txBody>
      </p:sp>
    </p:spTree>
    <p:extLst>
      <p:ext uri="{BB962C8B-B14F-4D97-AF65-F5344CB8AC3E}">
        <p14:creationId xmlns:p14="http://schemas.microsoft.com/office/powerpoint/2010/main" val="840941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6D991B0-9E0C-4F98-B5B5-20558C70F083}" type="datetimeFigureOut">
              <a:rPr lang="en-IN" smtClean="0"/>
              <a:t>01-03-2020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11CA73-25A2-429A-A8BF-102DBE8E56EB}" type="slidenum">
              <a:rPr lang="en-IN" smtClean="0"/>
              <a:t>‹#›</a:t>
            </a:fld>
            <a:endParaRPr lang="en-IN"/>
          </a:p>
        </p:txBody>
      </p:sp>
    </p:spTree>
    <p:extLst>
      <p:ext uri="{BB962C8B-B14F-4D97-AF65-F5344CB8AC3E}">
        <p14:creationId xmlns:p14="http://schemas.microsoft.com/office/powerpoint/2010/main" val="6473826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6D991B0-9E0C-4F98-B5B5-20558C70F083}" type="datetimeFigureOut">
              <a:rPr lang="en-IN" smtClean="0"/>
              <a:t>01-03-2020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11CA73-25A2-429A-A8BF-102DBE8E56EB}" type="slidenum">
              <a:rPr lang="en-IN" smtClean="0"/>
              <a:t>‹#›</a:t>
            </a:fld>
            <a:endParaRPr lang="en-IN"/>
          </a:p>
        </p:txBody>
      </p:sp>
    </p:spTree>
    <p:extLst>
      <p:ext uri="{BB962C8B-B14F-4D97-AF65-F5344CB8AC3E}">
        <p14:creationId xmlns:p14="http://schemas.microsoft.com/office/powerpoint/2010/main" val="15328018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6D991B0-9E0C-4F98-B5B5-20558C70F083}" type="datetimeFigureOut">
              <a:rPr lang="en-IN" smtClean="0"/>
              <a:t>01-03-2020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11CA73-25A2-429A-A8BF-102DBE8E56EB}" type="slidenum">
              <a:rPr lang="en-IN" smtClean="0"/>
              <a:t>‹#›</a:t>
            </a:fld>
            <a:endParaRPr lang="en-IN"/>
          </a:p>
        </p:txBody>
      </p:sp>
    </p:spTree>
    <p:extLst>
      <p:ext uri="{BB962C8B-B14F-4D97-AF65-F5344CB8AC3E}">
        <p14:creationId xmlns:p14="http://schemas.microsoft.com/office/powerpoint/2010/main" val="25779978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E6D991B0-9E0C-4F98-B5B5-20558C70F083}" type="datetimeFigureOut">
              <a:rPr lang="en-IN" smtClean="0"/>
              <a:t>01-03-2020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E11CA73-25A2-429A-A8BF-102DBE8E56EB}" type="slidenum">
              <a:rPr lang="en-IN" smtClean="0"/>
              <a:t>‹#›</a:t>
            </a:fld>
            <a:endParaRPr lang="en-IN"/>
          </a:p>
        </p:txBody>
      </p:sp>
    </p:spTree>
    <p:extLst>
      <p:ext uri="{BB962C8B-B14F-4D97-AF65-F5344CB8AC3E}">
        <p14:creationId xmlns:p14="http://schemas.microsoft.com/office/powerpoint/2010/main" val="14290541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E6D991B0-9E0C-4F98-B5B5-20558C70F083}" type="datetimeFigureOut">
              <a:rPr lang="en-IN" smtClean="0"/>
              <a:t>01-03-2020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E11CA73-25A2-429A-A8BF-102DBE8E56EB}" type="slidenum">
              <a:rPr lang="en-IN" smtClean="0"/>
              <a:t>‹#›</a:t>
            </a:fld>
            <a:endParaRPr lang="en-IN"/>
          </a:p>
        </p:txBody>
      </p:sp>
    </p:spTree>
    <p:extLst>
      <p:ext uri="{BB962C8B-B14F-4D97-AF65-F5344CB8AC3E}">
        <p14:creationId xmlns:p14="http://schemas.microsoft.com/office/powerpoint/2010/main" val="2124379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E6D991B0-9E0C-4F98-B5B5-20558C70F083}" type="datetimeFigureOut">
              <a:rPr lang="en-IN" smtClean="0"/>
              <a:t>01-03-2020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E11CA73-25A2-429A-A8BF-102DBE8E56EB}" type="slidenum">
              <a:rPr lang="en-IN" smtClean="0"/>
              <a:t>‹#›</a:t>
            </a:fld>
            <a:endParaRPr lang="en-IN"/>
          </a:p>
        </p:txBody>
      </p:sp>
    </p:spTree>
    <p:extLst>
      <p:ext uri="{BB962C8B-B14F-4D97-AF65-F5344CB8AC3E}">
        <p14:creationId xmlns:p14="http://schemas.microsoft.com/office/powerpoint/2010/main" val="4076695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D991B0-9E0C-4F98-B5B5-20558C70F083}" type="datetimeFigureOut">
              <a:rPr lang="en-IN" smtClean="0"/>
              <a:t>01-03-2020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E11CA73-25A2-429A-A8BF-102DBE8E56EB}" type="slidenum">
              <a:rPr lang="en-IN" smtClean="0"/>
              <a:t>‹#›</a:t>
            </a:fld>
            <a:endParaRPr lang="en-IN"/>
          </a:p>
        </p:txBody>
      </p:sp>
    </p:spTree>
    <p:extLst>
      <p:ext uri="{BB962C8B-B14F-4D97-AF65-F5344CB8AC3E}">
        <p14:creationId xmlns:p14="http://schemas.microsoft.com/office/powerpoint/2010/main" val="3575605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D991B0-9E0C-4F98-B5B5-20558C70F083}" type="datetimeFigureOut">
              <a:rPr lang="en-IN" smtClean="0"/>
              <a:t>01-03-2020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E11CA73-25A2-429A-A8BF-102DBE8E56EB}" type="slidenum">
              <a:rPr lang="en-IN" smtClean="0"/>
              <a:t>‹#›</a:t>
            </a:fld>
            <a:endParaRPr lang="en-IN"/>
          </a:p>
        </p:txBody>
      </p:sp>
    </p:spTree>
    <p:extLst>
      <p:ext uri="{BB962C8B-B14F-4D97-AF65-F5344CB8AC3E}">
        <p14:creationId xmlns:p14="http://schemas.microsoft.com/office/powerpoint/2010/main" val="9159765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D991B0-9E0C-4F98-B5B5-20558C70F083}" type="datetimeFigureOut">
              <a:rPr lang="en-IN" smtClean="0"/>
              <a:t>01-03-2020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E11CA73-25A2-429A-A8BF-102DBE8E56EB}" type="slidenum">
              <a:rPr lang="en-IN" smtClean="0"/>
              <a:t>‹#›</a:t>
            </a:fld>
            <a:endParaRPr lang="en-IN"/>
          </a:p>
        </p:txBody>
      </p:sp>
    </p:spTree>
    <p:extLst>
      <p:ext uri="{BB962C8B-B14F-4D97-AF65-F5344CB8AC3E}">
        <p14:creationId xmlns:p14="http://schemas.microsoft.com/office/powerpoint/2010/main" val="13674085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D991B0-9E0C-4F98-B5B5-20558C70F083}" type="datetimeFigureOut">
              <a:rPr lang="en-IN" smtClean="0"/>
              <a:t>01-03-2020</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11CA73-25A2-429A-A8BF-102DBE8E56EB}" type="slidenum">
              <a:rPr lang="en-IN" smtClean="0"/>
              <a:t>‹#›</a:t>
            </a:fld>
            <a:endParaRPr lang="en-IN"/>
          </a:p>
        </p:txBody>
      </p:sp>
    </p:spTree>
    <p:extLst>
      <p:ext uri="{BB962C8B-B14F-4D97-AF65-F5344CB8AC3E}">
        <p14:creationId xmlns:p14="http://schemas.microsoft.com/office/powerpoint/2010/main" val="6861829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hyperlink" Target="https://www.sciencedirect.com/topics/engineering/structural-damping"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hyperlink" Target="https://www.bigrentz.com/blog/3d-printed-homes" TargetMode="Externa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8" Type="http://schemas.openxmlformats.org/officeDocument/2006/relationships/hyperlink" Target="https://www.viatechnik.com/blog/science-behind-earthquake-proof-buildings/" TargetMode="External"/><Relationship Id="rId13" Type="http://schemas.openxmlformats.org/officeDocument/2006/relationships/hyperlink" Target="https://www.bigrentz.com/blog/topic/construction" TargetMode="External"/><Relationship Id="rId3" Type="http://schemas.openxmlformats.org/officeDocument/2006/relationships/hyperlink" Target="https://science.howstuffworks.com/innovation/science-questions/10-technologies-that-help-buildings-resist-earthquakes1.htm" TargetMode="External"/><Relationship Id="rId7" Type="http://schemas.openxmlformats.org/officeDocument/2006/relationships/hyperlink" Target="https://futurism.com/how-engineering-earthquake-proof-buildings-could-save-lives" TargetMode="External"/><Relationship Id="rId12" Type="http://schemas.openxmlformats.org/officeDocument/2006/relationships/hyperlink" Target="https://www.nationalgeographic.com/environment/natural-disasters/earthquakes/" TargetMode="External"/><Relationship Id="rId2" Type="http://schemas.openxmlformats.org/officeDocument/2006/relationships/hyperlink" Target="https://science.howstuffworks.com/engineering/structural/earthquake-resistant-buildings.htm" TargetMode="External"/><Relationship Id="rId1" Type="http://schemas.openxmlformats.org/officeDocument/2006/relationships/slideLayout" Target="../slideLayouts/slideLayout7.xml"/><Relationship Id="rId6" Type="http://schemas.openxmlformats.org/officeDocument/2006/relationships/hyperlink" Target="https://www.youtube.com/watch?v=c4fKBGsllZI&amp;t=89s" TargetMode="External"/><Relationship Id="rId11" Type="http://schemas.openxmlformats.org/officeDocument/2006/relationships/hyperlink" Target="https://www.kansascityfed.org/publications/research/oke/articles/2016/economic-damage-large-earthquakes" TargetMode="External"/><Relationship Id="rId5" Type="http://schemas.openxmlformats.org/officeDocument/2006/relationships/hyperlink" Target="https://www.rishabheng.com/blog/earthquake-resistance-design-techniques-for-civil-structure/" TargetMode="External"/><Relationship Id="rId10" Type="http://schemas.openxmlformats.org/officeDocument/2006/relationships/hyperlink" Target="https://tommytoy.typepad.com/.a/6a0133f3a4072c970b01538e0889f1970b-600wi" TargetMode="External"/><Relationship Id="rId4" Type="http://schemas.openxmlformats.org/officeDocument/2006/relationships/hyperlink" Target="http://www.reidsteel.com/steel-buildings/resilient-steel-structures/earthquake-resistant-building/" TargetMode="External"/><Relationship Id="rId9" Type="http://schemas.openxmlformats.org/officeDocument/2006/relationships/hyperlink" Target="https://interestingengineering.com/top-5-earthquake-resistant-structures-around-world" TargetMode="External"/><Relationship Id="rId14" Type="http://schemas.openxmlformats.org/officeDocument/2006/relationships/hyperlink" Target="https://www.bigrentz.com/blog/construction-daily-report"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www.bigrentz.com/blog/the-future-of-building-materials" TargetMode="External"/><Relationship Id="rId2" Type="http://schemas.openxmlformats.org/officeDocument/2006/relationships/hyperlink" Target="https://www.usgs.gov/faqs/why-are-we-having-so-many-earthquakes-has-naturally-occurring-earthquake-activity-been?qt-news_science_products=0#qt-news_science_products"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auto.howstuffworks.com/car-suspension2.htm"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IN"/>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34660343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3568" y="566678"/>
            <a:ext cx="7848872" cy="2031325"/>
          </a:xfrm>
          <a:prstGeom prst="rect">
            <a:avLst/>
          </a:prstGeom>
        </p:spPr>
        <p:txBody>
          <a:bodyPr wrap="square">
            <a:spAutoFit/>
          </a:bodyPr>
          <a:lstStyle/>
          <a:p>
            <a:pPr marL="285750" indent="-285750" algn="just">
              <a:buFont typeface="Arial" pitchFamily="34" charset="0"/>
              <a:buChar char="•"/>
            </a:pPr>
            <a:r>
              <a:rPr lang="en-IN" dirty="0" smtClean="0"/>
              <a:t>Another </a:t>
            </a:r>
            <a:r>
              <a:rPr lang="en-IN" dirty="0" smtClean="0">
                <a:hlinkClick r:id="rId2"/>
              </a:rPr>
              <a:t>damping</a:t>
            </a:r>
            <a:r>
              <a:rPr lang="en-IN" dirty="0" smtClean="0"/>
              <a:t> method is pendulum power, used primarily in skyscrapers. Engineers suspend a large ball with steel cables with a system of hydraulics at the top of the building. </a:t>
            </a:r>
          </a:p>
          <a:p>
            <a:pPr marL="285750" indent="-285750" algn="just">
              <a:buFont typeface="Arial" pitchFamily="34" charset="0"/>
              <a:buChar char="•"/>
            </a:pPr>
            <a:r>
              <a:rPr lang="en-IN" dirty="0" smtClean="0"/>
              <a:t>When the building begins the sway, the ball acts as a pendulum and moves in the opposite direction to stabilize the direction. </a:t>
            </a:r>
          </a:p>
          <a:p>
            <a:pPr marL="285750" indent="-285750" algn="just">
              <a:buFont typeface="Arial" pitchFamily="34" charset="0"/>
              <a:buChar char="•"/>
            </a:pPr>
            <a:r>
              <a:rPr lang="en-IN" dirty="0" smtClean="0"/>
              <a:t>Like damping, these features are tuned to match and counteract the building’s frequency in the event of an earthquake.</a:t>
            </a:r>
            <a:endParaRPr lang="en-IN" dirty="0"/>
          </a:p>
        </p:txBody>
      </p:sp>
      <p:sp>
        <p:nvSpPr>
          <p:cNvPr id="3" name="Rectangle 2"/>
          <p:cNvSpPr/>
          <p:nvPr/>
        </p:nvSpPr>
        <p:spPr>
          <a:xfrm>
            <a:off x="683568" y="2875002"/>
            <a:ext cx="3468835" cy="369332"/>
          </a:xfrm>
          <a:prstGeom prst="rect">
            <a:avLst/>
          </a:prstGeom>
        </p:spPr>
        <p:txBody>
          <a:bodyPr wrap="none">
            <a:spAutoFit/>
          </a:bodyPr>
          <a:lstStyle/>
          <a:p>
            <a:r>
              <a:rPr lang="en-IN" b="1" dirty="0" smtClean="0"/>
              <a:t>3. Shield Buildings from Vibrations</a:t>
            </a:r>
            <a:endParaRPr lang="en-IN" b="1" dirty="0"/>
          </a:p>
        </p:txBody>
      </p:sp>
      <p:pic>
        <p:nvPicPr>
          <p:cNvPr id="6146" name="Picture 2" descr="Concrete and plastic rings underneath the building channel shockwaves around."/>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640344" y="3429000"/>
            <a:ext cx="7761341" cy="2592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69847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9552" y="620688"/>
            <a:ext cx="7992888" cy="2862322"/>
          </a:xfrm>
          <a:prstGeom prst="rect">
            <a:avLst/>
          </a:prstGeom>
        </p:spPr>
        <p:txBody>
          <a:bodyPr wrap="square">
            <a:spAutoFit/>
          </a:bodyPr>
          <a:lstStyle/>
          <a:p>
            <a:pPr marL="285750" indent="-285750" algn="just">
              <a:buFont typeface="Arial" pitchFamily="34" charset="0"/>
              <a:buChar char="•"/>
            </a:pPr>
            <a:r>
              <a:rPr lang="en-IN" dirty="0" smtClean="0"/>
              <a:t>Instead of just counteracting forces, researchers are experimenting with ways buildings can deflect and reroute the energy from earthquakes altogether. </a:t>
            </a:r>
          </a:p>
          <a:p>
            <a:pPr marL="285750" indent="-285750" algn="just">
              <a:buFont typeface="Arial" pitchFamily="34" charset="0"/>
              <a:buChar char="•"/>
            </a:pPr>
            <a:endParaRPr lang="en-IN" dirty="0"/>
          </a:p>
          <a:p>
            <a:pPr marL="285750" indent="-285750" algn="just">
              <a:buFont typeface="Arial" pitchFamily="34" charset="0"/>
              <a:buChar char="•"/>
            </a:pPr>
            <a:r>
              <a:rPr lang="en-IN" dirty="0" smtClean="0"/>
              <a:t>Dubbed the “seismic invisibility cloak”, this innovation involves creating a cloak of 100 concentric plastic and concrete rings in and burying it at least three feet beneath the foundation of the building.</a:t>
            </a:r>
          </a:p>
          <a:p>
            <a:pPr marL="285750" indent="-285750" algn="just">
              <a:buFont typeface="Arial" pitchFamily="34" charset="0"/>
              <a:buChar char="•"/>
            </a:pPr>
            <a:endParaRPr lang="en-IN" dirty="0" smtClean="0"/>
          </a:p>
          <a:p>
            <a:pPr marL="285750" indent="-285750" algn="just">
              <a:buFont typeface="Arial" pitchFamily="34" charset="0"/>
              <a:buChar char="•"/>
            </a:pPr>
            <a:r>
              <a:rPr lang="en-IN" dirty="0" smtClean="0"/>
              <a:t>As seismic waves enter the rings, they are forced to move through to the outer rings for easier travel. As a result, they are essentially </a:t>
            </a:r>
            <a:r>
              <a:rPr lang="en-IN" dirty="0" err="1" smtClean="0"/>
              <a:t>channeled</a:t>
            </a:r>
            <a:r>
              <a:rPr lang="en-IN" dirty="0" smtClean="0"/>
              <a:t> away from the building and dissipated into the plates in the ground.</a:t>
            </a:r>
            <a:endParaRPr lang="en-IN" dirty="0"/>
          </a:p>
        </p:txBody>
      </p:sp>
      <p:sp>
        <p:nvSpPr>
          <p:cNvPr id="3" name="Rectangle 2"/>
          <p:cNvSpPr/>
          <p:nvPr/>
        </p:nvSpPr>
        <p:spPr>
          <a:xfrm>
            <a:off x="626250" y="3923764"/>
            <a:ext cx="3608937" cy="369332"/>
          </a:xfrm>
          <a:prstGeom prst="rect">
            <a:avLst/>
          </a:prstGeom>
        </p:spPr>
        <p:txBody>
          <a:bodyPr wrap="none">
            <a:spAutoFit/>
          </a:bodyPr>
          <a:lstStyle/>
          <a:p>
            <a:r>
              <a:rPr lang="en-IN" b="1" dirty="0" smtClean="0"/>
              <a:t>4. Reinforce the Building’s Structure</a:t>
            </a:r>
            <a:endParaRPr lang="en-IN" b="1" dirty="0"/>
          </a:p>
        </p:txBody>
      </p:sp>
      <p:sp>
        <p:nvSpPr>
          <p:cNvPr id="4" name="Rectangle 3"/>
          <p:cNvSpPr/>
          <p:nvPr/>
        </p:nvSpPr>
        <p:spPr>
          <a:xfrm>
            <a:off x="544828" y="4293096"/>
            <a:ext cx="7776864" cy="923330"/>
          </a:xfrm>
          <a:prstGeom prst="rect">
            <a:avLst/>
          </a:prstGeom>
        </p:spPr>
        <p:txBody>
          <a:bodyPr wrap="square">
            <a:spAutoFit/>
          </a:bodyPr>
          <a:lstStyle/>
          <a:p>
            <a:pPr marL="285750" indent="-285750" algn="just">
              <a:buFont typeface="Arial" pitchFamily="34" charset="0"/>
              <a:buChar char="•"/>
            </a:pPr>
            <a:r>
              <a:rPr lang="en-IN" dirty="0" smtClean="0"/>
              <a:t>To withstand collapse, buildings need to redistribute the forces that travel through them during a seismic event. Shear walls, cross braces, diaphragms, and moment-resisting frames are central to reinforcing a building.</a:t>
            </a:r>
            <a:endParaRPr lang="en-IN" dirty="0"/>
          </a:p>
        </p:txBody>
      </p:sp>
    </p:spTree>
    <p:extLst>
      <p:ext uri="{BB962C8B-B14F-4D97-AF65-F5344CB8AC3E}">
        <p14:creationId xmlns:p14="http://schemas.microsoft.com/office/powerpoint/2010/main" val="40685865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332656"/>
            <a:ext cx="7776864" cy="3896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611560" y="4509120"/>
            <a:ext cx="7632848" cy="2031325"/>
          </a:xfrm>
          <a:prstGeom prst="rect">
            <a:avLst/>
          </a:prstGeom>
        </p:spPr>
        <p:txBody>
          <a:bodyPr wrap="square">
            <a:spAutoFit/>
          </a:bodyPr>
          <a:lstStyle/>
          <a:p>
            <a:pPr marL="285750" indent="-285750">
              <a:buFont typeface="Arial" pitchFamily="34" charset="0"/>
              <a:buChar char="•"/>
            </a:pPr>
            <a:r>
              <a:rPr lang="en-IN" dirty="0" smtClean="0"/>
              <a:t>Shear walls are a useful building technology that helps to transfer earthquake forces. </a:t>
            </a:r>
          </a:p>
          <a:p>
            <a:pPr marL="285750" indent="-285750">
              <a:buFont typeface="Arial" pitchFamily="34" charset="0"/>
              <a:buChar char="•"/>
            </a:pPr>
            <a:r>
              <a:rPr lang="en-IN" dirty="0" smtClean="0"/>
              <a:t>Made of panels, these walls help a building keep its shape during movement. Shear walls are often supported by diagonal cross braces. </a:t>
            </a:r>
          </a:p>
          <a:p>
            <a:pPr marL="285750" indent="-285750">
              <a:buFont typeface="Arial" pitchFamily="34" charset="0"/>
              <a:buChar char="•"/>
            </a:pPr>
            <a:r>
              <a:rPr lang="en-IN" dirty="0" smtClean="0"/>
              <a:t>These steel beams have the ability to support compression and tension, which helps to counteract the pressure and push forces back to the foundation.</a:t>
            </a:r>
          </a:p>
        </p:txBody>
      </p:sp>
    </p:spTree>
    <p:extLst>
      <p:ext uri="{BB962C8B-B14F-4D97-AF65-F5344CB8AC3E}">
        <p14:creationId xmlns:p14="http://schemas.microsoft.com/office/powerpoint/2010/main" val="2678786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5536" y="332656"/>
            <a:ext cx="7992888" cy="2862322"/>
          </a:xfrm>
          <a:prstGeom prst="rect">
            <a:avLst/>
          </a:prstGeom>
        </p:spPr>
        <p:txBody>
          <a:bodyPr wrap="square">
            <a:spAutoFit/>
          </a:bodyPr>
          <a:lstStyle/>
          <a:p>
            <a:pPr marL="285750" indent="-285750" algn="just">
              <a:buFont typeface="Arial" pitchFamily="34" charset="0"/>
              <a:buChar char="•"/>
            </a:pPr>
            <a:r>
              <a:rPr lang="en-IN" dirty="0" smtClean="0"/>
              <a:t>Diaphragms are a central part of a building’s structure. Consisting of the floors of the building, the roof, and the decks placed over them, diaphragms help remove tension from the floor and push force to the vertical structures of the building.</a:t>
            </a:r>
          </a:p>
          <a:p>
            <a:pPr marL="285750" indent="-285750" algn="just">
              <a:buFont typeface="Arial" pitchFamily="34" charset="0"/>
              <a:buChar char="•"/>
            </a:pPr>
            <a:endParaRPr lang="en-IN" dirty="0" smtClean="0"/>
          </a:p>
          <a:p>
            <a:pPr marL="285750" indent="-285750" algn="just">
              <a:buFont typeface="Arial" pitchFamily="34" charset="0"/>
              <a:buChar char="•"/>
            </a:pPr>
            <a:r>
              <a:rPr lang="en-IN" dirty="0" smtClean="0"/>
              <a:t>Moment-resisting frames provide more flexibility in a building’s design. This structure is placed among the joints of the building and allows for the columns and beams to bend while the joints remain rigid.</a:t>
            </a:r>
          </a:p>
          <a:p>
            <a:pPr marL="285750" indent="-285750" algn="just">
              <a:buFont typeface="Arial" pitchFamily="34" charset="0"/>
              <a:buChar char="•"/>
            </a:pPr>
            <a:endParaRPr lang="en-IN" dirty="0"/>
          </a:p>
          <a:p>
            <a:pPr marL="285750" indent="-285750" algn="just">
              <a:buFont typeface="Arial" pitchFamily="34" charset="0"/>
              <a:buChar char="•"/>
            </a:pPr>
            <a:r>
              <a:rPr lang="en-IN" dirty="0" smtClean="0"/>
              <a:t>Thus, the building is able to resist the larger forces of an earthquake while allowing designers more freedom to arrange building elements.</a:t>
            </a:r>
            <a:endParaRPr lang="en-IN" dirty="0"/>
          </a:p>
        </p:txBody>
      </p:sp>
      <p:sp>
        <p:nvSpPr>
          <p:cNvPr id="3" name="Rectangle 2"/>
          <p:cNvSpPr/>
          <p:nvPr/>
        </p:nvSpPr>
        <p:spPr>
          <a:xfrm>
            <a:off x="827584" y="3613666"/>
            <a:ext cx="3173754" cy="369332"/>
          </a:xfrm>
          <a:prstGeom prst="rect">
            <a:avLst/>
          </a:prstGeom>
        </p:spPr>
        <p:txBody>
          <a:bodyPr wrap="none">
            <a:spAutoFit/>
          </a:bodyPr>
          <a:lstStyle/>
          <a:p>
            <a:r>
              <a:rPr lang="en-IN" b="1" dirty="0" smtClean="0"/>
              <a:t>Earthquake-Resistant Materials</a:t>
            </a:r>
            <a:endParaRPr lang="en-IN" b="1" dirty="0"/>
          </a:p>
        </p:txBody>
      </p:sp>
      <p:sp>
        <p:nvSpPr>
          <p:cNvPr id="4" name="Rectangle 3"/>
          <p:cNvSpPr/>
          <p:nvPr/>
        </p:nvSpPr>
        <p:spPr>
          <a:xfrm>
            <a:off x="814094" y="4077072"/>
            <a:ext cx="7646338" cy="2308324"/>
          </a:xfrm>
          <a:prstGeom prst="rect">
            <a:avLst/>
          </a:prstGeom>
        </p:spPr>
        <p:txBody>
          <a:bodyPr wrap="square">
            <a:spAutoFit/>
          </a:bodyPr>
          <a:lstStyle/>
          <a:p>
            <a:pPr algn="just"/>
            <a:r>
              <a:rPr lang="en-IN" b="1" dirty="0" smtClean="0"/>
              <a:t>Steel and Wood</a:t>
            </a:r>
          </a:p>
          <a:p>
            <a:pPr marL="285750" indent="-285750" algn="just">
              <a:buFont typeface="Arial" pitchFamily="34" charset="0"/>
              <a:buChar char="•"/>
            </a:pPr>
            <a:r>
              <a:rPr lang="en-IN" dirty="0" smtClean="0"/>
              <a:t>For a building material to resist stress and vibration, it must have high ductility — the ability to undergo large deformations and tension. </a:t>
            </a:r>
          </a:p>
          <a:p>
            <a:pPr marL="285750" indent="-285750" algn="just">
              <a:buFont typeface="Arial" pitchFamily="34" charset="0"/>
              <a:buChar char="•"/>
            </a:pPr>
            <a:r>
              <a:rPr lang="en-IN" dirty="0" smtClean="0"/>
              <a:t>Modern buildings are often constructed with structural steel — a component of steel that comes in a variety of shapes that allow buildings to bend without breaking. </a:t>
            </a:r>
          </a:p>
          <a:p>
            <a:pPr marL="285750" indent="-285750" algn="just">
              <a:buFont typeface="Arial" pitchFamily="34" charset="0"/>
              <a:buChar char="•"/>
            </a:pPr>
            <a:r>
              <a:rPr lang="en-IN" dirty="0" smtClean="0"/>
              <a:t>Wood is also a surprising ductile material due to its high strength relative to its lightweight structure.</a:t>
            </a:r>
            <a:endParaRPr lang="en-IN" dirty="0"/>
          </a:p>
        </p:txBody>
      </p:sp>
    </p:spTree>
    <p:extLst>
      <p:ext uri="{BB962C8B-B14F-4D97-AF65-F5344CB8AC3E}">
        <p14:creationId xmlns:p14="http://schemas.microsoft.com/office/powerpoint/2010/main" val="35175005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Earthquake-resistant materials include standard components like structural steel and wood and new innovations like memory alloy and bamboo."/>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611560" y="476672"/>
            <a:ext cx="7848872" cy="37282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32950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7544" y="476672"/>
            <a:ext cx="7848872" cy="3416320"/>
          </a:xfrm>
          <a:prstGeom prst="rect">
            <a:avLst/>
          </a:prstGeom>
        </p:spPr>
        <p:txBody>
          <a:bodyPr wrap="square">
            <a:spAutoFit/>
          </a:bodyPr>
          <a:lstStyle/>
          <a:p>
            <a:pPr algn="just"/>
            <a:r>
              <a:rPr lang="en-IN" b="1" dirty="0" smtClean="0"/>
              <a:t>Innovative Materials</a:t>
            </a:r>
          </a:p>
          <a:p>
            <a:pPr algn="just"/>
            <a:r>
              <a:rPr lang="en-IN" dirty="0" smtClean="0"/>
              <a:t>Scientists and engineers are developing new building materials with even greater shape retention. Innovations like shape memory alloys have the ability to both endure heavy strain and revert to their original shape, while </a:t>
            </a:r>
            <a:r>
              <a:rPr lang="en-IN" dirty="0" err="1" smtClean="0"/>
              <a:t>fiber</a:t>
            </a:r>
            <a:r>
              <a:rPr lang="en-IN" dirty="0" smtClean="0"/>
              <a:t>-reinforced plastic wrap — made by a variety of polymers — can be wrapped around columns and provide up to 38% greater strength and ductility.</a:t>
            </a:r>
          </a:p>
          <a:p>
            <a:pPr algn="just"/>
            <a:endParaRPr lang="en-IN" dirty="0" smtClean="0"/>
          </a:p>
          <a:p>
            <a:pPr algn="just"/>
            <a:r>
              <a:rPr lang="en-IN" dirty="0" smtClean="0"/>
              <a:t>Engineers are also turning to natural elements. The sticky yet rigid </a:t>
            </a:r>
            <a:r>
              <a:rPr lang="en-IN" dirty="0" err="1" smtClean="0"/>
              <a:t>fibers</a:t>
            </a:r>
            <a:r>
              <a:rPr lang="en-IN" dirty="0" smtClean="0"/>
              <a:t> of mussels and the strength-to-size ratio of spider silk have promising capabilities in creating structures. Bamboo and </a:t>
            </a:r>
            <a:r>
              <a:rPr lang="en-IN" dirty="0" smtClean="0">
                <a:hlinkClick r:id="rId2"/>
              </a:rPr>
              <a:t>3D printed</a:t>
            </a:r>
            <a:r>
              <a:rPr lang="en-IN" dirty="0" smtClean="0"/>
              <a:t> materials can also function as lightweight, interlocking structures with limitless forms that can potentially provide even greater resistance for buildings.</a:t>
            </a:r>
            <a:endParaRPr lang="en-IN" dirty="0"/>
          </a:p>
        </p:txBody>
      </p:sp>
    </p:spTree>
    <p:extLst>
      <p:ext uri="{BB962C8B-B14F-4D97-AF65-F5344CB8AC3E}">
        <p14:creationId xmlns:p14="http://schemas.microsoft.com/office/powerpoint/2010/main" val="28798177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99592" y="692696"/>
            <a:ext cx="7560840" cy="2893100"/>
          </a:xfrm>
          <a:prstGeom prst="rect">
            <a:avLst/>
          </a:prstGeom>
        </p:spPr>
        <p:txBody>
          <a:bodyPr wrap="square">
            <a:spAutoFit/>
          </a:bodyPr>
          <a:lstStyle/>
          <a:p>
            <a:pPr algn="just"/>
            <a:r>
              <a:rPr lang="en-IN" dirty="0" smtClean="0"/>
              <a:t>Over the years, engineers and scientists have devised techniques to create some effective earthquake-proof buildings. As advanced the technology and materials are today, it is not yet possible for building to completely withstand a powerful earthquake unscathed. Still, if a building is able to allow its occupants to escape without collapsing and saves lives and communities, we can consider that a great success.</a:t>
            </a:r>
          </a:p>
          <a:p>
            <a:pPr algn="just"/>
            <a:endParaRPr lang="en-IN" dirty="0" smtClean="0"/>
          </a:p>
          <a:p>
            <a:r>
              <a:rPr lang="en-IN" sz="1400" b="1" i="1" dirty="0" smtClean="0"/>
              <a:t>Sources:</a:t>
            </a:r>
            <a:r>
              <a:rPr lang="en-IN" sz="1400" i="1" dirty="0" smtClean="0"/>
              <a:t/>
            </a:r>
            <a:br>
              <a:rPr lang="en-IN" sz="1400" i="1" dirty="0" smtClean="0"/>
            </a:br>
            <a:r>
              <a:rPr lang="en-IN" sz="1400" i="1" dirty="0" smtClean="0"/>
              <a:t>How Stuff Works </a:t>
            </a:r>
            <a:r>
              <a:rPr lang="en-IN" sz="1400" i="1" dirty="0" smtClean="0">
                <a:hlinkClick r:id="rId2"/>
              </a:rPr>
              <a:t>1</a:t>
            </a:r>
            <a:r>
              <a:rPr lang="en-IN" sz="1400" i="1" dirty="0" smtClean="0"/>
              <a:t>, </a:t>
            </a:r>
            <a:r>
              <a:rPr lang="en-IN" sz="1400" i="1" dirty="0" smtClean="0">
                <a:hlinkClick r:id="rId3"/>
              </a:rPr>
              <a:t>2</a:t>
            </a:r>
            <a:r>
              <a:rPr lang="en-IN" sz="1400" i="1" dirty="0" smtClean="0"/>
              <a:t> | </a:t>
            </a:r>
            <a:r>
              <a:rPr lang="en-IN" sz="1400" i="1" dirty="0" err="1" smtClean="0">
                <a:hlinkClick r:id="rId4"/>
              </a:rPr>
              <a:t>REIDsteel</a:t>
            </a:r>
            <a:r>
              <a:rPr lang="en-IN" sz="1400" i="1" dirty="0" smtClean="0"/>
              <a:t> | </a:t>
            </a:r>
            <a:r>
              <a:rPr lang="en-IN" sz="1400" i="1" dirty="0" err="1" smtClean="0">
                <a:hlinkClick r:id="rId5"/>
              </a:rPr>
              <a:t>Rishabh</a:t>
            </a:r>
            <a:r>
              <a:rPr lang="en-IN" sz="1400" i="1" dirty="0" smtClean="0">
                <a:hlinkClick r:id="rId5"/>
              </a:rPr>
              <a:t> Engineering</a:t>
            </a:r>
            <a:r>
              <a:rPr lang="en-IN" sz="1400" i="1" dirty="0" smtClean="0"/>
              <a:t> | </a:t>
            </a:r>
            <a:r>
              <a:rPr lang="en-IN" sz="1400" i="1" dirty="0" smtClean="0">
                <a:hlinkClick r:id="rId6"/>
              </a:rPr>
              <a:t>Seeker</a:t>
            </a:r>
            <a:r>
              <a:rPr lang="en-IN" sz="1400" i="1" dirty="0" smtClean="0"/>
              <a:t> | </a:t>
            </a:r>
            <a:r>
              <a:rPr lang="en-IN" sz="1400" i="1" dirty="0" smtClean="0">
                <a:hlinkClick r:id="rId7"/>
              </a:rPr>
              <a:t>Futurism</a:t>
            </a:r>
            <a:r>
              <a:rPr lang="en-IN" sz="1400" i="1" dirty="0" smtClean="0"/>
              <a:t> | </a:t>
            </a:r>
            <a:r>
              <a:rPr lang="en-IN" sz="1400" i="1" dirty="0" err="1" smtClean="0">
                <a:hlinkClick r:id="rId8"/>
              </a:rPr>
              <a:t>VIATechnik</a:t>
            </a:r>
            <a:r>
              <a:rPr lang="en-IN" sz="1400" i="1" dirty="0" smtClean="0"/>
              <a:t> | </a:t>
            </a:r>
            <a:r>
              <a:rPr lang="en-IN" sz="1400" i="1" dirty="0" smtClean="0">
                <a:hlinkClick r:id="rId9"/>
              </a:rPr>
              <a:t>Interesting Engineering</a:t>
            </a:r>
            <a:r>
              <a:rPr lang="en-IN" sz="1400" i="1" dirty="0" smtClean="0"/>
              <a:t> | </a:t>
            </a:r>
            <a:r>
              <a:rPr lang="en-IN" sz="1400" i="1" dirty="0" err="1" smtClean="0">
                <a:hlinkClick r:id="rId10"/>
              </a:rPr>
              <a:t>Architizer</a:t>
            </a:r>
            <a:r>
              <a:rPr lang="en-IN" sz="1400" i="1" dirty="0" smtClean="0"/>
              <a:t> | </a:t>
            </a:r>
            <a:r>
              <a:rPr lang="en-IN" sz="1400" i="1" dirty="0" err="1" smtClean="0">
                <a:hlinkClick r:id="rId11"/>
              </a:rPr>
              <a:t>kcFED</a:t>
            </a:r>
            <a:r>
              <a:rPr lang="en-IN" sz="1400" i="1" dirty="0" smtClean="0"/>
              <a:t> | </a:t>
            </a:r>
            <a:r>
              <a:rPr lang="en-IN" sz="1400" i="1" dirty="0" smtClean="0">
                <a:hlinkClick r:id="rId12"/>
              </a:rPr>
              <a:t>National Geographic</a:t>
            </a:r>
            <a:endParaRPr lang="en-IN" sz="1400" i="1" dirty="0" smtClean="0"/>
          </a:p>
          <a:p>
            <a:r>
              <a:rPr lang="en-IN" sz="1400" i="1" dirty="0" smtClean="0">
                <a:hlinkClick r:id="rId13"/>
              </a:rPr>
              <a:t>Construction</a:t>
            </a:r>
            <a:endParaRPr lang="en-IN" sz="1400" i="1" dirty="0">
              <a:effectLst/>
              <a:hlinkClick r:id="rId14"/>
            </a:endParaRPr>
          </a:p>
        </p:txBody>
      </p:sp>
    </p:spTree>
    <p:extLst>
      <p:ext uri="{BB962C8B-B14F-4D97-AF65-F5344CB8AC3E}">
        <p14:creationId xmlns:p14="http://schemas.microsoft.com/office/powerpoint/2010/main" val="34944790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91680" y="692696"/>
            <a:ext cx="6087500" cy="461665"/>
          </a:xfrm>
          <a:prstGeom prst="rect">
            <a:avLst/>
          </a:prstGeom>
        </p:spPr>
        <p:txBody>
          <a:bodyPr wrap="none">
            <a:spAutoFit/>
          </a:bodyPr>
          <a:lstStyle/>
          <a:p>
            <a:r>
              <a:rPr lang="en-IN" sz="2400" b="1" dirty="0" smtClean="0"/>
              <a:t>How Earthquake-Proof Buildings Are Designed</a:t>
            </a:r>
            <a:endParaRPr lang="en-IN" sz="2400" b="1" dirty="0"/>
          </a:p>
        </p:txBody>
      </p:sp>
      <p:pic>
        <p:nvPicPr>
          <p:cNvPr id="1026" name="Picture 2" descr="How Earthquake-Proof Buildings Are Designed"/>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2081399" y="1340768"/>
            <a:ext cx="5040560" cy="37804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7956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1560" y="692696"/>
            <a:ext cx="7632848" cy="4524315"/>
          </a:xfrm>
          <a:prstGeom prst="rect">
            <a:avLst/>
          </a:prstGeom>
        </p:spPr>
        <p:txBody>
          <a:bodyPr wrap="square">
            <a:spAutoFit/>
          </a:bodyPr>
          <a:lstStyle/>
          <a:p>
            <a:pPr marL="285750" indent="-285750" algn="just">
              <a:buFont typeface="Arial" pitchFamily="34" charset="0"/>
              <a:buChar char="•"/>
            </a:pPr>
            <a:r>
              <a:rPr lang="en-IN" dirty="0" smtClean="0"/>
              <a:t>Earthquakes are one of the Earth’s most destructive forces — the seismic waves throughout the ground can destroy buildings, take lives, and costs tremendous amounts of money for loss and repair.</a:t>
            </a:r>
          </a:p>
          <a:p>
            <a:pPr marL="285750" indent="-285750" algn="just">
              <a:buFont typeface="Arial" pitchFamily="34" charset="0"/>
              <a:buChar char="•"/>
            </a:pPr>
            <a:endParaRPr lang="en-IN" dirty="0" smtClean="0"/>
          </a:p>
          <a:p>
            <a:pPr marL="285750" indent="-285750" algn="just">
              <a:buFont typeface="Arial" pitchFamily="34" charset="0"/>
              <a:buChar char="•"/>
            </a:pPr>
            <a:r>
              <a:rPr lang="en-IN" dirty="0" smtClean="0"/>
              <a:t>According to the National Earthquake Information </a:t>
            </a:r>
            <a:r>
              <a:rPr lang="en-IN" dirty="0" err="1" smtClean="0"/>
              <a:t>Center</a:t>
            </a:r>
            <a:r>
              <a:rPr lang="en-IN" dirty="0" smtClean="0"/>
              <a:t>, there is an average of </a:t>
            </a:r>
            <a:r>
              <a:rPr lang="en-IN" dirty="0" smtClean="0">
                <a:hlinkClick r:id="rId2"/>
              </a:rPr>
              <a:t>20,000 earthquakes</a:t>
            </a:r>
            <a:r>
              <a:rPr lang="en-IN" dirty="0" smtClean="0"/>
              <a:t> each year —16 of them being major disasters. On September 20, 2017, a magnitude 7.1 rocked Mexico’s capital city and killed approximately 230 people. </a:t>
            </a:r>
          </a:p>
          <a:p>
            <a:pPr marL="285750" indent="-285750" algn="just">
              <a:buFont typeface="Arial" pitchFamily="34" charset="0"/>
              <a:buChar char="•"/>
            </a:pPr>
            <a:endParaRPr lang="en-IN" dirty="0"/>
          </a:p>
          <a:p>
            <a:pPr marL="285750" indent="-285750" algn="just">
              <a:buFont typeface="Arial" pitchFamily="34" charset="0"/>
              <a:buChar char="•"/>
            </a:pPr>
            <a:r>
              <a:rPr lang="en-IN" dirty="0" smtClean="0"/>
              <a:t>As with the case with other earthquakes, the damage was not caused by the quake itself but by the collapse of buildings with people inside them, making earthquake-proof buildings a must.</a:t>
            </a:r>
          </a:p>
          <a:p>
            <a:pPr marL="285750" indent="-285750" algn="just">
              <a:buFont typeface="Arial" pitchFamily="34" charset="0"/>
              <a:buChar char="•"/>
            </a:pPr>
            <a:endParaRPr lang="en-IN" dirty="0"/>
          </a:p>
          <a:p>
            <a:pPr marL="285750" indent="-285750" algn="just">
              <a:buFont typeface="Arial" pitchFamily="34" charset="0"/>
              <a:buChar char="•"/>
            </a:pPr>
            <a:endParaRPr lang="en-IN" dirty="0" smtClean="0"/>
          </a:p>
          <a:p>
            <a:pPr marL="285750" indent="-285750" algn="just">
              <a:buFont typeface="Arial" pitchFamily="34" charset="0"/>
              <a:buChar char="•"/>
            </a:pPr>
            <a:r>
              <a:rPr lang="en-IN" dirty="0" smtClean="0"/>
              <a:t>Over the past few decades, engineers have introduced new designs and </a:t>
            </a:r>
            <a:r>
              <a:rPr lang="en-IN" dirty="0" smtClean="0">
                <a:hlinkClick r:id="rId3"/>
              </a:rPr>
              <a:t>building materials</a:t>
            </a:r>
            <a:r>
              <a:rPr lang="en-IN" dirty="0" smtClean="0"/>
              <a:t> to better equip buildings to withstand earthquakes.</a:t>
            </a:r>
            <a:endParaRPr lang="en-IN" dirty="0"/>
          </a:p>
        </p:txBody>
      </p:sp>
    </p:spTree>
    <p:extLst>
      <p:ext uri="{BB962C8B-B14F-4D97-AF65-F5344CB8AC3E}">
        <p14:creationId xmlns:p14="http://schemas.microsoft.com/office/powerpoint/2010/main" val="19520735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37962" y="398118"/>
            <a:ext cx="4608762" cy="461665"/>
          </a:xfrm>
          <a:prstGeom prst="rect">
            <a:avLst/>
          </a:prstGeom>
        </p:spPr>
        <p:txBody>
          <a:bodyPr wrap="none">
            <a:spAutoFit/>
          </a:bodyPr>
          <a:lstStyle/>
          <a:p>
            <a:r>
              <a:rPr lang="en-IN" sz="2400" b="1" dirty="0" smtClean="0"/>
              <a:t>How Earthquakes Impact Buildings</a:t>
            </a:r>
            <a:endParaRPr lang="en-IN" sz="2400" b="1" dirty="0"/>
          </a:p>
        </p:txBody>
      </p:sp>
      <p:pic>
        <p:nvPicPr>
          <p:cNvPr id="2050" name="Picture 2" descr="Earthquakes place horizontal pressure of buildings, causing them to collapse."/>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661923" y="1988840"/>
            <a:ext cx="7560840" cy="25253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084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99592" y="741757"/>
            <a:ext cx="6840760" cy="4524315"/>
          </a:xfrm>
          <a:prstGeom prst="rect">
            <a:avLst/>
          </a:prstGeom>
        </p:spPr>
        <p:txBody>
          <a:bodyPr wrap="square">
            <a:spAutoFit/>
          </a:bodyPr>
          <a:lstStyle/>
          <a:p>
            <a:pPr marL="285750" indent="-285750" algn="just">
              <a:buFont typeface="Arial" pitchFamily="34" charset="0"/>
              <a:buChar char="•"/>
            </a:pPr>
            <a:r>
              <a:rPr lang="en-IN" dirty="0" smtClean="0"/>
              <a:t>It is important to understand how earthquakes impact man-made structures. </a:t>
            </a:r>
          </a:p>
          <a:p>
            <a:pPr marL="285750" indent="-285750" algn="just">
              <a:buFont typeface="Arial" pitchFamily="34" charset="0"/>
              <a:buChar char="•"/>
            </a:pPr>
            <a:endParaRPr lang="en-IN" dirty="0" smtClean="0"/>
          </a:p>
          <a:p>
            <a:pPr marL="285750" indent="-285750" algn="just">
              <a:buFont typeface="Arial" pitchFamily="34" charset="0"/>
              <a:buChar char="•"/>
            </a:pPr>
            <a:r>
              <a:rPr lang="en-IN" dirty="0" smtClean="0"/>
              <a:t>When an earthquake occurs, it sends shockwaves throughout the ground in short rapid intervals in all different directions.</a:t>
            </a:r>
          </a:p>
          <a:p>
            <a:pPr marL="285750" indent="-285750" algn="just">
              <a:buFont typeface="Arial" pitchFamily="34" charset="0"/>
              <a:buChar char="•"/>
            </a:pPr>
            <a:endParaRPr lang="en-IN" dirty="0"/>
          </a:p>
          <a:p>
            <a:pPr marL="285750" indent="-285750" algn="just">
              <a:buFont typeface="Arial" pitchFamily="34" charset="0"/>
              <a:buChar char="•"/>
            </a:pPr>
            <a:r>
              <a:rPr lang="en-IN" dirty="0" smtClean="0"/>
              <a:t>While buildings are generally equipped to handle vertical forces from their weight and gravity, they cannot handle side-to-side forces emitted by quakes.</a:t>
            </a:r>
          </a:p>
          <a:p>
            <a:pPr marL="285750" indent="-285750" algn="just">
              <a:buFont typeface="Arial" pitchFamily="34" charset="0"/>
              <a:buChar char="•"/>
            </a:pPr>
            <a:endParaRPr lang="en-IN" dirty="0" smtClean="0"/>
          </a:p>
          <a:p>
            <a:pPr marL="285750" indent="-285750" algn="just">
              <a:buFont typeface="Arial" pitchFamily="34" charset="0"/>
              <a:buChar char="•"/>
            </a:pPr>
            <a:r>
              <a:rPr lang="en-IN" dirty="0" smtClean="0"/>
              <a:t>This horizontal load vibrates walls, floors, columns, beams and the connectors that hold them together. </a:t>
            </a:r>
          </a:p>
          <a:p>
            <a:pPr marL="285750" indent="-285750" algn="just">
              <a:buFont typeface="Arial" pitchFamily="34" charset="0"/>
              <a:buChar char="•"/>
            </a:pPr>
            <a:endParaRPr lang="en-IN" dirty="0" smtClean="0"/>
          </a:p>
          <a:p>
            <a:pPr marL="285750" indent="-285750" algn="just">
              <a:buFont typeface="Arial" pitchFamily="34" charset="0"/>
              <a:buChar char="•"/>
            </a:pPr>
            <a:r>
              <a:rPr lang="en-IN" dirty="0" smtClean="0"/>
              <a:t>The difference in movement between the bottom and top of buildings exerts extreme stress, causing the supporting frame to rupture and the entire structure to collapse.</a:t>
            </a:r>
            <a:endParaRPr lang="en-IN" dirty="0"/>
          </a:p>
        </p:txBody>
      </p:sp>
    </p:spTree>
    <p:extLst>
      <p:ext uri="{BB962C8B-B14F-4D97-AF65-F5344CB8AC3E}">
        <p14:creationId xmlns:p14="http://schemas.microsoft.com/office/powerpoint/2010/main" val="7539955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23728" y="332656"/>
            <a:ext cx="5577809" cy="461665"/>
          </a:xfrm>
          <a:prstGeom prst="rect">
            <a:avLst/>
          </a:prstGeom>
        </p:spPr>
        <p:txBody>
          <a:bodyPr wrap="none">
            <a:spAutoFit/>
          </a:bodyPr>
          <a:lstStyle/>
          <a:p>
            <a:r>
              <a:rPr lang="en-IN" sz="2400" b="1" dirty="0" smtClean="0"/>
              <a:t>How to Make A Building Earthquake-Proof</a:t>
            </a:r>
            <a:endParaRPr lang="en-IN" sz="2400" b="1" dirty="0"/>
          </a:p>
        </p:txBody>
      </p:sp>
      <p:sp>
        <p:nvSpPr>
          <p:cNvPr id="3" name="Rectangle 2"/>
          <p:cNvSpPr/>
          <p:nvPr/>
        </p:nvSpPr>
        <p:spPr>
          <a:xfrm>
            <a:off x="683568" y="1052736"/>
            <a:ext cx="7704856" cy="1477328"/>
          </a:xfrm>
          <a:prstGeom prst="rect">
            <a:avLst/>
          </a:prstGeom>
        </p:spPr>
        <p:txBody>
          <a:bodyPr wrap="square">
            <a:spAutoFit/>
          </a:bodyPr>
          <a:lstStyle/>
          <a:p>
            <a:pPr marL="285750" indent="-285750" algn="just">
              <a:buFont typeface="Arial" pitchFamily="34" charset="0"/>
              <a:buChar char="•"/>
            </a:pPr>
            <a:r>
              <a:rPr lang="en-IN" dirty="0" smtClean="0"/>
              <a:t>To design an earthquake-proof building, engineers need to reinforce the structure and counteract an earthquake’s forces. </a:t>
            </a:r>
          </a:p>
          <a:p>
            <a:pPr marL="285750" indent="-285750" algn="just">
              <a:buFont typeface="Arial" pitchFamily="34" charset="0"/>
              <a:buChar char="•"/>
            </a:pPr>
            <a:r>
              <a:rPr lang="en-IN" dirty="0" smtClean="0"/>
              <a:t>Since earthquakes release energy that pushes on a building from one direction, the strategy is to have the building push the opposite way. Here are some of the methods used to help buildings withstand earthquakes.</a:t>
            </a:r>
            <a:endParaRPr lang="en-IN" dirty="0"/>
          </a:p>
        </p:txBody>
      </p:sp>
      <p:sp>
        <p:nvSpPr>
          <p:cNvPr id="4" name="Rectangle 3"/>
          <p:cNvSpPr/>
          <p:nvPr/>
        </p:nvSpPr>
        <p:spPr>
          <a:xfrm>
            <a:off x="1043608" y="2708920"/>
            <a:ext cx="3246402" cy="369332"/>
          </a:xfrm>
          <a:prstGeom prst="rect">
            <a:avLst/>
          </a:prstGeom>
        </p:spPr>
        <p:txBody>
          <a:bodyPr wrap="none">
            <a:spAutoFit/>
          </a:bodyPr>
          <a:lstStyle/>
          <a:p>
            <a:pPr marL="342900" indent="-342900">
              <a:buFont typeface="+mj-lt"/>
              <a:buAutoNum type="arabicPeriod"/>
            </a:pPr>
            <a:r>
              <a:rPr lang="en-IN" b="1" dirty="0" smtClean="0"/>
              <a:t>Create a Flexible Foundation</a:t>
            </a:r>
            <a:endParaRPr lang="en-IN" b="1"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6026" y="3284984"/>
            <a:ext cx="7330156" cy="2448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153319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99592" y="1916832"/>
            <a:ext cx="7560840" cy="2031325"/>
          </a:xfrm>
          <a:prstGeom prst="rect">
            <a:avLst/>
          </a:prstGeom>
        </p:spPr>
        <p:txBody>
          <a:bodyPr wrap="square">
            <a:spAutoFit/>
          </a:bodyPr>
          <a:lstStyle/>
          <a:p>
            <a:pPr marL="285750" indent="-285750" algn="just">
              <a:buFont typeface="Arial" pitchFamily="34" charset="0"/>
              <a:buChar char="•"/>
            </a:pPr>
            <a:r>
              <a:rPr lang="en-IN" dirty="0" smtClean="0"/>
              <a:t>One way to resist ground forces is to “lift” the building’s foundation above the earth. Base isolation involves constructing a building on top of flexible pads made of steel, rubber, and lead. </a:t>
            </a:r>
          </a:p>
          <a:p>
            <a:pPr marL="285750" indent="-285750" algn="just">
              <a:buFont typeface="Arial" pitchFamily="34" charset="0"/>
              <a:buChar char="•"/>
            </a:pPr>
            <a:endParaRPr lang="en-IN" dirty="0"/>
          </a:p>
          <a:p>
            <a:pPr marL="285750" indent="-285750" algn="just">
              <a:buFont typeface="Arial" pitchFamily="34" charset="0"/>
              <a:buChar char="•"/>
            </a:pPr>
            <a:r>
              <a:rPr lang="en-IN" dirty="0" smtClean="0"/>
              <a:t>When the base moves during the earthquake, the isolators vibrate while the structure itself remains steady. This effectively helps to absorb seismic waves and prevent them from traveling through a building.</a:t>
            </a:r>
            <a:endParaRPr lang="en-IN" dirty="0"/>
          </a:p>
        </p:txBody>
      </p:sp>
    </p:spTree>
    <p:extLst>
      <p:ext uri="{BB962C8B-B14F-4D97-AF65-F5344CB8AC3E}">
        <p14:creationId xmlns:p14="http://schemas.microsoft.com/office/powerpoint/2010/main" val="794078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55576" y="332656"/>
            <a:ext cx="3236976" cy="369332"/>
          </a:xfrm>
          <a:prstGeom prst="rect">
            <a:avLst/>
          </a:prstGeom>
        </p:spPr>
        <p:txBody>
          <a:bodyPr wrap="none">
            <a:spAutoFit/>
          </a:bodyPr>
          <a:lstStyle/>
          <a:p>
            <a:r>
              <a:rPr lang="en-IN" b="1" dirty="0" smtClean="0"/>
              <a:t>2. Counter Forces with Damping</a:t>
            </a:r>
            <a:endParaRPr lang="en-IN" b="1" dirty="0"/>
          </a:p>
        </p:txBody>
      </p:sp>
      <p:sp>
        <p:nvSpPr>
          <p:cNvPr id="3" name="Rectangle 2"/>
          <p:cNvSpPr/>
          <p:nvPr/>
        </p:nvSpPr>
        <p:spPr>
          <a:xfrm>
            <a:off x="827584" y="836712"/>
            <a:ext cx="7560840" cy="1754326"/>
          </a:xfrm>
          <a:prstGeom prst="rect">
            <a:avLst/>
          </a:prstGeom>
        </p:spPr>
        <p:txBody>
          <a:bodyPr wrap="square">
            <a:spAutoFit/>
          </a:bodyPr>
          <a:lstStyle/>
          <a:p>
            <a:pPr marL="285750" indent="-285750" algn="just">
              <a:buFont typeface="Arial" pitchFamily="34" charset="0"/>
              <a:buChar char="•"/>
            </a:pPr>
            <a:r>
              <a:rPr lang="en-IN" dirty="0" smtClean="0"/>
              <a:t>We are aware of that cars have </a:t>
            </a:r>
            <a:r>
              <a:rPr lang="en-IN" dirty="0" smtClean="0">
                <a:hlinkClick r:id="rId2"/>
              </a:rPr>
              <a:t>shock absorbers</a:t>
            </a:r>
            <a:r>
              <a:rPr lang="en-IN" dirty="0" smtClean="0"/>
              <a:t>. However, engineers also use them for making earthquake-resistant buildings. </a:t>
            </a:r>
          </a:p>
          <a:p>
            <a:pPr marL="285750" indent="-285750" algn="just">
              <a:buFont typeface="Arial" pitchFamily="34" charset="0"/>
              <a:buChar char="•"/>
            </a:pPr>
            <a:r>
              <a:rPr lang="en-IN" dirty="0" smtClean="0"/>
              <a:t>Similar to their use in cars, shock absorbers reduce the magnitude of shockwaves and help buildings slow down. </a:t>
            </a:r>
          </a:p>
          <a:p>
            <a:pPr marL="285750" indent="-285750" algn="just">
              <a:buFont typeface="Arial" pitchFamily="34" charset="0"/>
              <a:buChar char="•"/>
            </a:pPr>
            <a:r>
              <a:rPr lang="en-IN" dirty="0" smtClean="0"/>
              <a:t>This is accomplished in two ways: vibrational control devices and pendulum dampers.</a:t>
            </a:r>
            <a:endParaRPr lang="en-IN" dirty="0"/>
          </a:p>
        </p:txBody>
      </p:sp>
      <p:sp>
        <p:nvSpPr>
          <p:cNvPr id="4" name="Rectangle 3"/>
          <p:cNvSpPr/>
          <p:nvPr/>
        </p:nvSpPr>
        <p:spPr>
          <a:xfrm>
            <a:off x="983523" y="2708920"/>
            <a:ext cx="2781082" cy="369332"/>
          </a:xfrm>
          <a:prstGeom prst="rect">
            <a:avLst/>
          </a:prstGeom>
        </p:spPr>
        <p:txBody>
          <a:bodyPr wrap="none">
            <a:spAutoFit/>
          </a:bodyPr>
          <a:lstStyle/>
          <a:p>
            <a:r>
              <a:rPr lang="en-IN" b="1" dirty="0" smtClean="0"/>
              <a:t>Vibrational Control Devices</a:t>
            </a:r>
            <a:endParaRPr lang="en-IN" b="1"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623" y="3284984"/>
            <a:ext cx="7114563" cy="2376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193353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1560" y="620688"/>
            <a:ext cx="8064896" cy="1754326"/>
          </a:xfrm>
          <a:prstGeom prst="rect">
            <a:avLst/>
          </a:prstGeom>
        </p:spPr>
        <p:txBody>
          <a:bodyPr wrap="square">
            <a:spAutoFit/>
          </a:bodyPr>
          <a:lstStyle/>
          <a:p>
            <a:pPr marL="285750" indent="-285750" algn="just">
              <a:buFont typeface="Arial" pitchFamily="34" charset="0"/>
              <a:buChar char="•"/>
            </a:pPr>
            <a:r>
              <a:rPr lang="en-IN" dirty="0" smtClean="0"/>
              <a:t>The first method involves placing dampers at each level of a building between a column and beam.</a:t>
            </a:r>
          </a:p>
          <a:p>
            <a:pPr marL="285750" indent="-285750" algn="just">
              <a:buFont typeface="Arial" pitchFamily="34" charset="0"/>
              <a:buChar char="•"/>
            </a:pPr>
            <a:r>
              <a:rPr lang="en-IN" dirty="0" smtClean="0"/>
              <a:t>Each damper consists of piston heads inside a cylinder filled with silicone oil. </a:t>
            </a:r>
          </a:p>
          <a:p>
            <a:pPr marL="285750" indent="-285750" algn="just">
              <a:buFont typeface="Arial" pitchFamily="34" charset="0"/>
              <a:buChar char="•"/>
            </a:pPr>
            <a:r>
              <a:rPr lang="en-IN" dirty="0" smtClean="0"/>
              <a:t>When an earthquake occurs, the building transfers the vibration energy into the pistons, pushes against the oil. </a:t>
            </a:r>
          </a:p>
          <a:p>
            <a:pPr marL="285750" indent="-285750" algn="just">
              <a:buFont typeface="Arial" pitchFamily="34" charset="0"/>
              <a:buChar char="•"/>
            </a:pPr>
            <a:r>
              <a:rPr lang="en-IN" dirty="0" smtClean="0"/>
              <a:t>The energy is transformed into heat, dissipating the force of the vibrations.</a:t>
            </a:r>
            <a:endParaRPr lang="en-IN" dirty="0"/>
          </a:p>
        </p:txBody>
      </p:sp>
      <p:sp>
        <p:nvSpPr>
          <p:cNvPr id="3" name="Rectangle 2"/>
          <p:cNvSpPr/>
          <p:nvPr/>
        </p:nvSpPr>
        <p:spPr>
          <a:xfrm>
            <a:off x="611560" y="2492896"/>
            <a:ext cx="1819665" cy="369332"/>
          </a:xfrm>
          <a:prstGeom prst="rect">
            <a:avLst/>
          </a:prstGeom>
        </p:spPr>
        <p:txBody>
          <a:bodyPr wrap="none">
            <a:spAutoFit/>
          </a:bodyPr>
          <a:lstStyle/>
          <a:p>
            <a:r>
              <a:rPr lang="en-IN" b="1" dirty="0" smtClean="0"/>
              <a:t>Pendulum Power</a:t>
            </a:r>
            <a:endParaRPr lang="en-IN" b="1"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2868598"/>
            <a:ext cx="7560840" cy="2525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214078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TotalTime>
  <Words>1177</Words>
  <Application>Microsoft Office PowerPoint</Application>
  <PresentationFormat>On-screen Show (4:3)</PresentationFormat>
  <Paragraphs>68</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TANAYA PC</dc:creator>
  <cp:lastModifiedBy>TANAYA PC</cp:lastModifiedBy>
  <cp:revision>3</cp:revision>
  <dcterms:created xsi:type="dcterms:W3CDTF">2020-03-01T07:29:24Z</dcterms:created>
  <dcterms:modified xsi:type="dcterms:W3CDTF">2020-03-01T07:51:38Z</dcterms:modified>
</cp:coreProperties>
</file>