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65" r:id="rId5"/>
    <p:sldId id="256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32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5/" TargetMode="External"/><Relationship Id="rId2" Type="http://schemas.openxmlformats.org/officeDocument/2006/relationships/hyperlink" Target="http://whatwg.org/html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w3.org/TR/html52/" TargetMode="External"/><Relationship Id="rId4" Type="http://schemas.openxmlformats.org/officeDocument/2006/relationships/hyperlink" Target="http://www.w3.org/TR/html5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8F9A54-80A2-4059-9565-7BBE576A7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1885"/>
            <a:ext cx="12192000" cy="82867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pPr algn="ctr"/>
            <a:r>
              <a:rPr lang="en-US" sz="4800" u="sng" dirty="0" smtClean="0">
                <a:solidFill>
                  <a:srgbClr val="FF0000"/>
                </a:solidFill>
                <a:latin typeface="Gill Sans MT (Body)"/>
              </a:rPr>
              <a:t>Computer Fundamentals </a:t>
            </a:r>
            <a:endParaRPr lang="en-IN" sz="4800" u="sng" dirty="0">
              <a:solidFill>
                <a:srgbClr val="FF0000"/>
              </a:solidFill>
              <a:latin typeface="Gill Sans MT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73947-8D34-4759-B16A-8B375216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9" y="299403"/>
            <a:ext cx="1553089" cy="1553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9B83C6-AE53-40D4-BC08-148409EA09B7}"/>
              </a:ext>
            </a:extLst>
          </p:cNvPr>
          <p:cNvSpPr txBox="1"/>
          <p:nvPr/>
        </p:nvSpPr>
        <p:spPr>
          <a:xfrm>
            <a:off x="4368800" y="106452"/>
            <a:ext cx="4301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2060"/>
                </a:solidFill>
              </a:rPr>
              <a:t>ACROPOLIS</a:t>
            </a:r>
            <a:endParaRPr lang="en-IN" sz="60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F55DB-F65E-4FC8-BEF2-96D491B93188}"/>
              </a:ext>
            </a:extLst>
          </p:cNvPr>
          <p:cNvSpPr txBox="1"/>
          <p:nvPr/>
        </p:nvSpPr>
        <p:spPr>
          <a:xfrm>
            <a:off x="5524044" y="976064"/>
            <a:ext cx="3209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B0C54"/>
                </a:solidFill>
              </a:rPr>
              <a:t>Enlightening </a:t>
            </a:r>
            <a:r>
              <a:rPr lang="en-US" sz="2400" dirty="0">
                <a:solidFill>
                  <a:srgbClr val="1B0C54"/>
                </a:solidFill>
              </a:rPr>
              <a:t>wisdom</a:t>
            </a:r>
            <a:endParaRPr lang="en-IN" sz="2400" dirty="0">
              <a:solidFill>
                <a:srgbClr val="1B0C5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189" y="4256551"/>
            <a:ext cx="426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Submitted To:</a:t>
            </a:r>
          </a:p>
          <a:p>
            <a:r>
              <a:rPr lang="en-US" sz="3200" dirty="0" smtClean="0"/>
              <a:t>	Prof. </a:t>
            </a:r>
            <a:r>
              <a:rPr lang="en-US" sz="3200" dirty="0" err="1" smtClean="0"/>
              <a:t>Mahendra</a:t>
            </a:r>
            <a:r>
              <a:rPr lang="en-US" sz="3200" dirty="0" smtClean="0"/>
              <a:t> </a:t>
            </a:r>
            <a:r>
              <a:rPr lang="en-US" sz="3200" dirty="0" err="1" smtClean="0"/>
              <a:t>Verma</a:t>
            </a:r>
            <a:endParaRPr lang="en-IN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006166" y="4131626"/>
            <a:ext cx="426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Submitted By: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	Tanay Patil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lang="en-US" sz="3200" dirty="0"/>
              <a:t>	</a:t>
            </a:r>
            <a:r>
              <a:rPr lang="en-US" sz="3200" dirty="0" smtClean="0"/>
              <a:t>   CS-04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0827cs211241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193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250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520" y="4572002"/>
            <a:ext cx="10993549" cy="895244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Introduction to Web </a:t>
            </a:r>
            <a:r>
              <a:rPr lang="en-US" sz="4400" dirty="0" err="1" smtClean="0">
                <a:solidFill>
                  <a:schemeClr val="bg1"/>
                </a:solidFill>
              </a:rPr>
              <a:t>Developement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7CEBFF"/>
                </a:solidFill>
              </a:rPr>
              <a:t>Using HTML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HTML?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HTML stands for Hyper Text Markup Language</a:t>
            </a:r>
          </a:p>
          <a:p>
            <a:r>
              <a:rPr lang="en-US" sz="2400" dirty="0"/>
              <a:t>HTML is the standard markup language for creating Web pages</a:t>
            </a:r>
          </a:p>
          <a:p>
            <a:r>
              <a:rPr lang="en-US" sz="2400" dirty="0"/>
              <a:t>HTML describes the structure of a Web page</a:t>
            </a:r>
          </a:p>
          <a:p>
            <a:r>
              <a:rPr lang="en-US" sz="2400" dirty="0"/>
              <a:t>HTML consists of a series of elements</a:t>
            </a:r>
          </a:p>
          <a:p>
            <a:r>
              <a:rPr lang="en-US" sz="2400" dirty="0"/>
              <a:t>HTML elements tell the browser how to display the content</a:t>
            </a:r>
          </a:p>
          <a:p>
            <a:r>
              <a:rPr lang="en-US" sz="2400" dirty="0"/>
              <a:t>HTML elements label pieces of content such as "this is a heading", "this is a paragraph", "this is a link", etc.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941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7374"/>
              </p:ext>
            </p:extLst>
          </p:nvPr>
        </p:nvGraphicFramePr>
        <p:xfrm>
          <a:off x="2471488" y="3232811"/>
          <a:ext cx="7253337" cy="3486013"/>
        </p:xfrm>
        <a:graphic>
          <a:graphicData uri="http://schemas.openxmlformats.org/drawingml/2006/table">
            <a:tbl>
              <a:tblPr/>
              <a:tblGrid>
                <a:gridCol w="2417779">
                  <a:extLst>
                    <a:ext uri="{9D8B030D-6E8A-4147-A177-3AD203B41FA5}">
                      <a16:colId xmlns:a16="http://schemas.microsoft.com/office/drawing/2014/main" val="4030049400"/>
                    </a:ext>
                  </a:extLst>
                </a:gridCol>
                <a:gridCol w="2332056">
                  <a:extLst>
                    <a:ext uri="{9D8B030D-6E8A-4147-A177-3AD203B41FA5}">
                      <a16:colId xmlns:a16="http://schemas.microsoft.com/office/drawing/2014/main" val="2868962323"/>
                    </a:ext>
                  </a:extLst>
                </a:gridCol>
                <a:gridCol w="2503502">
                  <a:extLst>
                    <a:ext uri="{9D8B030D-6E8A-4147-A177-3AD203B41FA5}">
                      <a16:colId xmlns:a16="http://schemas.microsoft.com/office/drawing/2014/main" val="1358200921"/>
                    </a:ext>
                  </a:extLst>
                </a:gridCol>
              </a:tblGrid>
              <a:tr h="73704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Start tag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Element content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End tag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701564"/>
                  </a:ext>
                </a:extLst>
              </a:tr>
              <a:tr h="73704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&lt;h1&gt;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My First Heading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&lt;/h1&gt;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908"/>
                  </a:ext>
                </a:extLst>
              </a:tr>
              <a:tr h="1274884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&lt;p&gt;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My first paragraph.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&lt;/p&gt;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634905"/>
                  </a:ext>
                </a:extLst>
              </a:tr>
              <a:tr h="73704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&lt;br&gt;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i="1">
                          <a:effectLst/>
                        </a:rPr>
                        <a:t>none</a:t>
                      </a:r>
                      <a:endParaRPr lang="en-IN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i="1" dirty="0">
                          <a:effectLst/>
                        </a:rPr>
                        <a:t>none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89123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537900"/>
            <a:ext cx="12120114" cy="24057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Segoe UI" panose="020B0502040204020203" pitchFamily="34" charset="0"/>
              </a:rPr>
              <a:t>What is an HTML Element?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element is defined by a start tag, some content, and an end tag: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 goes here...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everything from the start tag to the end tag: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h1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 First Heading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/h1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 first paragraph.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648200"/>
            <a:ext cx="220980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14" y="4509024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8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8407" y="912803"/>
            <a:ext cx="11993593" cy="24980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Segoe UI" panose="020B0502040204020203" pitchFamily="34" charset="0"/>
              </a:rPr>
              <a:t>Web Browsers: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purpose of a web browser (Chrome, Edge, Firefox, Safari) is to read HTML documents and display them correctly.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browser does not display the HTML tags, but uses them to determine how to display the document: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                               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                                          </a:t>
            </a:r>
          </a:p>
        </p:txBody>
      </p:sp>
      <p:pic>
        <p:nvPicPr>
          <p:cNvPr id="3074" name="Picture 2" descr="View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159" y="3410882"/>
            <a:ext cx="60483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5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9954" y="579358"/>
            <a:ext cx="7944928" cy="627864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 smtClean="0"/>
              <a:t>HTML Page Structure:</a:t>
            </a:r>
          </a:p>
          <a:p>
            <a:endParaRPr lang="en-US" sz="1600" b="1" dirty="0" smtClean="0"/>
          </a:p>
          <a:p>
            <a:r>
              <a:rPr lang="en-US" dirty="0" smtClean="0"/>
              <a:t>Below </a:t>
            </a:r>
            <a:r>
              <a:rPr lang="en-US" dirty="0"/>
              <a:t>is a visualization of an HTML page structure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&lt;html&gt;</a:t>
            </a:r>
          </a:p>
          <a:p>
            <a:pPr>
              <a:lnSpc>
                <a:spcPct val="200000"/>
              </a:lnSpc>
            </a:pPr>
            <a:r>
              <a:rPr lang="en-US" dirty="0"/>
              <a:t>&lt;head&gt;</a:t>
            </a:r>
          </a:p>
          <a:p>
            <a:pPr>
              <a:lnSpc>
                <a:spcPct val="200000"/>
              </a:lnSpc>
            </a:pPr>
            <a:r>
              <a:rPr lang="en-US" dirty="0"/>
              <a:t>&lt;title&gt;Page title&lt;/title&gt;</a:t>
            </a:r>
          </a:p>
          <a:p>
            <a:pPr>
              <a:lnSpc>
                <a:spcPct val="200000"/>
              </a:lnSpc>
            </a:pPr>
            <a:r>
              <a:rPr lang="en-US" dirty="0"/>
              <a:t>&lt;/head&gt;</a:t>
            </a:r>
          </a:p>
          <a:p>
            <a:pPr>
              <a:lnSpc>
                <a:spcPct val="200000"/>
              </a:lnSpc>
            </a:pPr>
            <a:r>
              <a:rPr lang="en-US" dirty="0"/>
              <a:t>&lt;body&gt;</a:t>
            </a:r>
          </a:p>
          <a:p>
            <a:pPr>
              <a:lnSpc>
                <a:spcPct val="200000"/>
              </a:lnSpc>
            </a:pPr>
            <a:r>
              <a:rPr lang="en-US" dirty="0"/>
              <a:t>&lt;h1&gt;This is a heading&lt;/h1&gt;</a:t>
            </a:r>
          </a:p>
          <a:p>
            <a:pPr>
              <a:lnSpc>
                <a:spcPct val="200000"/>
              </a:lnSpc>
            </a:pPr>
            <a:r>
              <a:rPr lang="en-US" dirty="0"/>
              <a:t>&lt;p&gt;This is a paragraph.&lt;/p&gt;</a:t>
            </a:r>
          </a:p>
          <a:p>
            <a:pPr>
              <a:lnSpc>
                <a:spcPct val="200000"/>
              </a:lnSpc>
            </a:pPr>
            <a:r>
              <a:rPr lang="en-US" dirty="0"/>
              <a:t>&lt;p&gt;This is another paragraph.&lt;/p&gt;</a:t>
            </a:r>
          </a:p>
          <a:p>
            <a:pPr>
              <a:lnSpc>
                <a:spcPct val="200000"/>
              </a:lnSpc>
            </a:pPr>
            <a:r>
              <a:rPr lang="en-US" dirty="0"/>
              <a:t>&lt;/body&gt;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94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47601"/>
              </p:ext>
            </p:extLst>
          </p:nvPr>
        </p:nvGraphicFramePr>
        <p:xfrm>
          <a:off x="2429224" y="1449201"/>
          <a:ext cx="5690308" cy="5414774"/>
        </p:xfrm>
        <a:graphic>
          <a:graphicData uri="http://schemas.openxmlformats.org/drawingml/2006/table">
            <a:tbl>
              <a:tblPr/>
              <a:tblGrid>
                <a:gridCol w="2845154">
                  <a:extLst>
                    <a:ext uri="{9D8B030D-6E8A-4147-A177-3AD203B41FA5}">
                      <a16:colId xmlns:a16="http://schemas.microsoft.com/office/drawing/2014/main" val="599186960"/>
                    </a:ext>
                  </a:extLst>
                </a:gridCol>
                <a:gridCol w="2845154">
                  <a:extLst>
                    <a:ext uri="{9D8B030D-6E8A-4147-A177-3AD203B41FA5}">
                      <a16:colId xmlns:a16="http://schemas.microsoft.com/office/drawing/2014/main" val="3003544100"/>
                    </a:ext>
                  </a:extLst>
                </a:gridCol>
              </a:tblGrid>
              <a:tr h="22309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Year</a:t>
                      </a:r>
                    </a:p>
                  </a:txBody>
                  <a:tcPr marL="39333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Version</a:t>
                      </a:r>
                    </a:p>
                  </a:txBody>
                  <a:tcPr marL="19667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36374"/>
                  </a:ext>
                </a:extLst>
              </a:tr>
              <a:tr h="38609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1989</a:t>
                      </a:r>
                    </a:p>
                  </a:txBody>
                  <a:tcPr marL="39333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Tim Berners-Lee invented www</a:t>
                      </a:r>
                    </a:p>
                  </a:txBody>
                  <a:tcPr marL="19667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406764"/>
                  </a:ext>
                </a:extLst>
              </a:tr>
              <a:tr h="38609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1991</a:t>
                      </a:r>
                    </a:p>
                  </a:txBody>
                  <a:tcPr marL="39333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Tim Berners-Lee invented HTML</a:t>
                      </a:r>
                    </a:p>
                  </a:txBody>
                  <a:tcPr marL="19667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0670"/>
                  </a:ext>
                </a:extLst>
              </a:tr>
              <a:tr h="38609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1993</a:t>
                      </a:r>
                    </a:p>
                  </a:txBody>
                  <a:tcPr marL="39333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Dave Raggett drafted HTML+</a:t>
                      </a:r>
                    </a:p>
                  </a:txBody>
                  <a:tcPr marL="19667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46618"/>
                  </a:ext>
                </a:extLst>
              </a:tr>
              <a:tr h="38609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1995</a:t>
                      </a:r>
                    </a:p>
                  </a:txBody>
                  <a:tcPr marL="39333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HTML Working Group defined HTML 2.0</a:t>
                      </a:r>
                    </a:p>
                  </a:txBody>
                  <a:tcPr marL="19667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956758"/>
                  </a:ext>
                </a:extLst>
              </a:tr>
              <a:tr h="38609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1997</a:t>
                      </a:r>
                    </a:p>
                  </a:txBody>
                  <a:tcPr marL="39333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W3C Recommendation: HTML 3.2</a:t>
                      </a:r>
                    </a:p>
                  </a:txBody>
                  <a:tcPr marL="19667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65923"/>
                  </a:ext>
                </a:extLst>
              </a:tr>
              <a:tr h="37652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1999</a:t>
                      </a:r>
                    </a:p>
                  </a:txBody>
                  <a:tcPr marL="39333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W3C Recommendation: HTML 4.01</a:t>
                      </a:r>
                    </a:p>
                  </a:txBody>
                  <a:tcPr marL="19667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872498"/>
                  </a:ext>
                </a:extLst>
              </a:tr>
              <a:tr h="38609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2000</a:t>
                      </a:r>
                    </a:p>
                  </a:txBody>
                  <a:tcPr marL="39333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W3C Recommendation: XHTML 1.0</a:t>
                      </a:r>
                    </a:p>
                  </a:txBody>
                  <a:tcPr marL="19667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43364"/>
                  </a:ext>
                </a:extLst>
              </a:tr>
              <a:tr h="38609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2008</a:t>
                      </a:r>
                    </a:p>
                  </a:txBody>
                  <a:tcPr marL="39333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WHATWG HTML5 First Public Draft</a:t>
                      </a:r>
                    </a:p>
                  </a:txBody>
                  <a:tcPr marL="19667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148319"/>
                  </a:ext>
                </a:extLst>
              </a:tr>
              <a:tr h="38609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2012</a:t>
                      </a:r>
                    </a:p>
                  </a:txBody>
                  <a:tcPr marL="39333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2"/>
                        </a:rPr>
                        <a:t>WHATWG HTML5 Living Standard</a:t>
                      </a:r>
                      <a:endParaRPr lang="en-IN" sz="1200">
                        <a:effectLst/>
                      </a:endParaRPr>
                    </a:p>
                  </a:txBody>
                  <a:tcPr marL="19667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13185"/>
                  </a:ext>
                </a:extLst>
              </a:tr>
              <a:tr h="38609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2014</a:t>
                      </a:r>
                    </a:p>
                  </a:txBody>
                  <a:tcPr marL="39333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3"/>
                        </a:rPr>
                        <a:t>W3C Recommendation: HTML5</a:t>
                      </a:r>
                      <a:endParaRPr lang="en-IN" sz="1200">
                        <a:effectLst/>
                      </a:endParaRPr>
                    </a:p>
                  </a:txBody>
                  <a:tcPr marL="19667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17288"/>
                  </a:ext>
                </a:extLst>
              </a:tr>
              <a:tr h="549094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2016</a:t>
                      </a:r>
                    </a:p>
                  </a:txBody>
                  <a:tcPr marL="39333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W3C Candidate Recommendation: HTML 5.1</a:t>
                      </a:r>
                    </a:p>
                  </a:txBody>
                  <a:tcPr marL="19667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58939"/>
                  </a:ext>
                </a:extLst>
              </a:tr>
              <a:tr h="39911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2017</a:t>
                      </a:r>
                    </a:p>
                  </a:txBody>
                  <a:tcPr marL="39333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hlinkClick r:id="rId4"/>
                        </a:rPr>
                        <a:t>W3C Recommendation: HTML5.1 2nd Edition</a:t>
                      </a:r>
                      <a:endParaRPr lang="en-IN" sz="1200">
                        <a:effectLst/>
                      </a:endParaRPr>
                    </a:p>
                  </a:txBody>
                  <a:tcPr marL="19667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369647"/>
                  </a:ext>
                </a:extLst>
              </a:tr>
              <a:tr h="38609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2017</a:t>
                      </a:r>
                    </a:p>
                  </a:txBody>
                  <a:tcPr marL="39333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  <a:hlinkClick r:id="rId5"/>
                        </a:rPr>
                        <a:t>W3C Recommendation: HTML5.2</a:t>
                      </a:r>
                      <a:endParaRPr lang="en-IN" sz="1200" dirty="0">
                        <a:effectLst/>
                      </a:endParaRPr>
                    </a:p>
                  </a:txBody>
                  <a:tcPr marL="19667" marR="19667" marT="19667" marB="19667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59832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28993" y="597726"/>
            <a:ext cx="8461052" cy="851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HTML History: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Since the early days of the World Wide Web, there have been many versions of HTML: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3215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71af3243-3dd4-4a8d-8c0d-dd76da1f02a5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16c05727-aa75-4e4a-9b5f-8a80a1165891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363</Words>
  <Application>Microsoft Office PowerPoint</Application>
  <PresentationFormat>Widescreen</PresentationFormat>
  <Paragraphs>83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Gill Sans MT (Body)</vt:lpstr>
      <vt:lpstr>Segoe UI</vt:lpstr>
      <vt:lpstr>Verdana</vt:lpstr>
      <vt:lpstr>Wingdings 2</vt:lpstr>
      <vt:lpstr>Dividend</vt:lpstr>
      <vt:lpstr>Computer Fundamentals </vt:lpstr>
      <vt:lpstr>Introduction to Web Developement</vt:lpstr>
      <vt:lpstr>What is HTML?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2022-02-15T15:34:25Z</dcterms:created>
  <dcterms:modified xsi:type="dcterms:W3CDTF">2022-02-15T16:24:48Z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