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4" r:id="rId4"/>
    <p:sldId id="268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ndows%2010\Downloads\excel\MST.%20Tanbin%20Akter_01-31-23-office3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in percent  </a:t>
            </a:r>
          </a:p>
        </c:rich>
      </c:tx>
      <c:layout>
        <c:manualLayout>
          <c:xMode val="edge"/>
          <c:yMode val="edge"/>
          <c:x val="0.29574594858206632"/>
          <c:y val="2.2045855379188711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'[MST. Tanbin Akter_01-31-23-office31.xlsx]sheet4'!$R$9</c:f>
              <c:strCache>
                <c:ptCount val="1"/>
                <c:pt idx="0">
                  <c:v>Total sales 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'[MST. Tanbin Akter_01-31-23-office31.xlsx]sheet4'!$Q$10:$Q$15</c:f>
              <c:strCache>
                <c:ptCount val="6"/>
                <c:pt idx="0">
                  <c:v>Barishal </c:v>
                </c:pt>
                <c:pt idx="1">
                  <c:v>Chittagong</c:v>
                </c:pt>
                <c:pt idx="2">
                  <c:v>     khulna </c:v>
                </c:pt>
                <c:pt idx="3">
                  <c:v>Rajshahi </c:v>
                </c:pt>
                <c:pt idx="4">
                  <c:v>Sylhet </c:v>
                </c:pt>
                <c:pt idx="5">
                  <c:v>Dhaka </c:v>
                </c:pt>
              </c:strCache>
            </c:strRef>
          </c:cat>
          <c:val>
            <c:numRef>
              <c:f>'[MST. Tanbin Akter_01-31-23-office31.xlsx]sheet4'!$R$10:$R$15</c:f>
              <c:numCache>
                <c:formatCode>General</c:formatCode>
                <c:ptCount val="6"/>
                <c:pt idx="0">
                  <c:v>5010000</c:v>
                </c:pt>
                <c:pt idx="1">
                  <c:v>4340000</c:v>
                </c:pt>
                <c:pt idx="2">
                  <c:v>4110000</c:v>
                </c:pt>
                <c:pt idx="3">
                  <c:v>4760000</c:v>
                </c:pt>
                <c:pt idx="4">
                  <c:v>4600000</c:v>
                </c:pt>
                <c:pt idx="5">
                  <c:v>5850000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DB6-4C8B-BB81-A5C8483466D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rgbClr val="FF0000"/>
                </a:solidFill>
              </a:rPr>
              <a:t>Sales</a:t>
            </a:r>
            <a:r>
              <a:rPr lang="en-US" baseline="0" dirty="0" smtClean="0">
                <a:solidFill>
                  <a:srgbClr val="FF0000"/>
                </a:solidFill>
              </a:rPr>
              <a:t> Product</a:t>
            </a:r>
            <a:endParaRPr lang="en-US" dirty="0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059088338130076"/>
          <c:y val="0.23133007521185345"/>
          <c:w val="0.86413940515456189"/>
          <c:h val="0.55032320074922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FD7-4D07-8D0B-90DED756CA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FD7-4D07-8D0B-90DED756CA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FD7-4D07-8D0B-90DED756CA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776064"/>
        <c:axId val="148777600"/>
      </c:barChart>
      <c:catAx>
        <c:axId val="14877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77600"/>
        <c:crosses val="autoZero"/>
        <c:auto val="1"/>
        <c:lblAlgn val="ctr"/>
        <c:lblOffset val="100"/>
        <c:noMultiLvlLbl val="0"/>
      </c:catAx>
      <c:valAx>
        <c:axId val="148777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760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B52DF-3489-4509-BAC0-A01411AAD95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168DB-65A1-4FF0-AD45-31E8A859ABA8}">
      <dgm:prSet phldrT="[Text]"/>
      <dgm:spPr/>
      <dgm:t>
        <a:bodyPr/>
        <a:lstStyle/>
        <a:p>
          <a:r>
            <a:rPr lang="en-US" dirty="0"/>
            <a:t>January</a:t>
          </a:r>
        </a:p>
      </dgm:t>
    </dgm:pt>
    <dgm:pt modelId="{80175A75-DCE4-4290-A7E6-D90E77AA5DCC}" type="parTrans" cxnId="{9DC937EE-382F-4923-919E-303AE63B57D3}">
      <dgm:prSet/>
      <dgm:spPr/>
      <dgm:t>
        <a:bodyPr/>
        <a:lstStyle/>
        <a:p>
          <a:endParaRPr lang="en-US"/>
        </a:p>
      </dgm:t>
    </dgm:pt>
    <dgm:pt modelId="{6B5CDC0C-35BF-4525-A3D2-6CE731903F85}" type="sibTrans" cxnId="{9DC937EE-382F-4923-919E-303AE63B57D3}">
      <dgm:prSet/>
      <dgm:spPr/>
      <dgm:t>
        <a:bodyPr/>
        <a:lstStyle/>
        <a:p>
          <a:endParaRPr lang="en-US"/>
        </a:p>
      </dgm:t>
    </dgm:pt>
    <dgm:pt modelId="{A21F752D-7612-4B5B-B989-E50450261E4B}">
      <dgm:prSet phldrT="[Text]"/>
      <dgm:spPr/>
      <dgm:t>
        <a:bodyPr/>
        <a:lstStyle/>
        <a:p>
          <a:r>
            <a:rPr lang="en-US" dirty="0"/>
            <a:t>8750000</a:t>
          </a:r>
        </a:p>
      </dgm:t>
    </dgm:pt>
    <dgm:pt modelId="{A28B80A8-5331-44B7-A71A-CE511E734BED}" type="parTrans" cxnId="{BFDDC3D3-BD99-4483-B578-3FC567F4FE29}">
      <dgm:prSet/>
      <dgm:spPr/>
      <dgm:t>
        <a:bodyPr/>
        <a:lstStyle/>
        <a:p>
          <a:endParaRPr lang="en-US"/>
        </a:p>
      </dgm:t>
    </dgm:pt>
    <dgm:pt modelId="{DC0558B6-AD79-46B5-ACBF-6F10E5C1E891}" type="sibTrans" cxnId="{BFDDC3D3-BD99-4483-B578-3FC567F4FE29}">
      <dgm:prSet/>
      <dgm:spPr/>
      <dgm:t>
        <a:bodyPr/>
        <a:lstStyle/>
        <a:p>
          <a:endParaRPr lang="en-US"/>
        </a:p>
      </dgm:t>
    </dgm:pt>
    <dgm:pt modelId="{0901DBC1-6784-474F-A666-5013503A045C}">
      <dgm:prSet phldrT="[Text]"/>
      <dgm:spPr/>
      <dgm:t>
        <a:bodyPr/>
        <a:lstStyle/>
        <a:p>
          <a:r>
            <a:rPr lang="en-US" dirty="0"/>
            <a:t>895500</a:t>
          </a:r>
        </a:p>
      </dgm:t>
    </dgm:pt>
    <dgm:pt modelId="{F3E83C1D-0F95-4C3D-BE25-3406F4B86CA5}" type="parTrans" cxnId="{DE500C82-8D3D-41A8-86BE-95EA7EDC9033}">
      <dgm:prSet/>
      <dgm:spPr/>
      <dgm:t>
        <a:bodyPr/>
        <a:lstStyle/>
        <a:p>
          <a:endParaRPr lang="en-US"/>
        </a:p>
      </dgm:t>
    </dgm:pt>
    <dgm:pt modelId="{84C3A20C-A65C-4EAB-A129-714EB58F3A64}" type="sibTrans" cxnId="{DE500C82-8D3D-41A8-86BE-95EA7EDC9033}">
      <dgm:prSet/>
      <dgm:spPr/>
      <dgm:t>
        <a:bodyPr/>
        <a:lstStyle/>
        <a:p>
          <a:endParaRPr lang="en-US"/>
        </a:p>
      </dgm:t>
    </dgm:pt>
    <dgm:pt modelId="{A1299226-329D-42A2-8FE0-9E5782630B26}">
      <dgm:prSet phldrT="[Text]"/>
      <dgm:spPr/>
      <dgm:t>
        <a:bodyPr/>
        <a:lstStyle/>
        <a:p>
          <a:r>
            <a:rPr lang="en-US" dirty="0"/>
            <a:t>February</a:t>
          </a:r>
        </a:p>
      </dgm:t>
    </dgm:pt>
    <dgm:pt modelId="{CCB4727E-B1F6-4F46-9555-5529B340CD10}" type="parTrans" cxnId="{B6528C19-A451-4260-9BE9-2A2C5E9D09A6}">
      <dgm:prSet/>
      <dgm:spPr/>
      <dgm:t>
        <a:bodyPr/>
        <a:lstStyle/>
        <a:p>
          <a:endParaRPr lang="en-US"/>
        </a:p>
      </dgm:t>
    </dgm:pt>
    <dgm:pt modelId="{C34FFF61-B0EC-4B60-97D5-71D7022693F9}" type="sibTrans" cxnId="{B6528C19-A451-4260-9BE9-2A2C5E9D09A6}">
      <dgm:prSet/>
      <dgm:spPr/>
      <dgm:t>
        <a:bodyPr/>
        <a:lstStyle/>
        <a:p>
          <a:endParaRPr lang="en-US"/>
        </a:p>
      </dgm:t>
    </dgm:pt>
    <dgm:pt modelId="{417F44B9-38C6-4F96-A5DE-A38E720ABDE7}">
      <dgm:prSet phldrT="[Text]"/>
      <dgm:spPr/>
      <dgm:t>
        <a:bodyPr/>
        <a:lstStyle/>
        <a:p>
          <a:r>
            <a:rPr lang="en-US" dirty="0"/>
            <a:t>9920000</a:t>
          </a:r>
        </a:p>
      </dgm:t>
    </dgm:pt>
    <dgm:pt modelId="{BA23FD97-34A6-42D2-A72D-E297A0AF34DC}" type="parTrans" cxnId="{7191A6F7-6E56-4501-8F40-5D66DB218952}">
      <dgm:prSet/>
      <dgm:spPr/>
      <dgm:t>
        <a:bodyPr/>
        <a:lstStyle/>
        <a:p>
          <a:endParaRPr lang="en-US"/>
        </a:p>
      </dgm:t>
    </dgm:pt>
    <dgm:pt modelId="{4FE90363-715F-4A36-894C-F3BB4E5FB893}" type="sibTrans" cxnId="{7191A6F7-6E56-4501-8F40-5D66DB218952}">
      <dgm:prSet/>
      <dgm:spPr/>
      <dgm:t>
        <a:bodyPr/>
        <a:lstStyle/>
        <a:p>
          <a:endParaRPr lang="en-US"/>
        </a:p>
      </dgm:t>
    </dgm:pt>
    <dgm:pt modelId="{69599896-65F3-4904-9776-81C3678B4EC0}">
      <dgm:prSet phldrT="[Text]"/>
      <dgm:spPr/>
      <dgm:t>
        <a:bodyPr/>
        <a:lstStyle/>
        <a:p>
          <a:r>
            <a:rPr lang="en-US" dirty="0"/>
            <a:t>-78300</a:t>
          </a:r>
        </a:p>
      </dgm:t>
    </dgm:pt>
    <dgm:pt modelId="{EB80E740-561F-4B45-8DB0-C04C5C442260}" type="parTrans" cxnId="{76386FF6-0410-4E4B-AA22-E3C6E503C8A3}">
      <dgm:prSet/>
      <dgm:spPr/>
      <dgm:t>
        <a:bodyPr/>
        <a:lstStyle/>
        <a:p>
          <a:endParaRPr lang="en-US"/>
        </a:p>
      </dgm:t>
    </dgm:pt>
    <dgm:pt modelId="{A7DA56A2-017C-4D5B-8413-D3087AD95C2D}" type="sibTrans" cxnId="{76386FF6-0410-4E4B-AA22-E3C6E503C8A3}">
      <dgm:prSet/>
      <dgm:spPr/>
      <dgm:t>
        <a:bodyPr/>
        <a:lstStyle/>
        <a:p>
          <a:endParaRPr lang="en-US"/>
        </a:p>
      </dgm:t>
    </dgm:pt>
    <dgm:pt modelId="{AF26176B-C806-49B5-B029-2AB5172193BF}">
      <dgm:prSet phldrT="[Text]"/>
      <dgm:spPr/>
      <dgm:t>
        <a:bodyPr/>
        <a:lstStyle/>
        <a:p>
          <a:r>
            <a:rPr lang="en-US" dirty="0"/>
            <a:t>March</a:t>
          </a:r>
        </a:p>
      </dgm:t>
    </dgm:pt>
    <dgm:pt modelId="{75D3E734-CD1B-4F18-89CA-1093A219C9A8}" type="parTrans" cxnId="{00A85BEC-A511-40A3-BB27-E00C39B0C438}">
      <dgm:prSet/>
      <dgm:spPr/>
      <dgm:t>
        <a:bodyPr/>
        <a:lstStyle/>
        <a:p>
          <a:endParaRPr lang="en-US"/>
        </a:p>
      </dgm:t>
    </dgm:pt>
    <dgm:pt modelId="{F51D5113-0C24-43A9-A7E6-271366435EDC}" type="sibTrans" cxnId="{00A85BEC-A511-40A3-BB27-E00C39B0C438}">
      <dgm:prSet/>
      <dgm:spPr/>
      <dgm:t>
        <a:bodyPr/>
        <a:lstStyle/>
        <a:p>
          <a:endParaRPr lang="en-US"/>
        </a:p>
      </dgm:t>
    </dgm:pt>
    <dgm:pt modelId="{192D6922-630D-46DC-BC82-733122E4BD88}">
      <dgm:prSet phldrT="[Text]"/>
      <dgm:spPr/>
      <dgm:t>
        <a:bodyPr/>
        <a:lstStyle/>
        <a:p>
          <a:r>
            <a:rPr lang="en-US" dirty="0"/>
            <a:t>10000000</a:t>
          </a:r>
        </a:p>
      </dgm:t>
    </dgm:pt>
    <dgm:pt modelId="{C7BE9C4A-07D0-48C2-B0E2-F0DF6D3EC4DE}" type="parTrans" cxnId="{88FF874F-2AF4-4DAC-BC1B-08F26B5A6EA1}">
      <dgm:prSet/>
      <dgm:spPr/>
      <dgm:t>
        <a:bodyPr/>
        <a:lstStyle/>
        <a:p>
          <a:endParaRPr lang="en-US"/>
        </a:p>
      </dgm:t>
    </dgm:pt>
    <dgm:pt modelId="{88B0313C-EAD0-4A92-AF1C-4C368C5B1277}" type="sibTrans" cxnId="{88FF874F-2AF4-4DAC-BC1B-08F26B5A6EA1}">
      <dgm:prSet/>
      <dgm:spPr/>
      <dgm:t>
        <a:bodyPr/>
        <a:lstStyle/>
        <a:p>
          <a:endParaRPr lang="en-US"/>
        </a:p>
      </dgm:t>
    </dgm:pt>
    <dgm:pt modelId="{6738A84F-5C1E-484E-9E1D-410280B753BF}">
      <dgm:prSet phldrT="[Text]"/>
      <dgm:spPr/>
      <dgm:t>
        <a:bodyPr/>
        <a:lstStyle/>
        <a:p>
          <a:r>
            <a:rPr lang="en-US" dirty="0"/>
            <a:t>1014300</a:t>
          </a:r>
        </a:p>
      </dgm:t>
    </dgm:pt>
    <dgm:pt modelId="{18795A5E-3BFF-4229-BEBE-4DD391750998}" type="parTrans" cxnId="{3DC7F180-31CB-4945-86C8-69B7C198977E}">
      <dgm:prSet/>
      <dgm:spPr/>
      <dgm:t>
        <a:bodyPr/>
        <a:lstStyle/>
        <a:p>
          <a:endParaRPr lang="en-US"/>
        </a:p>
      </dgm:t>
    </dgm:pt>
    <dgm:pt modelId="{291A2CB1-E66C-4CCA-9615-1042BFAE500F}" type="sibTrans" cxnId="{3DC7F180-31CB-4945-86C8-69B7C198977E}">
      <dgm:prSet/>
      <dgm:spPr/>
      <dgm:t>
        <a:bodyPr/>
        <a:lstStyle/>
        <a:p>
          <a:endParaRPr lang="en-US"/>
        </a:p>
      </dgm:t>
    </dgm:pt>
    <dgm:pt modelId="{E35F0D89-79B9-45AF-A0C7-0B3C8564A2D1}" type="pres">
      <dgm:prSet presAssocID="{DA8B52DF-3489-4509-BAC0-A01411AAD9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F6A694-232E-4F28-9406-191E94686A36}" type="pres">
      <dgm:prSet presAssocID="{5A4168DB-65A1-4FF0-AD45-31E8A859AB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22406-0FFB-4822-8ABF-47218A736B5C}" type="pres">
      <dgm:prSet presAssocID="{6B5CDC0C-35BF-4525-A3D2-6CE731903F85}" presName="sibTrans" presStyleCnt="0"/>
      <dgm:spPr/>
    </dgm:pt>
    <dgm:pt modelId="{2CCF4CE1-D564-471A-B30B-EA3C596D4673}" type="pres">
      <dgm:prSet presAssocID="{A1299226-329D-42A2-8FE0-9E5782630B2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F9D29-E539-4339-A1F8-2DBCB9262A6E}" type="pres">
      <dgm:prSet presAssocID="{C34FFF61-B0EC-4B60-97D5-71D7022693F9}" presName="sibTrans" presStyleCnt="0"/>
      <dgm:spPr/>
    </dgm:pt>
    <dgm:pt modelId="{15529696-E08B-4EA1-89FF-2AFCD5673B67}" type="pres">
      <dgm:prSet presAssocID="{AF26176B-C806-49B5-B029-2AB5172193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DF6616-1D9F-4AB7-90C3-CD925EB86EFC}" type="presOf" srcId="{5A4168DB-65A1-4FF0-AD45-31E8A859ABA8}" destId="{70F6A694-232E-4F28-9406-191E94686A36}" srcOrd="0" destOrd="0" presId="urn:microsoft.com/office/officeart/2005/8/layout/hList6"/>
    <dgm:cxn modelId="{2492C085-2A4B-4933-A2B1-15898C0DF0A3}" type="presOf" srcId="{DA8B52DF-3489-4509-BAC0-A01411AAD959}" destId="{E35F0D89-79B9-45AF-A0C7-0B3C8564A2D1}" srcOrd="0" destOrd="0" presId="urn:microsoft.com/office/officeart/2005/8/layout/hList6"/>
    <dgm:cxn modelId="{F07210D5-E6FD-45F6-BE0D-F9A46BAD9022}" type="presOf" srcId="{A21F752D-7612-4B5B-B989-E50450261E4B}" destId="{70F6A694-232E-4F28-9406-191E94686A36}" srcOrd="0" destOrd="1" presId="urn:microsoft.com/office/officeart/2005/8/layout/hList6"/>
    <dgm:cxn modelId="{074E0442-79A2-4E0A-A8AD-99352642EA66}" type="presOf" srcId="{6738A84F-5C1E-484E-9E1D-410280B753BF}" destId="{15529696-E08B-4EA1-89FF-2AFCD5673B67}" srcOrd="0" destOrd="2" presId="urn:microsoft.com/office/officeart/2005/8/layout/hList6"/>
    <dgm:cxn modelId="{B2DFC985-1B47-48EB-9E9E-070519501DBC}" type="presOf" srcId="{69599896-65F3-4904-9776-81C3678B4EC0}" destId="{2CCF4CE1-D564-471A-B30B-EA3C596D4673}" srcOrd="0" destOrd="2" presId="urn:microsoft.com/office/officeart/2005/8/layout/hList6"/>
    <dgm:cxn modelId="{9DC937EE-382F-4923-919E-303AE63B57D3}" srcId="{DA8B52DF-3489-4509-BAC0-A01411AAD959}" destId="{5A4168DB-65A1-4FF0-AD45-31E8A859ABA8}" srcOrd="0" destOrd="0" parTransId="{80175A75-DCE4-4290-A7E6-D90E77AA5DCC}" sibTransId="{6B5CDC0C-35BF-4525-A3D2-6CE731903F85}"/>
    <dgm:cxn modelId="{25F579B5-CA75-4876-818E-385B11E676D4}" type="presOf" srcId="{0901DBC1-6784-474F-A666-5013503A045C}" destId="{70F6A694-232E-4F28-9406-191E94686A36}" srcOrd="0" destOrd="2" presId="urn:microsoft.com/office/officeart/2005/8/layout/hList6"/>
    <dgm:cxn modelId="{7191A6F7-6E56-4501-8F40-5D66DB218952}" srcId="{A1299226-329D-42A2-8FE0-9E5782630B26}" destId="{417F44B9-38C6-4F96-A5DE-A38E720ABDE7}" srcOrd="0" destOrd="0" parTransId="{BA23FD97-34A6-42D2-A72D-E297A0AF34DC}" sibTransId="{4FE90363-715F-4A36-894C-F3BB4E5FB893}"/>
    <dgm:cxn modelId="{DE500C82-8D3D-41A8-86BE-95EA7EDC9033}" srcId="{5A4168DB-65A1-4FF0-AD45-31E8A859ABA8}" destId="{0901DBC1-6784-474F-A666-5013503A045C}" srcOrd="1" destOrd="0" parTransId="{F3E83C1D-0F95-4C3D-BE25-3406F4B86CA5}" sibTransId="{84C3A20C-A65C-4EAB-A129-714EB58F3A64}"/>
    <dgm:cxn modelId="{3CDBD0B6-705B-44F3-8AF9-47B04A5B8427}" type="presOf" srcId="{AF26176B-C806-49B5-B029-2AB5172193BF}" destId="{15529696-E08B-4EA1-89FF-2AFCD5673B67}" srcOrd="0" destOrd="0" presId="urn:microsoft.com/office/officeart/2005/8/layout/hList6"/>
    <dgm:cxn modelId="{54AC5BF3-4C84-4111-BBE6-5FE96762214C}" type="presOf" srcId="{A1299226-329D-42A2-8FE0-9E5782630B26}" destId="{2CCF4CE1-D564-471A-B30B-EA3C596D4673}" srcOrd="0" destOrd="0" presId="urn:microsoft.com/office/officeart/2005/8/layout/hList6"/>
    <dgm:cxn modelId="{76386FF6-0410-4E4B-AA22-E3C6E503C8A3}" srcId="{A1299226-329D-42A2-8FE0-9E5782630B26}" destId="{69599896-65F3-4904-9776-81C3678B4EC0}" srcOrd="1" destOrd="0" parTransId="{EB80E740-561F-4B45-8DB0-C04C5C442260}" sibTransId="{A7DA56A2-017C-4D5B-8413-D3087AD95C2D}"/>
    <dgm:cxn modelId="{B537A37F-0140-42F5-B864-DAFD91F884F0}" type="presOf" srcId="{192D6922-630D-46DC-BC82-733122E4BD88}" destId="{15529696-E08B-4EA1-89FF-2AFCD5673B67}" srcOrd="0" destOrd="1" presId="urn:microsoft.com/office/officeart/2005/8/layout/hList6"/>
    <dgm:cxn modelId="{B6528C19-A451-4260-9BE9-2A2C5E9D09A6}" srcId="{DA8B52DF-3489-4509-BAC0-A01411AAD959}" destId="{A1299226-329D-42A2-8FE0-9E5782630B26}" srcOrd="1" destOrd="0" parTransId="{CCB4727E-B1F6-4F46-9555-5529B340CD10}" sibTransId="{C34FFF61-B0EC-4B60-97D5-71D7022693F9}"/>
    <dgm:cxn modelId="{BFDDC3D3-BD99-4483-B578-3FC567F4FE29}" srcId="{5A4168DB-65A1-4FF0-AD45-31E8A859ABA8}" destId="{A21F752D-7612-4B5B-B989-E50450261E4B}" srcOrd="0" destOrd="0" parTransId="{A28B80A8-5331-44B7-A71A-CE511E734BED}" sibTransId="{DC0558B6-AD79-46B5-ACBF-6F10E5C1E891}"/>
    <dgm:cxn modelId="{00A85BEC-A511-40A3-BB27-E00C39B0C438}" srcId="{DA8B52DF-3489-4509-BAC0-A01411AAD959}" destId="{AF26176B-C806-49B5-B029-2AB5172193BF}" srcOrd="2" destOrd="0" parTransId="{75D3E734-CD1B-4F18-89CA-1093A219C9A8}" sibTransId="{F51D5113-0C24-43A9-A7E6-271366435EDC}"/>
    <dgm:cxn modelId="{3DC7F180-31CB-4945-86C8-69B7C198977E}" srcId="{AF26176B-C806-49B5-B029-2AB5172193BF}" destId="{6738A84F-5C1E-484E-9E1D-410280B753BF}" srcOrd="1" destOrd="0" parTransId="{18795A5E-3BFF-4229-BEBE-4DD391750998}" sibTransId="{291A2CB1-E66C-4CCA-9615-1042BFAE500F}"/>
    <dgm:cxn modelId="{0A973738-430E-43CE-8BBD-10D3BC76EBBC}" type="presOf" srcId="{417F44B9-38C6-4F96-A5DE-A38E720ABDE7}" destId="{2CCF4CE1-D564-471A-B30B-EA3C596D4673}" srcOrd="0" destOrd="1" presId="urn:microsoft.com/office/officeart/2005/8/layout/hList6"/>
    <dgm:cxn modelId="{88FF874F-2AF4-4DAC-BC1B-08F26B5A6EA1}" srcId="{AF26176B-C806-49B5-B029-2AB5172193BF}" destId="{192D6922-630D-46DC-BC82-733122E4BD88}" srcOrd="0" destOrd="0" parTransId="{C7BE9C4A-07D0-48C2-B0E2-F0DF6D3EC4DE}" sibTransId="{88B0313C-EAD0-4A92-AF1C-4C368C5B1277}"/>
    <dgm:cxn modelId="{5F4694CC-4E2D-4A17-9E69-4594D681D599}" type="presParOf" srcId="{E35F0D89-79B9-45AF-A0C7-0B3C8564A2D1}" destId="{70F6A694-232E-4F28-9406-191E94686A36}" srcOrd="0" destOrd="0" presId="urn:microsoft.com/office/officeart/2005/8/layout/hList6"/>
    <dgm:cxn modelId="{F2F3E7DD-44F6-4E99-96BE-39357AC64AEB}" type="presParOf" srcId="{E35F0D89-79B9-45AF-A0C7-0B3C8564A2D1}" destId="{D4C22406-0FFB-4822-8ABF-47218A736B5C}" srcOrd="1" destOrd="0" presId="urn:microsoft.com/office/officeart/2005/8/layout/hList6"/>
    <dgm:cxn modelId="{22C505C3-0516-4D57-9D22-DC32960A60A7}" type="presParOf" srcId="{E35F0D89-79B9-45AF-A0C7-0B3C8564A2D1}" destId="{2CCF4CE1-D564-471A-B30B-EA3C596D4673}" srcOrd="2" destOrd="0" presId="urn:microsoft.com/office/officeart/2005/8/layout/hList6"/>
    <dgm:cxn modelId="{74914B75-AF7D-47CE-B152-58930BB5C477}" type="presParOf" srcId="{E35F0D89-79B9-45AF-A0C7-0B3C8564A2D1}" destId="{EB1F9D29-E539-4339-A1F8-2DBCB9262A6E}" srcOrd="3" destOrd="0" presId="urn:microsoft.com/office/officeart/2005/8/layout/hList6"/>
    <dgm:cxn modelId="{9AF48F72-A68D-4DAB-8306-4DC39D4936D3}" type="presParOf" srcId="{E35F0D89-79B9-45AF-A0C7-0B3C8564A2D1}" destId="{15529696-E08B-4EA1-89FF-2AFCD5673B6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6A694-232E-4F28-9406-191E94686A36}">
      <dsp:nvSpPr>
        <dsp:cNvPr id="0" name=""/>
        <dsp:cNvSpPr/>
      </dsp:nvSpPr>
      <dsp:spPr>
        <a:xfrm rot="16200000">
          <a:off x="-452089" y="453429"/>
          <a:ext cx="4389437" cy="348257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0" rIns="355451" bIns="0" numCol="1" spcCol="1270" anchor="t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/>
            <a:t>January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/>
            <a:t>8750000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/>
            <a:t>895500</a:t>
          </a:r>
        </a:p>
      </dsp:txBody>
      <dsp:txXfrm rot="5400000">
        <a:off x="1341" y="877886"/>
        <a:ext cx="3482578" cy="2633663"/>
      </dsp:txXfrm>
    </dsp:sp>
    <dsp:sp modelId="{2CCF4CE1-D564-471A-B30B-EA3C596D4673}">
      <dsp:nvSpPr>
        <dsp:cNvPr id="0" name=""/>
        <dsp:cNvSpPr/>
      </dsp:nvSpPr>
      <dsp:spPr>
        <a:xfrm rot="16200000">
          <a:off x="3291681" y="453429"/>
          <a:ext cx="4389437" cy="348257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0" rIns="355451" bIns="0" numCol="1" spcCol="1270" anchor="t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/>
            <a:t>February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/>
            <a:t>9920000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/>
            <a:t>-78300</a:t>
          </a:r>
        </a:p>
      </dsp:txBody>
      <dsp:txXfrm rot="5400000">
        <a:off x="3745111" y="877886"/>
        <a:ext cx="3482578" cy="2633663"/>
      </dsp:txXfrm>
    </dsp:sp>
    <dsp:sp modelId="{15529696-E08B-4EA1-89FF-2AFCD5673B67}">
      <dsp:nvSpPr>
        <dsp:cNvPr id="0" name=""/>
        <dsp:cNvSpPr/>
      </dsp:nvSpPr>
      <dsp:spPr>
        <a:xfrm rot="16200000">
          <a:off x="7035452" y="453429"/>
          <a:ext cx="4389437" cy="348257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0" rIns="355451" bIns="0" numCol="1" spcCol="1270" anchor="t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/>
            <a:t>March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/>
            <a:t>10000000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/>
            <a:t>1014300</a:t>
          </a:r>
        </a:p>
      </dsp:txBody>
      <dsp:txXfrm rot="5400000">
        <a:off x="7488882" y="877886"/>
        <a:ext cx="3482578" cy="2633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D6A-A8D5-44FA-8DC2-191D1057245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F7E0-BC58-4C7C-92E2-6B44F33BB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D6A-A8D5-44FA-8DC2-191D1057245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F7E0-BC58-4C7C-92E2-6B44F33B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D6A-A8D5-44FA-8DC2-191D1057245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F7E0-BC58-4C7C-92E2-6B44F33B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D6A-A8D5-44FA-8DC2-191D1057245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F7E0-BC58-4C7C-92E2-6B44F33B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D6A-A8D5-44FA-8DC2-191D1057245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F7E0-BC58-4C7C-92E2-6B44F33BB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D6A-A8D5-44FA-8DC2-191D1057245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F7E0-BC58-4C7C-92E2-6B44F33B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D6A-A8D5-44FA-8DC2-191D1057245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F7E0-BC58-4C7C-92E2-6B44F33B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D6A-A8D5-44FA-8DC2-191D1057245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F7E0-BC58-4C7C-92E2-6B44F33B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D6A-A8D5-44FA-8DC2-191D1057245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F7E0-BC58-4C7C-92E2-6B44F33B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D6A-A8D5-44FA-8DC2-191D1057245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F7E0-BC58-4C7C-92E2-6B44F33B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D6A-A8D5-44FA-8DC2-191D1057245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E28F7E0-BC58-4C7C-92E2-6B44F33BB6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6A4D6A-A8D5-44FA-8DC2-191D1057245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28F7E0-BC58-4C7C-92E2-6B44F33BB6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39C675-611F-4655-B310-EC1558018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WELCOME TO MY PRESENTATION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7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19212" y="2143125"/>
            <a:ext cx="9553573" cy="2571750"/>
            <a:chOff x="0" y="0"/>
            <a:chExt cx="7962900" cy="2571750"/>
          </a:xfrm>
        </p:grpSpPr>
        <p:pic>
          <p:nvPicPr>
            <p:cNvPr id="5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4075" y="9525"/>
              <a:ext cx="1828800" cy="2524125"/>
            </a:xfrm>
            <a:prstGeom prst="rect">
              <a:avLst/>
            </a:prstGeom>
          </p:spPr>
        </p:pic>
        <p:pic>
          <p:nvPicPr>
            <p:cNvPr id="6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8800" cy="2524125"/>
            </a:xfrm>
            <a:prstGeom prst="rect">
              <a:avLst/>
            </a:prstGeom>
          </p:spPr>
        </p:pic>
        <p:pic>
          <p:nvPicPr>
            <p:cNvPr id="7" name="tab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0" y="47625"/>
              <a:ext cx="1828800" cy="2524125"/>
            </a:xfrm>
            <a:prstGeom prst="rect">
              <a:avLst/>
            </a:prstGeom>
          </p:spPr>
        </p:pic>
        <p:pic>
          <p:nvPicPr>
            <p:cNvPr id="8" name="tabl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100" y="9525"/>
              <a:ext cx="1828800" cy="2524125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4677508" y="961292"/>
            <a:ext cx="1148861" cy="5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</a:rPr>
              <a:t>licer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75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EE9F3A-03E6-46D8-AEAC-9C4E1411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747D4CD-5908-483F-AE9B-D167C56ED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33970"/>
              </p:ext>
            </p:extLst>
          </p:nvPr>
        </p:nvGraphicFramePr>
        <p:xfrm>
          <a:off x="1149930" y="2492532"/>
          <a:ext cx="4946073" cy="3489960"/>
        </p:xfrm>
        <a:graphic>
          <a:graphicData uri="http://schemas.openxmlformats.org/drawingml/2006/table">
            <a:tbl>
              <a:tblPr/>
              <a:tblGrid>
                <a:gridCol w="932523">
                  <a:extLst>
                    <a:ext uri="{9D8B030D-6E8A-4147-A177-3AD203B41FA5}">
                      <a16:colId xmlns="" xmlns:a16="http://schemas.microsoft.com/office/drawing/2014/main" val="3432563215"/>
                    </a:ext>
                  </a:extLst>
                </a:gridCol>
                <a:gridCol w="1170052">
                  <a:extLst>
                    <a:ext uri="{9D8B030D-6E8A-4147-A177-3AD203B41FA5}">
                      <a16:colId xmlns="" xmlns:a16="http://schemas.microsoft.com/office/drawing/2014/main" val="321898612"/>
                    </a:ext>
                  </a:extLst>
                </a:gridCol>
                <a:gridCol w="1170052">
                  <a:extLst>
                    <a:ext uri="{9D8B030D-6E8A-4147-A177-3AD203B41FA5}">
                      <a16:colId xmlns="" xmlns:a16="http://schemas.microsoft.com/office/drawing/2014/main" val="284063480"/>
                    </a:ext>
                  </a:extLst>
                </a:gridCol>
                <a:gridCol w="703791">
                  <a:extLst>
                    <a:ext uri="{9D8B030D-6E8A-4147-A177-3AD203B41FA5}">
                      <a16:colId xmlns="" xmlns:a16="http://schemas.microsoft.com/office/drawing/2014/main" val="1220810208"/>
                    </a:ext>
                  </a:extLst>
                </a:gridCol>
                <a:gridCol w="906131">
                  <a:extLst>
                    <a:ext uri="{9D8B030D-6E8A-4147-A177-3AD203B41FA5}">
                      <a16:colId xmlns="" xmlns:a16="http://schemas.microsoft.com/office/drawing/2014/main" val="223424193"/>
                    </a:ext>
                  </a:extLst>
                </a:gridCol>
                <a:gridCol w="63524">
                  <a:extLst>
                    <a:ext uri="{9D8B030D-6E8A-4147-A177-3AD203B41FA5}">
                      <a16:colId xmlns="" xmlns:a16="http://schemas.microsoft.com/office/drawing/2014/main" val="3567495089"/>
                    </a:ext>
                  </a:extLst>
                </a:gridCol>
              </a:tblGrid>
              <a:tr h="14722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report of XYZ company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2388985"/>
                  </a:ext>
                </a:extLst>
              </a:tr>
              <a:tr h="14722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1156418"/>
                  </a:ext>
                </a:extLst>
              </a:tr>
              <a:tr h="171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 price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34356286"/>
                  </a:ext>
                </a:extLst>
              </a:tr>
              <a:tr h="1472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1064631"/>
                  </a:ext>
                </a:extLst>
              </a:tr>
              <a:tr h="1472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6584890"/>
                  </a:ext>
                </a:extLst>
              </a:tr>
              <a:tr h="171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Smartphone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8870825"/>
                  </a:ext>
                </a:extLst>
              </a:tr>
              <a:tr h="1472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3390620"/>
                  </a:ext>
                </a:extLst>
              </a:tr>
              <a:tr h="171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rent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 expenses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0937372"/>
                  </a:ext>
                </a:extLst>
              </a:tr>
              <a:tr h="171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Advertisement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6583669"/>
                  </a:ext>
                </a:extLst>
              </a:tr>
              <a:tr h="171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Warehouse rent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 expenses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88850242"/>
                  </a:ext>
                </a:extLst>
              </a:tr>
              <a:tr h="171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348857"/>
                  </a:ext>
                </a:extLst>
              </a:tr>
              <a:tr h="171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 salary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Operetion expeses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1330226"/>
                  </a:ext>
                </a:extLst>
              </a:tr>
              <a:tr h="171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Administration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Operetion expeses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8968262"/>
                  </a:ext>
                </a:extLst>
              </a:tr>
              <a:tr h="171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bill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123188"/>
                  </a:ext>
                </a:extLst>
              </a:tr>
              <a:tr h="171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Voucher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603162"/>
                  </a:ext>
                </a:extLst>
              </a:tr>
              <a:tr h="171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Printing materials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4951485"/>
                  </a:ext>
                </a:extLst>
              </a:tr>
              <a:tr h="171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7927456"/>
                  </a:ext>
                </a:extLst>
              </a:tr>
              <a:tr h="1472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7854500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78259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B0E94934-0F33-4826-A2E7-C2A806565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70204"/>
              </p:ext>
            </p:extLst>
          </p:nvPr>
        </p:nvGraphicFramePr>
        <p:xfrm>
          <a:off x="6483927" y="2404904"/>
          <a:ext cx="4752112" cy="3371754"/>
        </p:xfrm>
        <a:graphic>
          <a:graphicData uri="http://schemas.openxmlformats.org/drawingml/2006/table">
            <a:tbl>
              <a:tblPr/>
              <a:tblGrid>
                <a:gridCol w="1221475">
                  <a:extLst>
                    <a:ext uri="{9D8B030D-6E8A-4147-A177-3AD203B41FA5}">
                      <a16:colId xmlns="" xmlns:a16="http://schemas.microsoft.com/office/drawing/2014/main" val="162375835"/>
                    </a:ext>
                  </a:extLst>
                </a:gridCol>
                <a:gridCol w="1283063">
                  <a:extLst>
                    <a:ext uri="{9D8B030D-6E8A-4147-A177-3AD203B41FA5}">
                      <a16:colId xmlns="" xmlns:a16="http://schemas.microsoft.com/office/drawing/2014/main" val="1137781437"/>
                    </a:ext>
                  </a:extLst>
                </a:gridCol>
                <a:gridCol w="656927">
                  <a:extLst>
                    <a:ext uri="{9D8B030D-6E8A-4147-A177-3AD203B41FA5}">
                      <a16:colId xmlns="" xmlns:a16="http://schemas.microsoft.com/office/drawing/2014/main" val="123148401"/>
                    </a:ext>
                  </a:extLst>
                </a:gridCol>
                <a:gridCol w="821159">
                  <a:extLst>
                    <a:ext uri="{9D8B030D-6E8A-4147-A177-3AD203B41FA5}">
                      <a16:colId xmlns="" xmlns:a16="http://schemas.microsoft.com/office/drawing/2014/main" val="1318268774"/>
                    </a:ext>
                  </a:extLst>
                </a:gridCol>
                <a:gridCol w="656927">
                  <a:extLst>
                    <a:ext uri="{9D8B030D-6E8A-4147-A177-3AD203B41FA5}">
                      <a16:colId xmlns="" xmlns:a16="http://schemas.microsoft.com/office/drawing/2014/main" val="178298175"/>
                    </a:ext>
                  </a:extLst>
                </a:gridCol>
                <a:gridCol w="112561">
                  <a:extLst>
                    <a:ext uri="{9D8B030D-6E8A-4147-A177-3AD203B41FA5}">
                      <a16:colId xmlns="" xmlns:a16="http://schemas.microsoft.com/office/drawing/2014/main" val="2048801034"/>
                    </a:ext>
                  </a:extLst>
                </a:gridCol>
              </a:tblGrid>
              <a:tr h="5514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report of XYZ company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9608368"/>
                  </a:ext>
                </a:extLst>
              </a:tr>
              <a:tr h="5514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5660767"/>
                  </a:ext>
                </a:extLst>
              </a:tr>
              <a:tr h="211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 price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532364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5208143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69644856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Smartphone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2054000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2961939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7389491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rent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 expenses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3104349"/>
                  </a:ext>
                </a:extLst>
              </a:tr>
              <a:tr h="211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Advertisement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9232459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Warehouse rent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 expenses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7143236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2743650"/>
                  </a:ext>
                </a:extLst>
              </a:tr>
              <a:tr h="211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 salary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Operetion expeses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5876082"/>
                  </a:ext>
                </a:extLst>
              </a:tr>
              <a:tr h="211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Administration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Operetion expeses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8377648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bill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6049786"/>
                  </a:ext>
                </a:extLst>
              </a:tr>
              <a:tr h="211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Voucher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08469554"/>
                  </a:ext>
                </a:extLst>
              </a:tr>
              <a:tr h="211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Printing materials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4797239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1931642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9996500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1490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06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A4DD188-B6AA-4F98-BC73-CFCBB4ED90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40463" y="1560513"/>
            <a:ext cx="5951537" cy="38893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4875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31" y="832338"/>
            <a:ext cx="2508738" cy="1735016"/>
          </a:xfrm>
          <a:ln>
            <a:solidFill>
              <a:schemeClr val="accent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Rectangle 4"/>
          <p:cNvSpPr/>
          <p:nvPr/>
        </p:nvSpPr>
        <p:spPr>
          <a:xfrm>
            <a:off x="6148752" y="3376245"/>
            <a:ext cx="105507" cy="293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0800" y="3481748"/>
            <a:ext cx="58616" cy="260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79941" y="3540365"/>
            <a:ext cx="45719" cy="252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7446" y="3376245"/>
            <a:ext cx="1863969" cy="185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Submitted By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MST. </a:t>
            </a:r>
            <a:r>
              <a:rPr lang="en-US" sz="1400" dirty="0" err="1" smtClean="0">
                <a:solidFill>
                  <a:srgbClr val="002060"/>
                </a:solidFill>
              </a:rPr>
              <a:t>Tanbin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Akter</a:t>
            </a:r>
            <a:endParaRPr lang="en-US" sz="1400" dirty="0" smtClean="0">
              <a:solidFill>
                <a:srgbClr val="002060"/>
              </a:solidFill>
            </a:endParaRP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Roll: 01-031-23</a:t>
            </a: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University of </a:t>
            </a:r>
            <a:r>
              <a:rPr lang="en-US" sz="1400" dirty="0" err="1" smtClean="0">
                <a:solidFill>
                  <a:srgbClr val="002060"/>
                </a:solidFill>
              </a:rPr>
              <a:t>Barishal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12369" y="3774831"/>
            <a:ext cx="2239108" cy="1453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Submitted To</a:t>
            </a:r>
            <a:endParaRPr lang="en-US" dirty="0" smtClean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MD. </a:t>
            </a:r>
            <a:r>
              <a:rPr lang="en-US" dirty="0" err="1" smtClean="0">
                <a:solidFill>
                  <a:srgbClr val="002060"/>
                </a:solidFill>
              </a:rPr>
              <a:t>Mahbub</a:t>
            </a:r>
            <a:r>
              <a:rPr lang="en-US" dirty="0" smtClean="0">
                <a:solidFill>
                  <a:srgbClr val="002060"/>
                </a:solidFill>
              </a:rPr>
              <a:t> E Noor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University of </a:t>
            </a:r>
            <a:r>
              <a:rPr lang="en-US" dirty="0" err="1" smtClean="0">
                <a:solidFill>
                  <a:srgbClr val="002060"/>
                </a:solidFill>
              </a:rPr>
              <a:t>Barishal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5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69" y="314248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Sales report </a:t>
            </a:r>
            <a:r>
              <a:rPr lang="en-US" sz="6000" dirty="0">
                <a:solidFill>
                  <a:srgbClr val="FF0000"/>
                </a:solidFill>
              </a:rPr>
              <a:t>of XYZ company</a:t>
            </a:r>
          </a:p>
        </p:txBody>
      </p:sp>
    </p:spTree>
    <p:extLst>
      <p:ext uri="{BB962C8B-B14F-4D97-AF65-F5344CB8AC3E}">
        <p14:creationId xmlns:p14="http://schemas.microsoft.com/office/powerpoint/2010/main" val="930074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2831" y="1746738"/>
            <a:ext cx="4911969" cy="2297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Product and Services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Desktop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Laptop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Smartphone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Tablet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89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8492" y="2359077"/>
            <a:ext cx="90267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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find sales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Bonus,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Maximum salary, Average salary. 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following condition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•Sales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=SUMIF( E6:E81,”Arif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Hossian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“ I16:I81)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•Bonus:=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IF(O6&gt;=2000000,O6*10%,IF(O6&gt;=1000000,O6*8%,IF(O6&lt;2000000,O6*8%,IF(O6&lt;1000000,O6*6%))))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•Total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=SUM(N6,P6)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•Maximum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Salary : =MAX(Q6:Q11)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•Average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=AVERAGE(Q6:Q11)</a:t>
            </a:r>
          </a:p>
        </p:txBody>
      </p:sp>
    </p:spTree>
    <p:extLst>
      <p:ext uri="{BB962C8B-B14F-4D97-AF65-F5344CB8AC3E}">
        <p14:creationId xmlns:p14="http://schemas.microsoft.com/office/powerpoint/2010/main" val="1419873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Statistics of  sales </a:t>
            </a:r>
            <a:r>
              <a:rPr lang="en-US" b="1" dirty="0" smtClean="0"/>
              <a:t>representative </a:t>
            </a:r>
            <a:r>
              <a:rPr lang="en-US" b="1" dirty="0"/>
              <a:t>								</a:t>
            </a:r>
          </a:p>
          <a:p>
            <a:r>
              <a:rPr lang="en-US" b="1" dirty="0"/>
              <a:t>								</a:t>
            </a:r>
          </a:p>
          <a:p>
            <a:r>
              <a:rPr lang="en-US" b="1" dirty="0"/>
              <a:t>January 								</a:t>
            </a:r>
          </a:p>
          <a:p>
            <a:r>
              <a:rPr lang="en-US" b="1" dirty="0"/>
              <a:t>Id	Name 	Salary	Sales 	Bonus 	Total	Maximum salary 	Average salary 	</a:t>
            </a:r>
          </a:p>
          <a:p>
            <a:r>
              <a:rPr lang="fi-FI" dirty="0"/>
              <a:t>1	Arif Hossain 	30000	5130000	513000	543000		507833.3333	</a:t>
            </a:r>
          </a:p>
          <a:p>
            <a:r>
              <a:rPr lang="en-US" dirty="0"/>
              <a:t>2	</a:t>
            </a:r>
            <a:r>
              <a:rPr lang="en-US" dirty="0" err="1"/>
              <a:t>Oishi</a:t>
            </a:r>
            <a:r>
              <a:rPr lang="en-US" dirty="0"/>
              <a:t> Das 	30000	2390000	239000	269000			</a:t>
            </a:r>
          </a:p>
          <a:p>
            <a:r>
              <a:rPr lang="es-ES" dirty="0"/>
              <a:t>3	</a:t>
            </a:r>
            <a:r>
              <a:rPr lang="es-ES" dirty="0" err="1"/>
              <a:t>Parvez</a:t>
            </a:r>
            <a:r>
              <a:rPr lang="es-ES" dirty="0"/>
              <a:t> Hasan 	30000	4710000	471000	501000			</a:t>
            </a:r>
          </a:p>
          <a:p>
            <a:r>
              <a:rPr lang="it-IT" dirty="0"/>
              <a:t>4	Nabila Sultana 	30000	6930000	693000	723000	723000		</a:t>
            </a:r>
          </a:p>
          <a:p>
            <a:r>
              <a:rPr lang="fi-FI" dirty="0"/>
              <a:t>5	Eva Karim 	30000	4190000	419000	449000			</a:t>
            </a:r>
          </a:p>
          <a:p>
            <a:r>
              <a:rPr lang="sv-SE" dirty="0"/>
              <a:t>6	Farhan Islam 	30000	5320000	532000	562000			</a:t>
            </a:r>
          </a:p>
        </p:txBody>
      </p:sp>
    </p:spTree>
    <p:extLst>
      <p:ext uri="{BB962C8B-B14F-4D97-AF65-F5344CB8AC3E}">
        <p14:creationId xmlns:p14="http://schemas.microsoft.com/office/powerpoint/2010/main" val="3349715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31AA2D40-0E0D-DB63-2241-512232330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766911"/>
              </p:ext>
            </p:extLst>
          </p:nvPr>
        </p:nvGraphicFramePr>
        <p:xfrm>
          <a:off x="609600" y="691663"/>
          <a:ext cx="10972800" cy="5632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027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46518-13E1-4067-83C1-433D06AC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and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BB6540B5-6BEC-4E18-BB7C-6039DFD8B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358918"/>
              </p:ext>
            </p:extLst>
          </p:nvPr>
        </p:nvGraphicFramePr>
        <p:xfrm>
          <a:off x="1517278" y="2841811"/>
          <a:ext cx="3240742" cy="2008446"/>
        </p:xfrm>
        <a:graphic>
          <a:graphicData uri="http://schemas.openxmlformats.org/drawingml/2006/table">
            <a:tbl>
              <a:tblPr/>
              <a:tblGrid>
                <a:gridCol w="849883">
                  <a:extLst>
                    <a:ext uri="{9D8B030D-6E8A-4147-A177-3AD203B41FA5}">
                      <a16:colId xmlns="" xmlns:a16="http://schemas.microsoft.com/office/drawing/2014/main" val="1751674011"/>
                    </a:ext>
                  </a:extLst>
                </a:gridCol>
                <a:gridCol w="2390859">
                  <a:extLst>
                    <a:ext uri="{9D8B030D-6E8A-4147-A177-3AD203B41FA5}">
                      <a16:colId xmlns="" xmlns:a16="http://schemas.microsoft.com/office/drawing/2014/main" val="4040458063"/>
                    </a:ext>
                  </a:extLst>
                </a:gridCol>
              </a:tblGrid>
              <a:tr h="334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Total Sales (BDT)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5891653"/>
                  </a:ext>
                </a:extLst>
              </a:tr>
              <a:tr h="334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9194663"/>
                  </a:ext>
                </a:extLst>
              </a:tr>
              <a:tr h="334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12250000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80076807"/>
                  </a:ext>
                </a:extLst>
              </a:tr>
              <a:tr h="334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Smartphone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8650463"/>
                  </a:ext>
                </a:extLst>
              </a:tr>
              <a:tr h="334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4524354"/>
                  </a:ext>
                </a:extLst>
              </a:tr>
              <a:tr h="334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28670000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511929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7C82A4DA-BEC5-4C20-8B94-6C3B8BDC4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266982"/>
              </p:ext>
            </p:extLst>
          </p:nvPr>
        </p:nvGraphicFramePr>
        <p:xfrm>
          <a:off x="6822140" y="2554944"/>
          <a:ext cx="3240741" cy="2801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4271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72F17A-5921-4567-A7FA-72D1249C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 And Profit comparison between Different Month: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8CB3979-D372-4822-8DDC-3EB4F253C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999283"/>
              </p:ext>
            </p:extLst>
          </p:nvPr>
        </p:nvGraphicFramePr>
        <p:xfrm>
          <a:off x="609600" y="1935163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03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</TotalTime>
  <Words>322</Words>
  <Application>Microsoft Office PowerPoint</Application>
  <PresentationFormat>Custom</PresentationFormat>
  <Paragraphs>216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WELCOME TO MY PRESENTATION</vt:lpstr>
      <vt:lpstr>PowerPoint Presentation</vt:lpstr>
      <vt:lpstr>Sales report of XYZ company</vt:lpstr>
      <vt:lpstr>PowerPoint Presentation</vt:lpstr>
      <vt:lpstr>PowerPoint Presentation</vt:lpstr>
      <vt:lpstr>PowerPoint Presentation</vt:lpstr>
      <vt:lpstr>PowerPoint Presentation</vt:lpstr>
      <vt:lpstr>Chart and Table</vt:lpstr>
      <vt:lpstr>Sales And Profit comparison between Different Month:</vt:lpstr>
      <vt:lpstr>PowerPoint Presentation</vt:lpstr>
      <vt:lpstr>Analysis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Tech</dc:title>
  <dc:creator>MST. Tanbin Aktr</dc:creator>
  <cp:lastModifiedBy>Windows 10</cp:lastModifiedBy>
  <cp:revision>22</cp:revision>
  <dcterms:created xsi:type="dcterms:W3CDTF">2024-06-05T05:08:39Z</dcterms:created>
  <dcterms:modified xsi:type="dcterms:W3CDTF">2024-10-08T02:19:32Z</dcterms:modified>
</cp:coreProperties>
</file>