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6839" y="96761"/>
            <a:ext cx="11281410" cy="10126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5911" y="1428649"/>
            <a:ext cx="10780395" cy="442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epow.com/lfp-battery-encyclopedia/what-are-the-advantages-and-disadvantages-of-lfp-" TargetMode="External"/><Relationship Id="rId2" Type="http://schemas.openxmlformats.org/officeDocument/2006/relationships/hyperlink" Target="http://www.tesla.com/en_ca/giga-nevad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jp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jpg"/><Relationship Id="rId4" Type="http://schemas.openxmlformats.org/officeDocument/2006/relationships/image" Target="../media/image19.jpg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hyperlink" Target="https://www.electricitylocal.com/states/nevada/las-vega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82737" y="2138807"/>
            <a:ext cx="9144000" cy="1313815"/>
          </a:xfrm>
          <a:prstGeom prst="rect">
            <a:avLst/>
          </a:prstGeom>
          <a:solidFill>
            <a:srgbClr val="E1EFD9"/>
          </a:solidFill>
          <a:ln w="9525">
            <a:solidFill>
              <a:srgbClr val="000000"/>
            </a:solidFill>
          </a:ln>
        </p:spPr>
        <p:txBody>
          <a:bodyPr vert="horz" wrap="square" lIns="0" tIns="273050" rIns="0" bIns="0" rtlCol="0">
            <a:spAutoFit/>
          </a:bodyPr>
          <a:lstStyle/>
          <a:p>
            <a:pPr marL="1312545" marR="477520" indent="-829310">
              <a:lnSpc>
                <a:spcPts val="3890"/>
              </a:lnSpc>
              <a:spcBef>
                <a:spcPts val="2150"/>
              </a:spcBef>
            </a:pPr>
            <a:r>
              <a:rPr lang="en-US" sz="3600" dirty="0" smtClean="0">
                <a:latin typeface="Times New Roman"/>
                <a:cs typeface="Times New Roman"/>
              </a:rPr>
              <a:t>Life Cycle Assessment</a:t>
            </a:r>
            <a:r>
              <a:rPr sz="3600" spc="-75" dirty="0" smtClean="0">
                <a:latin typeface="Times New Roman"/>
                <a:cs typeface="Times New Roman"/>
              </a:rPr>
              <a:t> </a:t>
            </a:r>
            <a:r>
              <a:rPr sz="3600" dirty="0" smtClean="0">
                <a:latin typeface="Times New Roman"/>
                <a:cs typeface="Times New Roman"/>
              </a:rPr>
              <a:t>of</a:t>
            </a:r>
            <a:r>
              <a:rPr sz="3600" spc="-85" dirty="0" smtClean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LFP</a:t>
            </a:r>
            <a:r>
              <a:rPr sz="3600" spc="-2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and</a:t>
            </a:r>
            <a:r>
              <a:rPr sz="3600" spc="-80" dirty="0">
                <a:latin typeface="Times New Roman"/>
                <a:cs typeface="Times New Roman"/>
              </a:rPr>
              <a:t> </a:t>
            </a:r>
            <a:r>
              <a:rPr sz="3600" spc="-25" dirty="0">
                <a:latin typeface="Times New Roman"/>
                <a:cs typeface="Times New Roman"/>
              </a:rPr>
              <a:t>NMC </a:t>
            </a:r>
            <a:r>
              <a:rPr sz="3600" dirty="0">
                <a:latin typeface="Times New Roman"/>
                <a:cs typeface="Times New Roman"/>
              </a:rPr>
              <a:t>battery</a:t>
            </a:r>
            <a:r>
              <a:rPr sz="3600" spc="-3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Production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in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Nevada,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spc="-25" dirty="0">
                <a:latin typeface="Times New Roman"/>
                <a:cs typeface="Times New Roman"/>
              </a:rPr>
              <a:t>USA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57933" y="3452622"/>
            <a:ext cx="5389880" cy="2774315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170"/>
              </a:spcBef>
            </a:pPr>
            <a:r>
              <a:rPr sz="24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Group</a:t>
            </a:r>
            <a:r>
              <a:rPr sz="2400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No</a:t>
            </a:r>
            <a:r>
              <a:rPr sz="2400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:</a:t>
            </a:r>
            <a:r>
              <a:rPr sz="2400" u="sng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12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800" b="1" u="sng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Team</a:t>
            </a:r>
            <a:r>
              <a:rPr sz="1800" b="1" u="sng" spc="-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Members</a:t>
            </a:r>
            <a:r>
              <a:rPr sz="1800" spc="-10" dirty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228600" indent="-215900">
              <a:lnSpc>
                <a:spcPct val="100000"/>
              </a:lnSpc>
              <a:spcBef>
                <a:spcPts val="790"/>
              </a:spcBef>
              <a:buAutoNum type="arabicPeriod"/>
              <a:tabLst>
                <a:tab pos="228600" algn="l"/>
              </a:tabLst>
            </a:pPr>
            <a:r>
              <a:rPr sz="1800" dirty="0">
                <a:latin typeface="Times New Roman"/>
                <a:cs typeface="Times New Roman"/>
              </a:rPr>
              <a:t>Atik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Iqbal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Patel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UCID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:</a:t>
            </a:r>
            <a:r>
              <a:rPr sz="1800" spc="-10" dirty="0">
                <a:latin typeface="Times New Roman"/>
                <a:cs typeface="Times New Roman"/>
              </a:rPr>
              <a:t> 30253116)</a:t>
            </a:r>
            <a:endParaRPr sz="1800">
              <a:latin typeface="Times New Roman"/>
              <a:cs typeface="Times New Roman"/>
            </a:endParaRPr>
          </a:p>
          <a:p>
            <a:pPr marL="184150" indent="-184150">
              <a:lnSpc>
                <a:spcPct val="100000"/>
              </a:lnSpc>
              <a:spcBef>
                <a:spcPts val="780"/>
              </a:spcBef>
              <a:buAutoNum type="arabicPeriod"/>
              <a:tabLst>
                <a:tab pos="184150" algn="l"/>
              </a:tabLst>
            </a:pPr>
            <a:r>
              <a:rPr sz="1800" dirty="0">
                <a:latin typeface="Times New Roman"/>
                <a:cs typeface="Times New Roman"/>
              </a:rPr>
              <a:t>Abdullah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Ibn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Masud (UCID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: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30250029 </a:t>
            </a:r>
            <a:r>
              <a:rPr sz="1800" spc="-50" dirty="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785"/>
              </a:spcBef>
              <a:buAutoNum type="arabicPeriod"/>
              <a:tabLst>
                <a:tab pos="240665" algn="l"/>
              </a:tabLst>
            </a:pPr>
            <a:r>
              <a:rPr sz="1800" dirty="0">
                <a:latin typeface="Times New Roman"/>
                <a:cs typeface="Times New Roman"/>
              </a:rPr>
              <a:t>Mohammad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Saed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Sidibe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(UCID: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30246025)</a:t>
            </a:r>
            <a:endParaRPr sz="1800">
              <a:latin typeface="Times New Roman"/>
              <a:cs typeface="Times New Roman"/>
            </a:endParaRPr>
          </a:p>
          <a:p>
            <a:pPr marL="236220" indent="-223520">
              <a:lnSpc>
                <a:spcPct val="100000"/>
              </a:lnSpc>
              <a:spcBef>
                <a:spcPts val="790"/>
              </a:spcBef>
              <a:buAutoNum type="arabicPeriod"/>
              <a:tabLst>
                <a:tab pos="236220" algn="l"/>
              </a:tabLst>
            </a:pPr>
            <a:r>
              <a:rPr sz="1800" spc="-10" dirty="0">
                <a:latin typeface="Times New Roman"/>
                <a:cs typeface="Times New Roman"/>
              </a:rPr>
              <a:t>Tanbir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Rahman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(UCID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: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30239940)</a:t>
            </a:r>
            <a:endParaRPr sz="1800">
              <a:latin typeface="Times New Roman"/>
              <a:cs typeface="Times New Roman"/>
            </a:endParaRPr>
          </a:p>
          <a:p>
            <a:pPr marL="184150" indent="-184150">
              <a:lnSpc>
                <a:spcPct val="100000"/>
              </a:lnSpc>
              <a:spcBef>
                <a:spcPts val="780"/>
              </a:spcBef>
              <a:buAutoNum type="arabicPeriod"/>
              <a:tabLst>
                <a:tab pos="184150" algn="l"/>
              </a:tabLst>
            </a:pPr>
            <a:r>
              <a:rPr sz="1800" dirty="0">
                <a:latin typeface="Times New Roman"/>
                <a:cs typeface="Times New Roman"/>
              </a:rPr>
              <a:t>Ariful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Islam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Anik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(UCID </a:t>
            </a:r>
            <a:r>
              <a:rPr sz="1800" spc="-10" dirty="0">
                <a:latin typeface="Times New Roman"/>
                <a:cs typeface="Times New Roman"/>
              </a:rPr>
              <a:t>:302145251)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92181" y="438150"/>
            <a:ext cx="1496822" cy="16906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9589" y="5644513"/>
            <a:ext cx="1244336" cy="96133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6260" y="403945"/>
            <a:ext cx="1492913" cy="137501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644907" y="5041049"/>
            <a:ext cx="1547092" cy="163804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738626" y="438111"/>
            <a:ext cx="4218305" cy="923925"/>
          </a:xfrm>
          <a:prstGeom prst="rect">
            <a:avLst/>
          </a:prstGeom>
          <a:solidFill>
            <a:srgbClr val="FAE4D5"/>
          </a:solidFill>
          <a:ln w="9525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sz="1800" b="1" dirty="0">
                <a:latin typeface="Times New Roman"/>
                <a:cs typeface="Times New Roman"/>
              </a:rPr>
              <a:t>Course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Name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: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Sustainability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Engineering</a:t>
            </a:r>
            <a:endParaRPr sz="180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</a:pPr>
            <a:r>
              <a:rPr sz="1800" b="1" dirty="0">
                <a:latin typeface="Times New Roman"/>
                <a:cs typeface="Times New Roman"/>
              </a:rPr>
              <a:t>Course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Code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: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ENGG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682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b="1" spc="-35" dirty="0">
                <a:latin typeface="Times New Roman"/>
                <a:cs typeface="Times New Roman"/>
              </a:rPr>
              <a:t>Term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: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Fall</a:t>
            </a:r>
            <a:r>
              <a:rPr sz="1800" spc="-20" dirty="0">
                <a:latin typeface="Times New Roman"/>
                <a:cs typeface="Times New Roman"/>
              </a:rPr>
              <a:t> 2024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10221" y="2633217"/>
          <a:ext cx="10448290" cy="36277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531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31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3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2125">
                <a:tc>
                  <a:txBody>
                    <a:bodyPr/>
                    <a:lstStyle/>
                    <a:p>
                      <a:pPr marL="114363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Type</a:t>
                      </a: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cost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LFP</a:t>
                      </a:r>
                      <a:r>
                        <a:rPr sz="1800" b="1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(Amount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$/1000kg)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NMC</a:t>
                      </a: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(Amount</a:t>
                      </a:r>
                      <a:r>
                        <a:rPr sz="18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$/1000kg)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10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Cost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Raw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Materials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12209.29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17885.46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910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Cost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Energy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3900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6000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Manufacturing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Cost(Raw+Energy+Misc.)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16,123.35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23889.28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910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Selling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Price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34,769.06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79,477.60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910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Gross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Profit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18,645.71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55,588.32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910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Efficiency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R="48895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spc="-20" dirty="0">
                          <a:latin typeface="Cambria Math"/>
                          <a:cs typeface="Cambria Math"/>
                        </a:rPr>
                        <a:t>2.16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3.33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61359" y="661161"/>
            <a:ext cx="466661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49350" marR="5080" indent="-1137285">
              <a:lnSpc>
                <a:spcPct val="100000"/>
              </a:lnSpc>
              <a:spcBef>
                <a:spcPts val="95"/>
              </a:spcBef>
            </a:pPr>
            <a:r>
              <a:rPr sz="28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Economic</a:t>
            </a:r>
            <a:r>
              <a:rPr sz="2800" b="1" u="sng" spc="-1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Analysis</a:t>
            </a:r>
            <a:r>
              <a:rPr sz="2800" b="1" u="sng" spc="-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sz="2800" b="1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LFP</a:t>
            </a:r>
            <a:r>
              <a:rPr sz="2800" b="1" u="sng" spc="-1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and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NMC</a:t>
            </a:r>
            <a:r>
              <a:rPr sz="2800" b="1" u="sng" spc="-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Processes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7402" y="1173080"/>
            <a:ext cx="2243178" cy="120242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42502" y="1300123"/>
            <a:ext cx="2452337" cy="91503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6839" y="96761"/>
            <a:ext cx="11281410" cy="440055"/>
          </a:xfrm>
          <a:prstGeom prst="rect">
            <a:avLst/>
          </a:prstGeom>
          <a:solidFill>
            <a:srgbClr val="C5DFB4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360"/>
              </a:lnSpc>
            </a:pPr>
            <a:r>
              <a:rPr sz="3200" dirty="0"/>
              <a:t>Social</a:t>
            </a:r>
            <a:r>
              <a:rPr sz="3200" spc="-25" dirty="0"/>
              <a:t> </a:t>
            </a:r>
            <a:r>
              <a:rPr sz="3200" spc="-10" dirty="0"/>
              <a:t>Indicators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226263" y="529793"/>
            <a:ext cx="11821795" cy="61347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5430" indent="-2286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65430" algn="l"/>
              </a:tabLst>
            </a:pPr>
            <a:r>
              <a:rPr sz="2000" spc="-50" dirty="0">
                <a:latin typeface="Times New Roman"/>
                <a:cs typeface="Times New Roman"/>
              </a:rPr>
              <a:t>We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have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analysed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multiple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social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sustainability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indicators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LFP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NMC</a:t>
            </a:r>
            <a:r>
              <a:rPr sz="2000" spc="-10" dirty="0">
                <a:latin typeface="Times New Roman"/>
                <a:cs typeface="Times New Roman"/>
              </a:rPr>
              <a:t> method</a:t>
            </a:r>
            <a:endParaRPr sz="20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305"/>
              </a:spcBef>
              <a:buAutoNum type="arabicPeriod"/>
              <a:tabLst>
                <a:tab pos="241300" algn="l"/>
              </a:tabLst>
            </a:pPr>
            <a:r>
              <a:rPr sz="1800" b="1" dirty="0">
                <a:solidFill>
                  <a:srgbClr val="FF0000"/>
                </a:solidFill>
                <a:latin typeface="Times New Roman"/>
                <a:cs typeface="Times New Roman"/>
              </a:rPr>
              <a:t>Health</a:t>
            </a:r>
            <a:r>
              <a:rPr sz="18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r>
              <a:rPr sz="1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Safety</a:t>
            </a:r>
            <a:endParaRPr sz="1800">
              <a:latin typeface="Times New Roman"/>
              <a:cs typeface="Times New Roman"/>
            </a:endParaRPr>
          </a:p>
          <a:p>
            <a:pPr marL="240665" lvl="1" indent="-227965">
              <a:lnSpc>
                <a:spcPts val="1885"/>
              </a:lnSpc>
              <a:spcBef>
                <a:spcPts val="420"/>
              </a:spcBef>
              <a:buFont typeface="Arial MT"/>
              <a:buChar char="•"/>
              <a:tabLst>
                <a:tab pos="240665" algn="l"/>
              </a:tabLst>
            </a:pPr>
            <a:r>
              <a:rPr sz="1600" i="1" dirty="0">
                <a:latin typeface="Times New Roman"/>
                <a:cs typeface="Times New Roman"/>
              </a:rPr>
              <a:t>Chemical</a:t>
            </a:r>
            <a:r>
              <a:rPr sz="1600" i="1" spc="-30" dirty="0">
                <a:latin typeface="Times New Roman"/>
                <a:cs typeface="Times New Roman"/>
              </a:rPr>
              <a:t> </a:t>
            </a:r>
            <a:r>
              <a:rPr sz="1600" i="1" spc="-10" dirty="0">
                <a:latin typeface="Times New Roman"/>
                <a:cs typeface="Times New Roman"/>
              </a:rPr>
              <a:t>Exposure</a:t>
            </a:r>
            <a:r>
              <a:rPr sz="1600" b="1" i="1" spc="-10" dirty="0">
                <a:latin typeface="Times New Roman"/>
                <a:cs typeface="Times New Roman"/>
              </a:rPr>
              <a:t>:</a:t>
            </a:r>
            <a:endParaRPr sz="1600">
              <a:latin typeface="Times New Roman"/>
              <a:cs typeface="Times New Roman"/>
            </a:endParaRPr>
          </a:p>
          <a:p>
            <a:pPr marL="756285" lvl="2" indent="-286385">
              <a:lnSpc>
                <a:spcPts val="1850"/>
              </a:lnSpc>
              <a:buFont typeface="Arial MT"/>
              <a:buChar char="•"/>
              <a:tabLst>
                <a:tab pos="756285" algn="l"/>
              </a:tabLst>
            </a:pPr>
            <a:r>
              <a:rPr sz="1600" b="1" dirty="0">
                <a:latin typeface="Times New Roman"/>
                <a:cs typeface="Times New Roman"/>
              </a:rPr>
              <a:t>LFP: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Phosphates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are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highly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reactive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causes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formation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phosphoric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acid,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which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corrosive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byproduct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(-</a:t>
            </a:r>
            <a:r>
              <a:rPr sz="1600" spc="-50" dirty="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  <a:p>
            <a:pPr marL="756285" lvl="2" indent="-286385">
              <a:lnSpc>
                <a:spcPts val="1885"/>
              </a:lnSpc>
              <a:buFont typeface="Arial MT"/>
              <a:buChar char="•"/>
              <a:tabLst>
                <a:tab pos="756285" algn="l"/>
              </a:tabLst>
            </a:pPr>
            <a:r>
              <a:rPr sz="1600" b="1" dirty="0">
                <a:latin typeface="Times New Roman"/>
                <a:cs typeface="Times New Roman"/>
              </a:rPr>
              <a:t>NMC:</a:t>
            </a:r>
            <a:r>
              <a:rPr sz="1600" b="1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intermediates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NMC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processing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are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more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chemically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stable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during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production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(+).</a:t>
            </a:r>
            <a:endParaRPr sz="1600">
              <a:latin typeface="Times New Roman"/>
              <a:cs typeface="Times New Roman"/>
            </a:endParaRPr>
          </a:p>
          <a:p>
            <a:pPr marL="756285" lvl="2" indent="-286385">
              <a:lnSpc>
                <a:spcPts val="1885"/>
              </a:lnSpc>
              <a:spcBef>
                <a:spcPts val="1760"/>
              </a:spcBef>
              <a:buFont typeface="Arial MT"/>
              <a:buChar char="•"/>
              <a:tabLst>
                <a:tab pos="756285" algn="l"/>
              </a:tabLst>
            </a:pPr>
            <a:r>
              <a:rPr sz="1600" b="1" dirty="0">
                <a:latin typeface="Times New Roman"/>
                <a:cs typeface="Times New Roman"/>
              </a:rPr>
              <a:t>LFP: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Thermally stable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at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higher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temperature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(+)</a:t>
            </a:r>
            <a:endParaRPr sz="1600">
              <a:latin typeface="Times New Roman"/>
              <a:cs typeface="Times New Roman"/>
            </a:endParaRPr>
          </a:p>
          <a:p>
            <a:pPr marL="756285" lvl="2" indent="-286385">
              <a:lnSpc>
                <a:spcPts val="1885"/>
              </a:lnSpc>
              <a:buFont typeface="Arial MT"/>
              <a:buChar char="•"/>
              <a:tabLst>
                <a:tab pos="756285" algn="l"/>
              </a:tabLst>
            </a:pPr>
            <a:r>
              <a:rPr sz="1600" b="1" dirty="0">
                <a:latin typeface="Times New Roman"/>
                <a:cs typeface="Times New Roman"/>
              </a:rPr>
              <a:t>NMC:</a:t>
            </a:r>
            <a:r>
              <a:rPr sz="1600" b="1" spc="-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Thermally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unstable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at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higher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temperature (-</a:t>
            </a:r>
            <a:r>
              <a:rPr sz="1600" spc="-50" dirty="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  <a:p>
            <a:pPr marL="240665" lvl="1" indent="-227965">
              <a:lnSpc>
                <a:spcPts val="1885"/>
              </a:lnSpc>
              <a:spcBef>
                <a:spcPts val="425"/>
              </a:spcBef>
              <a:buFont typeface="Arial MT"/>
              <a:buChar char="•"/>
              <a:tabLst>
                <a:tab pos="240665" algn="l"/>
              </a:tabLst>
            </a:pPr>
            <a:r>
              <a:rPr sz="1600" i="1" dirty="0">
                <a:latin typeface="Times New Roman"/>
                <a:cs typeface="Times New Roman"/>
              </a:rPr>
              <a:t>Dust</a:t>
            </a:r>
            <a:r>
              <a:rPr sz="1600" i="1" spc="-20" dirty="0">
                <a:latin typeface="Times New Roman"/>
                <a:cs typeface="Times New Roman"/>
              </a:rPr>
              <a:t> </a:t>
            </a:r>
            <a:r>
              <a:rPr sz="1600" i="1" spc="-10" dirty="0">
                <a:latin typeface="Times New Roman"/>
                <a:cs typeface="Times New Roman"/>
              </a:rPr>
              <a:t>Exposure</a:t>
            </a:r>
            <a:r>
              <a:rPr sz="1600" spc="-10" dirty="0">
                <a:latin typeface="Times New Roman"/>
                <a:cs typeface="Times New Roman"/>
              </a:rPr>
              <a:t>:</a:t>
            </a:r>
            <a:endParaRPr sz="1600">
              <a:latin typeface="Times New Roman"/>
              <a:cs typeface="Times New Roman"/>
            </a:endParaRPr>
          </a:p>
          <a:p>
            <a:pPr marL="756285" lvl="2" indent="-286385">
              <a:lnSpc>
                <a:spcPts val="1839"/>
              </a:lnSpc>
              <a:buFont typeface="Arial MT"/>
              <a:buChar char="•"/>
              <a:tabLst>
                <a:tab pos="756285" algn="l"/>
              </a:tabLst>
            </a:pPr>
            <a:r>
              <a:rPr sz="1600" b="1" dirty="0">
                <a:latin typeface="Times New Roman"/>
                <a:cs typeface="Times New Roman"/>
              </a:rPr>
              <a:t>LFP:</a:t>
            </a:r>
            <a:r>
              <a:rPr sz="1600" b="1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Fine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particles LFP</a:t>
            </a:r>
            <a:r>
              <a:rPr sz="1600" spc="-9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cathode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powder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disperse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easily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cause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respiratory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risks.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b="1" spc="-25" dirty="0">
                <a:latin typeface="Times New Roman"/>
                <a:cs typeface="Times New Roman"/>
              </a:rPr>
              <a:t>(-</a:t>
            </a:r>
            <a:r>
              <a:rPr sz="1600" b="1" spc="-50" dirty="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  <a:p>
            <a:pPr marL="756285" lvl="2" indent="-286385">
              <a:lnSpc>
                <a:spcPts val="1880"/>
              </a:lnSpc>
              <a:buFont typeface="Arial MT"/>
              <a:buChar char="•"/>
              <a:tabLst>
                <a:tab pos="756285" algn="l"/>
              </a:tabLst>
            </a:pPr>
            <a:r>
              <a:rPr sz="1600" b="1" dirty="0">
                <a:latin typeface="Times New Roman"/>
                <a:cs typeface="Times New Roman"/>
              </a:rPr>
              <a:t>NMC: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Greater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particle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size/slurry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form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during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process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reduces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airborne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exposure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risks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b="1" spc="-25" dirty="0">
                <a:latin typeface="Times New Roman"/>
                <a:cs typeface="Times New Roman"/>
              </a:rPr>
              <a:t>(+)</a:t>
            </a:r>
            <a:endParaRPr sz="1600">
              <a:latin typeface="Times New Roman"/>
              <a:cs typeface="Times New Roman"/>
            </a:endParaRPr>
          </a:p>
          <a:p>
            <a:pPr marL="213995" indent="-201295">
              <a:lnSpc>
                <a:spcPct val="100000"/>
              </a:lnSpc>
              <a:spcBef>
                <a:spcPts val="430"/>
              </a:spcBef>
              <a:buAutoNum type="arabicPeriod" startAt="2"/>
              <a:tabLst>
                <a:tab pos="213995" algn="l"/>
              </a:tabLst>
            </a:pPr>
            <a:r>
              <a:rPr sz="16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Demography</a:t>
            </a:r>
            <a:endParaRPr sz="1600">
              <a:latin typeface="Times New Roman"/>
              <a:cs typeface="Times New Roman"/>
            </a:endParaRPr>
          </a:p>
          <a:p>
            <a:pPr marL="240665" lvl="1" indent="-227965">
              <a:lnSpc>
                <a:spcPts val="1885"/>
              </a:lnSpc>
              <a:spcBef>
                <a:spcPts val="420"/>
              </a:spcBef>
              <a:buFont typeface="Arial MT"/>
              <a:buChar char="•"/>
              <a:tabLst>
                <a:tab pos="240665" algn="l"/>
              </a:tabLst>
            </a:pPr>
            <a:r>
              <a:rPr sz="1600" i="1" spc="-10" dirty="0">
                <a:latin typeface="Times New Roman"/>
                <a:cs typeface="Times New Roman"/>
              </a:rPr>
              <a:t>Displacement:</a:t>
            </a:r>
            <a:endParaRPr sz="1600">
              <a:latin typeface="Times New Roman"/>
              <a:cs typeface="Times New Roman"/>
            </a:endParaRPr>
          </a:p>
          <a:p>
            <a:pPr marL="756285" lvl="2" indent="-286385">
              <a:lnSpc>
                <a:spcPts val="1845"/>
              </a:lnSpc>
              <a:buFont typeface="Arial MT"/>
              <a:buChar char="•"/>
              <a:tabLst>
                <a:tab pos="756285" algn="l"/>
              </a:tabLst>
            </a:pPr>
            <a:r>
              <a:rPr sz="1600" b="1" dirty="0">
                <a:latin typeface="Times New Roman"/>
                <a:cs typeface="Times New Roman"/>
              </a:rPr>
              <a:t>LFP:</a:t>
            </a:r>
            <a:r>
              <a:rPr sz="1600" b="1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Rising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costs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houses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near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Gigafactory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caused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displacement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lesser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privileged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people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</a:t>
            </a:r>
            <a:r>
              <a:rPr sz="1600" b="1" dirty="0">
                <a:latin typeface="Times New Roman"/>
                <a:cs typeface="Times New Roman"/>
              </a:rPr>
              <a:t>-</a:t>
            </a:r>
            <a:r>
              <a:rPr sz="1600" spc="-50" dirty="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  <a:p>
            <a:pPr marL="756285" lvl="2" indent="-286385">
              <a:lnSpc>
                <a:spcPts val="1880"/>
              </a:lnSpc>
              <a:buFont typeface="Arial MT"/>
              <a:buChar char="•"/>
              <a:tabLst>
                <a:tab pos="756285" algn="l"/>
              </a:tabLst>
            </a:pPr>
            <a:r>
              <a:rPr sz="1600" b="1" dirty="0">
                <a:latin typeface="Times New Roman"/>
                <a:cs typeface="Times New Roman"/>
              </a:rPr>
              <a:t>NMC: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Influx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people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resulted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initial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inflation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housing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but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lesser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affordability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brought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housing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priced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down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(+)</a:t>
            </a:r>
            <a:endParaRPr sz="1600">
              <a:latin typeface="Times New Roman"/>
              <a:cs typeface="Times New Roman"/>
            </a:endParaRPr>
          </a:p>
          <a:p>
            <a:pPr marL="213995" indent="-201295">
              <a:lnSpc>
                <a:spcPct val="100000"/>
              </a:lnSpc>
              <a:spcBef>
                <a:spcPts val="434"/>
              </a:spcBef>
              <a:buAutoNum type="arabicPeriod" startAt="3"/>
              <a:tabLst>
                <a:tab pos="213995" algn="l"/>
              </a:tabLst>
            </a:pPr>
            <a:r>
              <a:rPr sz="16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Inequality</a:t>
            </a:r>
            <a:endParaRPr sz="1600">
              <a:latin typeface="Times New Roman"/>
              <a:cs typeface="Times New Roman"/>
            </a:endParaRPr>
          </a:p>
          <a:p>
            <a:pPr marL="240665" lvl="1" indent="-227965">
              <a:lnSpc>
                <a:spcPts val="1885"/>
              </a:lnSpc>
              <a:spcBef>
                <a:spcPts val="420"/>
              </a:spcBef>
              <a:buFont typeface="Arial MT"/>
              <a:buChar char="•"/>
              <a:tabLst>
                <a:tab pos="240665" algn="l"/>
              </a:tabLst>
            </a:pPr>
            <a:r>
              <a:rPr sz="1600" i="1" dirty="0">
                <a:latin typeface="Times New Roman"/>
                <a:cs typeface="Times New Roman"/>
              </a:rPr>
              <a:t>Economic</a:t>
            </a:r>
            <a:r>
              <a:rPr sz="1600" i="1" spc="-55" dirty="0">
                <a:latin typeface="Times New Roman"/>
                <a:cs typeface="Times New Roman"/>
              </a:rPr>
              <a:t> </a:t>
            </a:r>
            <a:r>
              <a:rPr sz="1600" i="1" spc="-10" dirty="0">
                <a:latin typeface="Times New Roman"/>
                <a:cs typeface="Times New Roman"/>
              </a:rPr>
              <a:t>Disparity:</a:t>
            </a:r>
            <a:endParaRPr sz="1600">
              <a:latin typeface="Times New Roman"/>
              <a:cs typeface="Times New Roman"/>
            </a:endParaRPr>
          </a:p>
          <a:p>
            <a:pPr marL="756285" lvl="2" indent="-286385">
              <a:lnSpc>
                <a:spcPts val="1885"/>
              </a:lnSpc>
              <a:buFont typeface="Arial MT"/>
              <a:buChar char="•"/>
              <a:tabLst>
                <a:tab pos="756285" algn="l"/>
              </a:tabLst>
            </a:pPr>
            <a:r>
              <a:rPr sz="1600" b="1" dirty="0">
                <a:latin typeface="Times New Roman"/>
                <a:cs typeface="Times New Roman"/>
              </a:rPr>
              <a:t>LFP</a:t>
            </a:r>
            <a:r>
              <a:rPr sz="1600" b="1" spc="-10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and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NMC:</a:t>
            </a:r>
            <a:r>
              <a:rPr sz="1600" b="1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Depriving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middle-</a:t>
            </a:r>
            <a:r>
              <a:rPr sz="1600" dirty="0">
                <a:latin typeface="Times New Roman"/>
                <a:cs typeface="Times New Roman"/>
              </a:rPr>
              <a:t>skilled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ones;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better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economic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opportunities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only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highly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skilled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low-wage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workers</a:t>
            </a:r>
            <a:r>
              <a:rPr sz="1600" spc="-20" dirty="0">
                <a:latin typeface="Times New Roman"/>
                <a:cs typeface="Times New Roman"/>
              </a:rPr>
              <a:t> (</a:t>
            </a:r>
            <a:r>
              <a:rPr sz="1600" b="1" spc="-20" dirty="0">
                <a:latin typeface="Times New Roman"/>
                <a:cs typeface="Times New Roman"/>
              </a:rPr>
              <a:t>-</a:t>
            </a:r>
            <a:r>
              <a:rPr sz="1600" spc="-50" dirty="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  <a:p>
            <a:pPr marL="213995" indent="-201295">
              <a:lnSpc>
                <a:spcPct val="100000"/>
              </a:lnSpc>
              <a:spcBef>
                <a:spcPts val="420"/>
              </a:spcBef>
              <a:buAutoNum type="arabicPeriod" startAt="4"/>
              <a:tabLst>
                <a:tab pos="213995" algn="l"/>
              </a:tabLst>
            </a:pPr>
            <a:r>
              <a:rPr sz="1600" b="1" dirty="0">
                <a:solidFill>
                  <a:srgbClr val="FF0000"/>
                </a:solidFill>
                <a:latin typeface="Times New Roman"/>
                <a:cs typeface="Times New Roman"/>
              </a:rPr>
              <a:t>Cultural</a:t>
            </a:r>
            <a:r>
              <a:rPr sz="1600" b="1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Tensions</a:t>
            </a:r>
            <a:endParaRPr sz="1600">
              <a:latin typeface="Times New Roman"/>
              <a:cs typeface="Times New Roman"/>
            </a:endParaRPr>
          </a:p>
          <a:p>
            <a:pPr marL="240665" lvl="1" indent="-227965">
              <a:lnSpc>
                <a:spcPts val="1885"/>
              </a:lnSpc>
              <a:spcBef>
                <a:spcPts val="420"/>
              </a:spcBef>
              <a:buFont typeface="Arial MT"/>
              <a:buChar char="•"/>
              <a:tabLst>
                <a:tab pos="240665" algn="l"/>
              </a:tabLst>
            </a:pPr>
            <a:r>
              <a:rPr sz="1600" i="1" dirty="0">
                <a:latin typeface="Times New Roman"/>
                <a:cs typeface="Times New Roman"/>
              </a:rPr>
              <a:t>Indigenous</a:t>
            </a:r>
            <a:r>
              <a:rPr sz="1600" i="1" spc="-75" dirty="0">
                <a:latin typeface="Times New Roman"/>
                <a:cs typeface="Times New Roman"/>
              </a:rPr>
              <a:t> </a:t>
            </a:r>
            <a:r>
              <a:rPr sz="1600" i="1" spc="-10" dirty="0">
                <a:latin typeface="Times New Roman"/>
                <a:cs typeface="Times New Roman"/>
              </a:rPr>
              <a:t>Communities</a:t>
            </a:r>
            <a:r>
              <a:rPr sz="1600" spc="-10" dirty="0">
                <a:latin typeface="Times New Roman"/>
                <a:cs typeface="Times New Roman"/>
              </a:rPr>
              <a:t>:</a:t>
            </a:r>
            <a:endParaRPr sz="1600">
              <a:latin typeface="Times New Roman"/>
              <a:cs typeface="Times New Roman"/>
            </a:endParaRPr>
          </a:p>
          <a:p>
            <a:pPr marL="756285" lvl="2" indent="-286385">
              <a:lnSpc>
                <a:spcPts val="1850"/>
              </a:lnSpc>
              <a:buFont typeface="Arial MT"/>
              <a:buChar char="•"/>
              <a:tabLst>
                <a:tab pos="756285" algn="l"/>
              </a:tabLst>
            </a:pPr>
            <a:r>
              <a:rPr sz="1600" b="1" dirty="0">
                <a:latin typeface="Times New Roman"/>
                <a:cs typeface="Times New Roman"/>
              </a:rPr>
              <a:t>LFP: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Issues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related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destruction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native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land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(Native</a:t>
            </a:r>
            <a:r>
              <a:rPr sz="1600" spc="-9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Americans)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</a:t>
            </a:r>
            <a:r>
              <a:rPr sz="1600" b="1" dirty="0">
                <a:latin typeface="Times New Roman"/>
                <a:cs typeface="Times New Roman"/>
              </a:rPr>
              <a:t>-</a:t>
            </a:r>
            <a:r>
              <a:rPr sz="1600" spc="-50" dirty="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  <a:p>
            <a:pPr marL="756285" marR="630555" lvl="2" indent="-287020">
              <a:lnSpc>
                <a:spcPct val="70000"/>
              </a:lnSpc>
              <a:spcBef>
                <a:spcPts val="540"/>
              </a:spcBef>
              <a:buFont typeface="Arial MT"/>
              <a:buChar char="•"/>
              <a:tabLst>
                <a:tab pos="756285" algn="l"/>
              </a:tabLst>
            </a:pPr>
            <a:r>
              <a:rPr sz="1600" b="1" dirty="0">
                <a:latin typeface="Times New Roman"/>
                <a:cs typeface="Times New Roman"/>
              </a:rPr>
              <a:t>NMC: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Local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culture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at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risk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due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difficulty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newcomers to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assimilate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Reno-Sparks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Indian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Colony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faces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urbanization</a:t>
            </a:r>
            <a:r>
              <a:rPr sz="1600" spc="-25" dirty="0">
                <a:latin typeface="Times New Roman"/>
                <a:cs typeface="Times New Roman"/>
              </a:rPr>
              <a:t> and </a:t>
            </a:r>
            <a:r>
              <a:rPr sz="1600" dirty="0">
                <a:latin typeface="Times New Roman"/>
                <a:cs typeface="Times New Roman"/>
              </a:rPr>
              <a:t>economic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(</a:t>
            </a:r>
            <a:r>
              <a:rPr sz="1600" b="1" spc="-20" dirty="0">
                <a:latin typeface="Times New Roman"/>
                <a:cs typeface="Times New Roman"/>
              </a:rPr>
              <a:t>-</a:t>
            </a:r>
            <a:r>
              <a:rPr sz="1600" spc="-50" dirty="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0304" y="104648"/>
            <a:ext cx="10407650" cy="413194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84150" indent="-174625">
              <a:lnSpc>
                <a:spcPct val="100000"/>
              </a:lnSpc>
              <a:spcBef>
                <a:spcPts val="880"/>
              </a:spcBef>
              <a:buClr>
                <a:srgbClr val="FF0000"/>
              </a:buClr>
              <a:buSzPct val="94444"/>
              <a:buFont typeface="Times New Roman"/>
              <a:buAutoNum type="arabicPeriod" startAt="5"/>
              <a:tabLst>
                <a:tab pos="184150" algn="l"/>
              </a:tabLst>
            </a:pPr>
            <a:r>
              <a:rPr sz="1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Employment</a:t>
            </a:r>
            <a:endParaRPr sz="1800">
              <a:latin typeface="Times New Roman"/>
              <a:cs typeface="Times New Roman"/>
            </a:endParaRPr>
          </a:p>
          <a:p>
            <a:pPr marL="240665" lvl="1" indent="-227965">
              <a:lnSpc>
                <a:spcPct val="100000"/>
              </a:lnSpc>
              <a:spcBef>
                <a:spcPts val="780"/>
              </a:spcBef>
              <a:buFont typeface="Arial MT"/>
              <a:buChar char="•"/>
              <a:tabLst>
                <a:tab pos="240665" algn="l"/>
              </a:tabLst>
            </a:pPr>
            <a:r>
              <a:rPr sz="1800" b="1" i="1" dirty="0">
                <a:latin typeface="Times New Roman"/>
                <a:cs typeface="Times New Roman"/>
              </a:rPr>
              <a:t>Job</a:t>
            </a:r>
            <a:r>
              <a:rPr sz="1800" b="1" i="1" spc="-10" dirty="0">
                <a:latin typeface="Times New Roman"/>
                <a:cs typeface="Times New Roman"/>
              </a:rPr>
              <a:t> Creation:</a:t>
            </a:r>
            <a:endParaRPr sz="1800">
              <a:latin typeface="Times New Roman"/>
              <a:cs typeface="Times New Roman"/>
            </a:endParaRPr>
          </a:p>
          <a:p>
            <a:pPr marL="756285" lvl="2" indent="-287020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756285" algn="l"/>
              </a:tabLst>
            </a:pPr>
            <a:r>
              <a:rPr sz="1800" b="1" dirty="0">
                <a:latin typeface="Times New Roman"/>
                <a:cs typeface="Times New Roman"/>
              </a:rPr>
              <a:t>LFP: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Gigafactory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local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employment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reduced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from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7.5%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3.4%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from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2010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2013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(</a:t>
            </a:r>
            <a:r>
              <a:rPr sz="1800" b="1" spc="-20" dirty="0">
                <a:latin typeface="Times New Roman"/>
                <a:cs typeface="Times New Roman"/>
              </a:rPr>
              <a:t>+</a:t>
            </a:r>
            <a:r>
              <a:rPr sz="1800" spc="-20" dirty="0">
                <a:latin typeface="Times New Roman"/>
                <a:cs typeface="Times New Roman"/>
              </a:rPr>
              <a:t>).</a:t>
            </a:r>
            <a:endParaRPr sz="1800">
              <a:latin typeface="Times New Roman"/>
              <a:cs typeface="Times New Roman"/>
            </a:endParaRPr>
          </a:p>
          <a:p>
            <a:pPr marL="756285" lvl="2" indent="-28702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756285" algn="l"/>
              </a:tabLst>
            </a:pPr>
            <a:r>
              <a:rPr sz="1800" b="1" dirty="0">
                <a:latin typeface="Times New Roman"/>
                <a:cs typeface="Times New Roman"/>
              </a:rPr>
              <a:t>NMC: </a:t>
            </a:r>
            <a:r>
              <a:rPr sz="1800" dirty="0">
                <a:latin typeface="Times New Roman"/>
                <a:cs typeface="Times New Roman"/>
              </a:rPr>
              <a:t>NMC companies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created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2,300+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jobs and increased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average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wage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$32.67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(+).</a:t>
            </a:r>
            <a:endParaRPr sz="18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780"/>
              </a:spcBef>
              <a:buAutoNum type="arabicPeriod" startAt="6"/>
              <a:tabLst>
                <a:tab pos="240665" algn="l"/>
              </a:tabLst>
            </a:pPr>
            <a:r>
              <a:rPr sz="1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Education</a:t>
            </a:r>
            <a:endParaRPr sz="1800">
              <a:latin typeface="Times New Roman"/>
              <a:cs typeface="Times New Roman"/>
            </a:endParaRPr>
          </a:p>
          <a:p>
            <a:pPr marL="240665" lvl="1" indent="-227965">
              <a:lnSpc>
                <a:spcPct val="100000"/>
              </a:lnSpc>
              <a:spcBef>
                <a:spcPts val="780"/>
              </a:spcBef>
              <a:buFont typeface="Arial MT"/>
              <a:buChar char="•"/>
              <a:tabLst>
                <a:tab pos="240665" algn="l"/>
              </a:tabLst>
            </a:pPr>
            <a:r>
              <a:rPr sz="1800" b="1" i="1" dirty="0">
                <a:latin typeface="Times New Roman"/>
                <a:cs typeface="Times New Roman"/>
              </a:rPr>
              <a:t>Skill</a:t>
            </a:r>
            <a:r>
              <a:rPr sz="1800" b="1" i="1" spc="-5" dirty="0">
                <a:latin typeface="Times New Roman"/>
                <a:cs typeface="Times New Roman"/>
              </a:rPr>
              <a:t> </a:t>
            </a:r>
            <a:r>
              <a:rPr sz="1800" b="1" i="1" spc="-10" dirty="0">
                <a:latin typeface="Times New Roman"/>
                <a:cs typeface="Times New Roman"/>
              </a:rPr>
              <a:t>Development:</a:t>
            </a:r>
            <a:endParaRPr sz="1800">
              <a:latin typeface="Times New Roman"/>
              <a:cs typeface="Times New Roman"/>
            </a:endParaRPr>
          </a:p>
          <a:p>
            <a:pPr marL="756285" lvl="2" indent="-28702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756285" algn="l"/>
              </a:tabLst>
            </a:pPr>
            <a:r>
              <a:rPr sz="1800" b="1" dirty="0">
                <a:latin typeface="Times New Roman"/>
                <a:cs typeface="Times New Roman"/>
              </a:rPr>
              <a:t>LFP:</a:t>
            </a:r>
            <a:r>
              <a:rPr sz="1800" b="1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Training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program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1,000+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skilled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workers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Truckee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Community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College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under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Gigafactory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(+)</a:t>
            </a:r>
            <a:endParaRPr sz="1800">
              <a:latin typeface="Times New Roman"/>
              <a:cs typeface="Times New Roman"/>
            </a:endParaRPr>
          </a:p>
          <a:p>
            <a:pPr marL="756285" lvl="2" indent="-287020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756285" algn="l"/>
              </a:tabLst>
            </a:pPr>
            <a:r>
              <a:rPr sz="1800" b="1" dirty="0">
                <a:latin typeface="Times New Roman"/>
                <a:cs typeface="Times New Roman"/>
              </a:rPr>
              <a:t>NMC: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Collaboration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Dragonfly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Energy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University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Nevada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 entrepreneurs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(+).</a:t>
            </a:r>
            <a:endParaRPr sz="18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785"/>
              </a:spcBef>
              <a:buAutoNum type="arabicPeriod" startAt="7"/>
              <a:tabLst>
                <a:tab pos="240665" algn="l"/>
              </a:tabLst>
            </a:pPr>
            <a:r>
              <a:rPr sz="1800" b="1" dirty="0">
                <a:solidFill>
                  <a:srgbClr val="FF0000"/>
                </a:solidFill>
                <a:latin typeface="Times New Roman"/>
                <a:cs typeface="Times New Roman"/>
              </a:rPr>
              <a:t>Economic</a:t>
            </a:r>
            <a:r>
              <a:rPr sz="1800" b="1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Development</a:t>
            </a:r>
            <a:endParaRPr sz="1800">
              <a:latin typeface="Times New Roman"/>
              <a:cs typeface="Times New Roman"/>
            </a:endParaRPr>
          </a:p>
          <a:p>
            <a:pPr marL="240665" lvl="1" indent="-227965">
              <a:lnSpc>
                <a:spcPct val="100000"/>
              </a:lnSpc>
              <a:spcBef>
                <a:spcPts val="780"/>
              </a:spcBef>
              <a:buFont typeface="Arial MT"/>
              <a:buChar char="•"/>
              <a:tabLst>
                <a:tab pos="240665" algn="l"/>
              </a:tabLst>
            </a:pPr>
            <a:r>
              <a:rPr sz="1800" b="1" i="1" dirty="0">
                <a:latin typeface="Times New Roman"/>
                <a:cs typeface="Times New Roman"/>
              </a:rPr>
              <a:t>Community</a:t>
            </a:r>
            <a:r>
              <a:rPr sz="1800" b="1" i="1" spc="-40" dirty="0"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Times New Roman"/>
                <a:cs typeface="Times New Roman"/>
              </a:rPr>
              <a:t>and</a:t>
            </a:r>
            <a:r>
              <a:rPr sz="1800" b="1" i="1" spc="-20" dirty="0"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Times New Roman"/>
                <a:cs typeface="Times New Roman"/>
              </a:rPr>
              <a:t>Infrastructure </a:t>
            </a:r>
            <a:r>
              <a:rPr sz="1800" b="1" i="1" spc="-10" dirty="0">
                <a:latin typeface="Times New Roman"/>
                <a:cs typeface="Times New Roman"/>
              </a:rPr>
              <a:t>Investment:</a:t>
            </a:r>
            <a:endParaRPr sz="1800">
              <a:latin typeface="Times New Roman"/>
              <a:cs typeface="Times New Roman"/>
            </a:endParaRPr>
          </a:p>
          <a:p>
            <a:pPr marL="756285" lvl="2" indent="-28702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756285" algn="l"/>
              </a:tabLst>
            </a:pPr>
            <a:r>
              <a:rPr sz="1800" b="1" dirty="0">
                <a:latin typeface="Times New Roman"/>
                <a:cs typeface="Times New Roman"/>
              </a:rPr>
              <a:t>LFP: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Gigafactory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contributes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local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infrastructure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such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education,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healthcare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transportation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(+).</a:t>
            </a:r>
            <a:endParaRPr sz="1800">
              <a:latin typeface="Times New Roman"/>
              <a:cs typeface="Times New Roman"/>
            </a:endParaRPr>
          </a:p>
          <a:p>
            <a:pPr marL="756285" lvl="2" indent="-28702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756285" algn="l"/>
              </a:tabLst>
            </a:pPr>
            <a:r>
              <a:rPr sz="1800" b="1" dirty="0">
                <a:latin typeface="Times New Roman"/>
                <a:cs typeface="Times New Roman"/>
              </a:rPr>
              <a:t>NMC: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Dragonfly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Energy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contributes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national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projects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assists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local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businesses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(+).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5282" rIns="0" bIns="0" rtlCol="0">
            <a:spAutoFit/>
          </a:bodyPr>
          <a:lstStyle/>
          <a:p>
            <a:pPr marL="442023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7288" y="1287526"/>
            <a:ext cx="11172825" cy="4629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6350" indent="-22923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1800" b="1" dirty="0">
                <a:latin typeface="Times New Roman"/>
                <a:cs typeface="Times New Roman"/>
              </a:rPr>
              <a:t>1)</a:t>
            </a:r>
            <a:r>
              <a:rPr sz="1800" b="1" spc="48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Environmental</a:t>
            </a:r>
            <a:r>
              <a:rPr sz="1800" b="1" spc="484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Impact:</a:t>
            </a:r>
            <a:r>
              <a:rPr sz="1800" b="1" spc="48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Compared</a:t>
            </a:r>
            <a:r>
              <a:rPr sz="1800" spc="4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4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4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LFP</a:t>
            </a:r>
            <a:r>
              <a:rPr sz="1800" spc="4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method,</a:t>
            </a:r>
            <a:r>
              <a:rPr sz="1800" spc="4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which</a:t>
            </a:r>
            <a:r>
              <a:rPr sz="1800" spc="48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produces</a:t>
            </a:r>
            <a:r>
              <a:rPr sz="1800" spc="4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fine</a:t>
            </a:r>
            <a:r>
              <a:rPr sz="1800" spc="4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particulate</a:t>
            </a:r>
            <a:r>
              <a:rPr sz="1800" spc="4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matter</a:t>
            </a:r>
            <a:r>
              <a:rPr sz="1800" spc="4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that</a:t>
            </a:r>
            <a:r>
              <a:rPr sz="1800" spc="48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causes </a:t>
            </a:r>
            <a:r>
              <a:rPr sz="1800" dirty="0">
                <a:latin typeface="Times New Roman"/>
                <a:cs typeface="Times New Roman"/>
              </a:rPr>
              <a:t>respiratory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problems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more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environmental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damage,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NMC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battery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production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process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emits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fewer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pollutants.</a:t>
            </a:r>
            <a:endParaRPr sz="1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994"/>
              </a:spcBef>
              <a:buFont typeface="Arial MT"/>
              <a:buChar char="•"/>
              <a:tabLst>
                <a:tab pos="241300" algn="l"/>
              </a:tabLst>
            </a:pPr>
            <a:r>
              <a:rPr sz="1800" b="1" dirty="0">
                <a:latin typeface="Times New Roman"/>
                <a:cs typeface="Times New Roman"/>
              </a:rPr>
              <a:t>2)</a:t>
            </a:r>
            <a:r>
              <a:rPr sz="1800" b="1" spc="29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Economic</a:t>
            </a:r>
            <a:r>
              <a:rPr sz="1800" b="1" spc="27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Metrics:</a:t>
            </a:r>
            <a:r>
              <a:rPr sz="1800" b="1" spc="2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NMC</a:t>
            </a:r>
            <a:r>
              <a:rPr sz="1800" spc="2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batteries</a:t>
            </a:r>
            <a:r>
              <a:rPr sz="1800" spc="2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have</a:t>
            </a:r>
            <a:r>
              <a:rPr sz="1800" spc="2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stronger</a:t>
            </a:r>
            <a:r>
              <a:rPr sz="1800" spc="3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long-</a:t>
            </a:r>
            <a:r>
              <a:rPr sz="1800" dirty="0">
                <a:latin typeface="Times New Roman"/>
                <a:cs typeface="Times New Roman"/>
              </a:rPr>
              <a:t>term</a:t>
            </a:r>
            <a:r>
              <a:rPr sz="1800" spc="2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economic</a:t>
            </a:r>
            <a:r>
              <a:rPr sz="1800" spc="3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viability</a:t>
            </a:r>
            <a:r>
              <a:rPr sz="1800" spc="3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than</a:t>
            </a:r>
            <a:r>
              <a:rPr sz="1800" spc="2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LFP</a:t>
            </a:r>
            <a:r>
              <a:rPr sz="1800" spc="2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batteries</a:t>
            </a:r>
            <a:r>
              <a:rPr sz="1800" spc="2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due</a:t>
            </a:r>
            <a:r>
              <a:rPr sz="1800" spc="2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28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their</a:t>
            </a:r>
            <a:endParaRPr sz="18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Times New Roman"/>
                <a:cs typeface="Times New Roman"/>
              </a:rPr>
              <a:t>substantially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larger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gross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revenues,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despite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higher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initial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cost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production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cost.</a:t>
            </a:r>
            <a:endParaRPr sz="1800">
              <a:latin typeface="Times New Roman"/>
              <a:cs typeface="Times New Roman"/>
            </a:endParaRPr>
          </a:p>
          <a:p>
            <a:pPr marL="241300" marR="5080" indent="-229235">
              <a:lnSpc>
                <a:spcPct val="100000"/>
              </a:lnSpc>
              <a:spcBef>
                <a:spcPts val="1005"/>
              </a:spcBef>
              <a:buFont typeface="Arial MT"/>
              <a:buChar char="•"/>
              <a:tabLst>
                <a:tab pos="241300" algn="l"/>
              </a:tabLst>
            </a:pPr>
            <a:r>
              <a:rPr sz="1800" b="1" dirty="0">
                <a:latin typeface="Times New Roman"/>
                <a:cs typeface="Times New Roman"/>
              </a:rPr>
              <a:t>3)</a:t>
            </a:r>
            <a:r>
              <a:rPr sz="1800" b="1" spc="1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Social</a:t>
            </a:r>
            <a:r>
              <a:rPr sz="1800" b="1" spc="1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Impact:</a:t>
            </a:r>
            <a:r>
              <a:rPr sz="1800" b="1" spc="1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Both</a:t>
            </a:r>
            <a:r>
              <a:rPr sz="1800" spc="1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LFP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1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NMC</a:t>
            </a:r>
            <a:r>
              <a:rPr sz="1800" spc="1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producing</a:t>
            </a:r>
            <a:r>
              <a:rPr sz="1800" spc="1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companies</a:t>
            </a:r>
            <a:r>
              <a:rPr sz="1800" spc="1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contributed</a:t>
            </a:r>
            <a:r>
              <a:rPr sz="1800" spc="1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significantly</a:t>
            </a:r>
            <a:r>
              <a:rPr sz="1800" spc="1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1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job</a:t>
            </a:r>
            <a:r>
              <a:rPr sz="1800" spc="1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creation</a:t>
            </a:r>
            <a:r>
              <a:rPr sz="1800" spc="1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1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1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Nevada </a:t>
            </a:r>
            <a:r>
              <a:rPr sz="1800" dirty="0">
                <a:latin typeface="Times New Roman"/>
                <a:cs typeface="Times New Roman"/>
              </a:rPr>
              <a:t>region.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However,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indigenous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tribes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have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been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displaced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mining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both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processes.</a:t>
            </a:r>
            <a:endParaRPr sz="1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994"/>
              </a:spcBef>
              <a:buFont typeface="Arial MT"/>
              <a:buChar char="•"/>
              <a:tabLst>
                <a:tab pos="241300" algn="l"/>
              </a:tabLst>
            </a:pPr>
            <a:r>
              <a:rPr sz="1800" b="1" dirty="0">
                <a:latin typeface="Times New Roman"/>
                <a:cs typeface="Times New Roman"/>
              </a:rPr>
              <a:t>4)</a:t>
            </a:r>
            <a:r>
              <a:rPr sz="1800" b="1" spc="20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Stakeholder</a:t>
            </a:r>
            <a:r>
              <a:rPr sz="1800" b="1" spc="16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Interests:</a:t>
            </a:r>
            <a:r>
              <a:rPr sz="1800" b="1" spc="2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Economic</a:t>
            </a:r>
            <a:r>
              <a:rPr sz="1800" spc="2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20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environmental</a:t>
            </a:r>
            <a:r>
              <a:rPr sz="1800" spc="2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concerns</a:t>
            </a:r>
            <a:r>
              <a:rPr sz="1800" spc="1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</a:t>
            </a:r>
            <a:r>
              <a:rPr sz="1800" spc="20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given</a:t>
            </a:r>
            <a:r>
              <a:rPr sz="1800" spc="2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top</a:t>
            </a:r>
            <a:r>
              <a:rPr sz="1800" spc="1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priority</a:t>
            </a:r>
            <a:r>
              <a:rPr sz="1800" spc="2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</a:t>
            </a:r>
            <a:r>
              <a:rPr sz="1800" spc="2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stakeholders,</a:t>
            </a:r>
            <a:r>
              <a:rPr sz="1800" spc="20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19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NMC</a:t>
            </a:r>
            <a:endParaRPr sz="18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Times New Roman"/>
                <a:cs typeface="Times New Roman"/>
              </a:rPr>
              <a:t>performs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better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than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LFP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terms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adhering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more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stringent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government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environmental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laws.</a:t>
            </a:r>
            <a:endParaRPr sz="1800">
              <a:latin typeface="Times New Roman"/>
              <a:cs typeface="Times New Roman"/>
            </a:endParaRPr>
          </a:p>
          <a:p>
            <a:pPr marL="241300" marR="6985" indent="-229235">
              <a:lnSpc>
                <a:spcPct val="100000"/>
              </a:lnSpc>
              <a:spcBef>
                <a:spcPts val="994"/>
              </a:spcBef>
              <a:buFont typeface="Arial MT"/>
              <a:buChar char="•"/>
              <a:tabLst>
                <a:tab pos="241300" algn="l"/>
              </a:tabLst>
            </a:pPr>
            <a:r>
              <a:rPr sz="1800" b="1" dirty="0">
                <a:latin typeface="Times New Roman"/>
                <a:cs typeface="Times New Roman"/>
              </a:rPr>
              <a:t>5)</a:t>
            </a:r>
            <a:r>
              <a:rPr sz="1800" b="1" spc="8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Research</a:t>
            </a:r>
            <a:r>
              <a:rPr sz="1800" b="1" spc="8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and</a:t>
            </a:r>
            <a:r>
              <a:rPr sz="1800" b="1" spc="7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Development:</a:t>
            </a:r>
            <a:r>
              <a:rPr sz="1800" b="1" spc="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order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promote</a:t>
            </a:r>
            <a:r>
              <a:rPr sz="1800" spc="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sustainable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battery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production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encourage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innovation,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NMC </a:t>
            </a:r>
            <a:r>
              <a:rPr sz="1800" dirty="0">
                <a:latin typeface="Times New Roman"/>
                <a:cs typeface="Times New Roman"/>
              </a:rPr>
              <a:t>manufacturers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make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significant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investments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R&amp;D,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work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academic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institutions,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assist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startups.</a:t>
            </a:r>
            <a:endParaRPr sz="1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005"/>
              </a:spcBef>
              <a:buFont typeface="Arial MT"/>
              <a:buChar char="•"/>
              <a:tabLst>
                <a:tab pos="241300" algn="l"/>
              </a:tabLst>
            </a:pPr>
            <a:r>
              <a:rPr sz="1800" b="1" dirty="0">
                <a:latin typeface="Times New Roman"/>
                <a:cs typeface="Times New Roman"/>
              </a:rPr>
              <a:t>6)</a:t>
            </a:r>
            <a:r>
              <a:rPr sz="1800" b="1" spc="30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Technological</a:t>
            </a:r>
            <a:r>
              <a:rPr sz="1800" b="1" spc="30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Advantage:</a:t>
            </a:r>
            <a:r>
              <a:rPr sz="1800" b="1" spc="2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NMC</a:t>
            </a:r>
            <a:r>
              <a:rPr sz="1800" spc="3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batteries</a:t>
            </a:r>
            <a:r>
              <a:rPr sz="1800" spc="2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</a:t>
            </a:r>
            <a:r>
              <a:rPr sz="1800" spc="3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3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more</a:t>
            </a:r>
            <a:r>
              <a:rPr sz="1800" spc="3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viable</a:t>
            </a:r>
            <a:r>
              <a:rPr sz="1800" spc="3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option</a:t>
            </a:r>
            <a:r>
              <a:rPr sz="1800" spc="2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2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electric</a:t>
            </a:r>
            <a:r>
              <a:rPr sz="1800" spc="2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vehicles</a:t>
            </a:r>
            <a:r>
              <a:rPr sz="1800" spc="2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because</a:t>
            </a:r>
            <a:r>
              <a:rPr sz="1800" spc="2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2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its</a:t>
            </a:r>
            <a:r>
              <a:rPr sz="1800" spc="28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higher</a:t>
            </a:r>
            <a:endParaRPr sz="18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Times New Roman"/>
                <a:cs typeface="Times New Roman"/>
              </a:rPr>
              <a:t>energy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density,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compact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&amp;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smaller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size,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improved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performance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colder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climates.</a:t>
            </a:r>
            <a:endParaRPr sz="1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994"/>
              </a:spcBef>
              <a:buFont typeface="Arial MT"/>
              <a:buChar char="•"/>
              <a:tabLst>
                <a:tab pos="241300" algn="l"/>
              </a:tabLst>
            </a:pPr>
            <a:r>
              <a:rPr sz="1800" b="1" dirty="0">
                <a:latin typeface="Times New Roman"/>
                <a:cs typeface="Times New Roman"/>
              </a:rPr>
              <a:t>7)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Final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Verdict: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When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stakeholder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interests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environmental,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economic,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social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factors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taken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into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account,</a:t>
            </a:r>
            <a:endParaRPr sz="18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sz="1800" b="1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NMC</a:t>
            </a:r>
            <a:r>
              <a:rPr sz="1800" b="1" i="1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batteries</a:t>
            </a:r>
            <a:r>
              <a:rPr sz="1800" b="1" i="1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stand</a:t>
            </a:r>
            <a:r>
              <a:rPr sz="1800" b="1" i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out</a:t>
            </a:r>
            <a:r>
              <a:rPr sz="1800" b="1" i="1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as</a:t>
            </a:r>
            <a:r>
              <a:rPr sz="1800" b="1" i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1800" b="1" i="1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i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better,</a:t>
            </a:r>
            <a:r>
              <a:rPr sz="1800" b="1" i="1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more</a:t>
            </a:r>
            <a:r>
              <a:rPr sz="1800" b="1" i="1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sustainable</a:t>
            </a:r>
            <a:r>
              <a:rPr sz="1800" b="1" i="1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option</a:t>
            </a:r>
            <a:r>
              <a:rPr sz="1800" b="1" i="1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than</a:t>
            </a:r>
            <a:r>
              <a:rPr sz="1800" b="1" i="1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LFP</a:t>
            </a:r>
            <a:r>
              <a:rPr sz="1800" b="1" i="1" u="sng" spc="-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i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batteries</a:t>
            </a:r>
            <a:r>
              <a:rPr sz="1800" spc="-10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5282" rIns="0" bIns="0" rtlCol="0">
            <a:spAutoFit/>
          </a:bodyPr>
          <a:lstStyle/>
          <a:p>
            <a:pPr marL="445071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References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04011" y="1428649"/>
          <a:ext cx="10780395" cy="4429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5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89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9235">
                <a:tc>
                  <a:txBody>
                    <a:bodyPr/>
                    <a:lstStyle/>
                    <a:p>
                      <a:pPr marR="80010" algn="ctr">
                        <a:lnSpc>
                          <a:spcPts val="1205"/>
                        </a:lnSpc>
                      </a:pP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[1]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ts val="120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J.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S.</a:t>
                      </a:r>
                      <a:r>
                        <a:rPr sz="11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Antti</a:t>
                      </a:r>
                      <a:r>
                        <a:rPr sz="11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Väyrynen,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“Lithium</a:t>
                      </a:r>
                      <a:r>
                        <a:rPr sz="11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ion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battery</a:t>
                      </a:r>
                      <a:r>
                        <a:rPr sz="11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production,”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i="1" dirty="0">
                          <a:latin typeface="Times New Roman"/>
                          <a:cs typeface="Times New Roman"/>
                        </a:rPr>
                        <a:t>J. Chem. Thermodynamics,</a:t>
                      </a:r>
                      <a:r>
                        <a:rPr sz="1100" i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2012.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895">
                <a:tc>
                  <a:txBody>
                    <a:bodyPr/>
                    <a:lstStyle/>
                    <a:p>
                      <a:pPr marR="80010"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[2]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59055" marB="0"/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Tesla,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“Gigafactory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Nevada,”</a:t>
                      </a:r>
                      <a:r>
                        <a:rPr sz="11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2024.</a:t>
                      </a:r>
                      <a:r>
                        <a:rPr sz="11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[Online].</a:t>
                      </a:r>
                      <a:r>
                        <a:rPr sz="11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Available: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https://</a:t>
                      </a:r>
                      <a:r>
                        <a:rPr sz="1100" spc="-10" dirty="0">
                          <a:latin typeface="Times New Roman"/>
                          <a:cs typeface="Times New Roman"/>
                          <a:hlinkClick r:id="rId2"/>
                        </a:rPr>
                        <a:t>www.tesla.com/en_ca/giga-nevada.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5905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530">
                <a:tc>
                  <a:txBody>
                    <a:bodyPr/>
                    <a:lstStyle/>
                    <a:p>
                      <a:pPr marR="80010"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[3]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59055" marB="0"/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WikiMili,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“Giga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Nevada,”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14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July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2024.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[Online].</a:t>
                      </a:r>
                      <a:r>
                        <a:rPr sz="11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Available: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https://wikimili.com/en/Giga_Nevada.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5905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895">
                <a:tc>
                  <a:txBody>
                    <a:bodyPr/>
                    <a:lstStyle/>
                    <a:p>
                      <a:pPr marR="80010"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[4]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59055" marB="0"/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R. D.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News,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“Panasonic</a:t>
                      </a:r>
                      <a:r>
                        <a:rPr sz="11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build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$4B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EV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battery</a:t>
                      </a:r>
                      <a:r>
                        <a:rPr sz="11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plant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Kansas,”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2022.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5905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895">
                <a:tc>
                  <a:txBody>
                    <a:bodyPr/>
                    <a:lstStyle/>
                    <a:p>
                      <a:pPr marR="80010"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[5]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59055" marB="0"/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J.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S.</a:t>
                      </a:r>
                      <a:r>
                        <a:rPr sz="11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Antti</a:t>
                      </a:r>
                      <a:r>
                        <a:rPr sz="11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Väyrynen,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“Lithium</a:t>
                      </a:r>
                      <a:r>
                        <a:rPr sz="11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ion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battery</a:t>
                      </a:r>
                      <a:r>
                        <a:rPr sz="11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production,”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i="1" dirty="0">
                          <a:latin typeface="Times New Roman"/>
                          <a:cs typeface="Times New Roman"/>
                        </a:rPr>
                        <a:t>J. Chem. Thermodynamics,</a:t>
                      </a:r>
                      <a:r>
                        <a:rPr sz="1100" i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2012.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5905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2895">
                <a:tc>
                  <a:txBody>
                    <a:bodyPr/>
                    <a:lstStyle/>
                    <a:p>
                      <a:pPr marR="80010"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[6]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59055" marB="0"/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TROES,</a:t>
                      </a:r>
                      <a:r>
                        <a:rPr sz="11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“LFP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vs</a:t>
                      </a:r>
                      <a:r>
                        <a:rPr sz="110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NMC: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Best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Battery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Energy</a:t>
                      </a:r>
                      <a:r>
                        <a:rPr sz="11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Storage,”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2024.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[Online].</a:t>
                      </a:r>
                      <a:r>
                        <a:rPr sz="11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Available: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https://troescorp.com/lfp-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vs-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nmc-best-battery-for-energy-storage/.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5905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2895">
                <a:tc>
                  <a:txBody>
                    <a:bodyPr/>
                    <a:lstStyle/>
                    <a:p>
                      <a:pPr marR="80010"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[7]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59055" marB="0"/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S.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Evro, “Navigating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battery</a:t>
                      </a:r>
                      <a:r>
                        <a:rPr sz="11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choices:</a:t>
                      </a:r>
                      <a:r>
                        <a:rPr sz="11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comparative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study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lithium</a:t>
                      </a:r>
                      <a:r>
                        <a:rPr sz="11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iron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phosphate,”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i="1" dirty="0">
                          <a:latin typeface="Times New Roman"/>
                          <a:cs typeface="Times New Roman"/>
                        </a:rPr>
                        <a:t>Future</a:t>
                      </a:r>
                      <a:r>
                        <a:rPr sz="1100" i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i="1" dirty="0">
                          <a:latin typeface="Times New Roman"/>
                          <a:cs typeface="Times New Roman"/>
                        </a:rPr>
                        <a:t>Batteries,</a:t>
                      </a:r>
                      <a:r>
                        <a:rPr sz="1100" i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2024.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5905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2895">
                <a:tc>
                  <a:txBody>
                    <a:bodyPr/>
                    <a:lstStyle/>
                    <a:p>
                      <a:pPr marR="80010"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[8]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59055" marB="0"/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H.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Bo,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“Preparation</a:t>
                      </a:r>
                      <a:r>
                        <a:rPr sz="11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method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lithium</a:t>
                      </a:r>
                      <a:r>
                        <a:rPr sz="11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iron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phosphate,”</a:t>
                      </a:r>
                      <a:r>
                        <a:rPr sz="11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i="1" dirty="0">
                          <a:latin typeface="Times New Roman"/>
                          <a:cs typeface="Times New Roman"/>
                        </a:rPr>
                        <a:t>Google</a:t>
                      </a:r>
                      <a:r>
                        <a:rPr sz="1100" i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i="1" dirty="0">
                          <a:latin typeface="Times New Roman"/>
                          <a:cs typeface="Times New Roman"/>
                        </a:rPr>
                        <a:t>Patents,</a:t>
                      </a:r>
                      <a:r>
                        <a:rPr sz="1100" i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2010.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5905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2895">
                <a:tc>
                  <a:txBody>
                    <a:bodyPr/>
                    <a:lstStyle/>
                    <a:p>
                      <a:pPr marR="80010"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[9]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59055" marB="0"/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C.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Xu,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“Overview of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Preparation</a:t>
                      </a:r>
                      <a:r>
                        <a:rPr sz="11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Process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Lithium</a:t>
                      </a:r>
                      <a:r>
                        <a:rPr sz="11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Iron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Phosphate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Batteries</a:t>
                      </a:r>
                      <a:r>
                        <a:rPr sz="11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New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Energy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Vehicles,”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i="1" dirty="0">
                          <a:latin typeface="Times New Roman"/>
                          <a:cs typeface="Times New Roman"/>
                        </a:rPr>
                        <a:t>Highlights</a:t>
                      </a:r>
                      <a:r>
                        <a:rPr sz="1100" i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i="1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100" i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i="1" dirty="0">
                          <a:latin typeface="Times New Roman"/>
                          <a:cs typeface="Times New Roman"/>
                        </a:rPr>
                        <a:t>Science</a:t>
                      </a:r>
                      <a:r>
                        <a:rPr sz="1100" i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i="1" dirty="0">
                          <a:latin typeface="Times New Roman"/>
                          <a:cs typeface="Times New Roman"/>
                        </a:rPr>
                        <a:t>Engineering</a:t>
                      </a:r>
                      <a:r>
                        <a:rPr sz="1100" i="1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i="1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100" i="1" spc="-20" dirty="0">
                          <a:latin typeface="Times New Roman"/>
                          <a:cs typeface="Times New Roman"/>
                        </a:rPr>
                        <a:t>Technology,</a:t>
                      </a:r>
                      <a:r>
                        <a:rPr sz="1100" i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2024.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5905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2895"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[10]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59055" marB="0"/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K.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Fröhlich,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“New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large-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scale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production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route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synthesis</a:t>
                      </a:r>
                      <a:r>
                        <a:rPr sz="11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of lithium,”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i="1" dirty="0">
                          <a:latin typeface="Times New Roman"/>
                          <a:cs typeface="Times New Roman"/>
                        </a:rPr>
                        <a:t>J</a:t>
                      </a:r>
                      <a:r>
                        <a:rPr sz="1100" i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i="1" dirty="0">
                          <a:latin typeface="Times New Roman"/>
                          <a:cs typeface="Times New Roman"/>
                        </a:rPr>
                        <a:t>Solid</a:t>
                      </a:r>
                      <a:r>
                        <a:rPr sz="1100" i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i="1" dirty="0">
                          <a:latin typeface="Times New Roman"/>
                          <a:cs typeface="Times New Roman"/>
                        </a:rPr>
                        <a:t>State</a:t>
                      </a:r>
                      <a:r>
                        <a:rPr sz="1100" i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i="1" spc="-10" dirty="0">
                          <a:latin typeface="Times New Roman"/>
                          <a:cs typeface="Times New Roman"/>
                        </a:rPr>
                        <a:t>Electrochem,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May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2017.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59055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2895">
                <a:tc>
                  <a:txBody>
                    <a:bodyPr/>
                    <a:lstStyle/>
                    <a:p>
                      <a:pPr marR="14604"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[11]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59055" marB="0"/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M.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Habowska,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Water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based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Lithium-Nickel-Manganese-Cobalt-Oxide-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Slurry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preparation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as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Cathodes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Li-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Ion</a:t>
                      </a:r>
                      <a:r>
                        <a:rPr sz="11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Batteries,</a:t>
                      </a:r>
                      <a:r>
                        <a:rPr sz="11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Vienna: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Bibliothek,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2020.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59055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2895"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[12]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59055" marB="0"/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N.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Omar,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“Lithium</a:t>
                      </a:r>
                      <a:r>
                        <a:rPr sz="11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iron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phosphate</a:t>
                      </a:r>
                      <a:r>
                        <a:rPr sz="11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based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battery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sz="11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Assessment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aging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parameters</a:t>
                      </a:r>
                      <a:r>
                        <a:rPr sz="11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development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cycle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life</a:t>
                      </a:r>
                      <a:r>
                        <a:rPr sz="11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model,” </a:t>
                      </a:r>
                      <a:r>
                        <a:rPr sz="1100" i="1" dirty="0">
                          <a:latin typeface="Times New Roman"/>
                          <a:cs typeface="Times New Roman"/>
                        </a:rPr>
                        <a:t>Applied</a:t>
                      </a:r>
                      <a:r>
                        <a:rPr sz="1100" i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i="1" spc="-20" dirty="0">
                          <a:latin typeface="Times New Roman"/>
                          <a:cs typeface="Times New Roman"/>
                        </a:rPr>
                        <a:t>Energy,</a:t>
                      </a:r>
                      <a:r>
                        <a:rPr sz="1100" i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2013.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59055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38175"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[13]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59055" marB="0"/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GREPOW,</a:t>
                      </a:r>
                      <a:r>
                        <a:rPr sz="1100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“Disadvantages</a:t>
                      </a:r>
                      <a:r>
                        <a:rPr sz="11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100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LFP</a:t>
                      </a:r>
                      <a:r>
                        <a:rPr sz="11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Battery,”</a:t>
                      </a:r>
                      <a:r>
                        <a:rPr sz="11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December</a:t>
                      </a:r>
                      <a:r>
                        <a:rPr sz="1100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2023.</a:t>
                      </a:r>
                      <a:r>
                        <a:rPr sz="1100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[Online].</a:t>
                      </a:r>
                      <a:r>
                        <a:rPr sz="11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Available: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https://</a:t>
                      </a:r>
                      <a:r>
                        <a:rPr sz="1100" spc="-10" dirty="0">
                          <a:latin typeface="Times New Roman"/>
                          <a:cs typeface="Times New Roman"/>
                          <a:hlinkClick r:id="rId3"/>
                        </a:rPr>
                        <a:t>www.grepow.com/lfp-battery-encyclopedia/what-are-the-advantages-and-disadvantages-of-</a:t>
                      </a:r>
                      <a:r>
                        <a:rPr sz="1100" spc="-20" dirty="0">
                          <a:latin typeface="Times New Roman"/>
                          <a:cs typeface="Times New Roman"/>
                          <a:hlinkClick r:id="rId3"/>
                        </a:rPr>
                        <a:t>lfp-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953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battery.html.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59055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9235">
                <a:tc>
                  <a:txBody>
                    <a:bodyPr/>
                    <a:lstStyle/>
                    <a:p>
                      <a:pPr marR="10160" algn="ctr">
                        <a:lnSpc>
                          <a:spcPts val="1240"/>
                        </a:lnSpc>
                        <a:spcBef>
                          <a:spcPts val="465"/>
                        </a:spcBef>
                      </a:pP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[14]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59055" marB="0"/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ts val="1240"/>
                        </a:lnSpc>
                        <a:spcBef>
                          <a:spcPts val="46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N.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R.</a:t>
                      </a:r>
                      <a:r>
                        <a:rPr sz="11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Association,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“Displacement</a:t>
                      </a:r>
                      <a:r>
                        <a:rPr sz="11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Gentrification,”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2023.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59055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7817" rIns="0" bIns="0" rtlCol="0">
            <a:spAutoFit/>
          </a:bodyPr>
          <a:lstStyle/>
          <a:p>
            <a:pPr marL="4321175">
              <a:lnSpc>
                <a:spcPct val="100000"/>
              </a:lnSpc>
              <a:spcBef>
                <a:spcPts val="95"/>
              </a:spcBef>
            </a:pPr>
            <a:r>
              <a:rPr u="sng" spc="-10" dirty="0">
                <a:uFill>
                  <a:solidFill>
                    <a:srgbClr val="000000"/>
                  </a:solidFill>
                </a:uFill>
              </a:rPr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967992"/>
            <a:ext cx="10515600" cy="1381760"/>
          </a:xfrm>
          <a:prstGeom prst="rect">
            <a:avLst/>
          </a:prstGeom>
          <a:solidFill>
            <a:srgbClr val="FFF1CC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18770" indent="-227329">
              <a:lnSpc>
                <a:spcPts val="2870"/>
              </a:lnSpc>
              <a:buFont typeface="Arial MT"/>
              <a:buChar char="•"/>
              <a:tabLst>
                <a:tab pos="318770" algn="l"/>
              </a:tabLst>
            </a:pPr>
            <a:r>
              <a:rPr sz="2400" dirty="0">
                <a:latin typeface="Times New Roman"/>
                <a:cs typeface="Times New Roman"/>
              </a:rPr>
              <a:t>Green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Transition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Fossil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fuels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Sustainable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energy</a:t>
            </a:r>
            <a:endParaRPr sz="2400">
              <a:latin typeface="Times New Roman"/>
              <a:cs typeface="Times New Roman"/>
            </a:endParaRPr>
          </a:p>
          <a:p>
            <a:pPr marL="318770" indent="-227329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318770" algn="l"/>
              </a:tabLst>
            </a:pPr>
            <a:r>
              <a:rPr sz="2400" dirty="0">
                <a:latin typeface="Times New Roman"/>
                <a:cs typeface="Times New Roman"/>
              </a:rPr>
              <a:t>Need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efficient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energy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storage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EVs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other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electronic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devices</a:t>
            </a:r>
            <a:endParaRPr sz="2400">
              <a:latin typeface="Times New Roman"/>
              <a:cs typeface="Times New Roman"/>
            </a:endParaRPr>
          </a:p>
          <a:p>
            <a:pPr marL="318770" indent="-227329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318770" algn="l"/>
              </a:tabLst>
            </a:pPr>
            <a:r>
              <a:rPr sz="2400" dirty="0">
                <a:latin typeface="Times New Roman"/>
                <a:cs typeface="Times New Roman"/>
              </a:rPr>
              <a:t>Invention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Li-</a:t>
            </a:r>
            <a:r>
              <a:rPr sz="2400" dirty="0">
                <a:latin typeface="Times New Roman"/>
                <a:cs typeface="Times New Roman"/>
              </a:rPr>
              <a:t>Ion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batteries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23566" y="1211021"/>
            <a:ext cx="698119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1800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FF0000"/>
                </a:solidFill>
                <a:latin typeface="Times New Roman"/>
                <a:cs typeface="Times New Roman"/>
              </a:rPr>
              <a:t>greatest</a:t>
            </a:r>
            <a:r>
              <a:rPr sz="18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FF0000"/>
                </a:solidFill>
                <a:latin typeface="Times New Roman"/>
                <a:cs typeface="Times New Roman"/>
              </a:rPr>
              <a:t>threat</a:t>
            </a:r>
            <a:r>
              <a:rPr sz="1800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FF0000"/>
                </a:solidFill>
                <a:latin typeface="Times New Roman"/>
                <a:cs typeface="Times New Roman"/>
              </a:rPr>
              <a:t>to</a:t>
            </a:r>
            <a:r>
              <a:rPr sz="1800" i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FF0000"/>
                </a:solidFill>
                <a:latin typeface="Times New Roman"/>
                <a:cs typeface="Times New Roman"/>
              </a:rPr>
              <a:t>our</a:t>
            </a:r>
            <a:r>
              <a:rPr sz="1800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FF0000"/>
                </a:solidFill>
                <a:latin typeface="Times New Roman"/>
                <a:cs typeface="Times New Roman"/>
              </a:rPr>
              <a:t>planet</a:t>
            </a:r>
            <a:r>
              <a:rPr sz="1800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sz="1800" i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1800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FF0000"/>
                </a:solidFill>
                <a:latin typeface="Times New Roman"/>
                <a:cs typeface="Times New Roman"/>
              </a:rPr>
              <a:t>belief</a:t>
            </a:r>
            <a:r>
              <a:rPr sz="1800" i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FF0000"/>
                </a:solidFill>
                <a:latin typeface="Times New Roman"/>
                <a:cs typeface="Times New Roman"/>
              </a:rPr>
              <a:t>that</a:t>
            </a:r>
            <a:r>
              <a:rPr sz="1800" i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FF0000"/>
                </a:solidFill>
                <a:latin typeface="Times New Roman"/>
                <a:cs typeface="Times New Roman"/>
              </a:rPr>
              <a:t>someone</a:t>
            </a:r>
            <a:r>
              <a:rPr sz="1800" i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FF0000"/>
                </a:solidFill>
                <a:latin typeface="Times New Roman"/>
                <a:cs typeface="Times New Roman"/>
              </a:rPr>
              <a:t>else</a:t>
            </a:r>
            <a:r>
              <a:rPr sz="1800" i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FF0000"/>
                </a:solidFill>
                <a:latin typeface="Times New Roman"/>
                <a:cs typeface="Times New Roman"/>
              </a:rPr>
              <a:t>will</a:t>
            </a:r>
            <a:r>
              <a:rPr sz="1800" i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FF0000"/>
                </a:solidFill>
                <a:latin typeface="Times New Roman"/>
                <a:cs typeface="Times New Roman"/>
              </a:rPr>
              <a:t>save</a:t>
            </a:r>
            <a:r>
              <a:rPr sz="1800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 it."</a:t>
            </a:r>
            <a:endParaRPr sz="1800">
              <a:latin typeface="Times New Roman"/>
              <a:cs typeface="Times New Roman"/>
            </a:endParaRPr>
          </a:p>
          <a:p>
            <a:pPr marL="277495" algn="ctr">
              <a:lnSpc>
                <a:spcPct val="100000"/>
              </a:lnSpc>
              <a:spcBef>
                <a:spcPts val="5"/>
              </a:spcBef>
            </a:pPr>
            <a:r>
              <a:rPr sz="1800" i="1" dirty="0">
                <a:solidFill>
                  <a:srgbClr val="FF0000"/>
                </a:solidFill>
                <a:latin typeface="Times New Roman"/>
                <a:cs typeface="Times New Roman"/>
              </a:rPr>
              <a:t>—</a:t>
            </a:r>
            <a:r>
              <a:rPr sz="1800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FF0000"/>
                </a:solidFill>
                <a:latin typeface="Times New Roman"/>
                <a:cs typeface="Times New Roman"/>
              </a:rPr>
              <a:t>Robert</a:t>
            </a:r>
            <a:r>
              <a:rPr sz="1800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Swan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45547" y="369557"/>
            <a:ext cx="2214245" cy="124550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38200" y="3508502"/>
            <a:ext cx="10515600" cy="1143000"/>
          </a:xfrm>
          <a:prstGeom prst="rect">
            <a:avLst/>
          </a:prstGeom>
          <a:solidFill>
            <a:srgbClr val="D5DCE4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18770" indent="-227329">
              <a:lnSpc>
                <a:spcPts val="2875"/>
              </a:lnSpc>
              <a:buFont typeface="Arial MT"/>
              <a:buChar char="•"/>
              <a:tabLst>
                <a:tab pos="318770" algn="l"/>
              </a:tabLst>
            </a:pPr>
            <a:r>
              <a:rPr sz="2400" dirty="0">
                <a:latin typeface="Times New Roman"/>
                <a:cs typeface="Times New Roman"/>
              </a:rPr>
              <a:t>Current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Method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Lithium</a:t>
            </a:r>
            <a:r>
              <a:rPr sz="2400" i="1" spc="-4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Iron</a:t>
            </a:r>
            <a:r>
              <a:rPr sz="2400" i="1" spc="-1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Phosphate</a:t>
            </a:r>
            <a:r>
              <a:rPr sz="2400" i="1" spc="-3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batteries</a:t>
            </a:r>
            <a:r>
              <a:rPr sz="2400" i="1" spc="-50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(LFP)</a:t>
            </a:r>
            <a:endParaRPr sz="2400">
              <a:latin typeface="Times New Roman"/>
              <a:cs typeface="Times New Roman"/>
            </a:endParaRPr>
          </a:p>
          <a:p>
            <a:pPr marL="318770" indent="-227329">
              <a:lnSpc>
                <a:spcPct val="100000"/>
              </a:lnSpc>
              <a:spcBef>
                <a:spcPts val="705"/>
              </a:spcBef>
              <a:buFont typeface="Arial MT"/>
              <a:buChar char="•"/>
              <a:tabLst>
                <a:tab pos="318770" algn="l"/>
              </a:tabLst>
            </a:pPr>
            <a:r>
              <a:rPr sz="2400" dirty="0">
                <a:latin typeface="Times New Roman"/>
                <a:cs typeface="Times New Roman"/>
              </a:rPr>
              <a:t>Alternative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Method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Nickel</a:t>
            </a:r>
            <a:r>
              <a:rPr sz="2400" i="1" spc="-4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Manganese</a:t>
            </a:r>
            <a:r>
              <a:rPr sz="2400" i="1" spc="-1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Cobalt</a:t>
            </a:r>
            <a:r>
              <a:rPr sz="2400" i="1" spc="-1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Lithium</a:t>
            </a:r>
            <a:r>
              <a:rPr sz="2400" i="1" spc="-2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Ion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batteries</a:t>
            </a:r>
            <a:r>
              <a:rPr sz="2400" i="1" spc="-35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(NMC)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8200" y="4810582"/>
            <a:ext cx="10515600" cy="1381760"/>
          </a:xfrm>
          <a:prstGeom prst="rect">
            <a:avLst/>
          </a:prstGeom>
          <a:solidFill>
            <a:srgbClr val="ECECEC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18770" indent="-227329">
              <a:lnSpc>
                <a:spcPts val="2585"/>
              </a:lnSpc>
              <a:buFont typeface="Arial MT"/>
              <a:buChar char="•"/>
              <a:tabLst>
                <a:tab pos="318770" algn="l"/>
              </a:tabLst>
            </a:pPr>
            <a:r>
              <a:rPr sz="2400" dirty="0">
                <a:latin typeface="Times New Roman"/>
                <a:cs typeface="Times New Roman"/>
              </a:rPr>
              <a:t>Geographical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Locations</a:t>
            </a:r>
            <a:endParaRPr sz="2400">
              <a:latin typeface="Times New Roman"/>
              <a:cs typeface="Times New Roman"/>
            </a:endParaRPr>
          </a:p>
          <a:p>
            <a:pPr marL="318770" indent="-227329">
              <a:lnSpc>
                <a:spcPct val="100000"/>
              </a:lnSpc>
              <a:spcBef>
                <a:spcPts val="320"/>
              </a:spcBef>
              <a:buFont typeface="Arial MT"/>
              <a:buChar char="•"/>
              <a:tabLst>
                <a:tab pos="318770" algn="l"/>
              </a:tabLst>
            </a:pPr>
            <a:r>
              <a:rPr sz="2400" dirty="0">
                <a:latin typeface="Times New Roman"/>
                <a:cs typeface="Times New Roman"/>
              </a:rPr>
              <a:t>LFP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Batteries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000" i="1" spc="-10" dirty="0">
                <a:latin typeface="Times New Roman"/>
                <a:cs typeface="Times New Roman"/>
              </a:rPr>
              <a:t>Gigafactory,</a:t>
            </a:r>
            <a:r>
              <a:rPr sz="2000" i="1" spc="-6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Storey</a:t>
            </a:r>
            <a:r>
              <a:rPr sz="2000" i="1" spc="-60" dirty="0">
                <a:latin typeface="Times New Roman"/>
                <a:cs typeface="Times New Roman"/>
              </a:rPr>
              <a:t> </a:t>
            </a:r>
            <a:r>
              <a:rPr sz="2000" i="1" spc="-10" dirty="0">
                <a:latin typeface="Times New Roman"/>
                <a:cs typeface="Times New Roman"/>
              </a:rPr>
              <a:t>county,</a:t>
            </a:r>
            <a:r>
              <a:rPr sz="2000" i="1" spc="-5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Nevada,</a:t>
            </a:r>
            <a:r>
              <a:rPr sz="2000" i="1" spc="-40" dirty="0">
                <a:latin typeface="Times New Roman"/>
                <a:cs typeface="Times New Roman"/>
              </a:rPr>
              <a:t> </a:t>
            </a:r>
            <a:r>
              <a:rPr sz="2000" i="1" spc="-25" dirty="0">
                <a:latin typeface="Times New Roman"/>
                <a:cs typeface="Times New Roman"/>
              </a:rPr>
              <a:t>USA</a:t>
            </a:r>
            <a:endParaRPr sz="2000">
              <a:latin typeface="Times New Roman"/>
              <a:cs typeface="Times New Roman"/>
            </a:endParaRPr>
          </a:p>
          <a:p>
            <a:pPr marL="318770" indent="-227329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318770" algn="l"/>
              </a:tabLst>
            </a:pPr>
            <a:r>
              <a:rPr sz="2400" dirty="0">
                <a:latin typeface="Times New Roman"/>
                <a:cs typeface="Times New Roman"/>
              </a:rPr>
              <a:t>NMC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Batteries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Dragonfly</a:t>
            </a:r>
            <a:r>
              <a:rPr sz="2000" i="1" spc="-50" dirty="0">
                <a:latin typeface="Times New Roman"/>
                <a:cs typeface="Times New Roman"/>
              </a:rPr>
              <a:t> </a:t>
            </a:r>
            <a:r>
              <a:rPr sz="2000" i="1" spc="-20" dirty="0">
                <a:latin typeface="Times New Roman"/>
                <a:cs typeface="Times New Roman"/>
              </a:rPr>
              <a:t>Energy,</a:t>
            </a:r>
            <a:r>
              <a:rPr sz="2000" i="1" spc="-4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Reno,</a:t>
            </a:r>
            <a:r>
              <a:rPr sz="2000" i="1" spc="-3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Nevada,</a:t>
            </a:r>
            <a:r>
              <a:rPr sz="2000" i="1" spc="-25" dirty="0">
                <a:latin typeface="Times New Roman"/>
                <a:cs typeface="Times New Roman"/>
              </a:rPr>
              <a:t> USA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5299" y="310541"/>
            <a:ext cx="1624388" cy="103709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138040" y="6308216"/>
            <a:ext cx="3628390" cy="369570"/>
          </a:xfrm>
          <a:prstGeom prst="rect">
            <a:avLst/>
          </a:prstGeom>
          <a:solidFill>
            <a:srgbClr val="DEEBF7"/>
          </a:solidFill>
          <a:ln w="9525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0"/>
              </a:spcBef>
            </a:pPr>
            <a:r>
              <a:rPr sz="1800" dirty="0">
                <a:latin typeface="Calibri"/>
                <a:cs typeface="Calibri"/>
              </a:rPr>
              <a:t>Scope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Boundary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Cradle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Gate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5465" rIns="0" bIns="0" rtlCol="0">
            <a:spAutoFit/>
          </a:bodyPr>
          <a:lstStyle/>
          <a:p>
            <a:pPr marL="2777490">
              <a:lnSpc>
                <a:spcPct val="100000"/>
              </a:lnSpc>
              <a:spcBef>
                <a:spcPts val="95"/>
              </a:spcBef>
            </a:pPr>
            <a:r>
              <a:rPr u="sng" dirty="0">
                <a:uFill>
                  <a:solidFill>
                    <a:srgbClr val="000000"/>
                  </a:solidFill>
                </a:uFill>
              </a:rPr>
              <a:t>Background</a:t>
            </a:r>
            <a:r>
              <a:rPr u="sng" spc="-9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sng" dirty="0">
                <a:uFill>
                  <a:solidFill>
                    <a:srgbClr val="000000"/>
                  </a:solidFill>
                </a:uFill>
              </a:rPr>
              <a:t>of</a:t>
            </a:r>
            <a:r>
              <a:rPr u="sng" spc="-9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sng" dirty="0">
                <a:uFill>
                  <a:solidFill>
                    <a:srgbClr val="000000"/>
                  </a:solidFill>
                </a:uFill>
              </a:rPr>
              <a:t>the</a:t>
            </a:r>
            <a:r>
              <a:rPr u="sng" spc="-9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sng" spc="-10" dirty="0">
                <a:uFill>
                  <a:solidFill>
                    <a:srgbClr val="000000"/>
                  </a:solidFill>
                </a:uFill>
              </a:rPr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253363"/>
            <a:ext cx="10515600" cy="1202055"/>
          </a:xfrm>
          <a:prstGeom prst="rect">
            <a:avLst/>
          </a:prstGeom>
          <a:solidFill>
            <a:srgbClr val="DEEBF7"/>
          </a:solidFill>
          <a:ln w="9525">
            <a:solidFill>
              <a:srgbClr val="1F3863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55"/>
              </a:spcBef>
            </a:pPr>
            <a:r>
              <a:rPr sz="2000" b="1" spc="-20" dirty="0">
                <a:latin typeface="Times New Roman"/>
                <a:cs typeface="Times New Roman"/>
              </a:rPr>
              <a:t>LFP</a:t>
            </a:r>
            <a:r>
              <a:rPr sz="2000" b="1" spc="-10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batteries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advantages:</a:t>
            </a:r>
            <a:endParaRPr sz="2000">
              <a:latin typeface="Times New Roman"/>
              <a:cs typeface="Times New Roman"/>
            </a:endParaRPr>
          </a:p>
          <a:p>
            <a:pPr marL="319405" indent="-227965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319405" algn="l"/>
              </a:tabLst>
            </a:pPr>
            <a:r>
              <a:rPr sz="2000" dirty="0">
                <a:latin typeface="Wingdings"/>
                <a:cs typeface="Wingdings"/>
              </a:rPr>
              <a:t>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Better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durability,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thermal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stability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longer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life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cycle</a:t>
            </a:r>
            <a:endParaRPr sz="2000">
              <a:latin typeface="Times New Roman"/>
              <a:cs typeface="Times New Roman"/>
            </a:endParaRPr>
          </a:p>
          <a:p>
            <a:pPr marL="319405" indent="-227965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319405" algn="l"/>
              </a:tabLst>
            </a:pPr>
            <a:r>
              <a:rPr sz="2000" dirty="0">
                <a:latin typeface="Wingdings"/>
                <a:cs typeface="Wingdings"/>
              </a:rPr>
              <a:t></a:t>
            </a:r>
            <a:r>
              <a:rPr sz="2000" dirty="0">
                <a:latin typeface="Times New Roman"/>
                <a:cs typeface="Times New Roman"/>
              </a:rPr>
              <a:t>Lower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Production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cost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798" y="50165"/>
            <a:ext cx="1201801" cy="12018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14354" y="188823"/>
            <a:ext cx="887374" cy="92864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38200" y="2672714"/>
            <a:ext cx="10515600" cy="1323975"/>
          </a:xfrm>
          <a:prstGeom prst="rect">
            <a:avLst/>
          </a:prstGeom>
          <a:solidFill>
            <a:srgbClr val="E1EFD9"/>
          </a:solidFill>
          <a:ln w="9525">
            <a:solidFill>
              <a:srgbClr val="385622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95"/>
              </a:spcBef>
            </a:pPr>
            <a:r>
              <a:rPr sz="2000" b="1" spc="-20" dirty="0">
                <a:latin typeface="Times New Roman"/>
                <a:cs typeface="Times New Roman"/>
              </a:rPr>
              <a:t>LFP</a:t>
            </a:r>
            <a:r>
              <a:rPr sz="2000" b="1" spc="-10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batteries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challenges:</a:t>
            </a:r>
            <a:endParaRPr sz="20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Wingdings"/>
                <a:cs typeface="Wingdings"/>
              </a:rPr>
              <a:t>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Lower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Energy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Density,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limited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cold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weather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performance</a:t>
            </a:r>
            <a:endParaRPr sz="20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</a:t>
            </a:r>
            <a:r>
              <a:rPr sz="2000" dirty="0">
                <a:latin typeface="Times New Roman"/>
                <a:cs typeface="Times New Roman"/>
              </a:rPr>
              <a:t>Bulkier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design</a:t>
            </a:r>
            <a:endParaRPr sz="20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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Higher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carbon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footprint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environment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8200" y="4203572"/>
            <a:ext cx="10515600" cy="1323975"/>
          </a:xfrm>
          <a:prstGeom prst="rect">
            <a:avLst/>
          </a:prstGeom>
          <a:solidFill>
            <a:srgbClr val="DBDBDB"/>
          </a:solidFill>
          <a:ln w="9525">
            <a:solidFill>
              <a:srgbClr val="7E7E7E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00"/>
              </a:spcBef>
            </a:pPr>
            <a:r>
              <a:rPr sz="2000" b="1" dirty="0">
                <a:latin typeface="Times New Roman"/>
                <a:cs typeface="Times New Roman"/>
              </a:rPr>
              <a:t>NMC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as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an</a:t>
            </a:r>
            <a:r>
              <a:rPr sz="2000" b="1" spc="-11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Alternative:</a:t>
            </a:r>
            <a:endParaRPr sz="20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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High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energy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density,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effective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performance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over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wide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range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temperatures</a:t>
            </a:r>
            <a:endParaRPr sz="20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</a:t>
            </a:r>
            <a:r>
              <a:rPr sz="2000" dirty="0">
                <a:latin typeface="Times New Roman"/>
                <a:cs typeface="Times New Roman"/>
              </a:rPr>
              <a:t>Better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profitability</a:t>
            </a:r>
            <a:endParaRPr sz="20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</a:t>
            </a:r>
            <a:r>
              <a:rPr sz="2000" spc="2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Compact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design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easy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transportation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246614" y="5682358"/>
            <a:ext cx="1945385" cy="117563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7498" y="5813568"/>
            <a:ext cx="1763509" cy="81721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1355" y="373126"/>
            <a:ext cx="65379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sng" dirty="0">
                <a:uFill>
                  <a:solidFill>
                    <a:srgbClr val="000000"/>
                  </a:solidFill>
                </a:uFill>
              </a:rPr>
              <a:t>Approach</a:t>
            </a:r>
            <a:r>
              <a:rPr sz="3600" u="sng" spc="-8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3600" u="sng" dirty="0">
                <a:uFill>
                  <a:solidFill>
                    <a:srgbClr val="000000"/>
                  </a:solidFill>
                </a:uFill>
              </a:rPr>
              <a:t>to</a:t>
            </a:r>
            <a:r>
              <a:rPr sz="3600" u="sng" spc="-7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3600" u="sng" dirty="0">
                <a:uFill>
                  <a:solidFill>
                    <a:srgbClr val="000000"/>
                  </a:solidFill>
                </a:uFill>
              </a:rPr>
              <a:t>Measure</a:t>
            </a:r>
            <a:r>
              <a:rPr sz="3600" u="sng" spc="-8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3600" u="sng" spc="-10" dirty="0">
                <a:uFill>
                  <a:solidFill>
                    <a:srgbClr val="000000"/>
                  </a:solidFill>
                </a:uFill>
              </a:rPr>
              <a:t>sustainability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838200" y="1090104"/>
            <a:ext cx="10515600" cy="480695"/>
          </a:xfrm>
          <a:prstGeom prst="rect">
            <a:avLst/>
          </a:prstGeom>
          <a:solidFill>
            <a:srgbClr val="FFF1CC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42365" indent="-227329">
              <a:lnSpc>
                <a:spcPts val="3285"/>
              </a:lnSpc>
              <a:buFont typeface="Arial MT"/>
              <a:buChar char="•"/>
              <a:tabLst>
                <a:tab pos="1142365" algn="l"/>
              </a:tabLst>
            </a:pPr>
            <a:r>
              <a:rPr sz="2800" dirty="0">
                <a:latin typeface="Times New Roman"/>
                <a:cs typeface="Times New Roman"/>
              </a:rPr>
              <a:t>Sustainability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Metrics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Environment,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Economic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Social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00257" y="124358"/>
            <a:ext cx="1306956" cy="83715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4708" y="27495"/>
            <a:ext cx="1062545" cy="1062545"/>
          </a:xfrm>
          <a:prstGeom prst="rect">
            <a:avLst/>
          </a:prstGeom>
        </p:spPr>
      </p:pic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31850" y="1708276"/>
          <a:ext cx="10604500" cy="41821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58519">
                <a:tc>
                  <a:txBody>
                    <a:bodyPr/>
                    <a:lstStyle/>
                    <a:p>
                      <a:pPr marL="81153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2000" b="1" spc="-10" dirty="0">
                          <a:latin typeface="Times New Roman"/>
                          <a:cs typeface="Times New Roman"/>
                        </a:rPr>
                        <a:t>Category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59563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2000" b="1" spc="-10" dirty="0">
                          <a:latin typeface="Times New Roman"/>
                          <a:cs typeface="Times New Roman"/>
                        </a:rPr>
                        <a:t>Environment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56642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2000" b="1" spc="-10" dirty="0">
                          <a:latin typeface="Times New Roman"/>
                          <a:cs typeface="Times New Roman"/>
                        </a:rPr>
                        <a:t>Sustainability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2000" b="1" spc="-10" dirty="0">
                          <a:latin typeface="Times New Roman"/>
                          <a:cs typeface="Times New Roman"/>
                        </a:rPr>
                        <a:t>Social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2000" b="1" spc="-10" dirty="0">
                          <a:latin typeface="Times New Roman"/>
                          <a:cs typeface="Times New Roman"/>
                        </a:rPr>
                        <a:t>Sustainability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2000" b="1" spc="-10" dirty="0">
                          <a:latin typeface="Times New Roman"/>
                          <a:cs typeface="Times New Roman"/>
                        </a:rPr>
                        <a:t>Economic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b="1" spc="-10" dirty="0">
                          <a:latin typeface="Times New Roman"/>
                          <a:cs typeface="Times New Roman"/>
                        </a:rPr>
                        <a:t>Sustainability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35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3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803910">
                        <a:lnSpc>
                          <a:spcPct val="100000"/>
                        </a:lnSpc>
                      </a:pPr>
                      <a:r>
                        <a:rPr sz="2000" b="1" spc="-10" dirty="0">
                          <a:latin typeface="Times New Roman"/>
                          <a:cs typeface="Times New Roman"/>
                        </a:rPr>
                        <a:t>Indicator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811530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2000" b="1" spc="-10" dirty="0">
                          <a:latin typeface="Times New Roman"/>
                          <a:cs typeface="Times New Roman"/>
                        </a:rPr>
                        <a:t>Analysed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 marL="406400" marR="387350" indent="-342900">
                        <a:lnSpc>
                          <a:spcPct val="107000"/>
                        </a:lnSpc>
                        <a:spcBef>
                          <a:spcPts val="270"/>
                        </a:spcBef>
                        <a:buAutoNum type="arabicPeriod"/>
                        <a:tabLst>
                          <a:tab pos="406400" algn="l"/>
                        </a:tabLst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Abiotic</a:t>
                      </a:r>
                      <a:r>
                        <a:rPr sz="20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Depletion Potential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406400" indent="-342900">
                        <a:lnSpc>
                          <a:spcPct val="100000"/>
                        </a:lnSpc>
                        <a:spcBef>
                          <a:spcPts val="960"/>
                        </a:spcBef>
                        <a:buAutoNum type="arabicPeriod"/>
                        <a:tabLst>
                          <a:tab pos="406400" algn="l"/>
                        </a:tabLst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Global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warming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4064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Potential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406400" marR="872490" indent="-342900">
                        <a:lnSpc>
                          <a:spcPct val="107000"/>
                        </a:lnSpc>
                        <a:spcBef>
                          <a:spcPts val="810"/>
                        </a:spcBef>
                        <a:buAutoNum type="arabicPeriod" startAt="3"/>
                        <a:tabLst>
                          <a:tab pos="406400" algn="l"/>
                        </a:tabLst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Acidification Potential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 marL="407034" indent="-342900">
                        <a:lnSpc>
                          <a:spcPct val="100000"/>
                        </a:lnSpc>
                        <a:spcBef>
                          <a:spcPts val="434"/>
                        </a:spcBef>
                        <a:buAutoNum type="arabicPeriod"/>
                        <a:tabLst>
                          <a:tab pos="407034" algn="l"/>
                        </a:tabLst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Health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safety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407034" indent="-342900">
                        <a:lnSpc>
                          <a:spcPct val="100000"/>
                        </a:lnSpc>
                        <a:spcBef>
                          <a:spcPts val="960"/>
                        </a:spcBef>
                        <a:buAutoNum type="arabicPeriod"/>
                        <a:tabLst>
                          <a:tab pos="407034" algn="l"/>
                        </a:tabLst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Demography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407034" indent="-342900">
                        <a:lnSpc>
                          <a:spcPct val="100000"/>
                        </a:lnSpc>
                        <a:spcBef>
                          <a:spcPts val="975"/>
                        </a:spcBef>
                        <a:buAutoNum type="arabicPeriod"/>
                        <a:tabLst>
                          <a:tab pos="407034" algn="l"/>
                        </a:tabLst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Inequality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407034" indent="-342900">
                        <a:lnSpc>
                          <a:spcPct val="100000"/>
                        </a:lnSpc>
                        <a:spcBef>
                          <a:spcPts val="975"/>
                        </a:spcBef>
                        <a:buAutoNum type="arabicPeriod"/>
                        <a:tabLst>
                          <a:tab pos="407034" algn="l"/>
                        </a:tabLst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Cultural</a:t>
                      </a:r>
                      <a:r>
                        <a:rPr sz="20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tensions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407034" indent="-342900">
                        <a:lnSpc>
                          <a:spcPct val="100000"/>
                        </a:lnSpc>
                        <a:spcBef>
                          <a:spcPts val="960"/>
                        </a:spcBef>
                        <a:buAutoNum type="arabicPeriod"/>
                        <a:tabLst>
                          <a:tab pos="407034" algn="l"/>
                        </a:tabLst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Employment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407034" indent="-342900">
                        <a:lnSpc>
                          <a:spcPct val="100000"/>
                        </a:lnSpc>
                        <a:spcBef>
                          <a:spcPts val="969"/>
                        </a:spcBef>
                        <a:buAutoNum type="arabicPeriod"/>
                        <a:tabLst>
                          <a:tab pos="407034" algn="l"/>
                        </a:tabLst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Education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407034" indent="-342900">
                        <a:lnSpc>
                          <a:spcPct val="100000"/>
                        </a:lnSpc>
                        <a:spcBef>
                          <a:spcPts val="975"/>
                        </a:spcBef>
                        <a:buAutoNum type="arabicPeriod"/>
                        <a:tabLst>
                          <a:tab pos="407034" algn="l"/>
                        </a:tabLst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Economic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407034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Development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 marL="407034" indent="-342900">
                        <a:lnSpc>
                          <a:spcPct val="100000"/>
                        </a:lnSpc>
                        <a:spcBef>
                          <a:spcPts val="434"/>
                        </a:spcBef>
                        <a:buAutoNum type="arabicPeriod"/>
                        <a:tabLst>
                          <a:tab pos="407034" algn="l"/>
                        </a:tabLst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Efficiency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407034" indent="-342900">
                        <a:lnSpc>
                          <a:spcPct val="100000"/>
                        </a:lnSpc>
                        <a:spcBef>
                          <a:spcPts val="960"/>
                        </a:spcBef>
                        <a:buAutoNum type="arabicPeriod"/>
                        <a:tabLst>
                          <a:tab pos="407034" algn="l"/>
                        </a:tabLst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Gross</a:t>
                      </a:r>
                      <a:r>
                        <a:rPr sz="20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Profit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838200" y="6034709"/>
            <a:ext cx="10515600" cy="480695"/>
          </a:xfrm>
          <a:prstGeom prst="rect">
            <a:avLst/>
          </a:prstGeom>
          <a:solidFill>
            <a:srgbClr val="DEEBF7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151505" indent="-227329">
              <a:lnSpc>
                <a:spcPts val="3295"/>
              </a:lnSpc>
              <a:buFont typeface="Arial MT"/>
              <a:buChar char="•"/>
              <a:tabLst>
                <a:tab pos="3151505" algn="l"/>
              </a:tabLst>
            </a:pPr>
            <a:r>
              <a:rPr sz="2800" dirty="0">
                <a:latin typeface="Times New Roman"/>
                <a:cs typeface="Times New Roman"/>
              </a:rPr>
              <a:t>Sustainability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score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calculation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4785" rIns="0" bIns="0" rtlCol="0">
            <a:spAutoFit/>
          </a:bodyPr>
          <a:lstStyle/>
          <a:p>
            <a:pPr marL="2875280">
              <a:lnSpc>
                <a:spcPct val="100000"/>
              </a:lnSpc>
              <a:spcBef>
                <a:spcPts val="95"/>
              </a:spcBef>
            </a:pPr>
            <a:r>
              <a:rPr u="sng" dirty="0">
                <a:uFill>
                  <a:solidFill>
                    <a:srgbClr val="000000"/>
                  </a:solidFill>
                </a:uFill>
              </a:rPr>
              <a:t>Stakeholder</a:t>
            </a:r>
            <a:r>
              <a:rPr u="sng" spc="-20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sng" spc="-10" dirty="0">
                <a:uFill>
                  <a:solidFill>
                    <a:srgbClr val="000000"/>
                  </a:solidFill>
                </a:uFill>
              </a:rPr>
              <a:t>Consideration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756029"/>
            <a:ext cx="4846955" cy="2388870"/>
          </a:xfrm>
          <a:prstGeom prst="rect">
            <a:avLst/>
          </a:prstGeom>
          <a:solidFill>
            <a:srgbClr val="FFF1CC"/>
          </a:solidFill>
          <a:ln w="9525">
            <a:solidFill>
              <a:srgbClr val="000000"/>
            </a:solidFill>
          </a:ln>
        </p:spPr>
        <p:txBody>
          <a:bodyPr vert="horz" wrap="square" lIns="0" tIns="10795" rIns="0" bIns="0" rtlCol="0">
            <a:spAutoFit/>
          </a:bodyPr>
          <a:lstStyle/>
          <a:p>
            <a:pPr marL="319405" indent="-227965">
              <a:lnSpc>
                <a:spcPct val="100000"/>
              </a:lnSpc>
              <a:spcBef>
                <a:spcPts val="85"/>
              </a:spcBef>
              <a:buFont typeface="Arial MT"/>
              <a:buChar char="•"/>
              <a:tabLst>
                <a:tab pos="319405" algn="l"/>
              </a:tabLst>
            </a:pPr>
            <a:r>
              <a:rPr sz="1800" dirty="0">
                <a:latin typeface="Times New Roman"/>
                <a:cs typeface="Times New Roman"/>
              </a:rPr>
              <a:t>Local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communities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surrounding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mining</a:t>
            </a:r>
            <a:r>
              <a:rPr sz="1800" spc="-10" dirty="0">
                <a:latin typeface="Times New Roman"/>
                <a:cs typeface="Times New Roman"/>
              </a:rPr>
              <a:t> projects</a:t>
            </a:r>
            <a:endParaRPr sz="1800">
              <a:latin typeface="Times New Roman"/>
              <a:cs typeface="Times New Roman"/>
            </a:endParaRPr>
          </a:p>
          <a:p>
            <a:pPr marL="319405" indent="-227965">
              <a:lnSpc>
                <a:spcPct val="100000"/>
              </a:lnSpc>
              <a:spcBef>
                <a:spcPts val="780"/>
              </a:spcBef>
              <a:buFont typeface="Arial MT"/>
              <a:buChar char="•"/>
              <a:tabLst>
                <a:tab pos="319405" algn="l"/>
              </a:tabLst>
            </a:pPr>
            <a:r>
              <a:rPr sz="1800" dirty="0">
                <a:latin typeface="Times New Roman"/>
                <a:cs typeface="Times New Roman"/>
              </a:rPr>
              <a:t>Manufacturing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Industry</a:t>
            </a:r>
            <a:endParaRPr sz="1800">
              <a:latin typeface="Times New Roman"/>
              <a:cs typeface="Times New Roman"/>
            </a:endParaRPr>
          </a:p>
          <a:p>
            <a:pPr marL="319405" indent="-227965">
              <a:lnSpc>
                <a:spcPct val="100000"/>
              </a:lnSpc>
              <a:spcBef>
                <a:spcPts val="795"/>
              </a:spcBef>
              <a:buFont typeface="Arial MT"/>
              <a:buChar char="•"/>
              <a:tabLst>
                <a:tab pos="319405" algn="l"/>
              </a:tabLst>
            </a:pPr>
            <a:r>
              <a:rPr sz="1800" dirty="0">
                <a:latin typeface="Times New Roman"/>
                <a:cs typeface="Times New Roman"/>
              </a:rPr>
              <a:t>Government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 National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regulatory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agencies</a:t>
            </a:r>
            <a:endParaRPr sz="1800">
              <a:latin typeface="Times New Roman"/>
              <a:cs typeface="Times New Roman"/>
            </a:endParaRPr>
          </a:p>
          <a:p>
            <a:pPr marL="319405" indent="-227965">
              <a:lnSpc>
                <a:spcPct val="100000"/>
              </a:lnSpc>
              <a:spcBef>
                <a:spcPts val="780"/>
              </a:spcBef>
              <a:buFont typeface="Arial MT"/>
              <a:buChar char="•"/>
              <a:tabLst>
                <a:tab pos="319405" algn="l"/>
              </a:tabLst>
            </a:pPr>
            <a:r>
              <a:rPr sz="1800" spc="-20" dirty="0">
                <a:latin typeface="Times New Roman"/>
                <a:cs typeface="Times New Roman"/>
              </a:rPr>
              <a:t>NGOs</a:t>
            </a:r>
            <a:endParaRPr sz="1800">
              <a:latin typeface="Times New Roman"/>
              <a:cs typeface="Times New Roman"/>
            </a:endParaRPr>
          </a:p>
          <a:p>
            <a:pPr marL="319405" indent="-227965">
              <a:lnSpc>
                <a:spcPct val="100000"/>
              </a:lnSpc>
              <a:spcBef>
                <a:spcPts val="780"/>
              </a:spcBef>
              <a:buFont typeface="Arial MT"/>
              <a:buChar char="•"/>
              <a:tabLst>
                <a:tab pos="319405" algn="l"/>
              </a:tabLst>
            </a:pPr>
            <a:r>
              <a:rPr sz="1800" spc="-10" dirty="0">
                <a:latin typeface="Times New Roman"/>
                <a:cs typeface="Times New Roman"/>
              </a:rPr>
              <a:t>Employees/Workers</a:t>
            </a:r>
            <a:endParaRPr sz="1800">
              <a:latin typeface="Times New Roman"/>
              <a:cs typeface="Times New Roman"/>
            </a:endParaRPr>
          </a:p>
          <a:p>
            <a:pPr marL="319405" indent="-227965">
              <a:lnSpc>
                <a:spcPct val="100000"/>
              </a:lnSpc>
              <a:spcBef>
                <a:spcPts val="795"/>
              </a:spcBef>
              <a:buFont typeface="Arial MT"/>
              <a:buChar char="•"/>
              <a:tabLst>
                <a:tab pos="319405" algn="l"/>
              </a:tabLst>
            </a:pPr>
            <a:r>
              <a:rPr sz="1800" dirty="0">
                <a:latin typeface="Times New Roman"/>
                <a:cs typeface="Times New Roman"/>
              </a:rPr>
              <a:t>Automobile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companies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(retailers)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35850" y="239879"/>
            <a:ext cx="1354765" cy="132730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877305" y="1746123"/>
            <a:ext cx="5145405" cy="2125345"/>
          </a:xfrm>
          <a:prstGeom prst="rect">
            <a:avLst/>
          </a:prstGeom>
          <a:solidFill>
            <a:srgbClr val="E1EFD9"/>
          </a:solidFill>
          <a:ln w="9525">
            <a:solidFill>
              <a:srgbClr val="000000"/>
            </a:solidFill>
          </a:ln>
        </p:spPr>
        <p:txBody>
          <a:bodyPr vert="horz" wrap="square" lIns="0" tIns="127000" rIns="0" bIns="0" rtlCol="0">
            <a:spAutoFit/>
          </a:bodyPr>
          <a:lstStyle/>
          <a:p>
            <a:pPr marL="378460" indent="-286385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378460" algn="l"/>
              </a:tabLst>
            </a:pPr>
            <a:r>
              <a:rPr sz="1800" dirty="0">
                <a:latin typeface="Times New Roman"/>
                <a:cs typeface="Times New Roman"/>
              </a:rPr>
              <a:t>Consumers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electric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vehicle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other</a:t>
            </a:r>
            <a:r>
              <a:rPr sz="1800" spc="-10" dirty="0">
                <a:latin typeface="Times New Roman"/>
                <a:cs typeface="Times New Roman"/>
              </a:rPr>
              <a:t> electronic</a:t>
            </a:r>
            <a:endParaRPr sz="1800">
              <a:latin typeface="Times New Roman"/>
              <a:cs typeface="Times New Roman"/>
            </a:endParaRPr>
          </a:p>
          <a:p>
            <a:pPr marL="378460">
              <a:lnSpc>
                <a:spcPct val="100000"/>
              </a:lnSpc>
              <a:spcBef>
                <a:spcPts val="1080"/>
              </a:spcBef>
            </a:pPr>
            <a:r>
              <a:rPr sz="1800" spc="-10" dirty="0">
                <a:latin typeface="Times New Roman"/>
                <a:cs typeface="Times New Roman"/>
              </a:rPr>
              <a:t>products</a:t>
            </a:r>
            <a:endParaRPr sz="1800">
              <a:latin typeface="Times New Roman"/>
              <a:cs typeface="Times New Roman"/>
            </a:endParaRPr>
          </a:p>
          <a:p>
            <a:pPr marL="378460" indent="-286385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378460" algn="l"/>
              </a:tabLst>
            </a:pPr>
            <a:r>
              <a:rPr sz="1800" spc="-25" dirty="0">
                <a:latin typeface="Times New Roman"/>
                <a:cs typeface="Times New Roman"/>
              </a:rPr>
              <a:t>Waste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management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companies</a:t>
            </a:r>
            <a:endParaRPr sz="1800">
              <a:latin typeface="Times New Roman"/>
              <a:cs typeface="Times New Roman"/>
            </a:endParaRPr>
          </a:p>
          <a:p>
            <a:pPr marL="378460" indent="-286385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378460" algn="l"/>
              </a:tabLst>
            </a:pPr>
            <a:r>
              <a:rPr sz="1800" spc="-10" dirty="0">
                <a:latin typeface="Times New Roman"/>
                <a:cs typeface="Times New Roman"/>
              </a:rPr>
              <a:t>Investors</a:t>
            </a:r>
            <a:endParaRPr sz="1800">
              <a:latin typeface="Times New Roman"/>
              <a:cs typeface="Times New Roman"/>
            </a:endParaRPr>
          </a:p>
          <a:p>
            <a:pPr marL="378460" indent="-286385">
              <a:lnSpc>
                <a:spcPct val="100000"/>
              </a:lnSpc>
              <a:spcBef>
                <a:spcPts val="1085"/>
              </a:spcBef>
              <a:buFont typeface="Arial MT"/>
              <a:buChar char="•"/>
              <a:tabLst>
                <a:tab pos="378460" algn="l"/>
              </a:tabLst>
            </a:pPr>
            <a:r>
              <a:rPr sz="1800" dirty="0">
                <a:latin typeface="Times New Roman"/>
                <a:cs typeface="Times New Roman"/>
              </a:rPr>
              <a:t>Researchers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academic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institutions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9037" y="256943"/>
            <a:ext cx="1638641" cy="116089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845817" y="4254347"/>
            <a:ext cx="8656955" cy="646430"/>
          </a:xfrm>
          <a:prstGeom prst="rect">
            <a:avLst/>
          </a:prstGeom>
          <a:solidFill>
            <a:srgbClr val="DEEBF7"/>
          </a:solidFill>
          <a:ln w="9525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45"/>
              </a:spcBef>
            </a:pPr>
            <a:r>
              <a:rPr sz="1800" i="1" dirty="0">
                <a:latin typeface="Calibri"/>
                <a:cs typeface="Calibri"/>
              </a:rPr>
              <a:t>Issues</a:t>
            </a:r>
            <a:r>
              <a:rPr sz="1800" i="1" spc="-3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addressed</a:t>
            </a:r>
            <a:r>
              <a:rPr sz="1800" i="1" spc="-2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:</a:t>
            </a:r>
            <a:r>
              <a:rPr sz="1800" i="1" spc="-30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Environmental.</a:t>
            </a:r>
            <a:r>
              <a:rPr sz="1800" i="1" spc="-3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Economical</a:t>
            </a:r>
            <a:r>
              <a:rPr sz="1800" i="1" spc="-2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and</a:t>
            </a:r>
            <a:r>
              <a:rPr sz="1800" i="1" spc="-4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Social</a:t>
            </a:r>
            <a:r>
              <a:rPr sz="1800" i="1" spc="-2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and</a:t>
            </a:r>
            <a:r>
              <a:rPr sz="1800" i="1" spc="-4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benefits</a:t>
            </a:r>
            <a:r>
              <a:rPr sz="1800" i="1" spc="-2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after</a:t>
            </a:r>
            <a:r>
              <a:rPr sz="1800" i="1" spc="-3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considering</a:t>
            </a:r>
            <a:r>
              <a:rPr sz="1800" i="1" spc="-15" dirty="0">
                <a:latin typeface="Calibri"/>
                <a:cs typeface="Calibri"/>
              </a:rPr>
              <a:t> </a:t>
            </a:r>
            <a:r>
              <a:rPr sz="1800" i="1" spc="-25" dirty="0">
                <a:latin typeface="Calibri"/>
                <a:cs typeface="Calibri"/>
              </a:rPr>
              <a:t>the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i="1" spc="-10" dirty="0">
                <a:latin typeface="Calibri"/>
                <a:cs typeface="Calibri"/>
              </a:rPr>
              <a:t>alternative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5208" y="5532196"/>
            <a:ext cx="2941193" cy="100949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725705" y="5237911"/>
            <a:ext cx="2068131" cy="11612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159067"/>
            <a:ext cx="10515600" cy="591820"/>
          </a:xfrm>
          <a:prstGeom prst="rect">
            <a:avLst/>
          </a:prstGeom>
          <a:solidFill>
            <a:srgbClr val="FAE4D5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4155"/>
              </a:lnSpc>
            </a:pPr>
            <a:r>
              <a:rPr sz="3600" dirty="0"/>
              <a:t>Environmental</a:t>
            </a:r>
            <a:r>
              <a:rPr sz="3600" spc="-25" dirty="0"/>
              <a:t> </a:t>
            </a:r>
            <a:r>
              <a:rPr sz="3600" dirty="0"/>
              <a:t>Indices</a:t>
            </a:r>
            <a:r>
              <a:rPr sz="3600" spc="-20" dirty="0"/>
              <a:t> </a:t>
            </a:r>
            <a:r>
              <a:rPr sz="3600" spc="-10" dirty="0"/>
              <a:t>Calculations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66189" y="1146428"/>
          <a:ext cx="9249410" cy="4426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1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79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97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98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0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6084">
                <a:tc>
                  <a:txBody>
                    <a:bodyPr/>
                    <a:lstStyle/>
                    <a:p>
                      <a:pPr marL="527050">
                        <a:lnSpc>
                          <a:spcPts val="2335"/>
                        </a:lnSpc>
                      </a:pPr>
                      <a:r>
                        <a:rPr sz="2000" b="1" spc="-10" dirty="0">
                          <a:latin typeface="Times New Roman"/>
                          <a:cs typeface="Times New Roman"/>
                        </a:rPr>
                        <a:t>Impact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marL="471170">
                        <a:lnSpc>
                          <a:spcPts val="2335"/>
                        </a:lnSpc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Formula</a:t>
                      </a:r>
                      <a:r>
                        <a:rPr sz="20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20" dirty="0">
                          <a:latin typeface="Times New Roman"/>
                          <a:cs typeface="Times New Roman"/>
                        </a:rPr>
                        <a:t>Used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335"/>
                        </a:lnSpc>
                      </a:pPr>
                      <a:r>
                        <a:rPr sz="2000" b="1" spc="-25" dirty="0">
                          <a:latin typeface="Times New Roman"/>
                          <a:cs typeface="Times New Roman"/>
                        </a:rPr>
                        <a:t>LFP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35"/>
                        </a:lnSpc>
                      </a:pPr>
                      <a:r>
                        <a:rPr sz="2000" b="1" spc="-25" dirty="0">
                          <a:latin typeface="Times New Roman"/>
                          <a:cs typeface="Times New Roman"/>
                        </a:rPr>
                        <a:t>NMC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335"/>
                        </a:lnSpc>
                      </a:pPr>
                      <a:r>
                        <a:rPr sz="2000" b="1" spc="-10" dirty="0">
                          <a:latin typeface="Times New Roman"/>
                          <a:cs typeface="Times New Roman"/>
                        </a:rPr>
                        <a:t>Direction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9655">
                <a:tc>
                  <a:txBody>
                    <a:bodyPr/>
                    <a:lstStyle/>
                    <a:p>
                      <a:pPr marL="249554">
                        <a:lnSpc>
                          <a:spcPts val="1630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Abiotic</a:t>
                      </a:r>
                      <a:r>
                        <a:rPr sz="1400" b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Depletion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31178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Potential</a:t>
                      </a:r>
                      <a:r>
                        <a:rPr sz="1400" b="1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20" dirty="0">
                          <a:latin typeface="Times New Roman"/>
                          <a:cs typeface="Times New Roman"/>
                        </a:rPr>
                        <a:t>(ADP)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1EF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1EF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15.691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kg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Sb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eq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193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1EF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9654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9.427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kg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Sb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eq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193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1EF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  <a:tabLst>
                          <a:tab pos="424815" algn="l"/>
                        </a:tabLst>
                      </a:pPr>
                      <a:r>
                        <a:rPr sz="1900" b="1" spc="-50" dirty="0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sz="1900" b="1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900" b="1" spc="-50" dirty="0">
                          <a:latin typeface="Times New Roman"/>
                          <a:cs typeface="Times New Roman"/>
                        </a:rPr>
                        <a:t>+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1244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1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2380">
                <a:tc>
                  <a:txBody>
                    <a:bodyPr/>
                    <a:lstStyle/>
                    <a:p>
                      <a:pPr marL="276860">
                        <a:lnSpc>
                          <a:spcPts val="1630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Global</a:t>
                      </a:r>
                      <a:r>
                        <a:rPr sz="1400" b="1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Warming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8130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Potential</a:t>
                      </a:r>
                      <a:r>
                        <a:rPr sz="1400" b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20" dirty="0">
                          <a:latin typeface="Times New Roman"/>
                          <a:cs typeface="Times New Roman"/>
                        </a:rPr>
                        <a:t>(GWP)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1EF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1EF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348.710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kg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CO</a:t>
                      </a:r>
                      <a:r>
                        <a:rPr sz="1350" baseline="-21604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350" spc="187" baseline="-2160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eq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1EF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9240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229.45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kg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CO</a:t>
                      </a:r>
                      <a:r>
                        <a:rPr sz="1350" baseline="-21604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350" spc="187" baseline="-2160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eq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1EF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  <a:tabLst>
                          <a:tab pos="424815" algn="l"/>
                        </a:tabLst>
                      </a:pPr>
                      <a:r>
                        <a:rPr sz="1900" b="1" spc="-50" dirty="0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sz="1900" b="1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900" b="1" spc="-50" dirty="0">
                          <a:latin typeface="Times New Roman"/>
                          <a:cs typeface="Times New Roman"/>
                        </a:rPr>
                        <a:t>+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1250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1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8464">
                <a:tc>
                  <a:txBody>
                    <a:bodyPr/>
                    <a:lstStyle/>
                    <a:p>
                      <a:pPr algn="ctr">
                        <a:lnSpc>
                          <a:spcPts val="1635"/>
                        </a:lnSpc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Acidification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Potentials</a:t>
                      </a:r>
                      <a:r>
                        <a:rPr sz="1400" b="1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20" dirty="0">
                          <a:latin typeface="Times New Roman"/>
                          <a:cs typeface="Times New Roman"/>
                        </a:rPr>
                        <a:t>(ARP)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1EF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1EF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3536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3.254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SO</a:t>
                      </a:r>
                      <a:r>
                        <a:rPr sz="1350" baseline="-21604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350" spc="172" baseline="-2160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eq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1EF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1.653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SO</a:t>
                      </a:r>
                      <a:r>
                        <a:rPr sz="1350" baseline="-21604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350" spc="172" baseline="-2160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eq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1EF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  <a:tabLst>
                          <a:tab pos="424815" algn="l"/>
                        </a:tabLst>
                      </a:pPr>
                      <a:r>
                        <a:rPr sz="1900" b="1" spc="-50" dirty="0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sz="1900" b="1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900" b="1" spc="-50" dirty="0">
                          <a:latin typeface="Times New Roman"/>
                          <a:cs typeface="Times New Roman"/>
                        </a:rPr>
                        <a:t>+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1250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1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544" y="1610118"/>
            <a:ext cx="1556893" cy="125233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4232" y="3275304"/>
            <a:ext cx="981024" cy="116496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914" y="4979708"/>
            <a:ext cx="1532763" cy="125233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18052" y="2669082"/>
            <a:ext cx="2286254" cy="10318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636136" y="4085374"/>
            <a:ext cx="2459863" cy="63610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211701" y="1629587"/>
            <a:ext cx="1143101" cy="63710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162044" y="4777066"/>
            <a:ext cx="1242161" cy="50295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752596" y="2341270"/>
            <a:ext cx="2217293" cy="23365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163"/>
            <a:ext cx="10515600" cy="539750"/>
          </a:xfrm>
          <a:prstGeom prst="rect">
            <a:avLst/>
          </a:prstGeom>
          <a:solidFill>
            <a:srgbClr val="DEEBF7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950"/>
              </a:lnSpc>
            </a:pPr>
            <a:r>
              <a:rPr sz="3600" dirty="0"/>
              <a:t>Performance</a:t>
            </a:r>
            <a:r>
              <a:rPr sz="3600" spc="-15" dirty="0"/>
              <a:t> </a:t>
            </a:r>
            <a:r>
              <a:rPr sz="3600" dirty="0"/>
              <a:t>score</a:t>
            </a:r>
            <a:r>
              <a:rPr sz="3600" spc="-15" dirty="0"/>
              <a:t> </a:t>
            </a:r>
            <a:r>
              <a:rPr sz="3600" dirty="0"/>
              <a:t>for</a:t>
            </a:r>
            <a:r>
              <a:rPr sz="3600" spc="-15" dirty="0"/>
              <a:t> </a:t>
            </a:r>
            <a:r>
              <a:rPr sz="3600" dirty="0"/>
              <a:t>LFP</a:t>
            </a:r>
            <a:r>
              <a:rPr sz="3600" spc="-150" dirty="0"/>
              <a:t> </a:t>
            </a:r>
            <a:r>
              <a:rPr sz="3600" dirty="0"/>
              <a:t>and</a:t>
            </a:r>
            <a:r>
              <a:rPr sz="3600" spc="-10" dirty="0"/>
              <a:t> </a:t>
            </a:r>
            <a:r>
              <a:rPr sz="3600" spc="-25" dirty="0"/>
              <a:t>NMC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17630" y="2090918"/>
            <a:ext cx="2535263" cy="48973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23804" y="2731841"/>
            <a:ext cx="2497102" cy="255868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342312" y="5357280"/>
            <a:ext cx="2526357" cy="47948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243960" y="5943286"/>
            <a:ext cx="2641636" cy="46307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33534" y="2082059"/>
            <a:ext cx="2577854" cy="497971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6724190" y="2693897"/>
            <a:ext cx="2609215" cy="3357245"/>
            <a:chOff x="6724190" y="2693897"/>
            <a:chExt cx="2609215" cy="3357245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24190" y="2693897"/>
              <a:ext cx="2587584" cy="273674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39289" y="5471006"/>
              <a:ext cx="2593813" cy="579869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742556" y="6118451"/>
            <a:ext cx="2549317" cy="397368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783375" y="2841494"/>
            <a:ext cx="1263366" cy="235052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389380" y="1104138"/>
            <a:ext cx="9832340" cy="868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MS: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Material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Selection,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EU: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Energy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usage</a:t>
            </a:r>
            <a:r>
              <a:rPr sz="1800" b="1" dirty="0">
                <a:latin typeface="Times New Roman"/>
                <a:cs typeface="Times New Roman"/>
              </a:rPr>
              <a:t>,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SR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: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Solid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residue</a:t>
            </a:r>
            <a:r>
              <a:rPr sz="1800" b="1" dirty="0">
                <a:latin typeface="Times New Roman"/>
                <a:cs typeface="Times New Roman"/>
              </a:rPr>
              <a:t>,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LR: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Liquid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Residue</a:t>
            </a:r>
            <a:r>
              <a:rPr sz="1800" b="1" dirty="0">
                <a:latin typeface="Times New Roman"/>
                <a:cs typeface="Times New Roman"/>
              </a:rPr>
              <a:t>,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GR: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Gaseous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residue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5"/>
              </a:spcBef>
            </a:pPr>
            <a:endParaRPr sz="1800">
              <a:latin typeface="Times New Roman"/>
              <a:cs typeface="Times New Roman"/>
            </a:endParaRPr>
          </a:p>
          <a:p>
            <a:pPr marR="11430" algn="ctr">
              <a:lnSpc>
                <a:spcPct val="100000"/>
              </a:lnSpc>
              <a:tabLst>
                <a:tab pos="3557904" algn="l"/>
              </a:tabLst>
            </a:pPr>
            <a:r>
              <a:rPr sz="1800" spc="-25" dirty="0">
                <a:latin typeface="Times New Roman"/>
                <a:cs typeface="Times New Roman"/>
              </a:rPr>
              <a:t>LFP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2700" spc="-37" baseline="1543" dirty="0">
                <a:latin typeface="Times New Roman"/>
                <a:cs typeface="Times New Roman"/>
              </a:rPr>
              <a:t>NMC</a:t>
            </a:r>
            <a:endParaRPr sz="2700" baseline="1543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2526" rIns="0" bIns="0" rtlCol="0">
            <a:spAutoFit/>
          </a:bodyPr>
          <a:lstStyle/>
          <a:p>
            <a:pPr marL="2027555">
              <a:lnSpc>
                <a:spcPct val="100000"/>
              </a:lnSpc>
              <a:spcBef>
                <a:spcPts val="95"/>
              </a:spcBef>
            </a:pPr>
            <a:r>
              <a:rPr sz="28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Economic</a:t>
            </a:r>
            <a:r>
              <a:rPr sz="2800" b="1" u="sng" spc="-1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Analysis</a:t>
            </a:r>
            <a:r>
              <a:rPr sz="2800" b="1" u="sng" spc="-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sz="2800" b="1" u="sng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LFP</a:t>
            </a:r>
            <a:r>
              <a:rPr sz="2800" b="1" u="sng" spc="-1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and</a:t>
            </a:r>
            <a:r>
              <a:rPr sz="2800" b="1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NMC</a:t>
            </a:r>
            <a:r>
              <a:rPr sz="2800" b="1" u="sng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Processes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155572"/>
            <a:ext cx="9980930" cy="140906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marR="5080" indent="-228600">
              <a:lnSpc>
                <a:spcPts val="2160"/>
              </a:lnSpc>
              <a:spcBef>
                <a:spcPts val="375"/>
              </a:spcBef>
              <a:buSzPct val="95000"/>
              <a:buFont typeface="Segoe UI Symbol"/>
              <a:buChar char="⮚"/>
              <a:tabLst>
                <a:tab pos="241300" algn="l"/>
                <a:tab pos="8046084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economic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study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manufacture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LFP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batteries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NMC batteries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in</a:t>
            </a:r>
            <a:r>
              <a:rPr sz="2000" dirty="0">
                <a:latin typeface="Times New Roman"/>
                <a:cs typeface="Times New Roman"/>
              </a:rPr>
              <a:t>	Nevada,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highlights </a:t>
            </a:r>
            <a:r>
              <a:rPr sz="2000" dirty="0">
                <a:latin typeface="Times New Roman"/>
                <a:cs typeface="Times New Roman"/>
              </a:rPr>
              <a:t>significant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variations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costs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 resource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availability.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0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Raw</a:t>
            </a:r>
            <a:r>
              <a:rPr sz="2000" b="1" u="sng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Materials</a:t>
            </a:r>
            <a:r>
              <a:rPr sz="2000" b="1" u="sng" spc="-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Cost</a:t>
            </a:r>
            <a:r>
              <a:rPr sz="2000" b="1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marL="125095" algn="ctr">
              <a:lnSpc>
                <a:spcPct val="100000"/>
              </a:lnSpc>
              <a:spcBef>
                <a:spcPts val="819"/>
              </a:spcBef>
              <a:tabLst>
                <a:tab pos="5209540" algn="l"/>
              </a:tabLst>
            </a:pPr>
            <a:r>
              <a:rPr sz="2000" i="1" spc="-25" dirty="0">
                <a:latin typeface="Times New Roman"/>
                <a:cs typeface="Times New Roman"/>
              </a:rPr>
              <a:t>LFP</a:t>
            </a:r>
            <a:r>
              <a:rPr sz="2000" i="1" dirty="0">
                <a:latin typeface="Times New Roman"/>
                <a:cs typeface="Times New Roman"/>
              </a:rPr>
              <a:t>	</a:t>
            </a:r>
            <a:r>
              <a:rPr sz="2000" i="1" spc="-25" dirty="0">
                <a:latin typeface="Times New Roman"/>
                <a:cs typeface="Times New Roman"/>
              </a:rPr>
              <a:t>NMC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31850" y="2655570"/>
          <a:ext cx="4283075" cy="34664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1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8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2295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Raw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Material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1EFD9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309245">
                        <a:lnSpc>
                          <a:spcPts val="1639"/>
                        </a:lnSpc>
                        <a:spcBef>
                          <a:spcPts val="550"/>
                        </a:spcBef>
                      </a:pP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Mass (kg)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1EFD9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78740">
                        <a:lnSpc>
                          <a:spcPts val="1639"/>
                        </a:lnSpc>
                        <a:spcBef>
                          <a:spcPts val="55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Unit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Price (USD/kg)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1EFD9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541655">
                        <a:lnSpc>
                          <a:spcPts val="1639"/>
                        </a:lnSpc>
                        <a:spcBef>
                          <a:spcPts val="550"/>
                        </a:spcBef>
                      </a:pP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Total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Cost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(USD)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1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295">
                <a:tc>
                  <a:txBody>
                    <a:bodyPr/>
                    <a:lstStyle/>
                    <a:p>
                      <a:pPr marL="63500" marR="405130">
                        <a:lnSpc>
                          <a:spcPts val="1639"/>
                        </a:lnSpc>
                        <a:spcBef>
                          <a:spcPts val="550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Lithium Carbonate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234.18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26.23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0200" algn="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$6142.54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395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Iron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354.02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12.21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0200" algn="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$4332.34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930">
                <a:tc>
                  <a:txBody>
                    <a:bodyPr/>
                    <a:lstStyle/>
                    <a:p>
                      <a:pPr marL="63500">
                        <a:lnSpc>
                          <a:spcPts val="1664"/>
                        </a:lnSpc>
                        <a:spcBef>
                          <a:spcPts val="459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Conductive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3500">
                        <a:lnSpc>
                          <a:spcPts val="1664"/>
                        </a:lnSpc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Carbon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57.10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1.98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608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$113.06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3720">
                <a:tc>
                  <a:txBody>
                    <a:bodyPr/>
                    <a:lstStyle/>
                    <a:p>
                      <a:pPr marL="63500">
                        <a:lnSpc>
                          <a:spcPts val="1660"/>
                        </a:lnSpc>
                        <a:spcBef>
                          <a:spcPts val="464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Phosphoric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3500">
                        <a:lnSpc>
                          <a:spcPts val="1660"/>
                        </a:lnSpc>
                      </a:pP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Acid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905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621.13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2.61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0200" algn="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$1621.15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883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Total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1,266.43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$12,209.29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443473" y="2655570"/>
          <a:ext cx="5993130" cy="3458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0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6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6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Raw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Material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1EFD9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Mass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(kg)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1EFD9"/>
                    </a:solidFill>
                  </a:tcPr>
                </a:tc>
                <a:tc>
                  <a:txBody>
                    <a:bodyPr/>
                    <a:lstStyle/>
                    <a:p>
                      <a:pPr marL="64135" marR="677545">
                        <a:lnSpc>
                          <a:spcPts val="1639"/>
                        </a:lnSpc>
                        <a:spcBef>
                          <a:spcPts val="55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Unit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Price (USD/kg)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1EFD9"/>
                    </a:solidFill>
                  </a:tcPr>
                </a:tc>
                <a:tc>
                  <a:txBody>
                    <a:bodyPr/>
                    <a:lstStyle/>
                    <a:p>
                      <a:pPr marR="86995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Total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Cost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(USD)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1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015"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Nickel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(II)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Sulfate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538.0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3.63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1,952.94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3085">
                <a:tc>
                  <a:txBody>
                    <a:bodyPr/>
                    <a:lstStyle/>
                    <a:p>
                      <a:pPr marL="64135" marR="535940">
                        <a:lnSpc>
                          <a:spcPts val="1639"/>
                        </a:lnSpc>
                        <a:spcBef>
                          <a:spcPts val="55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Manganese</a:t>
                      </a:r>
                      <a:r>
                        <a:rPr sz="1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(II)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Sulfate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846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524.96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1.3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682.45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015"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Cobalt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(II)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Sulfate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846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538.87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8.77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4,725.88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Sodium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Hydroxide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846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834.38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0.51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417.19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015"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Lithium</a:t>
                      </a:r>
                      <a:r>
                        <a:rPr sz="1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Carbonate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846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385.33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26.23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10107.21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15340"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Total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002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2821.54</a:t>
                      </a:r>
                      <a:r>
                        <a:rPr sz="140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35" dirty="0">
                          <a:latin typeface="Times New Roman"/>
                          <a:cs typeface="Times New Roman"/>
                        </a:rPr>
                        <a:t>Kg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$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 17,885.46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315" y="51511"/>
            <a:ext cx="1184071" cy="118407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84332" y="63"/>
            <a:ext cx="1907667" cy="123551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8764" rIns="0" bIns="0" rtlCol="0">
            <a:spAutoFit/>
          </a:bodyPr>
          <a:lstStyle/>
          <a:p>
            <a:pPr marL="4095750">
              <a:lnSpc>
                <a:spcPct val="100000"/>
              </a:lnSpc>
              <a:spcBef>
                <a:spcPts val="105"/>
              </a:spcBef>
            </a:pPr>
            <a:r>
              <a:rPr sz="44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Energy</a:t>
            </a:r>
            <a:r>
              <a:rPr sz="4400" b="1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400" b="1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Cost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27" y="1586149"/>
            <a:ext cx="7889240" cy="413321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24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For</a:t>
            </a:r>
            <a:r>
              <a:rPr sz="2400" b="1" u="sng" spc="-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LFP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15"/>
              </a:spcBef>
              <a:tabLst>
                <a:tab pos="1976755" algn="l"/>
              </a:tabLst>
            </a:pPr>
            <a:r>
              <a:rPr sz="2400" dirty="0">
                <a:latin typeface="Times New Roman"/>
                <a:cs typeface="Times New Roman"/>
              </a:rPr>
              <a:t>Energy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needed</a:t>
            </a:r>
            <a:r>
              <a:rPr sz="2400" dirty="0">
                <a:latin typeface="Times New Roman"/>
                <a:cs typeface="Times New Roman"/>
              </a:rPr>
              <a:t>	for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1000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kg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1000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kg×65KWh/kg=65000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KWh</a:t>
            </a:r>
            <a:endParaRPr sz="2400">
              <a:latin typeface="Times New Roman"/>
              <a:cs typeface="Times New Roman"/>
            </a:endParaRPr>
          </a:p>
          <a:p>
            <a:pPr marL="240029" indent="-227329">
              <a:lnSpc>
                <a:spcPct val="100000"/>
              </a:lnSpc>
              <a:spcBef>
                <a:spcPts val="720"/>
              </a:spcBef>
              <a:buSzPct val="116666"/>
              <a:buFont typeface="Arial MT"/>
              <a:buChar char="•"/>
              <a:tabLst>
                <a:tab pos="240029" algn="l"/>
              </a:tabLst>
            </a:pPr>
            <a:r>
              <a:rPr sz="2400" dirty="0">
                <a:latin typeface="Times New Roman"/>
                <a:cs typeface="Times New Roman"/>
              </a:rPr>
              <a:t>Energy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Cost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65000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kWh×0.06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$/kWh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=$3900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35"/>
              </a:spcBef>
              <a:buFont typeface="Arial MT"/>
              <a:buChar char="•"/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For</a:t>
            </a:r>
            <a:r>
              <a:rPr sz="2400" b="1" u="sng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NMC</a:t>
            </a:r>
            <a:endParaRPr sz="2400">
              <a:latin typeface="Times New Roman"/>
              <a:cs typeface="Times New Roman"/>
            </a:endParaRPr>
          </a:p>
          <a:p>
            <a:pPr marL="240029" indent="-227329">
              <a:lnSpc>
                <a:spcPct val="100000"/>
              </a:lnSpc>
              <a:spcBef>
                <a:spcPts val="720"/>
              </a:spcBef>
              <a:buSzPct val="116666"/>
              <a:buFont typeface="Arial MT"/>
              <a:buChar char="•"/>
              <a:tabLst>
                <a:tab pos="240029" algn="l"/>
              </a:tabLst>
            </a:pPr>
            <a:r>
              <a:rPr sz="2400" dirty="0">
                <a:latin typeface="Times New Roman"/>
                <a:cs typeface="Times New Roman"/>
              </a:rPr>
              <a:t>Energy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needed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1000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kg: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1000kg×100kWh/kg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=10000kWh</a:t>
            </a:r>
            <a:endParaRPr sz="2400">
              <a:latin typeface="Times New Roman"/>
              <a:cs typeface="Times New Roman"/>
            </a:endParaRPr>
          </a:p>
          <a:p>
            <a:pPr marL="240029" indent="-227329">
              <a:lnSpc>
                <a:spcPct val="100000"/>
              </a:lnSpc>
              <a:spcBef>
                <a:spcPts val="710"/>
              </a:spcBef>
              <a:buSzPct val="116666"/>
              <a:buFont typeface="Arial MT"/>
              <a:buChar char="•"/>
              <a:tabLst>
                <a:tab pos="240029" algn="l"/>
              </a:tabLst>
            </a:pPr>
            <a:r>
              <a:rPr sz="2400" dirty="0">
                <a:latin typeface="Times New Roman"/>
                <a:cs typeface="Times New Roman"/>
              </a:rPr>
              <a:t>Energy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Cost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10000kWh×0.06$/kWh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=$6000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50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u="sng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24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2"/>
              </a:rPr>
              <a:t>NV</a:t>
            </a:r>
            <a:r>
              <a:rPr sz="2400" u="sng" spc="-5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24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2"/>
              </a:rPr>
              <a:t>Electricity</a:t>
            </a:r>
            <a:r>
              <a:rPr sz="2400" u="sng" spc="-5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24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2"/>
              </a:rPr>
              <a:t>Rates</a:t>
            </a:r>
            <a:r>
              <a:rPr sz="2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24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2"/>
              </a:rPr>
              <a:t>|</a:t>
            </a:r>
            <a:r>
              <a:rPr sz="2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24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2"/>
              </a:rPr>
              <a:t>Electricity</a:t>
            </a:r>
            <a:r>
              <a:rPr sz="2400" u="sng" spc="-5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2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2"/>
              </a:rPr>
              <a:t>Local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2730" y="223973"/>
            <a:ext cx="1009650" cy="86651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30880" y="426977"/>
            <a:ext cx="841939" cy="78131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1547</Words>
  <Application>Microsoft Office PowerPoint</Application>
  <PresentationFormat>Widescreen</PresentationFormat>
  <Paragraphs>286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 MT</vt:lpstr>
      <vt:lpstr>Calibri</vt:lpstr>
      <vt:lpstr>Cambria Math</vt:lpstr>
      <vt:lpstr>Segoe UI Symbol</vt:lpstr>
      <vt:lpstr>Times New Roman</vt:lpstr>
      <vt:lpstr>Wingdings</vt:lpstr>
      <vt:lpstr>Office Theme</vt:lpstr>
      <vt:lpstr>PowerPoint Presentation</vt:lpstr>
      <vt:lpstr>Introduction</vt:lpstr>
      <vt:lpstr>Background of the problem</vt:lpstr>
      <vt:lpstr>Approach to Measure sustainability</vt:lpstr>
      <vt:lpstr>Stakeholder Consideration</vt:lpstr>
      <vt:lpstr>Environmental Indices Calculations</vt:lpstr>
      <vt:lpstr>Performance score for LFP and NMC</vt:lpstr>
      <vt:lpstr>Economic Analysis of LFP and NMC Processes</vt:lpstr>
      <vt:lpstr>Energy Cost</vt:lpstr>
      <vt:lpstr>Economic Analysis of LFP and NMC Processes</vt:lpstr>
      <vt:lpstr>Social Indicators</vt:lpstr>
      <vt:lpstr>PowerPoint Presentation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Kamil Patel</dc:creator>
  <cp:lastModifiedBy>acer</cp:lastModifiedBy>
  <cp:revision>1</cp:revision>
  <dcterms:created xsi:type="dcterms:W3CDTF">2024-12-25T06:01:53Z</dcterms:created>
  <dcterms:modified xsi:type="dcterms:W3CDTF">2024-12-25T06:07:46Z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2024-12-02T00:00:00Z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2024-12-25T00:00:00Z</vt:filetime>
  </property>
  <property fmtid="{D5CDD505-2E9C-101B-9397-08002B2CF9AE}" pid="5" name="Producer">
    <vt:lpwstr>Microsoft® PowerPoint® 2019</vt:lpwstr>
  </property>
</Properties>
</file>