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5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2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4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4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7EDCC-464E-9328-4877-1A15295C6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pl-PL" dirty="0" err="1">
                <a:solidFill>
                  <a:schemeClr val="tx2"/>
                </a:solidFill>
              </a:rPr>
              <a:t>Forecasting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world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 err="1">
                <a:solidFill>
                  <a:schemeClr val="tx2"/>
                </a:solidFill>
              </a:rPr>
              <a:t>population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D1098-8A41-5C04-0D95-91BA03929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pl-PL" sz="2200" dirty="0">
                <a:solidFill>
                  <a:schemeClr val="tx2"/>
                </a:solidFill>
              </a:rPr>
              <a:t>Emil Chmielewski</a:t>
            </a:r>
            <a:endParaRPr lang="en-GB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E8D769C7-4F73-A292-D32C-4CEEF4A6B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4" r="28877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6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AE7E-71E3-8BEC-2AE9-E2013107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Issues</a:t>
            </a:r>
            <a:r>
              <a:rPr lang="pl-PL" dirty="0"/>
              <a:t> with </a:t>
            </a:r>
            <a:r>
              <a:rPr lang="pl-PL" dirty="0" err="1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C884-EA4A-503F-17AA-82CA0FBD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USA’s</a:t>
            </a:r>
            <a:r>
              <a:rPr lang="pl-PL" dirty="0"/>
              <a:t> 2020 </a:t>
            </a:r>
            <a:r>
              <a:rPr lang="pl-PL" dirty="0" err="1"/>
              <a:t>census</a:t>
            </a:r>
            <a:r>
              <a:rPr lang="pl-PL" dirty="0"/>
              <a:t> </a:t>
            </a:r>
            <a:r>
              <a:rPr lang="pl-PL" dirty="0" err="1"/>
              <a:t>cost</a:t>
            </a:r>
            <a:r>
              <a:rPr lang="pl-PL" dirty="0"/>
              <a:t> $14.2 bilion</a:t>
            </a:r>
          </a:p>
          <a:p>
            <a:r>
              <a:rPr lang="pl-PL" dirty="0" err="1"/>
              <a:t>Usually</a:t>
            </a:r>
            <a:r>
              <a:rPr lang="pl-PL" dirty="0"/>
              <a:t>, a </a:t>
            </a:r>
            <a:r>
              <a:rPr lang="pl-PL" dirty="0" err="1"/>
              <a:t>census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performed</a:t>
            </a:r>
            <a:r>
              <a:rPr lang="pl-PL" dirty="0"/>
              <a:t> </a:t>
            </a:r>
            <a:r>
              <a:rPr lang="pl-PL" dirty="0" err="1"/>
              <a:t>once</a:t>
            </a:r>
            <a:r>
              <a:rPr lang="pl-PL" dirty="0"/>
              <a:t> per 10 </a:t>
            </a:r>
            <a:r>
              <a:rPr lang="pl-PL" dirty="0" err="1"/>
              <a:t>years</a:t>
            </a:r>
            <a:endParaRPr lang="pl-PL" dirty="0"/>
          </a:p>
          <a:p>
            <a:r>
              <a:rPr lang="pl-PL" dirty="0" err="1"/>
              <a:t>Latest</a:t>
            </a:r>
            <a:r>
              <a:rPr lang="pl-PL" dirty="0"/>
              <a:t> data for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countries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from 2006</a:t>
            </a:r>
          </a:p>
          <a:p>
            <a:r>
              <a:rPr lang="pl-PL" dirty="0"/>
              <a:t>Not </a:t>
            </a:r>
            <a:r>
              <a:rPr lang="pl-PL" dirty="0" err="1"/>
              <a:t>everybody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counted</a:t>
            </a:r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semi-reliable</a:t>
            </a:r>
            <a:r>
              <a:rPr lang="pl-PL" dirty="0"/>
              <a:t> data from 1950, </a:t>
            </a:r>
            <a:r>
              <a:rPr lang="pl-PL" dirty="0" err="1"/>
              <a:t>only</a:t>
            </a:r>
            <a:r>
              <a:rPr lang="pl-PL" dirty="0"/>
              <a:t> 72 </a:t>
            </a:r>
            <a:r>
              <a:rPr lang="pl-PL" dirty="0" err="1"/>
              <a:t>years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83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844D-0A53-051A-0DD1-C9B26F7E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variables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347F2-6A0D-F614-F2BD-1BF64675B201}"/>
              </a:ext>
            </a:extLst>
          </p:cNvPr>
          <p:cNvSpPr txBox="1"/>
          <p:nvPr/>
        </p:nvSpPr>
        <p:spPr>
          <a:xfrm>
            <a:off x="2602063" y="1911321"/>
            <a:ext cx="543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200" dirty="0">
                <a:solidFill>
                  <a:schemeClr val="bg1"/>
                </a:solidFill>
              </a:rPr>
              <a:t>=</a:t>
            </a:r>
            <a:endParaRPr lang="en-GB" sz="4200" dirty="0">
              <a:solidFill>
                <a:schemeClr val="bg1"/>
              </a:solidFill>
            </a:endParaRPr>
          </a:p>
        </p:txBody>
      </p:sp>
      <p:pic>
        <p:nvPicPr>
          <p:cNvPr id="1030" name="Picture 6" descr="cute baby cartoon | free wallpapers | Bebek karikatür, Sevimli karikatür,  Erkek bebek partisi">
            <a:extLst>
              <a:ext uri="{FF2B5EF4-FFF2-40B4-BE49-F238E27FC236}">
                <a16:creationId xmlns:a16="http://schemas.microsoft.com/office/drawing/2014/main" id="{C120A149-0FB4-3EF9-556D-551BE6A8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265" y="1474805"/>
            <a:ext cx="1132846" cy="166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2B7BD-1403-D578-F3CC-DF9BF8E6A9EA}"/>
              </a:ext>
            </a:extLst>
          </p:cNvPr>
          <p:cNvSpPr txBox="1"/>
          <p:nvPr/>
        </p:nvSpPr>
        <p:spPr>
          <a:xfrm>
            <a:off x="4893574" y="1935335"/>
            <a:ext cx="356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200" dirty="0">
                <a:solidFill>
                  <a:schemeClr val="bg1"/>
                </a:solidFill>
              </a:rPr>
              <a:t>-</a:t>
            </a:r>
            <a:endParaRPr lang="en-GB" sz="42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Premium Vector | Hand drawn cartoon doodle skull. funny cartoon skull  isolated on white background. vector illustration.">
            <a:extLst>
              <a:ext uri="{FF2B5EF4-FFF2-40B4-BE49-F238E27FC236}">
                <a16:creationId xmlns:a16="http://schemas.microsoft.com/office/drawing/2014/main" id="{DDE84EC5-DD52-5FDA-822F-5A7F7483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714" y="1472834"/>
            <a:ext cx="1663666" cy="166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8D33EE-4FC3-BA34-228C-6F7FCB4AD9F1}"/>
              </a:ext>
            </a:extLst>
          </p:cNvPr>
          <p:cNvSpPr txBox="1"/>
          <p:nvPr/>
        </p:nvSpPr>
        <p:spPr>
          <a:xfrm>
            <a:off x="888348" y="3858514"/>
            <a:ext cx="8010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Number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fertile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women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Women’s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education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level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Government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support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Government’s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policies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Level of </a:t>
            </a:r>
            <a:r>
              <a:rPr lang="pl-PL" dirty="0" err="1">
                <a:solidFill>
                  <a:schemeClr val="bg1"/>
                </a:solidFill>
              </a:rPr>
              <a:t>medical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care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Average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income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bg1"/>
                </a:solidFill>
              </a:rPr>
              <a:t>Stability</a:t>
            </a:r>
            <a:r>
              <a:rPr lang="pl-PL" dirty="0">
                <a:solidFill>
                  <a:schemeClr val="bg1"/>
                </a:solidFill>
              </a:rPr>
              <a:t> and </a:t>
            </a:r>
            <a:r>
              <a:rPr lang="pl-PL" dirty="0" err="1">
                <a:solidFill>
                  <a:schemeClr val="bg1"/>
                </a:solidFill>
              </a:rPr>
              <a:t>safety</a:t>
            </a:r>
            <a:r>
              <a:rPr lang="pl-PL" dirty="0">
                <a:solidFill>
                  <a:schemeClr val="bg1"/>
                </a:solidFill>
              </a:rPr>
              <a:t> of a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…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E7F377-0F1C-052D-510E-1B5B6130572C}"/>
              </a:ext>
            </a:extLst>
          </p:cNvPr>
          <p:cNvCxnSpPr>
            <a:stCxn id="1030" idx="2"/>
          </p:cNvCxnSpPr>
          <p:nvPr/>
        </p:nvCxnSpPr>
        <p:spPr>
          <a:xfrm flipH="1">
            <a:off x="2306972" y="3138471"/>
            <a:ext cx="1712716" cy="7288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7673886-3929-9153-0F8E-DE4B9F6D8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50" y="1533483"/>
            <a:ext cx="1543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27DA-1056-E88E-66E2-E37A244C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United </a:t>
            </a:r>
            <a:r>
              <a:rPr lang="pl-PL" dirty="0" err="1"/>
              <a:t>Nation’s</a:t>
            </a:r>
            <a:r>
              <a:rPr lang="pl-PL" dirty="0"/>
              <a:t> </a:t>
            </a:r>
            <a:r>
              <a:rPr lang="pl-PL" dirty="0" err="1"/>
              <a:t>predictions</a:t>
            </a:r>
            <a:endParaRPr lang="en-GB" dirty="0"/>
          </a:p>
        </p:txBody>
      </p:sp>
      <p:pic>
        <p:nvPicPr>
          <p:cNvPr id="2050" name="Picture 2" descr="World Population Prospects | Knowledge for policy">
            <a:extLst>
              <a:ext uri="{FF2B5EF4-FFF2-40B4-BE49-F238E27FC236}">
                <a16:creationId xmlns:a16="http://schemas.microsoft.com/office/drawing/2014/main" id="{0EEA0996-B80D-9367-6013-5CD8674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83" y="1489205"/>
            <a:ext cx="6139834" cy="460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98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6A9E-1D3F-3974-9FE1-6C19DE78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views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1ED01F-7474-B4DB-1B58-4C2B836B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09" y="2461691"/>
            <a:ext cx="5499291" cy="2800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9FB906-6055-05E5-DAF3-F19BDF394CA0}"/>
              </a:ext>
            </a:extLst>
          </p:cNvPr>
          <p:cNvSpPr txBox="1"/>
          <p:nvPr/>
        </p:nvSpPr>
        <p:spPr>
          <a:xfrm>
            <a:off x="487106" y="1994430"/>
            <a:ext cx="571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Flat </a:t>
            </a:r>
            <a:r>
              <a:rPr lang="pl-PL" sz="2000" dirty="0" err="1">
                <a:solidFill>
                  <a:schemeClr val="bg1"/>
                </a:solidFill>
              </a:rPr>
              <a:t>yearly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increase</a:t>
            </a:r>
            <a:r>
              <a:rPr lang="pl-PL" sz="2000" dirty="0">
                <a:solidFill>
                  <a:schemeClr val="bg1"/>
                </a:solidFill>
              </a:rPr>
              <a:t> in </a:t>
            </a:r>
            <a:r>
              <a:rPr lang="pl-PL" sz="2000" dirty="0" err="1">
                <a:solidFill>
                  <a:schemeClr val="bg1"/>
                </a:solidFill>
              </a:rPr>
              <a:t>population</a:t>
            </a:r>
            <a:r>
              <a:rPr lang="pl-PL" sz="2000" dirty="0">
                <a:solidFill>
                  <a:schemeClr val="bg1"/>
                </a:solidFill>
              </a:rPr>
              <a:t> (in </a:t>
            </a:r>
            <a:r>
              <a:rPr lang="pl-PL" sz="2000" dirty="0" err="1">
                <a:solidFill>
                  <a:schemeClr val="bg1"/>
                </a:solidFill>
              </a:rPr>
              <a:t>thousands</a:t>
            </a:r>
            <a:r>
              <a:rPr lang="pl-PL" sz="2000" dirty="0">
                <a:solidFill>
                  <a:schemeClr val="bg1"/>
                </a:solidFill>
              </a:rPr>
              <a:t>)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D434B7-27C5-7F72-D187-130E56899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36" y="2461691"/>
            <a:ext cx="5577965" cy="28007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8DC3E7-55C0-CF26-E587-0D89ECA06EF6}"/>
              </a:ext>
            </a:extLst>
          </p:cNvPr>
          <p:cNvSpPr txBox="1"/>
          <p:nvPr/>
        </p:nvSpPr>
        <p:spPr>
          <a:xfrm>
            <a:off x="7103695" y="1994430"/>
            <a:ext cx="479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% </a:t>
            </a:r>
            <a:r>
              <a:rPr lang="pl-PL" sz="2000" dirty="0" err="1">
                <a:solidFill>
                  <a:schemeClr val="bg1"/>
                </a:solidFill>
              </a:rPr>
              <a:t>yearly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increase</a:t>
            </a:r>
            <a:r>
              <a:rPr lang="pl-PL" sz="2000" dirty="0">
                <a:solidFill>
                  <a:schemeClr val="bg1"/>
                </a:solidFill>
              </a:rPr>
              <a:t> in </a:t>
            </a:r>
            <a:r>
              <a:rPr lang="pl-PL" sz="2000" dirty="0" err="1">
                <a:solidFill>
                  <a:schemeClr val="bg1"/>
                </a:solidFill>
              </a:rPr>
              <a:t>population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4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865E-0DD8-BF30-4B41-A1A6A66D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Forecasting</a:t>
            </a:r>
            <a:r>
              <a:rPr lang="pl-PL" dirty="0"/>
              <a:t> </a:t>
            </a:r>
            <a:r>
              <a:rPr lang="pl-PL" dirty="0" err="1"/>
              <a:t>exogeneus</a:t>
            </a:r>
            <a:r>
              <a:rPr lang="pl-PL" dirty="0"/>
              <a:t> </a:t>
            </a:r>
            <a:r>
              <a:rPr lang="pl-PL" dirty="0" err="1"/>
              <a:t>variables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60063-B1FF-D94E-04C6-FAE5B8D1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2" y="2319905"/>
            <a:ext cx="5514708" cy="2727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4389E-7CF3-D80B-7FA9-A0117203B083}"/>
              </a:ext>
            </a:extLst>
          </p:cNvPr>
          <p:cNvSpPr txBox="1"/>
          <p:nvPr/>
        </p:nvSpPr>
        <p:spPr>
          <a:xfrm>
            <a:off x="1906355" y="1815528"/>
            <a:ext cx="442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Life </a:t>
            </a:r>
            <a:r>
              <a:rPr lang="pl-PL" sz="2400" dirty="0" err="1">
                <a:solidFill>
                  <a:schemeClr val="bg1"/>
                </a:solidFill>
              </a:rPr>
              <a:t>expectancy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7E313-DF2F-9AA8-E447-9E9E407D5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65" y="2329759"/>
            <a:ext cx="5398242" cy="2727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DF65A9-2A80-39E8-2637-D0780719A97E}"/>
              </a:ext>
            </a:extLst>
          </p:cNvPr>
          <p:cNvSpPr txBox="1"/>
          <p:nvPr/>
        </p:nvSpPr>
        <p:spPr>
          <a:xfrm>
            <a:off x="5857233" y="5214780"/>
            <a:ext cx="634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solidFill>
                  <a:schemeClr val="bg1"/>
                </a:solidFill>
              </a:rPr>
              <a:t>Crude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deaths</a:t>
            </a:r>
            <a:r>
              <a:rPr lang="pl-PL" sz="2400" dirty="0">
                <a:solidFill>
                  <a:schemeClr val="bg1"/>
                </a:solidFill>
              </a:rPr>
              <a:t> (# of </a:t>
            </a:r>
            <a:r>
              <a:rPr lang="pl-PL" sz="2400" dirty="0" err="1">
                <a:solidFill>
                  <a:schemeClr val="bg1"/>
                </a:solidFill>
              </a:rPr>
              <a:t>deaths</a:t>
            </a:r>
            <a:r>
              <a:rPr lang="pl-PL" sz="2400" dirty="0">
                <a:solidFill>
                  <a:schemeClr val="bg1"/>
                </a:solidFill>
              </a:rPr>
              <a:t> per 1000 </a:t>
            </a:r>
            <a:r>
              <a:rPr lang="pl-PL" sz="2400" dirty="0" err="1">
                <a:solidFill>
                  <a:schemeClr val="bg1"/>
                </a:solidFill>
              </a:rPr>
              <a:t>people</a:t>
            </a:r>
            <a:r>
              <a:rPr lang="pl-PL" sz="2400" dirty="0">
                <a:solidFill>
                  <a:schemeClr val="bg1"/>
                </a:solidFill>
              </a:rPr>
              <a:t>)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6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427E-A8B2-7D41-789E-4B38994F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My </a:t>
            </a:r>
            <a:r>
              <a:rPr lang="pl-PL" dirty="0" err="1"/>
              <a:t>forecast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E77A36-0A71-40D0-4F12-49C9BDF6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70" y="1691323"/>
            <a:ext cx="898332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0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831-5844-02C3-B2C1-989890FEB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listening</a:t>
            </a:r>
            <a:r>
              <a:rPr lang="pl-PL" dirty="0"/>
              <a:t>!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11310-077E-8693-987C-2467EDC69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6922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7C55C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Forecasting world population</vt:lpstr>
      <vt:lpstr>Issues with dataset</vt:lpstr>
      <vt:lpstr>Possible variables</vt:lpstr>
      <vt:lpstr>United Nation’s predictions</vt:lpstr>
      <vt:lpstr>Different views</vt:lpstr>
      <vt:lpstr>Forecasting exogeneus variables</vt:lpstr>
      <vt:lpstr>My forecast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world population</dc:title>
  <dc:creator>chmielu chmielewski</dc:creator>
  <cp:lastModifiedBy>chmielu chmielewski</cp:lastModifiedBy>
  <cp:revision>1</cp:revision>
  <dcterms:created xsi:type="dcterms:W3CDTF">2022-06-09T18:31:44Z</dcterms:created>
  <dcterms:modified xsi:type="dcterms:W3CDTF">2022-06-09T18:57:11Z</dcterms:modified>
</cp:coreProperties>
</file>