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65" r:id="rId3"/>
    <p:sldId id="293" r:id="rId4"/>
    <p:sldId id="299" r:id="rId5"/>
    <p:sldId id="300" r:id="rId6"/>
    <p:sldId id="295" r:id="rId7"/>
    <p:sldId id="301" r:id="rId8"/>
    <p:sldId id="302" r:id="rId9"/>
    <p:sldId id="296" r:id="rId10"/>
    <p:sldId id="297" r:id="rId11"/>
    <p:sldId id="304" r:id="rId12"/>
    <p:sldId id="305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C635-D469-4B82-83D7-B05DB03091FC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908B-EE62-43A0-A876-47980D8C0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48D7C2-B13B-46CD-8C2F-DECFAC959968}" type="datetime1">
              <a:rPr kumimoji="1" lang="ja-JP" altLang="en-US" smtClean="0"/>
              <a:t>2025/7/7</a:t>
            </a:fld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F13C69-2A04-60E3-FF8F-139D2280B26C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50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75AA6-9EA0-4100-ADF9-807F26079BC0}" type="datetime1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4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540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BCBF-ED8E-4C1D-A4FC-826AB1AF2E99}" type="datetime1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5CB870-E5B6-4263-4889-39AD889779E6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Straight Connector 8"/>
          <p:cNvCxnSpPr/>
          <p:nvPr userDrawn="1"/>
        </p:nvCxnSpPr>
        <p:spPr>
          <a:xfrm>
            <a:off x="1158240" y="34290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544-6540-4676-A1C3-47EA9BB2F1A8}" type="datetime1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E2678-839B-1FA8-D9E7-FB77BEEF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84527"/>
            <a:ext cx="11688417" cy="5210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DA00-1117-489E-B72D-C89F5CED04F1}" type="datetime1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5FCE838-FACD-6D9F-9495-02D22251AEDA}"/>
              </a:ext>
            </a:extLst>
          </p:cNvPr>
          <p:cNvSpPr/>
          <p:nvPr userDrawn="1"/>
        </p:nvSpPr>
        <p:spPr>
          <a:xfrm>
            <a:off x="6207058" y="1443888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783F471-7B20-3EE7-0B6A-9814A36C78C3}"/>
              </a:ext>
            </a:extLst>
          </p:cNvPr>
          <p:cNvSpPr/>
          <p:nvPr userDrawn="1"/>
        </p:nvSpPr>
        <p:spPr>
          <a:xfrm>
            <a:off x="113688" y="5084072"/>
            <a:ext cx="5852417" cy="1253188"/>
          </a:xfrm>
          <a:prstGeom prst="roundRect">
            <a:avLst>
              <a:gd name="adj" fmla="val 89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672A75-6D06-253C-9B64-FD073C6D0F87}"/>
              </a:ext>
            </a:extLst>
          </p:cNvPr>
          <p:cNvSpPr/>
          <p:nvPr userDrawn="1"/>
        </p:nvSpPr>
        <p:spPr>
          <a:xfrm>
            <a:off x="6219062" y="5107532"/>
            <a:ext cx="5852417" cy="1229727"/>
          </a:xfrm>
          <a:prstGeom prst="roundRect">
            <a:avLst>
              <a:gd name="adj" fmla="val 89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465F9-10C4-8F3E-58EC-344BF1CCC7D2}"/>
              </a:ext>
            </a:extLst>
          </p:cNvPr>
          <p:cNvSpPr/>
          <p:nvPr userDrawn="1"/>
        </p:nvSpPr>
        <p:spPr>
          <a:xfrm>
            <a:off x="125691" y="1453860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F8AB410-2049-459E-A0B6-51654C9DCD1C}"/>
              </a:ext>
            </a:extLst>
          </p:cNvPr>
          <p:cNvCxnSpPr>
            <a:cxnSpLocks/>
          </p:cNvCxnSpPr>
          <p:nvPr userDrawn="1"/>
        </p:nvCxnSpPr>
        <p:spPr>
          <a:xfrm>
            <a:off x="6092583" y="1199919"/>
            <a:ext cx="0" cy="50975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E68C6C6-B59B-EE02-06EB-DA5BFCF54CDB}"/>
              </a:ext>
            </a:extLst>
          </p:cNvPr>
          <p:cNvCxnSpPr>
            <a:cxnSpLocks/>
          </p:cNvCxnSpPr>
          <p:nvPr userDrawn="1"/>
        </p:nvCxnSpPr>
        <p:spPr>
          <a:xfrm>
            <a:off x="20201" y="4830132"/>
            <a:ext cx="12144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6BFEA1-9F52-492D-C0A4-C043AF7D35DC}"/>
              </a:ext>
            </a:extLst>
          </p:cNvPr>
          <p:cNvSpPr txBox="1"/>
          <p:nvPr userDrawn="1"/>
        </p:nvSpPr>
        <p:spPr>
          <a:xfrm>
            <a:off x="255393" y="1084527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S:</a:t>
            </a:r>
            <a:r>
              <a:rPr kumimoji="1" lang="ja-JP" altLang="en-US" dirty="0"/>
              <a:t>強み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38115D-34C1-CF72-A275-A3A6754E16EF}"/>
              </a:ext>
            </a:extLst>
          </p:cNvPr>
          <p:cNvSpPr txBox="1"/>
          <p:nvPr userDrawn="1"/>
        </p:nvSpPr>
        <p:spPr>
          <a:xfrm>
            <a:off x="166166" y="4812476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O:</a:t>
            </a:r>
            <a:r>
              <a:rPr kumimoji="1" lang="ja-JP" altLang="en-US" dirty="0"/>
              <a:t>機会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F2F3F6B-76F8-C623-68F6-1ECDCEBE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8" y="1471515"/>
            <a:ext cx="5978891" cy="334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59E9215-75EC-67E4-50B1-26B5B5B204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4353" y="5120426"/>
            <a:ext cx="5787125" cy="12297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1762FA8-2A71-F919-B362-4837A0768D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5690" y="5119546"/>
            <a:ext cx="5880653" cy="117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5C2008CD-7DCE-D986-3F25-C6E71F6426D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7053" y="1481345"/>
            <a:ext cx="5864423" cy="3299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1FB3B-9BC4-E5FA-9985-970425851CE7}"/>
              </a:ext>
            </a:extLst>
          </p:cNvPr>
          <p:cNvSpPr txBox="1"/>
          <p:nvPr userDrawn="1"/>
        </p:nvSpPr>
        <p:spPr>
          <a:xfrm>
            <a:off x="7178058" y="1120889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W:</a:t>
            </a:r>
            <a:r>
              <a:rPr kumimoji="1" lang="ja-JP" altLang="en-US" dirty="0"/>
              <a:t>弱み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452D6D-6007-6A0E-E434-5E370E12B2DF}"/>
              </a:ext>
            </a:extLst>
          </p:cNvPr>
          <p:cNvSpPr txBox="1"/>
          <p:nvPr userDrawn="1"/>
        </p:nvSpPr>
        <p:spPr>
          <a:xfrm>
            <a:off x="6178821" y="4830132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T:</a:t>
            </a:r>
            <a:r>
              <a:rPr kumimoji="1" lang="ja-JP" altLang="en-US" dirty="0"/>
              <a:t>脅威</a:t>
            </a:r>
          </a:p>
        </p:txBody>
      </p:sp>
    </p:spTree>
    <p:extLst>
      <p:ext uri="{BB962C8B-B14F-4D97-AF65-F5344CB8AC3E}">
        <p14:creationId xmlns:p14="http://schemas.microsoft.com/office/powerpoint/2010/main" val="350581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5440-18AA-44F3-A469-E992A6371A5F}" type="datetime1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7EEB1A0-9852-ADDE-F957-A370053332F3}"/>
              </a:ext>
            </a:extLst>
          </p:cNvPr>
          <p:cNvCxnSpPr>
            <a:cxnSpLocks/>
          </p:cNvCxnSpPr>
          <p:nvPr userDrawn="1"/>
        </p:nvCxnSpPr>
        <p:spPr>
          <a:xfrm>
            <a:off x="413193" y="4868331"/>
            <a:ext cx="10747890" cy="249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94EBC9-27D2-34F2-8147-9BA8839162D0}"/>
              </a:ext>
            </a:extLst>
          </p:cNvPr>
          <p:cNvCxnSpPr>
            <a:cxnSpLocks/>
          </p:cNvCxnSpPr>
          <p:nvPr userDrawn="1"/>
        </p:nvCxnSpPr>
        <p:spPr>
          <a:xfrm>
            <a:off x="394872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8AE81F-1D29-83E6-C8C9-3B3AE7652928}"/>
              </a:ext>
            </a:extLst>
          </p:cNvPr>
          <p:cNvCxnSpPr>
            <a:cxnSpLocks/>
          </p:cNvCxnSpPr>
          <p:nvPr userDrawn="1"/>
        </p:nvCxnSpPr>
        <p:spPr>
          <a:xfrm>
            <a:off x="8243276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F149C30-69FD-211B-C21A-2770BB5EF033}"/>
              </a:ext>
            </a:extLst>
          </p:cNvPr>
          <p:cNvCxnSpPr>
            <a:cxnSpLocks/>
          </p:cNvCxnSpPr>
          <p:nvPr userDrawn="1"/>
        </p:nvCxnSpPr>
        <p:spPr>
          <a:xfrm>
            <a:off x="10232689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975640-C0E6-075A-C10C-3AABED5BED40}"/>
              </a:ext>
            </a:extLst>
          </p:cNvPr>
          <p:cNvCxnSpPr>
            <a:cxnSpLocks/>
          </p:cNvCxnSpPr>
          <p:nvPr userDrawn="1"/>
        </p:nvCxnSpPr>
        <p:spPr>
          <a:xfrm>
            <a:off x="165808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7B363CA-A175-7811-7AD8-102425D245C4}"/>
              </a:ext>
            </a:extLst>
          </p:cNvPr>
          <p:cNvCxnSpPr>
            <a:cxnSpLocks/>
          </p:cNvCxnSpPr>
          <p:nvPr userDrawn="1"/>
        </p:nvCxnSpPr>
        <p:spPr>
          <a:xfrm>
            <a:off x="6215841" y="4891959"/>
            <a:ext cx="0" cy="11415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67617A1-EF0F-7B78-86BC-3BD0EEA2B508}"/>
              </a:ext>
            </a:extLst>
          </p:cNvPr>
          <p:cNvCxnSpPr>
            <a:cxnSpLocks/>
          </p:cNvCxnSpPr>
          <p:nvPr userDrawn="1"/>
        </p:nvCxnSpPr>
        <p:spPr>
          <a:xfrm>
            <a:off x="1658083" y="2992443"/>
            <a:ext cx="22906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C5B93C-109D-0190-6E8D-D00A4A300171}"/>
              </a:ext>
            </a:extLst>
          </p:cNvPr>
          <p:cNvCxnSpPr>
            <a:cxnSpLocks/>
          </p:cNvCxnSpPr>
          <p:nvPr userDrawn="1"/>
        </p:nvCxnSpPr>
        <p:spPr>
          <a:xfrm>
            <a:off x="8243276" y="3105117"/>
            <a:ext cx="1989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0F1ECA-4EF8-D05A-5B99-5D0A92D78E0A}"/>
              </a:ext>
            </a:extLst>
          </p:cNvPr>
          <p:cNvSpPr txBox="1"/>
          <p:nvPr userDrawn="1"/>
        </p:nvSpPr>
        <p:spPr>
          <a:xfrm>
            <a:off x="289650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KP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EEA751-BBDC-F9F0-077C-8B3AA33B263C}"/>
              </a:ext>
            </a:extLst>
          </p:cNvPr>
          <p:cNvSpPr txBox="1"/>
          <p:nvPr userDrawn="1"/>
        </p:nvSpPr>
        <p:spPr>
          <a:xfrm>
            <a:off x="1646817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D324D3-0E0D-BC57-0299-5A1DD31250DF}"/>
              </a:ext>
            </a:extLst>
          </p:cNvPr>
          <p:cNvSpPr txBox="1"/>
          <p:nvPr userDrawn="1"/>
        </p:nvSpPr>
        <p:spPr>
          <a:xfrm>
            <a:off x="1618974" y="299991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KR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3D81E6-6D5A-1CFB-72A3-DB9F97967A53}"/>
              </a:ext>
            </a:extLst>
          </p:cNvPr>
          <p:cNvSpPr txBox="1"/>
          <p:nvPr userDrawn="1"/>
        </p:nvSpPr>
        <p:spPr>
          <a:xfrm>
            <a:off x="3948723" y="1091929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203551-525F-F48F-463F-1527F3A4F094}"/>
              </a:ext>
            </a:extLst>
          </p:cNvPr>
          <p:cNvSpPr txBox="1"/>
          <p:nvPr userDrawn="1"/>
        </p:nvSpPr>
        <p:spPr>
          <a:xfrm>
            <a:off x="10272520" y="1106524"/>
            <a:ext cx="8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DEEDE6-5878-2A99-974B-4E9DCEB65A21}"/>
              </a:ext>
            </a:extLst>
          </p:cNvPr>
          <p:cNvSpPr txBox="1"/>
          <p:nvPr userDrawn="1"/>
        </p:nvSpPr>
        <p:spPr>
          <a:xfrm>
            <a:off x="8243277" y="1049427"/>
            <a:ext cx="7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F616E0-A948-EDF3-460F-0059BA2E2457}"/>
              </a:ext>
            </a:extLst>
          </p:cNvPr>
          <p:cNvSpPr txBox="1"/>
          <p:nvPr userDrawn="1"/>
        </p:nvSpPr>
        <p:spPr>
          <a:xfrm>
            <a:off x="8324197" y="3105117"/>
            <a:ext cx="7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057D42-2265-4922-6481-685777BBD630}"/>
              </a:ext>
            </a:extLst>
          </p:cNvPr>
          <p:cNvSpPr txBox="1"/>
          <p:nvPr userDrawn="1"/>
        </p:nvSpPr>
        <p:spPr>
          <a:xfrm>
            <a:off x="318665" y="4878362"/>
            <a:ext cx="22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C$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F4B014-3ED9-420B-1DAA-0D6A1690059E}"/>
              </a:ext>
            </a:extLst>
          </p:cNvPr>
          <p:cNvSpPr txBox="1"/>
          <p:nvPr userDrawn="1"/>
        </p:nvSpPr>
        <p:spPr>
          <a:xfrm>
            <a:off x="6215842" y="4867164"/>
            <a:ext cx="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R$</a:t>
            </a:r>
            <a:endParaRPr kumimoji="1" lang="ja-JP" alt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BBBDE2A1-6D83-35C0-E657-3C103C16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2" y="1475856"/>
            <a:ext cx="1401976" cy="335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FFF6C696-08A7-978C-7F83-17B6C0EE5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58082" y="1449996"/>
            <a:ext cx="2237564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A9CEB8FE-1E59-202A-427A-F29C7C99B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62012" y="3344475"/>
            <a:ext cx="2260572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44F0A0C2-E51E-6682-269B-813E8D96E55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988554" y="1449996"/>
            <a:ext cx="4214892" cy="33833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2A74FD25-AE36-570B-7F4F-90777CEEF42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69524" y="1439056"/>
            <a:ext cx="1880982" cy="16749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EA548921-D4E3-3F07-B01C-88FAEFEADE2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69522" y="3514136"/>
            <a:ext cx="1963167" cy="137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10993818-9C69-F1AC-D547-CBD09EDDB46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0272519" y="1429538"/>
            <a:ext cx="1764212" cy="3462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A634C532-35B4-6565-9692-048202F9AC9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59947" y="5148665"/>
            <a:ext cx="6055893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7F31E5EC-3945-1E5A-D3AE-3FBC5CFC3D2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4131" y="5146708"/>
            <a:ext cx="5828315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3ECAB24-E2C3-F67C-1CE9-3460000E4D6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715834BA-7504-448D-825E-28566BD883C4}" type="datetime1">
              <a:rPr kumimoji="1" lang="ja-JP" altLang="en-US" smtClean="0"/>
              <a:t>2025/7/7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93D5D6-A03F-EECE-E7BC-E34450C96CE4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0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3" r:id="rId3"/>
    <p:sldLayoutId id="2147483708" r:id="rId4"/>
    <p:sldLayoutId id="2147483713" r:id="rId5"/>
    <p:sldLayoutId id="2147483712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F6F077D-9E67-39A0-ADC9-39FD830FA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Excel</a:t>
            </a:r>
            <a:r>
              <a:rPr lang="ja-JP" altLang="en-US" dirty="0"/>
              <a:t>目次作成ツール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69A0D37-02EE-3FB9-B4BF-0EB2225A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571500"/>
          </a:xfrm>
        </p:spPr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を印刷したときに目次を作りたい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F9331-E903-DDEE-FB99-993EE655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7" name="字幕 5">
            <a:extLst>
              <a:ext uri="{FF2B5EF4-FFF2-40B4-BE49-F238E27FC236}">
                <a16:creationId xmlns:a16="http://schemas.microsoft.com/office/drawing/2014/main" id="{E8E41A75-32BD-253C-B82B-8B6A88B14A7D}"/>
              </a:ext>
            </a:extLst>
          </p:cNvPr>
          <p:cNvSpPr txBox="1">
            <a:spLocks/>
          </p:cNvSpPr>
          <p:nvPr/>
        </p:nvSpPr>
        <p:spPr>
          <a:xfrm>
            <a:off x="1154083" y="447543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安藤利和</a:t>
            </a:r>
            <a:endParaRPr lang="en-US" altLang="ja-JP" dirty="0"/>
          </a:p>
          <a:p>
            <a:r>
              <a:rPr lang="en-US" altLang="ja-JP" dirty="0"/>
              <a:t>2025/06/22</a:t>
            </a:r>
          </a:p>
        </p:txBody>
      </p:sp>
    </p:spTree>
    <p:extLst>
      <p:ext uri="{BB962C8B-B14F-4D97-AF65-F5344CB8AC3E}">
        <p14:creationId xmlns:p14="http://schemas.microsoft.com/office/powerpoint/2010/main" val="6187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7B0E-BC84-FC79-F6B7-B750F31D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DD73F-2D89-8AF8-6239-FEEA5966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BF06CD-993B-35EB-013A-E88FEDFB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4017B9-C9C0-B12A-4407-D350EE07D3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「定期自動実行」で連続実行ができます。</a:t>
            </a:r>
            <a:endParaRPr kumimoji="1" lang="ja-JP" altLang="en-US" dirty="0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7D154912-EB6D-A868-2FFB-C203071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84528"/>
            <a:ext cx="9284843" cy="180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サーバを置けない会社でも実行可能です。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「定期自動実行の開始」ボタンを押すことで連続実行ができます。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定期実行を止める場合は「定時自動実行の停止」ボタンでできます。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コマンドの実行もできます。</a:t>
            </a:r>
            <a:endParaRPr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C0DA31E-7FF8-37FB-FB76-53565A05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7" t="18324" r="48239" b="38689"/>
          <a:stretch>
            <a:fillRect/>
          </a:stretch>
        </p:blipFill>
        <p:spPr>
          <a:xfrm>
            <a:off x="395701" y="3244741"/>
            <a:ext cx="5939246" cy="2797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55F53-E101-517A-D24C-72EB819E2126}"/>
              </a:ext>
            </a:extLst>
          </p:cNvPr>
          <p:cNvSpPr/>
          <p:nvPr/>
        </p:nvSpPr>
        <p:spPr>
          <a:xfrm>
            <a:off x="395701" y="3243836"/>
            <a:ext cx="1752076" cy="370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9E45B-A748-6686-9295-AFB45437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8D0B0-D55A-383B-6982-D29F8E6E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94E31C-1F88-CC0A-3349-706CCAD6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D958D73-9AAF-19D5-8BE9-FD976469CA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Calibri" panose="020F0502020204030204" pitchFamily="34" charset="0"/>
              </a:rPr>
              <a:t>基本設定は次の通りです。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0BEBEEA-7C86-2DF1-4AA9-783BD3C7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7" t="23334" r="48239" b="38689"/>
          <a:stretch>
            <a:fillRect/>
          </a:stretch>
        </p:blipFill>
        <p:spPr>
          <a:xfrm>
            <a:off x="291546" y="1084527"/>
            <a:ext cx="5939246" cy="24719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コンテンツ プレースホルダー 7">
            <a:extLst>
              <a:ext uri="{FF2B5EF4-FFF2-40B4-BE49-F238E27FC236}">
                <a16:creationId xmlns:a16="http://schemas.microsoft.com/office/drawing/2014/main" id="{1971A63F-95BF-660F-A887-30E759A33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17727"/>
              </p:ext>
            </p:extLst>
          </p:nvPr>
        </p:nvGraphicFramePr>
        <p:xfrm>
          <a:off x="291546" y="3627938"/>
          <a:ext cx="1172755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起動する時刻を入れます。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実施間隔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日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日単位で実行します。起動する時刻は現在日＋設定時刻の時：分：秒です。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なら無視します。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実施間隔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時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時単位で実行します。起動する時刻は現在時＋設定時刻の分：秒です。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なら無視します。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実施間隔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分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分単位で実行します。起動する時刻は現在分＋設定時刻の秒です。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なら無視します。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7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一度だけ実行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にすると一度だけ実行します。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にすると定期で実行します。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一度だけメッセージ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にすると一度だけ実行時の終了時にメッセージがでます。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5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C560-AC0E-D6DC-321A-5A6C997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6BBD-03AE-0796-88E3-9233DA2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07A0D71-1AD4-F032-9E06-55CBE4A9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83324D8-BE51-FD30-2FC2-4DDA7C340C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Calibri" panose="020F0502020204030204" pitchFamily="34" charset="0"/>
              </a:rPr>
              <a:t>基本設定は次の通りです。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04A1E4B-DF51-B946-0021-2D257EB6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" t="62409" r="18139" b="10302"/>
          <a:stretch>
            <a:fillRect/>
          </a:stretch>
        </p:blipFill>
        <p:spPr>
          <a:xfrm>
            <a:off x="212037" y="1016879"/>
            <a:ext cx="9608912" cy="17762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コンテンツ プレースホルダー 7">
            <a:extLst>
              <a:ext uri="{FF2B5EF4-FFF2-40B4-BE49-F238E27FC236}">
                <a16:creationId xmlns:a16="http://schemas.microsoft.com/office/drawing/2014/main" id="{3502A87C-E05F-26B7-6603-76F8A5FD9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15644"/>
              </p:ext>
            </p:extLst>
          </p:nvPr>
        </p:nvGraphicFramePr>
        <p:xfrm>
          <a:off x="212037" y="2922335"/>
          <a:ext cx="1172755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893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種別の記載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実施する処理の内容です。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Worksheet</a:t>
                      </a:r>
                      <a:r>
                        <a:rPr kumimoji="1" lang="ja-JP" altLang="en-US" dirty="0"/>
                        <a:t>のとき、自分のワークシート上を対象とします。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Workbook</a:t>
                      </a:r>
                      <a:r>
                        <a:rPr kumimoji="1" lang="ja-JP" altLang="en-US" dirty="0"/>
                        <a:t>のとき、自分以外のワークブックを開いて対象とします。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Command</a:t>
                      </a:r>
                      <a:r>
                        <a:rPr kumimoji="1" lang="ja-JP" altLang="en-US" dirty="0"/>
                        <a:t>のとき、シェルスクリプトを実行します。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</a:t>
                      </a:r>
                      <a:r>
                        <a:rPr kumimoji="1" lang="en-US" altLang="ja-JP" dirty="0"/>
                        <a:t>/Excel</a:t>
                      </a:r>
                      <a:r>
                        <a:rPr kumimoji="1" lang="ja-JP" altLang="en-US" dirty="0"/>
                        <a:t>ファイル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Workbook</a:t>
                      </a:r>
                      <a:r>
                        <a:rPr kumimoji="1" lang="ja-JP" altLang="en-US" dirty="0"/>
                        <a:t>のとき、自分以外のワークシートのファイル名を指定します。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Command</a:t>
                      </a:r>
                      <a:r>
                        <a:rPr kumimoji="1" lang="ja-JP" altLang="en-US" dirty="0"/>
                        <a:t>のとき、実行するシェルスクリプトを記載します。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→コマンド実行のときは、順番にプロセス起動するので、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    </a:t>
                      </a:r>
                      <a:r>
                        <a:rPr kumimoji="1" lang="en-US" altLang="ja-JP" dirty="0"/>
                        <a:t>git add, git commit, git push</a:t>
                      </a:r>
                      <a:r>
                        <a:rPr kumimoji="1" lang="ja-JP" altLang="en-US" dirty="0"/>
                        <a:t>と並べると順番が前後する場合があります。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    </a:t>
                      </a:r>
                      <a:r>
                        <a:rPr kumimoji="1" lang="en-US" altLang="ja-JP" dirty="0"/>
                        <a:t>bat</a:t>
                      </a:r>
                      <a:r>
                        <a:rPr kumimoji="1" lang="ja-JP" altLang="en-US"/>
                        <a:t>ファイルを作って直列に走らせたほうが安全です。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実施する</a:t>
                      </a:r>
                      <a:r>
                        <a:rPr kumimoji="1" lang="en-US" altLang="ja-JP" dirty="0"/>
                        <a:t>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対象ワークブックの指定されたワークシートを対象とします。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実施する</a:t>
                      </a:r>
                      <a:r>
                        <a:rPr kumimoji="1" lang="en-US" altLang="ja-JP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対象ワークシートのマクロを起動します。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7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1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61FAC-2327-CCC9-D9AC-76C110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dirty="0" err="1"/>
              <a:t>ExportAsFixedFormat</a:t>
            </a:r>
            <a:r>
              <a:rPr lang="en-US" altLang="ja-JP" dirty="0"/>
              <a:t> vs </a:t>
            </a:r>
            <a:r>
              <a:rPr lang="en-US" altLang="ja-JP" dirty="0" err="1"/>
              <a:t>PrintOut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B73FBF-A9BE-A7C4-DD47-6CCD735E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E5827D4-D663-12A8-F1D7-3E249986F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39378"/>
              </p:ext>
            </p:extLst>
          </p:nvPr>
        </p:nvGraphicFramePr>
        <p:xfrm>
          <a:off x="212037" y="1084527"/>
          <a:ext cx="1168717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77">
                  <a:extLst>
                    <a:ext uri="{9D8B030D-6E8A-4147-A177-3AD203B41FA5}">
                      <a16:colId xmlns:a16="http://schemas.microsoft.com/office/drawing/2014/main" val="2628058792"/>
                    </a:ext>
                  </a:extLst>
                </a:gridCol>
                <a:gridCol w="4929052">
                  <a:extLst>
                    <a:ext uri="{9D8B030D-6E8A-4147-A177-3AD203B41FA5}">
                      <a16:colId xmlns:a16="http://schemas.microsoft.com/office/drawing/2014/main" val="1124224419"/>
                    </a:ext>
                  </a:extLst>
                </a:gridCol>
                <a:gridCol w="5447846">
                  <a:extLst>
                    <a:ext uri="{9D8B030D-6E8A-4147-A177-3AD203B41FA5}">
                      <a16:colId xmlns:a16="http://schemas.microsoft.com/office/drawing/2014/main" val="366000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のエクスポートフォーマット機能を使って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を出力します。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プリンタの機能を使って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に出力します。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そのため、サイズが紙の大きさに強制されます。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40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おおむね印刷できる。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の拡大縮小倍率の数値によって、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でみたときにシートの大きさに差異がでてガタガタ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になります。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で印刷したときにガタガタになることはない。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しかし、印刷の向きが横のシートはプリンタに合わせるように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でみたときに９０度回転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941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Word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しおりがつきません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50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しおりをつけるには</a:t>
                      </a: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Presentation.ExportAsFixedFormat3</a:t>
                      </a: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を使う必要がありますが、これは要件として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365 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バージョン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2408 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ビルド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17928.xxxxx)</a:t>
                      </a:r>
                    </a:p>
                    <a:p>
                      <a:pPr algn="l" fontAlgn="t"/>
                      <a:r>
                        <a:rPr kumimoji="1"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以上である必要が</a:t>
                      </a:r>
                      <a:r>
                        <a:rPr kumimoji="1" lang="ja-JP" alt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あり、それ以前のバージョンではエラーになります。使わないでください。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がうまく出力されないので、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このソフト上は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しおりがつかないモードで出力させます。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677147"/>
                  </a:ext>
                </a:extLst>
              </a:tr>
            </a:tbl>
          </a:graphicData>
        </a:graphic>
      </p:graphicFrame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B051FADC-52A3-73C6-A224-A368CD3AE9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出力時に指定する設定により以下の違いが出ます。</a:t>
            </a:r>
          </a:p>
        </p:txBody>
      </p:sp>
    </p:spTree>
    <p:extLst>
      <p:ext uri="{BB962C8B-B14F-4D97-AF65-F5344CB8AC3E}">
        <p14:creationId xmlns:p14="http://schemas.microsoft.com/office/powerpoint/2010/main" val="175926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30B0406-2975-8914-13E1-384A7FB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もくじ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574716-D056-3C6F-8E2B-1590EFC0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435428"/>
            <a:ext cx="8142514" cy="5257800"/>
          </a:xfrm>
        </p:spPr>
        <p:txBody>
          <a:bodyPr/>
          <a:lstStyle/>
          <a:p>
            <a:pPr indent="180340"/>
            <a:r>
              <a:rPr lang="en-US" altLang="ja-JP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のシート名を用いて目次のエクセルを作成します。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180340"/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順番としては「目次作成ツール」に、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となっています。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「目次作成ツール」は複数コピー＆ペーストで増やすことができ、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ができます。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また、注意点として以下があります。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sz="2400" dirty="0" err="1"/>
              <a:t>ExportAsFixedFormat</a:t>
            </a:r>
            <a:r>
              <a:rPr lang="en-US" altLang="ja-JP" sz="2400" dirty="0"/>
              <a:t> vs </a:t>
            </a:r>
            <a:r>
              <a:rPr lang="en-US" altLang="ja-JP" sz="2400" dirty="0" err="1"/>
              <a:t>PrintOut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3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36147CC-8A61-B624-17B1-84BD2608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Excel</a:t>
            </a:r>
            <a:r>
              <a:rPr lang="ja-JP" altLang="en-US" sz="2800" dirty="0"/>
              <a:t>のシート名を使って目次を作成するツールを作りました。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51F026-DB33-B6B5-C4D9-72B9772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8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36EEB-4C6A-9DA1-5481-6B84437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b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</a:b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0EF98D-0864-338C-2137-1C887F68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4AB0B6-BB37-4C7A-02C6-D2CEEE3F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目次となる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のファイル名を入力してください。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ヘッダ／フッダが空白以外だと、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にその文字を入れます。</a:t>
            </a:r>
            <a:endParaRPr kumimoji="1"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57BF514-F9A1-F2FF-A3D2-3196E8E20F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C8C191-2D1A-1368-5229-2AE4FC52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2A814F-FB7F-2158-DB7C-62C07CB2E0AA}"/>
              </a:ext>
            </a:extLst>
          </p:cNvPr>
          <p:cNvSpPr/>
          <p:nvPr/>
        </p:nvSpPr>
        <p:spPr>
          <a:xfrm>
            <a:off x="9900458" y="1520575"/>
            <a:ext cx="2001886" cy="45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38657-F825-6DF4-F927-3AE42A69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2E08-10E6-ECD6-E42C-85A9010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D2E935-4DD2-68F2-0DD5-9478389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9D17A-6406-1EC6-FB11-2CC9AA2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入力元となる</a:t>
            </a:r>
            <a:r>
              <a:rPr lang="en-US" altLang="ja-JP" dirty="0"/>
              <a:t>Excel</a:t>
            </a:r>
            <a:r>
              <a:rPr lang="ja-JP" altLang="en-US" dirty="0"/>
              <a:t>のファイル名を入力してください。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タイトルは目次に使われます。空白だとファイル名が目次に使われます。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ヘッダ／フッダが空白以外だと、</a:t>
            </a:r>
            <a:r>
              <a:rPr lang="en-US" altLang="ja-JP" dirty="0"/>
              <a:t>Excel</a:t>
            </a:r>
            <a:r>
              <a:rPr lang="ja-JP" altLang="en-US" dirty="0"/>
              <a:t>にその文字を入れます。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&amp;P </a:t>
            </a:r>
            <a:r>
              <a:rPr lang="ja-JP" altLang="en-US" dirty="0"/>
              <a:t>が含まれていると、シート名のページ数をその個所の名称で埋めます。</a:t>
            </a:r>
            <a:endParaRPr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6EEBF3-2D17-D5BC-834B-BDDCFB1C4C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CC301E-A808-0DF9-C6E3-281E7617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A9AE5A-1ED4-FB05-58A2-AD43362B21DD}"/>
              </a:ext>
            </a:extLst>
          </p:cNvPr>
          <p:cNvSpPr/>
          <p:nvPr/>
        </p:nvSpPr>
        <p:spPr>
          <a:xfrm>
            <a:off x="9900458" y="2321959"/>
            <a:ext cx="2001886" cy="76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9568D-D2DE-1371-4265-3B6A76D1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07AE9-2284-00F9-7D1A-4EFA411A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(1/4)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8696D33-112C-9E68-0869-FB31383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94E31BE-F5D3-73F7-CB88-E4D1431F5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71946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1D6E3ED-80FF-50A4-7017-6DF24CF1C5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B559BD-4D70-514B-BE9D-19CCC7D6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EEA963-BC66-C0DA-C2A6-A6970D20DBF4}"/>
              </a:ext>
            </a:extLst>
          </p:cNvPr>
          <p:cNvSpPr/>
          <p:nvPr/>
        </p:nvSpPr>
        <p:spPr>
          <a:xfrm>
            <a:off x="602346" y="1344173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EAE0-3F98-DF73-6B73-CD62EC7F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00D39-316A-A211-4970-2EB19B9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(2/4)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1F1D61-AFE4-B18B-8869-1EC3ED2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2CCE672-4EB4-B1A1-8BD0-7570910FD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87987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0F4E355-6573-CA7B-D424-123066D27F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A852C4E-26FE-0912-2599-90C45284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0DFE9C-6B79-33BE-C8F9-92B7934BCE6C}"/>
              </a:ext>
            </a:extLst>
          </p:cNvPr>
          <p:cNvSpPr/>
          <p:nvPr/>
        </p:nvSpPr>
        <p:spPr>
          <a:xfrm>
            <a:off x="602346" y="1815764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D8842-F8FC-7149-2AF5-35851CD7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12CBD-9FE7-8BED-68F3-0913F16C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(3/4)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6780B74-DB81-9EC3-2E77-F197421C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07817D-F205-E3A0-7259-E243CF845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510794"/>
              </p:ext>
            </p:extLst>
          </p:nvPr>
        </p:nvGraphicFramePr>
        <p:xfrm>
          <a:off x="291546" y="3890207"/>
          <a:ext cx="117275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目次シート名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目次ファイルを出力したときの目次の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テンプレート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使用するテンプレートの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B33B959-B768-76A6-1C1F-3BFAA0CAC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BD242B-C510-54AA-3A98-E3B17796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AF6042-2BDE-2F28-4ED6-31F992E4B907}"/>
              </a:ext>
            </a:extLst>
          </p:cNvPr>
          <p:cNvSpPr/>
          <p:nvPr/>
        </p:nvSpPr>
        <p:spPr>
          <a:xfrm>
            <a:off x="602346" y="2753473"/>
            <a:ext cx="9400854" cy="46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1ACD-0B71-8726-54C2-3053AB6A2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FDDB-8C66-6FF9-2153-16E32DF4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(4/4)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CA8736-24C4-6F4D-AFED-04873373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EBD07D-8492-8F6E-8FA1-7B9F7C19D9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516E69-CD56-0EF4-70FE-583A8A9A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4287A2-05C4-F8AA-5231-27F589ED4102}"/>
              </a:ext>
            </a:extLst>
          </p:cNvPr>
          <p:cNvSpPr/>
          <p:nvPr/>
        </p:nvSpPr>
        <p:spPr>
          <a:xfrm>
            <a:off x="602346" y="2790965"/>
            <a:ext cx="9400854" cy="72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42570AA2-5D76-B639-DAF6-1E939670E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83951"/>
              </p:ext>
            </p:extLst>
          </p:nvPr>
        </p:nvGraphicFramePr>
        <p:xfrm>
          <a:off x="291546" y="3578913"/>
          <a:ext cx="1172755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プリンタ名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を使うときのプリンタ名称です。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9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9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C610-9D06-6528-2C9A-D9FB495A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6D591-8728-16FB-BF78-AA8032C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4DC6CC-0626-99EF-E032-3D553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01E94-54CE-A95D-CC4F-02194817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900773"/>
            <a:ext cx="11688417" cy="1394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ボタンを押すと各種出力が行われます。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641758-C4A1-7540-BA89-F664061B06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ボダンをおすことで出力が行われます。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0CE580-1F54-4563-0D54-4D507C50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603"/>
          <a:stretch>
            <a:fillRect/>
          </a:stretch>
        </p:blipFill>
        <p:spPr>
          <a:xfrm>
            <a:off x="291546" y="1084527"/>
            <a:ext cx="9608912" cy="3579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3C8184-0382-917F-ABDB-82D51F4D562A}"/>
              </a:ext>
            </a:extLst>
          </p:cNvPr>
          <p:cNvSpPr/>
          <p:nvPr/>
        </p:nvSpPr>
        <p:spPr>
          <a:xfrm>
            <a:off x="499604" y="1212104"/>
            <a:ext cx="3486769" cy="5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57650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1487</TotalTime>
  <Words>1249</Words>
  <Application>Microsoft Office PowerPoint</Application>
  <PresentationFormat>ワイド画面</PresentationFormat>
  <Paragraphs>161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Calibri</vt:lpstr>
      <vt:lpstr>Wingdings</vt:lpstr>
      <vt:lpstr>レトロスペクト</vt:lpstr>
      <vt:lpstr>Excel目次作成ツール</vt:lpstr>
      <vt:lpstr>もくじ</vt:lpstr>
      <vt:lpstr>出力先となるフォルダの設定を入れる </vt:lpstr>
      <vt:lpstr>入力元となるExcelを指定する</vt:lpstr>
      <vt:lpstr>オプションを選択する(1/4)</vt:lpstr>
      <vt:lpstr>オプションを選択する(2/4)</vt:lpstr>
      <vt:lpstr>オプションを選択する(3/4)</vt:lpstr>
      <vt:lpstr>オプションを選択する(4/4)</vt:lpstr>
      <vt:lpstr>ボタンを押す</vt:lpstr>
      <vt:lpstr>「定期自動実行」で連続実行</vt:lpstr>
      <vt:lpstr>「定期自動実行」で連続実行</vt:lpstr>
      <vt:lpstr>「定期自動実行」で連続実行</vt:lpstr>
      <vt:lpstr>出力形式の違い(ExportAsFixedFormat vs PrintOut)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Ando Toshikazu</dc:creator>
  <cp:lastModifiedBy>Ando Toshikazu</cp:lastModifiedBy>
  <cp:revision>29</cp:revision>
  <dcterms:created xsi:type="dcterms:W3CDTF">2024-07-21T04:19:20Z</dcterms:created>
  <dcterms:modified xsi:type="dcterms:W3CDTF">2025-07-07T10:45:28Z</dcterms:modified>
</cp:coreProperties>
</file>