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5"/>
  </p:notesMasterIdLst>
  <p:sldIdLst>
    <p:sldId id="256" r:id="rId2"/>
    <p:sldId id="265" r:id="rId3"/>
    <p:sldId id="293" r:id="rId4"/>
    <p:sldId id="299" r:id="rId5"/>
    <p:sldId id="300" r:id="rId6"/>
    <p:sldId id="295" r:id="rId7"/>
    <p:sldId id="301" r:id="rId8"/>
    <p:sldId id="302" r:id="rId9"/>
    <p:sldId id="296" r:id="rId10"/>
    <p:sldId id="297" r:id="rId11"/>
    <p:sldId id="304" r:id="rId12"/>
    <p:sldId id="305" r:id="rId13"/>
    <p:sldId id="30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4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5C635-D469-4B82-83D7-B05DB03091FC}" type="datetimeFigureOut">
              <a:rPr kumimoji="1" lang="ja-JP" altLang="en-US" smtClean="0"/>
              <a:t>2025/7/6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A3908B-EE62-43A0-A876-47980D8C04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02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dirty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248D7C2-B13B-46CD-8C2F-DECFAC959968}" type="datetime1">
              <a:rPr kumimoji="1" lang="ja-JP" altLang="en-US" smtClean="0"/>
              <a:t>2025/7/6</a:t>
            </a:fld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BB9C9-438D-46CB-A6F3-FA4C140924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2F13C69-2A04-60E3-FF8F-139D2280B26C}"/>
              </a:ext>
            </a:extLst>
          </p:cNvPr>
          <p:cNvSpPr txBox="1"/>
          <p:nvPr userDrawn="1"/>
        </p:nvSpPr>
        <p:spPr>
          <a:xfrm>
            <a:off x="3870462" y="6488668"/>
            <a:ext cx="3748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0" dirty="0">
                <a:solidFill>
                  <a:schemeClr val="bg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Ando Computer Behavior Research and Design</a:t>
            </a:r>
            <a:r>
              <a:rPr kumimoji="1" lang="en-US" altLang="ja-JP" sz="12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kumimoji="1" lang="ja-JP" altLang="en-US" sz="12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350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A575AA6-9EA0-4100-ADF9-807F26079BC0}" type="datetime1">
              <a:rPr kumimoji="1" lang="ja-JP" altLang="en-US" smtClean="0"/>
              <a:t>2025/7/6</a:t>
            </a:fld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EBB9C9-438D-46CB-A6F3-FA4C140924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1455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55409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3582895"/>
            <a:ext cx="10058400" cy="1143000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BCBF-ED8E-4C1D-A4FC-826AB1AF2E99}" type="datetime1">
              <a:rPr kumimoji="1" lang="ja-JP" altLang="en-US" smtClean="0"/>
              <a:t>2025/7/6</a:t>
            </a:fld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BB9C9-438D-46CB-A6F3-FA4C140924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F5CB870-E5B6-4263-4889-39AD889779E6}"/>
              </a:ext>
            </a:extLst>
          </p:cNvPr>
          <p:cNvSpPr txBox="1"/>
          <p:nvPr userDrawn="1"/>
        </p:nvSpPr>
        <p:spPr>
          <a:xfrm>
            <a:off x="3870462" y="6488668"/>
            <a:ext cx="3748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0" dirty="0">
                <a:solidFill>
                  <a:schemeClr val="bg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Ando Computer Behavior Research and Design</a:t>
            </a:r>
            <a:r>
              <a:rPr kumimoji="1" lang="en-US" altLang="ja-JP" sz="12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kumimoji="1" lang="ja-JP" altLang="en-US" sz="12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2" name="Straight Connector 8"/>
          <p:cNvCxnSpPr/>
          <p:nvPr userDrawn="1"/>
        </p:nvCxnSpPr>
        <p:spPr>
          <a:xfrm>
            <a:off x="1158240" y="34290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495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548" y="54514"/>
            <a:ext cx="11900452" cy="57879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59544-6540-4676-A1C3-47EA9BB2F1A8}" type="datetime1">
              <a:rPr kumimoji="1" lang="ja-JP" altLang="en-US" smtClean="0"/>
              <a:t>2025/7/6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BB9C9-438D-46CB-A6F3-FA4C140924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E752C8F9-7127-26A7-4590-A0D722B2A7FB}"/>
              </a:ext>
            </a:extLst>
          </p:cNvPr>
          <p:cNvCxnSpPr>
            <a:cxnSpLocks/>
          </p:cNvCxnSpPr>
          <p:nvPr userDrawn="1"/>
        </p:nvCxnSpPr>
        <p:spPr>
          <a:xfrm>
            <a:off x="0" y="578795"/>
            <a:ext cx="12192000" cy="0"/>
          </a:xfrm>
          <a:prstGeom prst="lin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77E2678-839B-1FA8-D9E7-FB77BEEF3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47" y="1084527"/>
            <a:ext cx="11688417" cy="521025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>
              <a:defRPr sz="1800">
                <a:latin typeface="メイリオ" panose="020B0604030504040204" pitchFamily="50" charset="-128"/>
                <a:ea typeface="メイリオ" panose="020B0604030504040204" pitchFamily="50" charset="-128"/>
              </a:defRPr>
            </a:lvl2pPr>
            <a:lvl3pPr>
              <a:defRPr sz="1800">
                <a:latin typeface="メイリオ" panose="020B0604030504040204" pitchFamily="50" charset="-128"/>
                <a:ea typeface="メイリオ" panose="020B0604030504040204" pitchFamily="50" charset="-128"/>
              </a:defRPr>
            </a:lvl3pPr>
            <a:lvl4pPr>
              <a:defRPr sz="1800">
                <a:latin typeface="メイリオ" panose="020B0604030504040204" pitchFamily="50" charset="-128"/>
                <a:ea typeface="メイリオ" panose="020B0604030504040204" pitchFamily="50" charset="-128"/>
              </a:defRPr>
            </a:lvl4pPr>
            <a:lvl5pPr>
              <a:defRPr sz="1800">
                <a:latin typeface="メイリオ" panose="020B0604030504040204" pitchFamily="50" charset="-128"/>
                <a:ea typeface="メイリオ" panose="020B0604030504040204" pitchFamily="50" charset="-128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0EF6026-82A1-763D-426E-6C169E6FBD7B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291546" y="633309"/>
            <a:ext cx="11688417" cy="45121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1800">
                <a:highlight>
                  <a:srgbClr val="FFFF00"/>
                </a:highlight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lang="ja-JP" altLang="en-US" dirty="0"/>
              <a:t>このページを一言で説明するコメント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035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548" y="54514"/>
            <a:ext cx="11900452" cy="57879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1DA00-1117-489E-B72D-C89F5CED04F1}" type="datetime1">
              <a:rPr kumimoji="1" lang="ja-JP" altLang="en-US" smtClean="0"/>
              <a:t>2025/7/6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BB9C9-438D-46CB-A6F3-FA4C140924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E752C8F9-7127-26A7-4590-A0D722B2A7FB}"/>
              </a:ext>
            </a:extLst>
          </p:cNvPr>
          <p:cNvCxnSpPr>
            <a:cxnSpLocks/>
          </p:cNvCxnSpPr>
          <p:nvPr userDrawn="1"/>
        </p:nvCxnSpPr>
        <p:spPr>
          <a:xfrm>
            <a:off x="0" y="578795"/>
            <a:ext cx="12192000" cy="0"/>
          </a:xfrm>
          <a:prstGeom prst="lin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0EF6026-82A1-763D-426E-6C169E6FBD7B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291546" y="633309"/>
            <a:ext cx="11688417" cy="45121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1800">
                <a:highlight>
                  <a:srgbClr val="FFFF00"/>
                </a:highlight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lang="ja-JP" altLang="en-US" dirty="0"/>
              <a:t>このページを一言で説明するコメント</a:t>
            </a:r>
            <a:endParaRPr 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5FCE838-FACD-6D9F-9495-02D22251AEDA}"/>
              </a:ext>
            </a:extLst>
          </p:cNvPr>
          <p:cNvSpPr/>
          <p:nvPr userDrawn="1"/>
        </p:nvSpPr>
        <p:spPr>
          <a:xfrm>
            <a:off x="6207058" y="1443888"/>
            <a:ext cx="5852417" cy="3299546"/>
          </a:xfrm>
          <a:prstGeom prst="roundRect">
            <a:avLst>
              <a:gd name="adj" fmla="val 8919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6783F471-7B20-3EE7-0B6A-9814A36C78C3}"/>
              </a:ext>
            </a:extLst>
          </p:cNvPr>
          <p:cNvSpPr/>
          <p:nvPr userDrawn="1"/>
        </p:nvSpPr>
        <p:spPr>
          <a:xfrm>
            <a:off x="113688" y="5084072"/>
            <a:ext cx="5852417" cy="1253188"/>
          </a:xfrm>
          <a:prstGeom prst="roundRect">
            <a:avLst>
              <a:gd name="adj" fmla="val 8919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7D672A75-6D06-253C-9B64-FD073C6D0F87}"/>
              </a:ext>
            </a:extLst>
          </p:cNvPr>
          <p:cNvSpPr/>
          <p:nvPr userDrawn="1"/>
        </p:nvSpPr>
        <p:spPr>
          <a:xfrm>
            <a:off x="6219062" y="5107532"/>
            <a:ext cx="5852417" cy="1229727"/>
          </a:xfrm>
          <a:prstGeom prst="roundRect">
            <a:avLst>
              <a:gd name="adj" fmla="val 891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3EC465F9-10C4-8F3E-58EC-344BF1CCC7D2}"/>
              </a:ext>
            </a:extLst>
          </p:cNvPr>
          <p:cNvSpPr/>
          <p:nvPr userDrawn="1"/>
        </p:nvSpPr>
        <p:spPr>
          <a:xfrm>
            <a:off x="125691" y="1453860"/>
            <a:ext cx="5852417" cy="3299546"/>
          </a:xfrm>
          <a:prstGeom prst="roundRect">
            <a:avLst>
              <a:gd name="adj" fmla="val 8919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7F8AB410-2049-459E-A0B6-51654C9DCD1C}"/>
              </a:ext>
            </a:extLst>
          </p:cNvPr>
          <p:cNvCxnSpPr>
            <a:cxnSpLocks/>
          </p:cNvCxnSpPr>
          <p:nvPr userDrawn="1"/>
        </p:nvCxnSpPr>
        <p:spPr>
          <a:xfrm>
            <a:off x="6092583" y="1199919"/>
            <a:ext cx="0" cy="5097552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4E68C6C6-B59B-EE02-06EB-DA5BFCF54CDB}"/>
              </a:ext>
            </a:extLst>
          </p:cNvPr>
          <p:cNvCxnSpPr>
            <a:cxnSpLocks/>
          </p:cNvCxnSpPr>
          <p:nvPr userDrawn="1"/>
        </p:nvCxnSpPr>
        <p:spPr>
          <a:xfrm>
            <a:off x="20201" y="4830132"/>
            <a:ext cx="12144764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C6BFEA1-9F52-492D-C0A4-C043AF7D35DC}"/>
              </a:ext>
            </a:extLst>
          </p:cNvPr>
          <p:cNvSpPr txBox="1"/>
          <p:nvPr userDrawn="1"/>
        </p:nvSpPr>
        <p:spPr>
          <a:xfrm>
            <a:off x="255393" y="1084527"/>
            <a:ext cx="930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S:</a:t>
            </a:r>
            <a:r>
              <a:rPr kumimoji="1" lang="ja-JP" altLang="en-US" dirty="0"/>
              <a:t>強み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A38115D-34C1-CF72-A275-A3A6754E16EF}"/>
              </a:ext>
            </a:extLst>
          </p:cNvPr>
          <p:cNvSpPr txBox="1"/>
          <p:nvPr userDrawn="1"/>
        </p:nvSpPr>
        <p:spPr>
          <a:xfrm>
            <a:off x="166166" y="4812476"/>
            <a:ext cx="1108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O:</a:t>
            </a:r>
            <a:r>
              <a:rPr kumimoji="1" lang="ja-JP" altLang="en-US" dirty="0"/>
              <a:t>機会</a:t>
            </a:r>
          </a:p>
        </p:txBody>
      </p:sp>
      <p:sp>
        <p:nvSpPr>
          <p:cNvPr id="16" name="コンテンツ プレースホルダー 2">
            <a:extLst>
              <a:ext uri="{FF2B5EF4-FFF2-40B4-BE49-F238E27FC236}">
                <a16:creationId xmlns:a16="http://schemas.microsoft.com/office/drawing/2014/main" id="{5F2F3F6B-76F8-C623-68F6-1ECDCEBEF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88" y="1471515"/>
            <a:ext cx="5978891" cy="334096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17" name="コンテンツ プレースホルダー 2">
            <a:extLst>
              <a:ext uri="{FF2B5EF4-FFF2-40B4-BE49-F238E27FC236}">
                <a16:creationId xmlns:a16="http://schemas.microsoft.com/office/drawing/2014/main" id="{559E9215-75EC-67E4-50B1-26B5B5B20424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284353" y="5120426"/>
            <a:ext cx="5787125" cy="12297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18" name="コンテンツ プレースホルダー 2">
            <a:extLst>
              <a:ext uri="{FF2B5EF4-FFF2-40B4-BE49-F238E27FC236}">
                <a16:creationId xmlns:a16="http://schemas.microsoft.com/office/drawing/2014/main" id="{D1762FA8-2A71-F919-B362-4837A0768D6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125690" y="5119546"/>
            <a:ext cx="5880653" cy="11779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19" name="コンテンツ プレースホルダー 2">
            <a:extLst>
              <a:ext uri="{FF2B5EF4-FFF2-40B4-BE49-F238E27FC236}">
                <a16:creationId xmlns:a16="http://schemas.microsoft.com/office/drawing/2014/main" id="{5C2008CD-7DCE-D986-3F25-C6E71F6426DA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207053" y="1481345"/>
            <a:ext cx="5864423" cy="32995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F21FB3B-9BC4-E5FA-9985-970425851CE7}"/>
              </a:ext>
            </a:extLst>
          </p:cNvPr>
          <p:cNvSpPr txBox="1"/>
          <p:nvPr userDrawn="1"/>
        </p:nvSpPr>
        <p:spPr>
          <a:xfrm>
            <a:off x="7178058" y="1120889"/>
            <a:ext cx="930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W:</a:t>
            </a:r>
            <a:r>
              <a:rPr kumimoji="1" lang="ja-JP" altLang="en-US" dirty="0"/>
              <a:t>弱み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0452D6D-6007-6A0E-E434-5E370E12B2DF}"/>
              </a:ext>
            </a:extLst>
          </p:cNvPr>
          <p:cNvSpPr txBox="1"/>
          <p:nvPr userDrawn="1"/>
        </p:nvSpPr>
        <p:spPr>
          <a:xfrm>
            <a:off x="6178821" y="4830132"/>
            <a:ext cx="1108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T:</a:t>
            </a:r>
            <a:r>
              <a:rPr kumimoji="1" lang="ja-JP" altLang="en-US" dirty="0"/>
              <a:t>脅威</a:t>
            </a:r>
          </a:p>
        </p:txBody>
      </p:sp>
    </p:spTree>
    <p:extLst>
      <p:ext uri="{BB962C8B-B14F-4D97-AF65-F5344CB8AC3E}">
        <p14:creationId xmlns:p14="http://schemas.microsoft.com/office/powerpoint/2010/main" val="3505813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548" y="54514"/>
            <a:ext cx="11900452" cy="57879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E5440-18AA-44F3-A469-E992A6371A5F}" type="datetime1">
              <a:rPr kumimoji="1" lang="ja-JP" altLang="en-US" smtClean="0"/>
              <a:t>2025/7/6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BB9C9-438D-46CB-A6F3-FA4C140924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E752C8F9-7127-26A7-4590-A0D722B2A7FB}"/>
              </a:ext>
            </a:extLst>
          </p:cNvPr>
          <p:cNvCxnSpPr>
            <a:cxnSpLocks/>
          </p:cNvCxnSpPr>
          <p:nvPr userDrawn="1"/>
        </p:nvCxnSpPr>
        <p:spPr>
          <a:xfrm>
            <a:off x="0" y="578795"/>
            <a:ext cx="12192000" cy="0"/>
          </a:xfrm>
          <a:prstGeom prst="lin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77EEB1A0-9852-ADDE-F957-A370053332F3}"/>
              </a:ext>
            </a:extLst>
          </p:cNvPr>
          <p:cNvCxnSpPr>
            <a:cxnSpLocks/>
          </p:cNvCxnSpPr>
          <p:nvPr userDrawn="1"/>
        </p:nvCxnSpPr>
        <p:spPr>
          <a:xfrm>
            <a:off x="413193" y="4868331"/>
            <a:ext cx="10747890" cy="2498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5E94EBC9-27D2-34F2-8147-9BA8839162D0}"/>
              </a:ext>
            </a:extLst>
          </p:cNvPr>
          <p:cNvCxnSpPr>
            <a:cxnSpLocks/>
          </p:cNvCxnSpPr>
          <p:nvPr userDrawn="1"/>
        </p:nvCxnSpPr>
        <p:spPr>
          <a:xfrm>
            <a:off x="3948723" y="1106524"/>
            <a:ext cx="0" cy="37867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9D8AE81F-1D29-83E6-C8C9-3B3AE7652928}"/>
              </a:ext>
            </a:extLst>
          </p:cNvPr>
          <p:cNvCxnSpPr>
            <a:cxnSpLocks/>
          </p:cNvCxnSpPr>
          <p:nvPr userDrawn="1"/>
        </p:nvCxnSpPr>
        <p:spPr>
          <a:xfrm>
            <a:off x="8243276" y="1140382"/>
            <a:ext cx="0" cy="37867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DF149C30-69FD-211B-C21A-2770BB5EF033}"/>
              </a:ext>
            </a:extLst>
          </p:cNvPr>
          <p:cNvCxnSpPr>
            <a:cxnSpLocks/>
          </p:cNvCxnSpPr>
          <p:nvPr userDrawn="1"/>
        </p:nvCxnSpPr>
        <p:spPr>
          <a:xfrm>
            <a:off x="10232689" y="1140382"/>
            <a:ext cx="0" cy="37867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8F975640-C0E6-075A-C10C-3AABED5BED40}"/>
              </a:ext>
            </a:extLst>
          </p:cNvPr>
          <p:cNvCxnSpPr>
            <a:cxnSpLocks/>
          </p:cNvCxnSpPr>
          <p:nvPr userDrawn="1"/>
        </p:nvCxnSpPr>
        <p:spPr>
          <a:xfrm>
            <a:off x="1658083" y="1106524"/>
            <a:ext cx="0" cy="37867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77B363CA-A175-7811-7AD8-102425D245C4}"/>
              </a:ext>
            </a:extLst>
          </p:cNvPr>
          <p:cNvCxnSpPr>
            <a:cxnSpLocks/>
          </p:cNvCxnSpPr>
          <p:nvPr userDrawn="1"/>
        </p:nvCxnSpPr>
        <p:spPr>
          <a:xfrm>
            <a:off x="6215841" y="4891959"/>
            <a:ext cx="0" cy="114159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667617A1-EF0F-7B78-86BC-3BD0EEA2B508}"/>
              </a:ext>
            </a:extLst>
          </p:cNvPr>
          <p:cNvCxnSpPr>
            <a:cxnSpLocks/>
          </p:cNvCxnSpPr>
          <p:nvPr userDrawn="1"/>
        </p:nvCxnSpPr>
        <p:spPr>
          <a:xfrm>
            <a:off x="1658083" y="2992443"/>
            <a:ext cx="229064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6FC5B93C-109D-0190-6E8D-D00A4A300171}"/>
              </a:ext>
            </a:extLst>
          </p:cNvPr>
          <p:cNvCxnSpPr>
            <a:cxnSpLocks/>
          </p:cNvCxnSpPr>
          <p:nvPr userDrawn="1"/>
        </p:nvCxnSpPr>
        <p:spPr>
          <a:xfrm>
            <a:off x="8243276" y="3105117"/>
            <a:ext cx="1989413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20F1ECA-4EF8-D05A-5B99-5D0A92D78E0A}"/>
              </a:ext>
            </a:extLst>
          </p:cNvPr>
          <p:cNvSpPr txBox="1"/>
          <p:nvPr userDrawn="1"/>
        </p:nvSpPr>
        <p:spPr>
          <a:xfrm>
            <a:off x="289650" y="1088868"/>
            <a:ext cx="2222689" cy="1130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KP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DEEA751-BBDC-F9F0-077C-8B3AA33B263C}"/>
              </a:ext>
            </a:extLst>
          </p:cNvPr>
          <p:cNvSpPr txBox="1"/>
          <p:nvPr userDrawn="1"/>
        </p:nvSpPr>
        <p:spPr>
          <a:xfrm>
            <a:off x="1646817" y="1088868"/>
            <a:ext cx="2222689" cy="1130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KA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ED324D3-0E0D-BC57-0299-5A1DD31250DF}"/>
              </a:ext>
            </a:extLst>
          </p:cNvPr>
          <p:cNvSpPr txBox="1"/>
          <p:nvPr userDrawn="1"/>
        </p:nvSpPr>
        <p:spPr>
          <a:xfrm>
            <a:off x="1618974" y="2999918"/>
            <a:ext cx="2222689" cy="1130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KR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93D81E6-6D5A-1CFB-72A3-DB9F97967A53}"/>
              </a:ext>
            </a:extLst>
          </p:cNvPr>
          <p:cNvSpPr txBox="1"/>
          <p:nvPr userDrawn="1"/>
        </p:nvSpPr>
        <p:spPr>
          <a:xfrm>
            <a:off x="3948723" y="1091929"/>
            <a:ext cx="2222689" cy="1130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VP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0203551-525F-F48F-463F-1527F3A4F094}"/>
              </a:ext>
            </a:extLst>
          </p:cNvPr>
          <p:cNvSpPr txBox="1"/>
          <p:nvPr userDrawn="1"/>
        </p:nvSpPr>
        <p:spPr>
          <a:xfrm>
            <a:off x="10272520" y="1106524"/>
            <a:ext cx="803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CS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9DEEDE6-5878-2A99-974B-4E9DCEB65A21}"/>
              </a:ext>
            </a:extLst>
          </p:cNvPr>
          <p:cNvSpPr txBox="1"/>
          <p:nvPr userDrawn="1"/>
        </p:nvSpPr>
        <p:spPr>
          <a:xfrm>
            <a:off x="8243277" y="1049427"/>
            <a:ext cx="704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CR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8F616E0-A948-EDF3-460F-0059BA2E2457}"/>
              </a:ext>
            </a:extLst>
          </p:cNvPr>
          <p:cNvSpPr txBox="1"/>
          <p:nvPr userDrawn="1"/>
        </p:nvSpPr>
        <p:spPr>
          <a:xfrm>
            <a:off x="8324197" y="3105117"/>
            <a:ext cx="766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CH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7057D42-2265-4922-6481-685777BBD630}"/>
              </a:ext>
            </a:extLst>
          </p:cNvPr>
          <p:cNvSpPr txBox="1"/>
          <p:nvPr userDrawn="1"/>
        </p:nvSpPr>
        <p:spPr>
          <a:xfrm>
            <a:off x="318665" y="4878362"/>
            <a:ext cx="2222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C$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5F4B014-3ED9-420B-1DAA-0D6A1690059E}"/>
              </a:ext>
            </a:extLst>
          </p:cNvPr>
          <p:cNvSpPr txBox="1"/>
          <p:nvPr userDrawn="1"/>
        </p:nvSpPr>
        <p:spPr>
          <a:xfrm>
            <a:off x="6215842" y="4867164"/>
            <a:ext cx="782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R$</a:t>
            </a:r>
            <a:endParaRPr kumimoji="1" lang="ja-JP" altLang="en-US" dirty="0"/>
          </a:p>
        </p:txBody>
      </p:sp>
      <p:sp>
        <p:nvSpPr>
          <p:cNvPr id="25" name="コンテンツ プレースホルダー 2">
            <a:extLst>
              <a:ext uri="{FF2B5EF4-FFF2-40B4-BE49-F238E27FC236}">
                <a16:creationId xmlns:a16="http://schemas.microsoft.com/office/drawing/2014/main" id="{BBBDE2A1-6D83-35C0-E657-3C103C161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012" y="1475856"/>
            <a:ext cx="1401976" cy="335861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26" name="コンテンツ プレースホルダー 2">
            <a:extLst>
              <a:ext uri="{FF2B5EF4-FFF2-40B4-BE49-F238E27FC236}">
                <a16:creationId xmlns:a16="http://schemas.microsoft.com/office/drawing/2014/main" id="{FFF6C696-08A7-978C-7F83-17B6C0EE541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658082" y="1449996"/>
            <a:ext cx="2237564" cy="14899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27" name="コンテンツ プレースホルダー 2">
            <a:extLst>
              <a:ext uri="{FF2B5EF4-FFF2-40B4-BE49-F238E27FC236}">
                <a16:creationId xmlns:a16="http://schemas.microsoft.com/office/drawing/2014/main" id="{A9CEB8FE-1E59-202A-427A-F29C7C99BD0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662012" y="3344475"/>
            <a:ext cx="2260572" cy="14899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28" name="コンテンツ プレースホルダー 2">
            <a:extLst>
              <a:ext uri="{FF2B5EF4-FFF2-40B4-BE49-F238E27FC236}">
                <a16:creationId xmlns:a16="http://schemas.microsoft.com/office/drawing/2014/main" id="{44F0A0C2-E51E-6682-269B-813E8D96E559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3988554" y="1449996"/>
            <a:ext cx="4214892" cy="338331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29" name="コンテンツ プレースホルダー 2">
            <a:extLst>
              <a:ext uri="{FF2B5EF4-FFF2-40B4-BE49-F238E27FC236}">
                <a16:creationId xmlns:a16="http://schemas.microsoft.com/office/drawing/2014/main" id="{2A74FD25-AE36-570B-7F4F-90777CEEF428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269524" y="1439056"/>
            <a:ext cx="1880982" cy="16749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30" name="コンテンツ プレースホルダー 2">
            <a:extLst>
              <a:ext uri="{FF2B5EF4-FFF2-40B4-BE49-F238E27FC236}">
                <a16:creationId xmlns:a16="http://schemas.microsoft.com/office/drawing/2014/main" id="{EA548921-D4E3-3F07-B01C-88FAEFEADE28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8269522" y="3514136"/>
            <a:ext cx="1963167" cy="13778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31" name="コンテンツ プレースホルダー 2">
            <a:extLst>
              <a:ext uri="{FF2B5EF4-FFF2-40B4-BE49-F238E27FC236}">
                <a16:creationId xmlns:a16="http://schemas.microsoft.com/office/drawing/2014/main" id="{10993818-9C69-F1AC-D547-CBD09EDDB46B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10272519" y="1429538"/>
            <a:ext cx="1764212" cy="346242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32" name="コンテンツ プレースホルダー 2">
            <a:extLst>
              <a:ext uri="{FF2B5EF4-FFF2-40B4-BE49-F238E27FC236}">
                <a16:creationId xmlns:a16="http://schemas.microsoft.com/office/drawing/2014/main" id="{A634C532-35B4-6565-9692-048202F9AC98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159947" y="5148665"/>
            <a:ext cx="6055893" cy="11305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33" name="コンテンツ プレースホルダー 2">
            <a:extLst>
              <a:ext uri="{FF2B5EF4-FFF2-40B4-BE49-F238E27FC236}">
                <a16:creationId xmlns:a16="http://schemas.microsoft.com/office/drawing/2014/main" id="{7F31E5EC-3945-1E5A-D3AE-3FBC5CFC3D29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44131" y="5146708"/>
            <a:ext cx="5828315" cy="11305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E3ECAB24-E2C3-F67C-1CE9-3460000E4D60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291546" y="633309"/>
            <a:ext cx="11688417" cy="45121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1800">
                <a:highlight>
                  <a:srgbClr val="FFFF00"/>
                </a:highlight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lang="ja-JP" altLang="en-US" dirty="0"/>
              <a:t>このページを一言で説明するコメント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85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rgbClr val="FFFFFF"/>
                </a:solidFill>
              </a:defRPr>
            </a:lvl1pPr>
          </a:lstStyle>
          <a:p>
            <a:fld id="{715834BA-7504-448D-825E-28566BD883C4}" type="datetime1">
              <a:rPr kumimoji="1" lang="ja-JP" altLang="en-US" smtClean="0"/>
              <a:t>2025/7/6</a:t>
            </a:fld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rgbClr val="FFFFFF"/>
                </a:solidFill>
              </a:defRPr>
            </a:lvl1pPr>
          </a:lstStyle>
          <a:p>
            <a:fld id="{35EBB9C9-438D-46CB-A6F3-FA4C1409243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C93D5D6-A03F-EECE-E7BC-E34450C96CE4}"/>
              </a:ext>
            </a:extLst>
          </p:cNvPr>
          <p:cNvSpPr txBox="1"/>
          <p:nvPr userDrawn="1"/>
        </p:nvSpPr>
        <p:spPr>
          <a:xfrm>
            <a:off x="3870462" y="6488668"/>
            <a:ext cx="3748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0" dirty="0">
                <a:solidFill>
                  <a:schemeClr val="bg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Ando Computer Behavior Research and Design</a:t>
            </a:r>
            <a:r>
              <a:rPr kumimoji="1" lang="en-US" altLang="ja-JP" sz="12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kumimoji="1" lang="ja-JP" altLang="en-US" sz="12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50037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0" r:id="rId2"/>
    <p:sldLayoutId id="2147483703" r:id="rId3"/>
    <p:sldLayoutId id="2147483708" r:id="rId4"/>
    <p:sldLayoutId id="2147483713" r:id="rId5"/>
    <p:sldLayoutId id="2147483712" r:id="rId6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3F6F077D-9E67-39A0-ADC9-39FD830FA1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Excel</a:t>
            </a:r>
            <a:r>
              <a:rPr lang="ja-JP" altLang="en-US" dirty="0"/>
              <a:t>目次作成ツール</a:t>
            </a:r>
          </a:p>
        </p:txBody>
      </p:sp>
      <p:sp>
        <p:nvSpPr>
          <p:cNvPr id="6" name="字幕 5">
            <a:extLst>
              <a:ext uri="{FF2B5EF4-FFF2-40B4-BE49-F238E27FC236}">
                <a16:creationId xmlns:a16="http://schemas.microsoft.com/office/drawing/2014/main" id="{769A0D37-02EE-3FB9-B4BF-0EB2225A1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3582895"/>
            <a:ext cx="10058400" cy="571500"/>
          </a:xfrm>
        </p:spPr>
        <p:txBody>
          <a:bodyPr/>
          <a:lstStyle/>
          <a:p>
            <a:r>
              <a:rPr lang="en-US" altLang="ja-JP" dirty="0"/>
              <a:t>Excel</a:t>
            </a:r>
            <a:r>
              <a:rPr lang="ja-JP" altLang="en-US" dirty="0"/>
              <a:t>を印刷したときに目次を作りたい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41F9331-E903-DDEE-FB99-993EE655B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BB9C9-438D-46CB-A6F3-FA4C1409243F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  <p:sp>
        <p:nvSpPr>
          <p:cNvPr id="7" name="字幕 5">
            <a:extLst>
              <a:ext uri="{FF2B5EF4-FFF2-40B4-BE49-F238E27FC236}">
                <a16:creationId xmlns:a16="http://schemas.microsoft.com/office/drawing/2014/main" id="{E8E41A75-32BD-253C-B82B-8B6A88B14A7D}"/>
              </a:ext>
            </a:extLst>
          </p:cNvPr>
          <p:cNvSpPr txBox="1">
            <a:spLocks/>
          </p:cNvSpPr>
          <p:nvPr/>
        </p:nvSpPr>
        <p:spPr>
          <a:xfrm>
            <a:off x="1154083" y="4475432"/>
            <a:ext cx="10058400" cy="1143000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kumimoji="1" sz="2400" kern="1200" cap="all" spc="200" baseline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安藤利和</a:t>
            </a:r>
            <a:endParaRPr lang="en-US" altLang="ja-JP" dirty="0"/>
          </a:p>
          <a:p>
            <a:r>
              <a:rPr lang="en-US" altLang="ja-JP" dirty="0"/>
              <a:t>2025/06/22</a:t>
            </a:r>
          </a:p>
        </p:txBody>
      </p:sp>
    </p:spTree>
    <p:extLst>
      <p:ext uri="{BB962C8B-B14F-4D97-AF65-F5344CB8AC3E}">
        <p14:creationId xmlns:p14="http://schemas.microsoft.com/office/powerpoint/2010/main" val="618715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A7B0E-BC84-FC79-F6B7-B750F31DC4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1DD73F-2D89-8AF8-6239-FEEA5966C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latin typeface="Calibri" panose="020F0502020204030204" pitchFamily="34" charset="0"/>
                <a:cs typeface="游ゴシック" panose="020B0400000000000000" pitchFamily="50" charset="-128"/>
              </a:rPr>
              <a:t>「定期自動実行」で連続実行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DBF06CD-993B-35EB-013A-E88FEDFBA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BB9C9-438D-46CB-A6F3-FA4C1409243F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3B4017B9-C9C0-B12A-4407-D350EE07D31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ja-JP" altLang="en-US" dirty="0">
                <a:latin typeface="Calibri" panose="020F0502020204030204" pitchFamily="34" charset="0"/>
                <a:cs typeface="游ゴシック" panose="020B0400000000000000" pitchFamily="50" charset="-128"/>
              </a:rPr>
              <a:t>「定期自動実行」で連続実行ができます。</a:t>
            </a:r>
            <a:endParaRPr kumimoji="1" lang="ja-JP" altLang="en-US" dirty="0"/>
          </a:p>
        </p:txBody>
      </p:sp>
      <p:sp>
        <p:nvSpPr>
          <p:cNvPr id="6" name="コンテンツ プレースホルダー 3">
            <a:extLst>
              <a:ext uri="{FF2B5EF4-FFF2-40B4-BE49-F238E27FC236}">
                <a16:creationId xmlns:a16="http://schemas.microsoft.com/office/drawing/2014/main" id="{7D154912-EB6D-A868-2FFB-C203071A0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47" y="1084528"/>
            <a:ext cx="9284843" cy="1800440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/>
              <a:t>サーバを置けない会社でも実行可能です。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/>
              <a:t>「定期自動実行の開始」ボタンを押すことで連続実行ができます。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定期実行を止める場合は「定時自動実行の停止」ボタンでできます。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コマンドの実行もできます。</a:t>
            </a:r>
            <a:endParaRPr lang="en-US" altLang="ja-JP" dirty="0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0C0DA31E-7FF8-37FB-FB76-53565A05A5E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47" t="18324" r="48239" b="38689"/>
          <a:stretch>
            <a:fillRect/>
          </a:stretch>
        </p:blipFill>
        <p:spPr>
          <a:xfrm>
            <a:off x="395701" y="3244741"/>
            <a:ext cx="5939246" cy="27979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D955F53-E101-517A-D24C-72EB819E2126}"/>
              </a:ext>
            </a:extLst>
          </p:cNvPr>
          <p:cNvSpPr/>
          <p:nvPr/>
        </p:nvSpPr>
        <p:spPr>
          <a:xfrm>
            <a:off x="395701" y="3243836"/>
            <a:ext cx="1752076" cy="3703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794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09E45B-A748-6686-9295-AFB4543757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A8D0B0-D55A-383B-6982-D29F8E6E8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latin typeface="Calibri" panose="020F0502020204030204" pitchFamily="34" charset="0"/>
                <a:cs typeface="游ゴシック" panose="020B0400000000000000" pitchFamily="50" charset="-128"/>
              </a:rPr>
              <a:t>「定期自動実行」で連続実行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794E31C-1F88-CC0A-3349-706CCAD68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BB9C9-438D-46CB-A6F3-FA4C1409243F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AD958D73-9AAF-19D5-8BE9-FD976469CA8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>
                <a:latin typeface="Calibri" panose="020F0502020204030204" pitchFamily="34" charset="0"/>
              </a:rPr>
              <a:t>基本設定は次の通りです。</a:t>
            </a:r>
            <a:endParaRPr kumimoji="1" lang="ja-JP" altLang="en-US" dirty="0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50BEBEEA-7C86-2DF1-4AA9-783BD3C72A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47" t="23334" r="48239" b="38689"/>
          <a:stretch>
            <a:fillRect/>
          </a:stretch>
        </p:blipFill>
        <p:spPr>
          <a:xfrm>
            <a:off x="291546" y="1084527"/>
            <a:ext cx="5939246" cy="2471922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9" name="コンテンツ プレースホルダー 7">
            <a:extLst>
              <a:ext uri="{FF2B5EF4-FFF2-40B4-BE49-F238E27FC236}">
                <a16:creationId xmlns:a16="http://schemas.microsoft.com/office/drawing/2014/main" id="{1971A63F-95BF-660F-A887-30E759A333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7017727"/>
              </p:ext>
            </p:extLst>
          </p:nvPr>
        </p:nvGraphicFramePr>
        <p:xfrm>
          <a:off x="291546" y="3627938"/>
          <a:ext cx="11727551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177">
                  <a:extLst>
                    <a:ext uri="{9D8B030D-6E8A-4147-A177-3AD203B41FA5}">
                      <a16:colId xmlns:a16="http://schemas.microsoft.com/office/drawing/2014/main" val="1059863929"/>
                    </a:ext>
                  </a:extLst>
                </a:gridCol>
                <a:gridCol w="9540374">
                  <a:extLst>
                    <a:ext uri="{9D8B030D-6E8A-4147-A177-3AD203B41FA5}">
                      <a16:colId xmlns:a16="http://schemas.microsoft.com/office/drawing/2014/main" val="4002278881"/>
                    </a:ext>
                  </a:extLst>
                </a:gridCol>
              </a:tblGrid>
              <a:tr h="258543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意味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57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設定時刻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起動する時刻を入れます。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385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実施間隔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日</a:t>
                      </a:r>
                      <a:r>
                        <a:rPr kumimoji="1" lang="en-US" altLang="ja-JP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1</a:t>
                      </a:r>
                      <a:r>
                        <a:rPr kumimoji="1" lang="ja-JP" altLang="en-US" dirty="0"/>
                        <a:t>日単位で実行します。起動する時刻は現在日＋設定時刻の時：分：秒です。</a:t>
                      </a:r>
                      <a:r>
                        <a:rPr kumimoji="1" lang="en-US" altLang="ja-JP" dirty="0"/>
                        <a:t>0</a:t>
                      </a:r>
                      <a:r>
                        <a:rPr kumimoji="1" lang="ja-JP" altLang="en-US" dirty="0"/>
                        <a:t>なら無視します。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375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実施間隔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時</a:t>
                      </a:r>
                      <a:r>
                        <a:rPr kumimoji="1" lang="en-US" altLang="ja-JP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1</a:t>
                      </a:r>
                      <a:r>
                        <a:rPr kumimoji="1" lang="ja-JP" altLang="en-US" dirty="0"/>
                        <a:t>時単位で実行します。起動する時刻は現在時＋設定時刻の分：秒です。</a:t>
                      </a:r>
                      <a:r>
                        <a:rPr kumimoji="1" lang="en-US" altLang="ja-JP" dirty="0"/>
                        <a:t>0</a:t>
                      </a:r>
                      <a:r>
                        <a:rPr kumimoji="1" lang="ja-JP" altLang="en-US" dirty="0"/>
                        <a:t>なら無視します。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889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実施間隔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ja-JP" altLang="en-US" dirty="0"/>
                        <a:t>分</a:t>
                      </a:r>
                      <a:r>
                        <a:rPr kumimoji="1" lang="en-US" altLang="ja-JP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1</a:t>
                      </a:r>
                      <a:r>
                        <a:rPr kumimoji="1" lang="ja-JP" altLang="en-US" dirty="0"/>
                        <a:t>分単位で実行します。起動する時刻は現在分＋設定時刻の秒です。</a:t>
                      </a:r>
                      <a:r>
                        <a:rPr kumimoji="1" lang="en-US" altLang="ja-JP" dirty="0"/>
                        <a:t>0</a:t>
                      </a:r>
                      <a:r>
                        <a:rPr kumimoji="1" lang="ja-JP" altLang="en-US" dirty="0"/>
                        <a:t>なら無視します。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977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一度だけ実行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True</a:t>
                      </a:r>
                      <a:r>
                        <a:rPr kumimoji="1" lang="ja-JP" altLang="en-US" dirty="0"/>
                        <a:t>にすると一度だけ実行します。</a:t>
                      </a:r>
                      <a:r>
                        <a:rPr kumimoji="1" lang="en-US" altLang="ja-JP" dirty="0"/>
                        <a:t>False</a:t>
                      </a:r>
                      <a:r>
                        <a:rPr kumimoji="1" lang="ja-JP" altLang="en-US" dirty="0"/>
                        <a:t>にすると定期で実行します。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093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一度だけメッセージ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True</a:t>
                      </a:r>
                      <a:r>
                        <a:rPr kumimoji="1" lang="ja-JP" altLang="en-US" dirty="0"/>
                        <a:t>にすると一度だけ実行時の終了時にメッセージがでます。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9861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7558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37C560-AC0E-D6DC-321A-5A6C997CA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D96BBD-03AE-0796-88E3-9233DA299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latin typeface="Calibri" panose="020F0502020204030204" pitchFamily="34" charset="0"/>
                <a:cs typeface="游ゴシック" panose="020B0400000000000000" pitchFamily="50" charset="-128"/>
              </a:rPr>
              <a:t>「定期自動実行」で連続実行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07A0D71-1AD4-F032-9E06-55CBE4A9D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BB9C9-438D-46CB-A6F3-FA4C1409243F}" type="slidenum">
              <a:rPr kumimoji="1" lang="ja-JP" altLang="en-US" smtClean="0"/>
              <a:t>12</a:t>
            </a:fld>
            <a:endParaRPr kumimoji="1" lang="ja-JP" altLang="en-US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683324D8-BE51-FD30-2FC2-4DDA7C340C6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>
                <a:latin typeface="Calibri" panose="020F0502020204030204" pitchFamily="34" charset="0"/>
              </a:rPr>
              <a:t>基本設定は次の通りです。</a:t>
            </a:r>
            <a:endParaRPr kumimoji="1" lang="ja-JP" altLang="en-US" dirty="0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E04A1E4B-DF51-B946-0021-2D257EB60D4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48" t="62409" r="18139" b="10302"/>
          <a:stretch>
            <a:fillRect/>
          </a:stretch>
        </p:blipFill>
        <p:spPr>
          <a:xfrm>
            <a:off x="212037" y="1016879"/>
            <a:ext cx="9608912" cy="1776269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9" name="コンテンツ プレースホルダー 7">
            <a:extLst>
              <a:ext uri="{FF2B5EF4-FFF2-40B4-BE49-F238E27FC236}">
                <a16:creationId xmlns:a16="http://schemas.microsoft.com/office/drawing/2014/main" id="{3502A87C-E05F-26B7-6603-76F8A5FD9F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1762371"/>
              </p:ext>
            </p:extLst>
          </p:nvPr>
        </p:nvGraphicFramePr>
        <p:xfrm>
          <a:off x="212037" y="2922335"/>
          <a:ext cx="11727551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177">
                  <a:extLst>
                    <a:ext uri="{9D8B030D-6E8A-4147-A177-3AD203B41FA5}">
                      <a16:colId xmlns:a16="http://schemas.microsoft.com/office/drawing/2014/main" val="1059863929"/>
                    </a:ext>
                  </a:extLst>
                </a:gridCol>
                <a:gridCol w="9540374">
                  <a:extLst>
                    <a:ext uri="{9D8B030D-6E8A-4147-A177-3AD203B41FA5}">
                      <a16:colId xmlns:a16="http://schemas.microsoft.com/office/drawing/2014/main" val="4002278881"/>
                    </a:ext>
                  </a:extLst>
                </a:gridCol>
              </a:tblGrid>
              <a:tr h="289365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意味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57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種別の記載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実施する処理の内容です。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Worksheet</a:t>
                      </a:r>
                      <a:r>
                        <a:rPr kumimoji="1" lang="ja-JP" altLang="en-US" dirty="0"/>
                        <a:t>のとき、自分のワークシート上を対象とします。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Workbook</a:t>
                      </a:r>
                      <a:r>
                        <a:rPr kumimoji="1" lang="ja-JP" altLang="en-US" dirty="0"/>
                        <a:t>のとき、自分以外のワークブックを開いて対象とします。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Command</a:t>
                      </a:r>
                      <a:r>
                        <a:rPr kumimoji="1" lang="ja-JP" altLang="en-US" dirty="0"/>
                        <a:t>のとき、シェルスクリプトを実行します。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385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コマンド</a:t>
                      </a:r>
                      <a:r>
                        <a:rPr kumimoji="1" lang="en-US" altLang="ja-JP" dirty="0"/>
                        <a:t>/Excel</a:t>
                      </a:r>
                      <a:r>
                        <a:rPr kumimoji="1" lang="ja-JP" altLang="en-US" dirty="0"/>
                        <a:t>ファイル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Workbook</a:t>
                      </a:r>
                      <a:r>
                        <a:rPr kumimoji="1" lang="ja-JP" altLang="en-US" dirty="0"/>
                        <a:t>のとき、自分以外のワークシートのファイル名を指定します。</a:t>
                      </a:r>
                      <a:endParaRPr kumimoji="1" lang="en-US" altLang="ja-JP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Command</a:t>
                      </a:r>
                      <a:r>
                        <a:rPr kumimoji="1" lang="ja-JP" altLang="en-US" dirty="0"/>
                        <a:t>のとき、実行するシェルスクリプトを記載します。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375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実施する</a:t>
                      </a:r>
                      <a:r>
                        <a:rPr kumimoji="1" lang="en-US" altLang="ja-JP" dirty="0"/>
                        <a:t>Sheet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対象ワークブックの指定されたワークシートを対象とします。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889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実施する</a:t>
                      </a:r>
                      <a:r>
                        <a:rPr kumimoji="1" lang="en-US" altLang="ja-JP" dirty="0"/>
                        <a:t>Macro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対象ワークシートのマクロを起動します。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977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5217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161FAC-2327-CCC9-D9AC-76C110C79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latin typeface="Calibri" panose="020F0502020204030204" pitchFamily="34" charset="0"/>
                <a:cs typeface="游ゴシック" panose="020B0400000000000000" pitchFamily="50" charset="-128"/>
              </a:rPr>
              <a:t>出力形式の違い</a:t>
            </a:r>
            <a:r>
              <a:rPr lang="en-US" altLang="ja-JP" dirty="0">
                <a:latin typeface="Calibri" panose="020F0502020204030204" pitchFamily="34" charset="0"/>
                <a:cs typeface="游ゴシック" panose="020B0400000000000000" pitchFamily="50" charset="-128"/>
              </a:rPr>
              <a:t>(</a:t>
            </a:r>
            <a:r>
              <a:rPr lang="en-US" altLang="ja-JP" dirty="0" err="1"/>
              <a:t>ExportAsFixedFormat</a:t>
            </a:r>
            <a:r>
              <a:rPr lang="en-US" altLang="ja-JP" dirty="0"/>
              <a:t> vs </a:t>
            </a:r>
            <a:r>
              <a:rPr lang="en-US" altLang="ja-JP" dirty="0" err="1"/>
              <a:t>PrintOut</a:t>
            </a:r>
            <a:r>
              <a:rPr lang="en-US" altLang="ja-JP" dirty="0">
                <a:latin typeface="Calibri" panose="020F0502020204030204" pitchFamily="34" charset="0"/>
                <a:cs typeface="游ゴシック" panose="020B0400000000000000" pitchFamily="50" charset="-128"/>
              </a:rPr>
              <a:t>)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8B73FBF-A9BE-A7C4-DD47-6CCD735ED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BB9C9-438D-46CB-A6F3-FA4C1409243F}" type="slidenum">
              <a:rPr kumimoji="1" lang="ja-JP" altLang="en-US" smtClean="0"/>
              <a:t>13</a:t>
            </a:fld>
            <a:endParaRPr kumimoji="1" lang="ja-JP" altLang="en-US"/>
          </a:p>
        </p:txBody>
      </p:sp>
      <p:graphicFrame>
        <p:nvGraphicFramePr>
          <p:cNvPr id="6" name="コンテンツ プレースホルダー 5">
            <a:extLst>
              <a:ext uri="{FF2B5EF4-FFF2-40B4-BE49-F238E27FC236}">
                <a16:creationId xmlns:a16="http://schemas.microsoft.com/office/drawing/2014/main" id="{5E5827D4-D663-12A8-F1D7-3E249986F1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9539378"/>
              </p:ext>
            </p:extLst>
          </p:nvPr>
        </p:nvGraphicFramePr>
        <p:xfrm>
          <a:off x="212037" y="1084527"/>
          <a:ext cx="11687175" cy="530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277">
                  <a:extLst>
                    <a:ext uri="{9D8B030D-6E8A-4147-A177-3AD203B41FA5}">
                      <a16:colId xmlns:a16="http://schemas.microsoft.com/office/drawing/2014/main" val="2628058792"/>
                    </a:ext>
                  </a:extLst>
                </a:gridCol>
                <a:gridCol w="4929052">
                  <a:extLst>
                    <a:ext uri="{9D8B030D-6E8A-4147-A177-3AD203B41FA5}">
                      <a16:colId xmlns:a16="http://schemas.microsoft.com/office/drawing/2014/main" val="1124224419"/>
                    </a:ext>
                  </a:extLst>
                </a:gridCol>
                <a:gridCol w="5447846">
                  <a:extLst>
                    <a:ext uri="{9D8B030D-6E8A-4147-A177-3AD203B41FA5}">
                      <a16:colId xmlns:a16="http://schemas.microsoft.com/office/drawing/2014/main" val="3660008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設定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ExportAsFixedFormat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PrintOut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09289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全般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Office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のエクスポートフォーマット機能を使って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PDF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を出力します。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プリンタの機能を使って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PDF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に出力します。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l" fontAlgn="t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そのため、サイズが紙の大きさに強制されます。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834017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excel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おおむね印刷できる。</a:t>
                      </a:r>
                      <a:b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</a:b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しかし、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Excel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の拡大縮小倍率の数値によって、</a:t>
                      </a:r>
                      <a:r>
                        <a:rPr lang="en-US" altLang="ja-JP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Acrobat</a:t>
                      </a:r>
                      <a:r>
                        <a:rPr lang="ja-JP" alt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でみたときにシートの大きさに差異がでてガタガタ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になります。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Acrobat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で印刷したときにガタガタになることはない。</a:t>
                      </a:r>
                      <a:b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</a:b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しかし、印刷の向きが横のシートはプリンタに合わせるように</a:t>
                      </a:r>
                      <a:r>
                        <a:rPr lang="en-US" altLang="ja-JP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Acrobat</a:t>
                      </a:r>
                      <a:r>
                        <a:rPr lang="ja-JP" alt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でみたときに９０度回転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します。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849418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work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しおりがつきます。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l" fontAlgn="t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ただし、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Word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の書き方にミスがあると、</a:t>
                      </a:r>
                      <a:r>
                        <a:rPr lang="ja-JP" alt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想定しないしおりが出る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場合があります。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しおりがつきません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。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65032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powerpoint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しおりがつきます。</a:t>
                      </a:r>
                      <a:b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</a:b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ただし、</a:t>
                      </a:r>
                      <a:r>
                        <a:rPr lang="en-US" altLang="ja-JP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powerpoint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の書き方にミスがあると、</a:t>
                      </a:r>
                      <a:r>
                        <a:rPr lang="ja-JP" alt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想定しないしおりが出る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場合があります。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※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しおりをつけるには</a:t>
                      </a:r>
                      <a:r>
                        <a:rPr kumimoji="1" lang="en-US" altLang="ja-JP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Presentation.ExportAsFixedFormat3</a:t>
                      </a:r>
                    </a:p>
                    <a:p>
                      <a:pPr algn="l" fontAlgn="t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を使う必要がありますが、これは要件として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l" fontAlgn="t"/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Microsoft 365 </a:t>
                      </a:r>
                      <a:r>
                        <a:rPr kumimoji="1" lang="ja-JP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バージョン </a:t>
                      </a:r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2408 (</a:t>
                      </a:r>
                      <a:r>
                        <a:rPr kumimoji="1" lang="ja-JP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ビルド </a:t>
                      </a:r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17928.xxxxx)</a:t>
                      </a:r>
                    </a:p>
                    <a:p>
                      <a:pPr algn="l" fontAlgn="t"/>
                      <a:r>
                        <a:rPr kumimoji="1" lang="ja-JP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以上である必要が</a:t>
                      </a:r>
                      <a:r>
                        <a:rPr kumimoji="1" lang="ja-JP" altLang="en-US" sz="1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あり、それ以前のバージョンではエラーになります。使わないでください。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ja-JP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PrintOut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がうまく出力されないので、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l" fontAlgn="t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このソフト上は</a:t>
                      </a:r>
                      <a:r>
                        <a:rPr lang="en-US" altLang="ja-JP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ExportAsFixedFormat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を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l" fontAlgn="t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しおりがつかないモードで出力させます。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2677147"/>
                  </a:ext>
                </a:extLst>
              </a:tr>
            </a:tbl>
          </a:graphicData>
        </a:graphic>
      </p:graphicFrame>
      <p:sp>
        <p:nvSpPr>
          <p:cNvPr id="9" name="コンテンツ プレースホルダー 8">
            <a:extLst>
              <a:ext uri="{FF2B5EF4-FFF2-40B4-BE49-F238E27FC236}">
                <a16:creationId xmlns:a16="http://schemas.microsoft.com/office/drawing/2014/main" id="{B051FADC-52A3-73C6-A224-A368CD3AE97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ja-JP" altLang="en-US" dirty="0"/>
              <a:t>出力時に指定する設定により以下の違いが出ます。</a:t>
            </a:r>
          </a:p>
        </p:txBody>
      </p:sp>
    </p:spTree>
    <p:extLst>
      <p:ext uri="{BB962C8B-B14F-4D97-AF65-F5344CB8AC3E}">
        <p14:creationId xmlns:p14="http://schemas.microsoft.com/office/powerpoint/2010/main" val="1759267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430B0406-2975-8914-13E1-384A7FBE8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もくじ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1574716-D056-3C6F-8E2B-1590EFC0C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486" y="435428"/>
            <a:ext cx="8142514" cy="5257800"/>
          </a:xfrm>
        </p:spPr>
        <p:txBody>
          <a:bodyPr/>
          <a:lstStyle/>
          <a:p>
            <a:pPr indent="180340"/>
            <a:r>
              <a:rPr lang="en-US" altLang="ja-JP" sz="1600" dirty="0">
                <a:latin typeface="Calibri" panose="020F0502020204030204" pitchFamily="34" charset="0"/>
                <a:cs typeface="游ゴシック" panose="020B0400000000000000" pitchFamily="50" charset="-128"/>
              </a:rPr>
              <a:t>Excel</a:t>
            </a:r>
            <a:r>
              <a:rPr lang="ja-JP" altLang="en-US" sz="1600" dirty="0">
                <a:latin typeface="Calibri" panose="020F0502020204030204" pitchFamily="34" charset="0"/>
                <a:cs typeface="游ゴシック" panose="020B0400000000000000" pitchFamily="50" charset="-128"/>
              </a:rPr>
              <a:t>のシート名を用いて目次のエクセルを作成します。</a:t>
            </a:r>
            <a:endParaRPr lang="en-US" altLang="ja-JP" sz="1600" dirty="0">
              <a:latin typeface="Calibri" panose="020F0502020204030204" pitchFamily="34" charset="0"/>
              <a:cs typeface="游ゴシック" panose="020B0400000000000000" pitchFamily="50" charset="-128"/>
            </a:endParaRPr>
          </a:p>
          <a:p>
            <a:pPr indent="180340"/>
            <a:r>
              <a:rPr lang="ja-JP" altLang="en-US" sz="1600" dirty="0">
                <a:latin typeface="Calibri" panose="020F0502020204030204" pitchFamily="34" charset="0"/>
                <a:cs typeface="游ゴシック" panose="020B0400000000000000" pitchFamily="50" charset="-128"/>
              </a:rPr>
              <a:t>順番としては「目次作成ツール」に、</a:t>
            </a:r>
            <a:endParaRPr lang="en-US" altLang="ja-JP" sz="1600" dirty="0">
              <a:latin typeface="Calibri" panose="020F0502020204030204" pitchFamily="34" charset="0"/>
              <a:cs typeface="游ゴシック" panose="020B0400000000000000" pitchFamily="50" charset="-128"/>
            </a:endParaRPr>
          </a:p>
          <a:p>
            <a:pPr marL="377190" indent="-285750">
              <a:buFont typeface="Wingdings" panose="05000000000000000000" pitchFamily="2" charset="2"/>
              <a:buChar char="l"/>
            </a:pPr>
            <a:r>
              <a:rPr lang="ja-JP" altLang="en-US" sz="2400" dirty="0">
                <a:latin typeface="Calibri" panose="020F0502020204030204" pitchFamily="34" charset="0"/>
                <a:cs typeface="游ゴシック" panose="020B0400000000000000" pitchFamily="50" charset="-128"/>
              </a:rPr>
              <a:t>出力先となるフォルダの設定を入れる</a:t>
            </a:r>
            <a:endParaRPr lang="en-US" altLang="ja-JP" sz="2400" dirty="0">
              <a:latin typeface="Calibri" panose="020F0502020204030204" pitchFamily="34" charset="0"/>
              <a:cs typeface="游ゴシック" panose="020B0400000000000000" pitchFamily="50" charset="-128"/>
            </a:endParaRPr>
          </a:p>
          <a:p>
            <a:pPr marL="377190" indent="-285750">
              <a:buFont typeface="Wingdings" panose="05000000000000000000" pitchFamily="2" charset="2"/>
              <a:buChar char="l"/>
            </a:pPr>
            <a:r>
              <a:rPr lang="ja-JP" altLang="en-US" sz="2400" dirty="0">
                <a:latin typeface="Calibri" panose="020F0502020204030204" pitchFamily="34" charset="0"/>
                <a:cs typeface="游ゴシック" panose="020B0400000000000000" pitchFamily="50" charset="-128"/>
              </a:rPr>
              <a:t>入力元となる</a:t>
            </a:r>
            <a:r>
              <a:rPr lang="en-US" altLang="ja-JP" sz="2400" dirty="0">
                <a:latin typeface="Calibri" panose="020F0502020204030204" pitchFamily="34" charset="0"/>
                <a:cs typeface="游ゴシック" panose="020B0400000000000000" pitchFamily="50" charset="-128"/>
              </a:rPr>
              <a:t>Excel</a:t>
            </a:r>
            <a:r>
              <a:rPr lang="ja-JP" altLang="en-US" sz="2400" dirty="0">
                <a:latin typeface="Calibri" panose="020F0502020204030204" pitchFamily="34" charset="0"/>
                <a:cs typeface="游ゴシック" panose="020B0400000000000000" pitchFamily="50" charset="-128"/>
              </a:rPr>
              <a:t>を指定する</a:t>
            </a:r>
            <a:endParaRPr lang="en-US" altLang="ja-JP" sz="2400" dirty="0">
              <a:latin typeface="Calibri" panose="020F0502020204030204" pitchFamily="34" charset="0"/>
              <a:cs typeface="游ゴシック" panose="020B0400000000000000" pitchFamily="50" charset="-128"/>
            </a:endParaRPr>
          </a:p>
          <a:p>
            <a:pPr marL="377190" indent="-285750">
              <a:buFont typeface="Wingdings" panose="05000000000000000000" pitchFamily="2" charset="2"/>
              <a:buChar char="l"/>
            </a:pPr>
            <a:r>
              <a:rPr lang="ja-JP" altLang="en-US" sz="2400" dirty="0">
                <a:latin typeface="Calibri" panose="020F0502020204030204" pitchFamily="34" charset="0"/>
                <a:cs typeface="游ゴシック" panose="020B0400000000000000" pitchFamily="50" charset="-128"/>
              </a:rPr>
              <a:t>オプションを選択する</a:t>
            </a:r>
            <a:endParaRPr lang="en-US" altLang="ja-JP" sz="2400" dirty="0">
              <a:latin typeface="Calibri" panose="020F0502020204030204" pitchFamily="34" charset="0"/>
              <a:cs typeface="游ゴシック" panose="020B0400000000000000" pitchFamily="50" charset="-128"/>
            </a:endParaRPr>
          </a:p>
          <a:p>
            <a:pPr marL="377190" indent="-285750">
              <a:buFont typeface="Wingdings" panose="05000000000000000000" pitchFamily="2" charset="2"/>
              <a:buChar char="l"/>
            </a:pPr>
            <a:r>
              <a:rPr lang="ja-JP" altLang="en-US" sz="2400" dirty="0">
                <a:latin typeface="Calibri" panose="020F0502020204030204" pitchFamily="34" charset="0"/>
                <a:cs typeface="游ゴシック" panose="020B0400000000000000" pitchFamily="50" charset="-128"/>
              </a:rPr>
              <a:t>ボタンを押す</a:t>
            </a:r>
            <a:endParaRPr lang="en-US" altLang="ja-JP" sz="2400" dirty="0">
              <a:latin typeface="Calibri" panose="020F0502020204030204" pitchFamily="34" charset="0"/>
              <a:cs typeface="游ゴシック" panose="020B0400000000000000" pitchFamily="50" charset="-128"/>
            </a:endParaRPr>
          </a:p>
          <a:p>
            <a:pPr indent="0">
              <a:buNone/>
            </a:pPr>
            <a:r>
              <a:rPr lang="ja-JP" altLang="en-US" sz="1600" dirty="0">
                <a:latin typeface="Calibri" panose="020F0502020204030204" pitchFamily="34" charset="0"/>
                <a:cs typeface="游ゴシック" panose="020B0400000000000000" pitchFamily="50" charset="-128"/>
              </a:rPr>
              <a:t>となっています。</a:t>
            </a:r>
            <a:endParaRPr lang="en-US" altLang="ja-JP" sz="1600" dirty="0">
              <a:latin typeface="Calibri" panose="020F0502020204030204" pitchFamily="34" charset="0"/>
              <a:cs typeface="游ゴシック" panose="020B0400000000000000" pitchFamily="50" charset="-128"/>
            </a:endParaRPr>
          </a:p>
          <a:p>
            <a:pPr indent="0">
              <a:buNone/>
            </a:pPr>
            <a:r>
              <a:rPr lang="ja-JP" altLang="en-US" sz="1600" dirty="0">
                <a:latin typeface="Calibri" panose="020F0502020204030204" pitchFamily="34" charset="0"/>
                <a:cs typeface="游ゴシック" panose="020B0400000000000000" pitchFamily="50" charset="-128"/>
              </a:rPr>
              <a:t>「目次作成ツール」は複数コピー＆ペーストで増やすことができ、</a:t>
            </a:r>
            <a:endParaRPr lang="en-US" altLang="ja-JP" sz="1600" dirty="0">
              <a:latin typeface="Calibri" panose="020F0502020204030204" pitchFamily="34" charset="0"/>
              <a:cs typeface="游ゴシック" panose="020B0400000000000000" pitchFamily="50" charset="-128"/>
            </a:endParaRPr>
          </a:p>
          <a:p>
            <a:pPr marL="377190" indent="-285750">
              <a:buFont typeface="Wingdings" panose="05000000000000000000" pitchFamily="2" charset="2"/>
              <a:buChar char="l"/>
            </a:pPr>
            <a:r>
              <a:rPr lang="ja-JP" altLang="en-US" sz="2400" dirty="0">
                <a:latin typeface="Calibri" panose="020F0502020204030204" pitchFamily="34" charset="0"/>
                <a:cs typeface="游ゴシック" panose="020B0400000000000000" pitchFamily="50" charset="-128"/>
              </a:rPr>
              <a:t>「定期自動実行」で連続実行</a:t>
            </a:r>
            <a:endParaRPr lang="en-US" altLang="ja-JP" sz="2400" dirty="0">
              <a:latin typeface="Calibri" panose="020F0502020204030204" pitchFamily="34" charset="0"/>
              <a:cs typeface="游ゴシック" panose="020B0400000000000000" pitchFamily="50" charset="-128"/>
            </a:endParaRPr>
          </a:p>
          <a:p>
            <a:pPr indent="0">
              <a:buNone/>
            </a:pPr>
            <a:r>
              <a:rPr lang="ja-JP" altLang="en-US" sz="1600" dirty="0">
                <a:latin typeface="Calibri" panose="020F0502020204030204" pitchFamily="34" charset="0"/>
                <a:cs typeface="游ゴシック" panose="020B0400000000000000" pitchFamily="50" charset="-128"/>
              </a:rPr>
              <a:t>ができます。</a:t>
            </a:r>
            <a:endParaRPr lang="en-US" altLang="ja-JP" sz="1600" dirty="0">
              <a:latin typeface="Calibri" panose="020F0502020204030204" pitchFamily="34" charset="0"/>
              <a:cs typeface="游ゴシック" panose="020B0400000000000000" pitchFamily="50" charset="-128"/>
            </a:endParaRPr>
          </a:p>
          <a:p>
            <a:pPr indent="0">
              <a:buNone/>
            </a:pPr>
            <a:endParaRPr lang="en-US" altLang="ja-JP" sz="1600" dirty="0">
              <a:latin typeface="Calibri" panose="020F0502020204030204" pitchFamily="34" charset="0"/>
              <a:cs typeface="游ゴシック" panose="020B0400000000000000" pitchFamily="50" charset="-128"/>
            </a:endParaRPr>
          </a:p>
          <a:p>
            <a:pPr indent="0">
              <a:buNone/>
            </a:pPr>
            <a:r>
              <a:rPr lang="ja-JP" altLang="en-US" sz="1600" dirty="0">
                <a:latin typeface="Calibri" panose="020F0502020204030204" pitchFamily="34" charset="0"/>
                <a:cs typeface="游ゴシック" panose="020B0400000000000000" pitchFamily="50" charset="-128"/>
              </a:rPr>
              <a:t>また、注意点として以下があります。</a:t>
            </a:r>
            <a:endParaRPr lang="en-US" altLang="ja-JP" sz="1600" dirty="0">
              <a:latin typeface="Calibri" panose="020F0502020204030204" pitchFamily="34" charset="0"/>
              <a:cs typeface="游ゴシック" panose="020B0400000000000000" pitchFamily="50" charset="-128"/>
            </a:endParaRPr>
          </a:p>
          <a:p>
            <a:pPr marL="377190" indent="-285750">
              <a:buFont typeface="Wingdings" panose="05000000000000000000" pitchFamily="2" charset="2"/>
              <a:buChar char="l"/>
            </a:pPr>
            <a:r>
              <a:rPr lang="ja-JP" altLang="en-US" sz="2400" dirty="0">
                <a:latin typeface="Calibri" panose="020F0502020204030204" pitchFamily="34" charset="0"/>
                <a:cs typeface="游ゴシック" panose="020B0400000000000000" pitchFamily="50" charset="-128"/>
              </a:rPr>
              <a:t>出力形式の違い</a:t>
            </a:r>
            <a:r>
              <a:rPr lang="en-US" altLang="ja-JP" sz="2400" dirty="0">
                <a:latin typeface="Calibri" panose="020F0502020204030204" pitchFamily="34" charset="0"/>
                <a:cs typeface="游ゴシック" panose="020B0400000000000000" pitchFamily="50" charset="-128"/>
              </a:rPr>
              <a:t>(</a:t>
            </a:r>
            <a:r>
              <a:rPr lang="en-US" altLang="ja-JP" sz="2400" dirty="0" err="1"/>
              <a:t>ExportAsFixedFormat</a:t>
            </a:r>
            <a:r>
              <a:rPr lang="en-US" altLang="ja-JP" sz="2400" dirty="0"/>
              <a:t> vs </a:t>
            </a:r>
            <a:r>
              <a:rPr lang="en-US" altLang="ja-JP" sz="2400" dirty="0" err="1"/>
              <a:t>PrintOut</a:t>
            </a:r>
            <a:r>
              <a:rPr lang="en-US" altLang="ja-JP" sz="2400" dirty="0">
                <a:latin typeface="Calibri" panose="020F0502020204030204" pitchFamily="34" charset="0"/>
                <a:cs typeface="游ゴシック" panose="020B0400000000000000" pitchFamily="50" charset="-128"/>
              </a:rPr>
              <a:t>)</a:t>
            </a:r>
          </a:p>
          <a:p>
            <a:pPr lvl="1">
              <a:buFont typeface="Wingdings" panose="05000000000000000000" pitchFamily="2" charset="2"/>
              <a:buChar char="l"/>
            </a:pPr>
            <a:endParaRPr lang="en-US" altLang="ja-JP" sz="3400" dirty="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936147CC-8A61-B624-17B1-84BD26088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altLang="ja-JP" sz="2800" dirty="0"/>
              <a:t>Excel</a:t>
            </a:r>
            <a:r>
              <a:rPr lang="ja-JP" altLang="en-US" sz="2800" dirty="0"/>
              <a:t>のシート名を使って目次を作成するツールを作りました。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451F026-DB33-B6B5-C4D9-72B977230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BB9C9-438D-46CB-A6F3-FA4C1409243F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8873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436EEB-4C6A-9DA1-5481-6B84437C1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>
                <a:latin typeface="Calibri" panose="020F0502020204030204" pitchFamily="34" charset="0"/>
                <a:cs typeface="游ゴシック" panose="020B0400000000000000" pitchFamily="50" charset="-128"/>
              </a:rPr>
              <a:t>出力先となるフォルダの設定を入れる</a:t>
            </a:r>
            <a:br>
              <a:rPr lang="en-US" altLang="ja-JP" dirty="0">
                <a:latin typeface="Calibri" panose="020F0502020204030204" pitchFamily="34" charset="0"/>
                <a:cs typeface="游ゴシック" panose="020B0400000000000000" pitchFamily="50" charset="-128"/>
              </a:rPr>
            </a:b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E0EF98D-0864-338C-2137-1C887F68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BB9C9-438D-46CB-A6F3-FA4C1409243F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14AB0B6-BB37-4C7A-02C6-D2CEEE3FA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47" y="4230086"/>
            <a:ext cx="11610797" cy="2064693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/>
              <a:t>目次となる</a:t>
            </a:r>
            <a:r>
              <a:rPr kumimoji="1" lang="en-US" altLang="ja-JP" dirty="0"/>
              <a:t>Excel</a:t>
            </a:r>
            <a:r>
              <a:rPr kumimoji="1" lang="ja-JP" altLang="en-US" dirty="0"/>
              <a:t>のファイル名を入力してください。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/>
              <a:t>ヘッダ／フッダが空白以外だと、</a:t>
            </a:r>
            <a:r>
              <a:rPr kumimoji="1" lang="en-US" altLang="ja-JP" dirty="0"/>
              <a:t>Excel</a:t>
            </a:r>
            <a:r>
              <a:rPr kumimoji="1" lang="ja-JP" altLang="en-US" dirty="0"/>
              <a:t>にその文字を入れます。</a:t>
            </a:r>
            <a:endParaRPr kumimoji="1" lang="en-US" altLang="ja-JP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B57BF514-F9A1-F2FF-A3D2-3196E8E20F4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ja-JP" altLang="en-US" dirty="0"/>
              <a:t>目次となるファイル名を入れてください。</a:t>
            </a:r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6C8C191-2D1A-1368-5229-2AE4FC523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74" y="1212104"/>
            <a:ext cx="11610797" cy="28529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32A814F-FB7F-2158-DB7C-62C07CB2E0AA}"/>
              </a:ext>
            </a:extLst>
          </p:cNvPr>
          <p:cNvSpPr/>
          <p:nvPr/>
        </p:nvSpPr>
        <p:spPr>
          <a:xfrm>
            <a:off x="9900458" y="1520575"/>
            <a:ext cx="2001886" cy="4520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8765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238657-F825-6DF4-F927-3AE42A69F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372E08-10E6-ECD6-E42C-85A901097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latin typeface="Calibri" panose="020F0502020204030204" pitchFamily="34" charset="0"/>
                <a:cs typeface="游ゴシック" panose="020B0400000000000000" pitchFamily="50" charset="-128"/>
              </a:rPr>
              <a:t>入力元となる</a:t>
            </a:r>
            <a:r>
              <a:rPr lang="en-US" altLang="ja-JP" dirty="0">
                <a:latin typeface="Calibri" panose="020F0502020204030204" pitchFamily="34" charset="0"/>
                <a:cs typeface="游ゴシック" panose="020B0400000000000000" pitchFamily="50" charset="-128"/>
              </a:rPr>
              <a:t>Excel</a:t>
            </a:r>
            <a:r>
              <a:rPr lang="ja-JP" altLang="en-US" dirty="0">
                <a:latin typeface="Calibri" panose="020F0502020204030204" pitchFamily="34" charset="0"/>
                <a:cs typeface="游ゴシック" panose="020B0400000000000000" pitchFamily="50" charset="-128"/>
              </a:rPr>
              <a:t>を指定する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4D2E935-4DD2-68F2-0DD5-94783892C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BB9C9-438D-46CB-A6F3-FA4C1409243F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F49D17A-6406-1EC6-FB11-2CC9AA292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47" y="4230086"/>
            <a:ext cx="11610797" cy="2064693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入力元となる</a:t>
            </a:r>
            <a:r>
              <a:rPr lang="en-US" altLang="ja-JP" dirty="0"/>
              <a:t>Excel</a:t>
            </a:r>
            <a:r>
              <a:rPr lang="ja-JP" altLang="en-US" dirty="0"/>
              <a:t>のファイル名を入力してください。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タイトルは目次に使われます。空白だとファイル名が目次に使われます。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ヘッダ／フッダが空白以外だと、</a:t>
            </a:r>
            <a:r>
              <a:rPr lang="en-US" altLang="ja-JP" dirty="0"/>
              <a:t>Excel</a:t>
            </a:r>
            <a:r>
              <a:rPr lang="ja-JP" altLang="en-US" dirty="0"/>
              <a:t>にその文字を入れます。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dirty="0"/>
              <a:t>&amp;P </a:t>
            </a:r>
            <a:r>
              <a:rPr lang="ja-JP" altLang="en-US" dirty="0"/>
              <a:t>が含まれていると、シート名のページ数をその個所の名称で埋めます。</a:t>
            </a:r>
            <a:endParaRPr lang="en-US" altLang="ja-JP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F16EEBF3-2D17-D5BC-834B-BDDCFB1C4C8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ja-JP" altLang="en-US" dirty="0"/>
              <a:t>目次となるファイル名を入れてください。</a:t>
            </a:r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9BCC301E-A808-0DF9-C6E3-281E76170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74" y="1212104"/>
            <a:ext cx="11610797" cy="28529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AA9AE5A-1ED4-FB05-58A2-AD43362B21DD}"/>
              </a:ext>
            </a:extLst>
          </p:cNvPr>
          <p:cNvSpPr/>
          <p:nvPr/>
        </p:nvSpPr>
        <p:spPr>
          <a:xfrm>
            <a:off x="9900458" y="2321959"/>
            <a:ext cx="2001886" cy="7602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6989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69568D-D2DE-1371-4265-3B6A76D14B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407AE9-2284-00F9-7D1A-4EFA411A4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latin typeface="Calibri" panose="020F0502020204030204" pitchFamily="34" charset="0"/>
                <a:cs typeface="游ゴシック" panose="020B0400000000000000" pitchFamily="50" charset="-128"/>
              </a:rPr>
              <a:t>オプションを選択する</a:t>
            </a:r>
            <a:r>
              <a:rPr lang="en-US" altLang="ja-JP" dirty="0">
                <a:latin typeface="Calibri" panose="020F0502020204030204" pitchFamily="34" charset="0"/>
                <a:cs typeface="游ゴシック" panose="020B0400000000000000" pitchFamily="50" charset="-128"/>
              </a:rPr>
              <a:t>(1/4)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8696D33-112C-9E68-0869-FB3138345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BB9C9-438D-46CB-A6F3-FA4C1409243F}" type="slidenum">
              <a:rPr kumimoji="1" lang="ja-JP" altLang="en-US" smtClean="0"/>
              <a:t>5</a:t>
            </a:fld>
            <a:endParaRPr kumimoji="1" lang="ja-JP" altLang="en-US"/>
          </a:p>
        </p:txBody>
      </p:sp>
      <p:graphicFrame>
        <p:nvGraphicFramePr>
          <p:cNvPr id="8" name="コンテンツ プレースホルダー 7">
            <a:extLst>
              <a:ext uri="{FF2B5EF4-FFF2-40B4-BE49-F238E27FC236}">
                <a16:creationId xmlns:a16="http://schemas.microsoft.com/office/drawing/2014/main" id="{194E31BE-F5D3-73F7-CB88-E4D1431F5A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5171946"/>
              </p:ext>
            </p:extLst>
          </p:nvPr>
        </p:nvGraphicFramePr>
        <p:xfrm>
          <a:off x="291546" y="3890207"/>
          <a:ext cx="11727551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177">
                  <a:extLst>
                    <a:ext uri="{9D8B030D-6E8A-4147-A177-3AD203B41FA5}">
                      <a16:colId xmlns:a16="http://schemas.microsoft.com/office/drawing/2014/main" val="1059863929"/>
                    </a:ext>
                  </a:extLst>
                </a:gridCol>
                <a:gridCol w="9540374">
                  <a:extLst>
                    <a:ext uri="{9D8B030D-6E8A-4147-A177-3AD203B41FA5}">
                      <a16:colId xmlns:a16="http://schemas.microsoft.com/office/drawing/2014/main" val="4002278881"/>
                    </a:ext>
                  </a:extLst>
                </a:gridCol>
              </a:tblGrid>
              <a:tr h="258543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意味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57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入力保存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(Excel)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ヘッダやフッタを付けた入力ファイルを</a:t>
                      </a:r>
                      <a:r>
                        <a:rPr kumimoji="1" lang="en-US" altLang="ja-JP" dirty="0"/>
                        <a:t>Excel</a:t>
                      </a:r>
                      <a:r>
                        <a:rPr kumimoji="1" lang="ja-JP" altLang="en-US" dirty="0"/>
                        <a:t>で保存する場合は </a:t>
                      </a:r>
                      <a:r>
                        <a:rPr kumimoji="1" lang="en-US" altLang="ja-JP" dirty="0"/>
                        <a:t>True</a:t>
                      </a:r>
                      <a:r>
                        <a:rPr kumimoji="1" lang="ja-JP" altLang="en-US" dirty="0"/>
                        <a:t>にしてください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目次だけ必要であれば</a:t>
                      </a:r>
                      <a:r>
                        <a:rPr kumimoji="1" lang="en-US" altLang="ja-JP" dirty="0"/>
                        <a:t>False</a:t>
                      </a:r>
                      <a:r>
                        <a:rPr kumimoji="1" lang="ja-JP" altLang="en-US" dirty="0"/>
                        <a:t>を指定してください。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385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入力保存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(pdf)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ヘッダやフッタを付けた入力ファイルを</a:t>
                      </a:r>
                      <a:r>
                        <a:rPr kumimoji="1" lang="en-US" altLang="ja-JP" dirty="0"/>
                        <a:t>Pdf</a:t>
                      </a:r>
                      <a:r>
                        <a:rPr kumimoji="1" lang="ja-JP" altLang="en-US" dirty="0"/>
                        <a:t>で保存する場合は </a:t>
                      </a:r>
                      <a:r>
                        <a:rPr kumimoji="1" lang="en-US" altLang="ja-JP" dirty="0"/>
                        <a:t>True</a:t>
                      </a:r>
                      <a:r>
                        <a:rPr kumimoji="1" lang="ja-JP" altLang="en-US" dirty="0"/>
                        <a:t>にしてください</a:t>
                      </a:r>
                      <a:endParaRPr kumimoji="1" lang="en-US" altLang="ja-JP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目次だけ必要であれば</a:t>
                      </a:r>
                      <a:r>
                        <a:rPr kumimoji="1" lang="en-US" altLang="ja-JP" dirty="0"/>
                        <a:t>False</a:t>
                      </a:r>
                      <a:r>
                        <a:rPr kumimoji="1" lang="ja-JP" altLang="en-US" dirty="0"/>
                        <a:t>を指定してください。</a:t>
                      </a:r>
                      <a:endParaRPr kumimoji="1" lang="en-US" altLang="ja-JP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出力時は </a:t>
                      </a:r>
                      <a:r>
                        <a:rPr kumimoji="1" lang="en-US" altLang="ja-JP" dirty="0" err="1"/>
                        <a:t>ExportAsFixedFormat</a:t>
                      </a:r>
                      <a:r>
                        <a:rPr kumimoji="1" lang="ja-JP" altLang="en-US" dirty="0"/>
                        <a:t>を使用します。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375728"/>
                  </a:ext>
                </a:extLst>
              </a:tr>
            </a:tbl>
          </a:graphicData>
        </a:graphic>
      </p:graphicFrame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51D6E3ED-80FF-50A4-7017-6DF24CF1C54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kumimoji="1" lang="ja-JP" altLang="en-US" dirty="0"/>
              <a:t>オプションを選択してください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6DB559BD-4D70-514B-BE9D-19CCC7D69D8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1837"/>
          <a:stretch>
            <a:fillRect/>
          </a:stretch>
        </p:blipFill>
        <p:spPr>
          <a:xfrm>
            <a:off x="394288" y="1084527"/>
            <a:ext cx="9608912" cy="27007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EEEA963-BC66-C0DA-C2A6-A6970D20DBF4}"/>
              </a:ext>
            </a:extLst>
          </p:cNvPr>
          <p:cNvSpPr/>
          <p:nvPr/>
        </p:nvSpPr>
        <p:spPr>
          <a:xfrm>
            <a:off x="602346" y="1344173"/>
            <a:ext cx="9400854" cy="4613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4725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69EAE0-3F98-DF73-6B73-CD62EC7F8A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D00D39-316A-A211-4970-2EB19B916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latin typeface="Calibri" panose="020F0502020204030204" pitchFamily="34" charset="0"/>
                <a:cs typeface="游ゴシック" panose="020B0400000000000000" pitchFamily="50" charset="-128"/>
              </a:rPr>
              <a:t>オプションを選択する</a:t>
            </a:r>
            <a:r>
              <a:rPr lang="en-US" altLang="ja-JP" dirty="0">
                <a:latin typeface="Calibri" panose="020F0502020204030204" pitchFamily="34" charset="0"/>
                <a:cs typeface="游ゴシック" panose="020B0400000000000000" pitchFamily="50" charset="-128"/>
              </a:rPr>
              <a:t>(2/4)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F1F1D61-AFE4-B18B-8869-1EC3ED2E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BB9C9-438D-46CB-A6F3-FA4C1409243F}" type="slidenum">
              <a:rPr kumimoji="1" lang="ja-JP" altLang="en-US" smtClean="0"/>
              <a:t>6</a:t>
            </a:fld>
            <a:endParaRPr kumimoji="1" lang="ja-JP" altLang="en-US"/>
          </a:p>
        </p:txBody>
      </p:sp>
      <p:graphicFrame>
        <p:nvGraphicFramePr>
          <p:cNvPr id="8" name="コンテンツ プレースホルダー 7">
            <a:extLst>
              <a:ext uri="{FF2B5EF4-FFF2-40B4-BE49-F238E27FC236}">
                <a16:creationId xmlns:a16="http://schemas.microsoft.com/office/drawing/2014/main" id="{12CCE672-4EB4-B1A1-8BD0-7570910FD2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9087987"/>
              </p:ext>
            </p:extLst>
          </p:nvPr>
        </p:nvGraphicFramePr>
        <p:xfrm>
          <a:off x="291546" y="3890207"/>
          <a:ext cx="11727551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177">
                  <a:extLst>
                    <a:ext uri="{9D8B030D-6E8A-4147-A177-3AD203B41FA5}">
                      <a16:colId xmlns:a16="http://schemas.microsoft.com/office/drawing/2014/main" val="1059863929"/>
                    </a:ext>
                  </a:extLst>
                </a:gridCol>
                <a:gridCol w="9540374">
                  <a:extLst>
                    <a:ext uri="{9D8B030D-6E8A-4147-A177-3AD203B41FA5}">
                      <a16:colId xmlns:a16="http://schemas.microsoft.com/office/drawing/2014/main" val="4002278881"/>
                    </a:ext>
                  </a:extLst>
                </a:gridCol>
              </a:tblGrid>
              <a:tr h="258543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意味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57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入力保存</a:t>
                      </a:r>
                      <a:endParaRPr kumimoji="1" lang="en-US" altLang="ja-JP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(Excel)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目次ファイルを</a:t>
                      </a:r>
                      <a:r>
                        <a:rPr kumimoji="1" lang="en-US" altLang="ja-JP" dirty="0"/>
                        <a:t>Excel</a:t>
                      </a:r>
                      <a:r>
                        <a:rPr kumimoji="1" lang="ja-JP" altLang="en-US" dirty="0"/>
                        <a:t>で保存する場合は </a:t>
                      </a:r>
                      <a:r>
                        <a:rPr kumimoji="1" lang="en-US" altLang="ja-JP" dirty="0"/>
                        <a:t>True</a:t>
                      </a:r>
                      <a:r>
                        <a:rPr kumimoji="1" lang="ja-JP" altLang="en-US" dirty="0"/>
                        <a:t>にしてください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目次だけ必要であれば</a:t>
                      </a:r>
                      <a:r>
                        <a:rPr kumimoji="1" lang="en-US" altLang="ja-JP" dirty="0"/>
                        <a:t>False</a:t>
                      </a:r>
                      <a:r>
                        <a:rPr kumimoji="1" lang="ja-JP" altLang="en-US" dirty="0"/>
                        <a:t>を指定してください。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385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入力保存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(pdf)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目次ファイルを</a:t>
                      </a:r>
                      <a:r>
                        <a:rPr kumimoji="1" lang="en-US" altLang="ja-JP" dirty="0"/>
                        <a:t>Pdf</a:t>
                      </a:r>
                      <a:r>
                        <a:rPr kumimoji="1" lang="ja-JP" altLang="en-US" dirty="0"/>
                        <a:t>で保存する場合は </a:t>
                      </a:r>
                      <a:r>
                        <a:rPr kumimoji="1" lang="en-US" altLang="ja-JP" dirty="0"/>
                        <a:t>True</a:t>
                      </a:r>
                      <a:r>
                        <a:rPr kumimoji="1" lang="ja-JP" altLang="en-US" dirty="0"/>
                        <a:t>にしてください</a:t>
                      </a:r>
                      <a:endParaRPr kumimoji="1" lang="en-US" altLang="ja-JP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目次だけ必要であれば</a:t>
                      </a:r>
                      <a:r>
                        <a:rPr kumimoji="1" lang="en-US" altLang="ja-JP" dirty="0"/>
                        <a:t>False</a:t>
                      </a:r>
                      <a:r>
                        <a:rPr kumimoji="1" lang="ja-JP" altLang="en-US" dirty="0"/>
                        <a:t>を指定してください。</a:t>
                      </a:r>
                      <a:endParaRPr kumimoji="1" lang="en-US" altLang="ja-JP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出力時は </a:t>
                      </a:r>
                      <a:r>
                        <a:rPr kumimoji="1" lang="en-US" altLang="ja-JP" dirty="0" err="1"/>
                        <a:t>ExportAsFixedFormat</a:t>
                      </a:r>
                      <a:r>
                        <a:rPr kumimoji="1" lang="ja-JP" altLang="en-US" dirty="0"/>
                        <a:t>を使用します。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375728"/>
                  </a:ext>
                </a:extLst>
              </a:tr>
            </a:tbl>
          </a:graphicData>
        </a:graphic>
      </p:graphicFrame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90F4E355-6573-CA7B-D424-123066D27FC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kumimoji="1" lang="ja-JP" altLang="en-US" dirty="0"/>
              <a:t>オプションを選択してください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5A852C4E-26FE-0912-2599-90C45284D17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1837"/>
          <a:stretch>
            <a:fillRect/>
          </a:stretch>
        </p:blipFill>
        <p:spPr>
          <a:xfrm>
            <a:off x="394288" y="1084527"/>
            <a:ext cx="9608912" cy="27007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C0DFE9C-6B79-33BE-C8F9-92B7934BCE6C}"/>
              </a:ext>
            </a:extLst>
          </p:cNvPr>
          <p:cNvSpPr/>
          <p:nvPr/>
        </p:nvSpPr>
        <p:spPr>
          <a:xfrm>
            <a:off x="602346" y="1815764"/>
            <a:ext cx="9400854" cy="4613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6330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DD8842-F8FC-7149-2AF5-35851CD712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812CBD-9FE7-8BED-68F3-0913F16C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latin typeface="Calibri" panose="020F0502020204030204" pitchFamily="34" charset="0"/>
                <a:cs typeface="游ゴシック" panose="020B0400000000000000" pitchFamily="50" charset="-128"/>
              </a:rPr>
              <a:t>オプションを選択する</a:t>
            </a:r>
            <a:r>
              <a:rPr lang="en-US" altLang="ja-JP" dirty="0">
                <a:latin typeface="Calibri" panose="020F0502020204030204" pitchFamily="34" charset="0"/>
                <a:cs typeface="游ゴシック" panose="020B0400000000000000" pitchFamily="50" charset="-128"/>
              </a:rPr>
              <a:t>(3/4)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6780B74-DB81-9EC3-2E77-F197421CD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BB9C9-438D-46CB-A6F3-FA4C1409243F}" type="slidenum">
              <a:rPr kumimoji="1" lang="ja-JP" altLang="en-US" smtClean="0"/>
              <a:t>7</a:t>
            </a:fld>
            <a:endParaRPr kumimoji="1" lang="ja-JP" altLang="en-US"/>
          </a:p>
        </p:txBody>
      </p:sp>
      <p:graphicFrame>
        <p:nvGraphicFramePr>
          <p:cNvPr id="8" name="コンテンツ プレースホルダー 7">
            <a:extLst>
              <a:ext uri="{FF2B5EF4-FFF2-40B4-BE49-F238E27FC236}">
                <a16:creationId xmlns:a16="http://schemas.microsoft.com/office/drawing/2014/main" id="{A607817D-F205-E3A0-7259-E243CF8458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3510794"/>
              </p:ext>
            </p:extLst>
          </p:nvPr>
        </p:nvGraphicFramePr>
        <p:xfrm>
          <a:off x="291546" y="3890207"/>
          <a:ext cx="11727551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177">
                  <a:extLst>
                    <a:ext uri="{9D8B030D-6E8A-4147-A177-3AD203B41FA5}">
                      <a16:colId xmlns:a16="http://schemas.microsoft.com/office/drawing/2014/main" val="1059863929"/>
                    </a:ext>
                  </a:extLst>
                </a:gridCol>
                <a:gridCol w="9540374">
                  <a:extLst>
                    <a:ext uri="{9D8B030D-6E8A-4147-A177-3AD203B41FA5}">
                      <a16:colId xmlns:a16="http://schemas.microsoft.com/office/drawing/2014/main" val="4002278881"/>
                    </a:ext>
                  </a:extLst>
                </a:gridCol>
              </a:tblGrid>
              <a:tr h="258543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意味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57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目次シート名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目次ファイルを出力したときの目次の</a:t>
                      </a:r>
                      <a:r>
                        <a:rPr kumimoji="1" lang="en-US" altLang="ja-JP" dirty="0"/>
                        <a:t>Excel</a:t>
                      </a:r>
                      <a:r>
                        <a:rPr kumimoji="1" lang="ja-JP" altLang="en-US" dirty="0"/>
                        <a:t>シート名です。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385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テンプレート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使用するテンプレートの</a:t>
                      </a:r>
                      <a:r>
                        <a:rPr kumimoji="1" lang="en-US" altLang="ja-JP" dirty="0"/>
                        <a:t>Excel</a:t>
                      </a:r>
                      <a:r>
                        <a:rPr kumimoji="1" lang="ja-JP" altLang="en-US" dirty="0"/>
                        <a:t>シート名です。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375728"/>
                  </a:ext>
                </a:extLst>
              </a:tr>
            </a:tbl>
          </a:graphicData>
        </a:graphic>
      </p:graphicFrame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8B33B959-B768-76A6-1C1F-3BFAA0CACF5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kumimoji="1" lang="ja-JP" altLang="en-US" dirty="0"/>
              <a:t>オプションを選択してください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3BD242B-C510-54AA-3A98-E3B1779674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1837"/>
          <a:stretch>
            <a:fillRect/>
          </a:stretch>
        </p:blipFill>
        <p:spPr>
          <a:xfrm>
            <a:off x="394288" y="1084527"/>
            <a:ext cx="9608912" cy="27007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6AF6042-2BDE-2F28-4ED6-31F992E4B907}"/>
              </a:ext>
            </a:extLst>
          </p:cNvPr>
          <p:cNvSpPr/>
          <p:nvPr/>
        </p:nvSpPr>
        <p:spPr>
          <a:xfrm>
            <a:off x="602346" y="2753473"/>
            <a:ext cx="9400854" cy="4623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653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8F1ACD-0B71-8726-54C2-3053AB6A21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66FDDB-8C66-6FF9-2153-16E32DF4B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latin typeface="Calibri" panose="020F0502020204030204" pitchFamily="34" charset="0"/>
                <a:cs typeface="游ゴシック" panose="020B0400000000000000" pitchFamily="50" charset="-128"/>
              </a:rPr>
              <a:t>オプションを選択する</a:t>
            </a:r>
            <a:r>
              <a:rPr lang="en-US" altLang="ja-JP" dirty="0">
                <a:latin typeface="Calibri" panose="020F0502020204030204" pitchFamily="34" charset="0"/>
                <a:cs typeface="游ゴシック" panose="020B0400000000000000" pitchFamily="50" charset="-128"/>
              </a:rPr>
              <a:t>(4/4)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3CA8736-24C4-6F4D-AFED-04873373B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BB9C9-438D-46CB-A6F3-FA4C1409243F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82EBD07D-8492-8F6E-8FA1-7B9F7C19D93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kumimoji="1" lang="ja-JP" altLang="en-US" dirty="0"/>
              <a:t>オプションを選択してください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FB516E69-CD56-0EF4-70FE-583A8A9A4CE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1837"/>
          <a:stretch>
            <a:fillRect/>
          </a:stretch>
        </p:blipFill>
        <p:spPr>
          <a:xfrm>
            <a:off x="394288" y="1084527"/>
            <a:ext cx="9608912" cy="27007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44287A2-05C4-F8AA-5231-27F589ED4102}"/>
              </a:ext>
            </a:extLst>
          </p:cNvPr>
          <p:cNvSpPr/>
          <p:nvPr/>
        </p:nvSpPr>
        <p:spPr>
          <a:xfrm>
            <a:off x="602346" y="2790965"/>
            <a:ext cx="9400854" cy="7242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8" name="コンテンツ プレースホルダー 7">
            <a:extLst>
              <a:ext uri="{FF2B5EF4-FFF2-40B4-BE49-F238E27FC236}">
                <a16:creationId xmlns:a16="http://schemas.microsoft.com/office/drawing/2014/main" id="{42570AA2-5D76-B639-DAF6-1E939670EC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7883951"/>
              </p:ext>
            </p:extLst>
          </p:nvPr>
        </p:nvGraphicFramePr>
        <p:xfrm>
          <a:off x="291546" y="3578913"/>
          <a:ext cx="11727551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177">
                  <a:extLst>
                    <a:ext uri="{9D8B030D-6E8A-4147-A177-3AD203B41FA5}">
                      <a16:colId xmlns:a16="http://schemas.microsoft.com/office/drawing/2014/main" val="1059863929"/>
                    </a:ext>
                  </a:extLst>
                </a:gridCol>
                <a:gridCol w="9540374">
                  <a:extLst>
                    <a:ext uri="{9D8B030D-6E8A-4147-A177-3AD203B41FA5}">
                      <a16:colId xmlns:a16="http://schemas.microsoft.com/office/drawing/2014/main" val="4002278881"/>
                    </a:ext>
                  </a:extLst>
                </a:gridCol>
              </a:tblGrid>
              <a:tr h="258543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意味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57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入力保存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(pdf)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ヘッダやフッタを付けた入力ファイルを</a:t>
                      </a:r>
                      <a:r>
                        <a:rPr kumimoji="1" lang="en-US" altLang="ja-JP" dirty="0"/>
                        <a:t>Pdf</a:t>
                      </a:r>
                      <a:r>
                        <a:rPr kumimoji="1" lang="ja-JP" altLang="en-US" dirty="0"/>
                        <a:t>で保存する場合は </a:t>
                      </a:r>
                      <a:r>
                        <a:rPr kumimoji="1" lang="en-US" altLang="ja-JP" dirty="0"/>
                        <a:t>True</a:t>
                      </a:r>
                      <a:r>
                        <a:rPr kumimoji="1" lang="ja-JP" altLang="en-US" dirty="0"/>
                        <a:t>にしてください</a:t>
                      </a:r>
                      <a:endParaRPr kumimoji="1" lang="en-US" altLang="ja-JP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目次だけ必要であれば</a:t>
                      </a:r>
                      <a:r>
                        <a:rPr kumimoji="1" lang="en-US" altLang="ja-JP" dirty="0"/>
                        <a:t>False</a:t>
                      </a:r>
                      <a:r>
                        <a:rPr kumimoji="1" lang="ja-JP" altLang="en-US" dirty="0"/>
                        <a:t>を指定してください。</a:t>
                      </a:r>
                      <a:endParaRPr kumimoji="1" lang="en-US" altLang="ja-JP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出力時は </a:t>
                      </a:r>
                      <a:r>
                        <a:rPr kumimoji="1" lang="en-US" altLang="ja-JP" dirty="0" err="1"/>
                        <a:t>ExportAsFixedFormat</a:t>
                      </a:r>
                      <a:r>
                        <a:rPr kumimoji="1" lang="ja-JP" altLang="en-US" dirty="0"/>
                        <a:t>が</a:t>
                      </a:r>
                      <a:r>
                        <a:rPr kumimoji="1" lang="en-US" altLang="ja-JP" dirty="0"/>
                        <a:t>True</a:t>
                      </a:r>
                      <a:r>
                        <a:rPr kumimoji="1" lang="ja-JP" altLang="en-US" dirty="0"/>
                        <a:t>でなければ</a:t>
                      </a:r>
                      <a:r>
                        <a:rPr kumimoji="1" lang="en-US" altLang="ja-JP" dirty="0" err="1"/>
                        <a:t>PrintOut</a:t>
                      </a:r>
                      <a:r>
                        <a:rPr kumimoji="1" lang="ja-JP" altLang="en-US" dirty="0"/>
                        <a:t>を使用します。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385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目次保存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(pdf)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目次ファイルを</a:t>
                      </a:r>
                      <a:r>
                        <a:rPr kumimoji="1" lang="en-US" altLang="ja-JP" dirty="0"/>
                        <a:t>Pdf</a:t>
                      </a:r>
                      <a:r>
                        <a:rPr kumimoji="1" lang="ja-JP" altLang="en-US" dirty="0"/>
                        <a:t>で保存する場合は </a:t>
                      </a:r>
                      <a:r>
                        <a:rPr kumimoji="1" lang="en-US" altLang="ja-JP" dirty="0"/>
                        <a:t>True</a:t>
                      </a:r>
                      <a:r>
                        <a:rPr kumimoji="1" lang="ja-JP" altLang="en-US" dirty="0"/>
                        <a:t>にしてください</a:t>
                      </a:r>
                      <a:endParaRPr kumimoji="1" lang="en-US" altLang="ja-JP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目次だけ必要であれば</a:t>
                      </a:r>
                      <a:r>
                        <a:rPr kumimoji="1" lang="en-US" altLang="ja-JP" dirty="0"/>
                        <a:t>False</a:t>
                      </a:r>
                      <a:r>
                        <a:rPr kumimoji="1" lang="ja-JP" altLang="en-US" dirty="0"/>
                        <a:t>を指定してください。</a:t>
                      </a:r>
                      <a:endParaRPr kumimoji="1" lang="en-US" altLang="ja-JP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出力時は </a:t>
                      </a:r>
                      <a:r>
                        <a:rPr kumimoji="1" lang="en-US" altLang="ja-JP" dirty="0" err="1"/>
                        <a:t>ExportAsFixedFormat</a:t>
                      </a:r>
                      <a:r>
                        <a:rPr kumimoji="1" lang="ja-JP" altLang="en-US" dirty="0"/>
                        <a:t>が</a:t>
                      </a:r>
                      <a:r>
                        <a:rPr kumimoji="1" lang="en-US" altLang="ja-JP" dirty="0"/>
                        <a:t>True</a:t>
                      </a:r>
                      <a:r>
                        <a:rPr kumimoji="1" lang="ja-JP" altLang="en-US" dirty="0"/>
                        <a:t>でなければ</a:t>
                      </a:r>
                      <a:r>
                        <a:rPr kumimoji="1" lang="en-US" altLang="ja-JP" dirty="0" err="1"/>
                        <a:t>PrintOut</a:t>
                      </a:r>
                      <a:r>
                        <a:rPr kumimoji="1" lang="ja-JP" altLang="en-US" dirty="0"/>
                        <a:t>を使用します。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375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プリンタ名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/>
                        <a:t>PrintOut</a:t>
                      </a:r>
                      <a:r>
                        <a:rPr kumimoji="1" lang="ja-JP" altLang="en-US" dirty="0"/>
                        <a:t>を使うときのプリンタ名称です。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698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3909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48C610-9D06-6528-2C9A-D9FB495AF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96D591-8728-16FB-BF78-AA8032C59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latin typeface="Calibri" panose="020F0502020204030204" pitchFamily="34" charset="0"/>
                <a:cs typeface="游ゴシック" panose="020B0400000000000000" pitchFamily="50" charset="-128"/>
              </a:rPr>
              <a:t>ボタンを押す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54DC6CC-0626-99EF-E032-3D553660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BB9C9-438D-46CB-A6F3-FA4C1409243F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7C01E94-54CE-A95D-CC4F-02194817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47" y="4900773"/>
            <a:ext cx="11688417" cy="1394007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ボタンを押すと各種出力が行われます。</a:t>
            </a:r>
            <a:endParaRPr kumimoji="1"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12641758-C4A1-7540-BA89-F664061B06E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kumimoji="1" lang="ja-JP" altLang="en-US" dirty="0"/>
              <a:t>ボダンをおすことで出力が行われます。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A0CE580-1F54-4563-0D54-4D507C5093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3603"/>
          <a:stretch>
            <a:fillRect/>
          </a:stretch>
        </p:blipFill>
        <p:spPr>
          <a:xfrm>
            <a:off x="291546" y="1084527"/>
            <a:ext cx="9608912" cy="3579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53C8184-0382-917F-ABDB-82D51F4D562A}"/>
              </a:ext>
            </a:extLst>
          </p:cNvPr>
          <p:cNvSpPr/>
          <p:nvPr/>
        </p:nvSpPr>
        <p:spPr>
          <a:xfrm>
            <a:off x="499604" y="1212104"/>
            <a:ext cx="3486769" cy="5242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0576507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1486</TotalTime>
  <Words>1201</Words>
  <Application>Microsoft Office PowerPoint</Application>
  <PresentationFormat>ワイド画面</PresentationFormat>
  <Paragraphs>158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8" baseType="lpstr">
      <vt:lpstr>メイリオ</vt:lpstr>
      <vt:lpstr>游ゴシック</vt:lpstr>
      <vt:lpstr>Calibri</vt:lpstr>
      <vt:lpstr>Wingdings</vt:lpstr>
      <vt:lpstr>レトロスペクト</vt:lpstr>
      <vt:lpstr>Excel目次作成ツール</vt:lpstr>
      <vt:lpstr>もくじ</vt:lpstr>
      <vt:lpstr>出力先となるフォルダの設定を入れる </vt:lpstr>
      <vt:lpstr>入力元となるExcelを指定する</vt:lpstr>
      <vt:lpstr>オプションを選択する(1/4)</vt:lpstr>
      <vt:lpstr>オプションを選択する(2/4)</vt:lpstr>
      <vt:lpstr>オプションを選択する(3/4)</vt:lpstr>
      <vt:lpstr>オプションを選択する(4/4)</vt:lpstr>
      <vt:lpstr>ボタンを押す</vt:lpstr>
      <vt:lpstr>「定期自動実行」で連続実行</vt:lpstr>
      <vt:lpstr>「定期自動実行」で連続実行</vt:lpstr>
      <vt:lpstr>「定期自動実行」で連続実行</vt:lpstr>
      <vt:lpstr>出力形式の違い(ExportAsFixedFormat vs PrintOut)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Ando Toshikazu</dc:creator>
  <cp:lastModifiedBy>Ando Toshikazu</cp:lastModifiedBy>
  <cp:revision>28</cp:revision>
  <dcterms:created xsi:type="dcterms:W3CDTF">2024-07-21T04:19:20Z</dcterms:created>
  <dcterms:modified xsi:type="dcterms:W3CDTF">2025-07-06T01:35:09Z</dcterms:modified>
</cp:coreProperties>
</file>