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58ACF-7616-E145-B046-AD62A4150CBB}" type="datetimeFigureOut">
              <a:rPr lang="nb-NO" smtClean="0"/>
              <a:t>07.01.15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9391-9867-9A48-A570-11A75BF613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007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 noChangeArrowheads="1"/>
          </p:cNvSpPr>
          <p:nvPr/>
        </p:nvSpPr>
        <p:spPr bwMode="auto">
          <a:xfrm>
            <a:off x="3885010" y="8689456"/>
            <a:ext cx="2972990" cy="45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4" tIns="46092" rIns="92184" bIns="46092" anchor="b"/>
          <a:lstStyle>
            <a:lvl1pPr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D3EB19D8-BB7C-F54A-93D8-2D5608F11FE7}" type="slidenum">
              <a:rPr lang="en-GB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b-NO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5010" y="8689456"/>
            <a:ext cx="2972990" cy="45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4" tIns="46092" rIns="92184" bIns="46092" anchor="b"/>
          <a:lstStyle>
            <a:lvl1pPr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2EF6CDC-4ACC-7B4C-A553-83CD880111C2}" type="slidenum">
              <a:rPr lang="en-GB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43" y="4343253"/>
            <a:ext cx="5030715" cy="4114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b-NO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5010" y="8689456"/>
            <a:ext cx="2972990" cy="45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4" tIns="46092" rIns="92184" bIns="46092" anchor="b"/>
          <a:lstStyle>
            <a:lvl1pPr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93748C3D-1736-034D-89F4-8A5627BFD12D}" type="slidenum">
              <a:rPr lang="en-GB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43" y="4343253"/>
            <a:ext cx="5030715" cy="4114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b-NO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 noChangeArrowheads="1"/>
          </p:cNvSpPr>
          <p:nvPr/>
        </p:nvSpPr>
        <p:spPr bwMode="auto">
          <a:xfrm>
            <a:off x="3885010" y="8689456"/>
            <a:ext cx="2972990" cy="45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4" tIns="46092" rIns="92184" bIns="46092" anchor="b"/>
          <a:lstStyle>
            <a:lvl1pPr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1963B07-1F08-714B-ABC4-8FA6D0F68917}" type="slidenum">
              <a:rPr lang="en-GB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b-NO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kgrunn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5350"/>
            <a:ext cx="9144000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W_lit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88913"/>
            <a:ext cx="33115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1475" y="1989138"/>
            <a:ext cx="8439150" cy="7016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nb-NO"/>
              <a:t>Klikk for å skrive tittel</a:t>
            </a:r>
            <a:endParaRPr lang="en-GB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9413" y="2924175"/>
            <a:ext cx="8424862" cy="792163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nb-NO"/>
              <a:t>Klikk for å skrive undertittel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73190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31B65-A975-FF4E-A790-E97E6C995ED8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20286127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53200" y="765175"/>
            <a:ext cx="2076450" cy="302418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076950" cy="302418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D5F0F-9613-544C-8B9F-70C479769669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5497812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tel, tekst og utkli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3850" y="765175"/>
            <a:ext cx="8305800" cy="57943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1"/>
          </p:nvPr>
        </p:nvSpPr>
        <p:spPr>
          <a:xfrm>
            <a:off x="323850" y="1589088"/>
            <a:ext cx="4076700" cy="220027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utklipp 3"/>
          <p:cNvSpPr>
            <a:spLocks noGrp="1"/>
          </p:cNvSpPr>
          <p:nvPr>
            <p:ph type="clipArt" sz="half" idx="2"/>
          </p:nvPr>
        </p:nvSpPr>
        <p:spPr>
          <a:xfrm>
            <a:off x="4552950" y="1589088"/>
            <a:ext cx="4076700" cy="2200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0642B-349B-9747-A002-372F41CB83AA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791836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/>
          </p:nvPr>
        </p:nvSpPr>
        <p:spPr>
          <a:xfrm>
            <a:off x="323850" y="765175"/>
            <a:ext cx="8305800" cy="30241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8A4C9-AAE6-1248-ABDC-D5DAC93CE075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2926270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E73D-664C-1743-8491-DF0B934B9F4B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75088678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3854-A11F-5242-A2C2-C5B1021B46D3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41182114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23850" y="1589088"/>
            <a:ext cx="4076700" cy="220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52950" y="1589088"/>
            <a:ext cx="4076700" cy="220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B587-C84C-2644-A89B-9FDB949CE197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0259634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13C8B-B297-9244-B399-C421941FBEAE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4796443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0BF1F-DE45-E24F-BD4D-CD7D968428ED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1081233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F07AB-2966-4445-8432-C55865AAC644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722060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E8838-8EC5-6C4E-8CC4-B96598B73376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73953668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C33FE-30C4-B541-9816-46517E93F79D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65965348"/>
      </p:ext>
    </p:extLst>
  </p:cSld>
  <p:clrMapOvr>
    <a:masterClrMapping/>
  </p:clrMapOvr>
  <p:transition xmlns:p14="http://schemas.microsoft.com/office/powerpoint/2010/main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b-NO"/>
              <a:t>Klikk for å skrive tittel</a:t>
            </a:r>
            <a:endParaRPr lang="en-GB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  <a:ea typeface="+mn-ea"/>
                <a:cs typeface="Times New Roman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0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Verdana" charset="0"/>
                <a:cs typeface="Times New Roman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9B847-834A-3E43-8159-0FCE64B05285}" type="slidenum">
              <a:rPr lang="en-GB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89088"/>
            <a:ext cx="83058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b-NO"/>
              <a:t>Klikk for å skrive tekst</a:t>
            </a:r>
            <a:endParaRPr lang="en-GB"/>
          </a:p>
          <a:p>
            <a:pPr lvl="1"/>
            <a:r>
              <a:rPr lang="nb-NO"/>
              <a:t>Andre nivå</a:t>
            </a:r>
            <a:endParaRPr lang="en-GB"/>
          </a:p>
          <a:p>
            <a:pPr lvl="2"/>
            <a:r>
              <a:rPr lang="nb-NO"/>
              <a:t>Tredje nivå</a:t>
            </a:r>
            <a:endParaRPr lang="en-GB"/>
          </a:p>
          <a:p>
            <a:pPr lvl="3"/>
            <a:r>
              <a:rPr lang="en-GB"/>
              <a:t>F</a:t>
            </a:r>
            <a:r>
              <a:rPr lang="nb-NO"/>
              <a:t>jerde nivå</a:t>
            </a:r>
            <a:endParaRPr lang="en-GB"/>
          </a:p>
          <a:p>
            <a:pPr lvl="4"/>
            <a:r>
              <a:rPr lang="en-GB"/>
              <a:t>F</a:t>
            </a:r>
            <a:r>
              <a:rPr lang="nb-NO"/>
              <a:t>emte nivå</a:t>
            </a:r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auto">
          <a:xfrm flipH="1">
            <a:off x="217488" y="495300"/>
            <a:ext cx="7739062" cy="3175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28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+mn-ea"/>
                <a:cs typeface="Times New Roman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32" name="Picture 1032" descr="NW_lit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15888"/>
            <a:ext cx="9001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xmlns:p14="http://schemas.microsoft.com/office/powerpoint/2010/main" advClick="0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38A8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charset="0"/>
        <a:buChar char="§"/>
        <a:defRPr sz="2800">
          <a:solidFill>
            <a:srgbClr val="0038A8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charset="0"/>
        <a:buChar char="§"/>
        <a:defRPr sz="2600">
          <a:solidFill>
            <a:srgbClr val="0038A8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charset="0"/>
        <a:buChar char="§"/>
        <a:defRPr sz="2400">
          <a:solidFill>
            <a:srgbClr val="0038A8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charset="0"/>
        <a:buChar char="§"/>
        <a:defRPr sz="2200">
          <a:solidFill>
            <a:srgbClr val="0038A8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charset="0"/>
        <a:buChar char="§"/>
        <a:defRPr sz="2000">
          <a:solidFill>
            <a:srgbClr val="0038A8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rgbClr val="0038A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rgbClr val="0038A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rgbClr val="0038A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rgbClr val="0038A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hyperlink" Target="http://www.aic.cuhk.edu.hk/web8/Hi%20res/oropharyngeal%202_CMYK.jpg" TargetMode="External"/><Relationship Id="rId5" Type="http://schemas.openxmlformats.org/officeDocument/2006/relationships/image" Target="../media/image11.jpeg"/><Relationship Id="rId6" Type="http://schemas.openxmlformats.org/officeDocument/2006/relationships/hyperlink" Target="http://www.aic.cuhk.edu.hk/web8/Hi%20res/oropharyngeal%201_CMYK.jpg" TargetMode="External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aic.cuhk.edu.hk/web8/Hi%20res/oropharyngeal%200_CMYK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772400" cy="1066800"/>
          </a:xfrm>
        </p:spPr>
        <p:txBody>
          <a:bodyPr/>
          <a:lstStyle/>
          <a:p>
            <a:pPr algn="ctr" eaLnBrk="1" hangingPunct="1"/>
            <a:r>
              <a:rPr lang="nb-NO">
                <a:latin typeface="Verdana" charset="0"/>
              </a:rPr>
              <a:t>Luftveishåndtering og pustefunksjon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tel 1"/>
          <p:cNvSpPr>
            <a:spLocks noGrp="1"/>
          </p:cNvSpPr>
          <p:nvPr>
            <p:ph type="title" idx="4294967295"/>
          </p:nvPr>
        </p:nvSpPr>
        <p:spPr>
          <a:xfrm>
            <a:off x="323850" y="620713"/>
            <a:ext cx="8305800" cy="585787"/>
          </a:xfrm>
        </p:spPr>
        <p:txBody>
          <a:bodyPr/>
          <a:lstStyle/>
          <a:p>
            <a:r>
              <a:rPr lang="nb-NO">
                <a:latin typeface="Verdana" charset="0"/>
              </a:rPr>
              <a:t>Fjerning av fremmedlegeme</a:t>
            </a:r>
          </a:p>
        </p:txBody>
      </p:sp>
      <p:pic>
        <p:nvPicPr>
          <p:cNvPr id="78850" name="Picture 4" descr="http://www.babble.com/CS/blogs/strollerderby/2008/05/08-15/hei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40322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tel 1"/>
          <p:cNvSpPr>
            <a:spLocks noGrp="1"/>
          </p:cNvSpPr>
          <p:nvPr>
            <p:ph type="title" idx="4294967295"/>
          </p:nvPr>
        </p:nvSpPr>
        <p:spPr>
          <a:xfrm>
            <a:off x="323850" y="762000"/>
            <a:ext cx="8305800" cy="585788"/>
          </a:xfrm>
        </p:spPr>
        <p:txBody>
          <a:bodyPr/>
          <a:lstStyle/>
          <a:p>
            <a:r>
              <a:rPr lang="nb-NO">
                <a:latin typeface="Verdana" charset="0"/>
              </a:rPr>
              <a:t>Fjerning av fremmedlegeme</a:t>
            </a:r>
          </a:p>
        </p:txBody>
      </p:sp>
      <p:sp>
        <p:nvSpPr>
          <p:cNvPr id="79874" name="Rektangel 2"/>
          <p:cNvSpPr>
            <a:spLocks noChangeArrowheads="1"/>
          </p:cNvSpPr>
          <p:nvPr/>
        </p:nvSpPr>
        <p:spPr bwMode="auto">
          <a:xfrm>
            <a:off x="323850" y="3429000"/>
            <a:ext cx="8569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Hjelper ikke dette, slå så 4 kraftige slag mellom pasientens skulderblader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Utfør om nødvendig noen serier på 4 trykk og 4 slag vekselvis </a:t>
            </a:r>
            <a:b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 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På bevisstløs pasient uføres brystkompresjon i stedet for Heimlichs manøver </a:t>
            </a:r>
            <a:b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 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Sveip med pekefingeren ned i halsen for å få tak i det som sitter fast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Vær kjapp å få å ut fremmedlegemet før pasienten puster inn igjen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Vær forsiktig så du ikke skyver fremmedlegemet lenger ned i luftrøret </a:t>
            </a:r>
          </a:p>
        </p:txBody>
      </p:sp>
      <p:pic>
        <p:nvPicPr>
          <p:cNvPr id="79875" name="Picture 2" descr="http://www.heimlichinstitute.org/images/heimlichtech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4498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2" descr="http://www.cc.utah.edu/~mda9899/Image32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484313"/>
            <a:ext cx="2122487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tel 1"/>
          <p:cNvSpPr>
            <a:spLocks noGrp="1"/>
          </p:cNvSpPr>
          <p:nvPr>
            <p:ph type="title" idx="4294967295"/>
          </p:nvPr>
        </p:nvSpPr>
        <p:spPr>
          <a:xfrm>
            <a:off x="395288" y="549275"/>
            <a:ext cx="8305800" cy="584200"/>
          </a:xfrm>
        </p:spPr>
        <p:txBody>
          <a:bodyPr/>
          <a:lstStyle/>
          <a:p>
            <a:r>
              <a:rPr lang="nb-NO">
                <a:latin typeface="Verdana" charset="0"/>
              </a:rPr>
              <a:t>Pustefunksjon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323850" y="1268413"/>
            <a:ext cx="866775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Oppfordre om nødvendig pasienten til å puste.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Oksygenbehandling.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endParaRPr lang="nb-NO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Redusere om mulig angst og stress.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 I enhver situasjon der det er behov for å bedre pusten, er alle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 tiltak som reduserer pustebehovet viktige.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r>
              <a:rPr lang="nb-NO" sz="2000" b="1" i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Sittende leie </a:t>
            </a: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er gunstigst.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 Det reduserer trykket fra bukorganer mot mellomgulvet.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 Pustearbeidet er minst energikrevende i dette leiet.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Ved smerterelatert hypoventilasjon kan vi prøve å instruere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 pasienten i å puste med den delen av pusteapparatet som gjør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 minst vondt, enten mellomgulv eller bryst.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57200" algn="l"/>
              </a:tabLs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Dersom det er nødvendig, må skader i brystveggen stabiliseres.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0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0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00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0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00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00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00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00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00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tel 1"/>
          <p:cNvSpPr>
            <a:spLocks noGrp="1"/>
          </p:cNvSpPr>
          <p:nvPr>
            <p:ph type="title" idx="4294967295"/>
          </p:nvPr>
        </p:nvSpPr>
        <p:spPr>
          <a:xfrm>
            <a:off x="323850" y="762000"/>
            <a:ext cx="8305800" cy="585788"/>
          </a:xfrm>
        </p:spPr>
        <p:txBody>
          <a:bodyPr/>
          <a:lstStyle/>
          <a:p>
            <a:r>
              <a:rPr lang="nb-NO">
                <a:latin typeface="Verdana" charset="0"/>
              </a:rPr>
              <a:t>Pustefunksjon</a:t>
            </a:r>
          </a:p>
        </p:txBody>
      </p:sp>
      <p:sp>
        <p:nvSpPr>
          <p:cNvPr id="81922" name="TekstSylinder 3"/>
          <p:cNvSpPr txBox="1">
            <a:spLocks noChangeArrowheads="1"/>
          </p:cNvSpPr>
          <p:nvPr/>
        </p:nvSpPr>
        <p:spPr bwMode="auto">
          <a:xfrm>
            <a:off x="323850" y="1628775"/>
            <a:ext cx="8640763" cy="252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b-NO" sz="2000" dirty="0">
                <a:solidFill>
                  <a:srgbClr val="003399"/>
                </a:solidFill>
                <a:latin typeface="Verdana" charset="0"/>
              </a:rPr>
              <a:t>Hvis pasienten slutter å puste må vi overta denne funksjonen.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nb-NO" sz="2000" dirty="0">
              <a:solidFill>
                <a:srgbClr val="003399"/>
              </a:solidFill>
              <a:latin typeface="Verdana" charset="0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2000" b="1" dirty="0">
                <a:solidFill>
                  <a:srgbClr val="003399"/>
                </a:solidFill>
                <a:latin typeface="Verdana" charset="0"/>
              </a:rPr>
              <a:t>Det er ulike metoder å gjøre dette på: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2000" dirty="0" smtClean="0">
                <a:solidFill>
                  <a:srgbClr val="003399"/>
                </a:solidFill>
                <a:latin typeface="Verdana" charset="0"/>
              </a:rPr>
              <a:t> Munn </a:t>
            </a:r>
            <a:r>
              <a:rPr lang="nb-NO" sz="2000" dirty="0">
                <a:solidFill>
                  <a:srgbClr val="003399"/>
                </a:solidFill>
                <a:latin typeface="Verdana" charset="0"/>
              </a:rPr>
              <a:t>til maske ventilasjon.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2000" dirty="0">
                <a:solidFill>
                  <a:srgbClr val="003399"/>
                </a:solidFill>
                <a:latin typeface="Verdana" charset="0"/>
              </a:rPr>
              <a:t> Maske/ bag ventilasjon.</a:t>
            </a: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2000" dirty="0">
                <a:solidFill>
                  <a:srgbClr val="003399"/>
                </a:solidFill>
                <a:latin typeface="Verdana" charset="0"/>
              </a:rPr>
              <a:t> Bag / tube ventilasjon.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tel 1"/>
          <p:cNvSpPr>
            <a:spLocks noGrp="1"/>
          </p:cNvSpPr>
          <p:nvPr>
            <p:ph type="title" idx="4294967295"/>
          </p:nvPr>
        </p:nvSpPr>
        <p:spPr>
          <a:xfrm>
            <a:off x="323850" y="620713"/>
            <a:ext cx="8305800" cy="585787"/>
          </a:xfrm>
        </p:spPr>
        <p:txBody>
          <a:bodyPr/>
          <a:lstStyle/>
          <a:p>
            <a:r>
              <a:rPr lang="nb-NO">
                <a:latin typeface="Verdana" charset="0"/>
              </a:rPr>
              <a:t>Munn til maske ventilasjon.</a:t>
            </a:r>
          </a:p>
        </p:txBody>
      </p:sp>
      <p:sp>
        <p:nvSpPr>
          <p:cNvPr id="83970" name="Rektangel 2"/>
          <p:cNvSpPr>
            <a:spLocks noChangeArrowheads="1"/>
          </p:cNvSpPr>
          <p:nvPr/>
        </p:nvSpPr>
        <p:spPr bwMode="auto">
          <a:xfrm>
            <a:off x="323850" y="1412875"/>
            <a:ext cx="8820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Pasienten blir ventilert med egen ekspirasjonsluft gjennom en maske, og oksygen kan tilføres gjennom en egen oksygennippel.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er flere teknikker som kan brukes, der behandleren kan innta en stilling ved siden eller bak hodet.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Problemet er å få masken tett, samtidig som luftveier blir holdt åpne med kjevetak.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Krever øvelse.</a:t>
            </a:r>
          </a:p>
        </p:txBody>
      </p:sp>
      <p:pic>
        <p:nvPicPr>
          <p:cNvPr id="83971" name="Picture 2" descr="http://www.bcfirstaid.ca/images/managecontent/-1497d5709978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716338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tel 1"/>
          <p:cNvSpPr>
            <a:spLocks noGrp="1"/>
          </p:cNvSpPr>
          <p:nvPr>
            <p:ph type="title" idx="4294967295"/>
          </p:nvPr>
        </p:nvSpPr>
        <p:spPr>
          <a:xfrm>
            <a:off x="323850" y="620713"/>
            <a:ext cx="8305800" cy="585787"/>
          </a:xfrm>
        </p:spPr>
        <p:txBody>
          <a:bodyPr/>
          <a:lstStyle/>
          <a:p>
            <a:r>
              <a:rPr lang="nb-NO">
                <a:latin typeface="Verdana" charset="0"/>
              </a:rPr>
              <a:t>Maske bag ventilasjon</a:t>
            </a:r>
          </a:p>
        </p:txBody>
      </p:sp>
      <p:sp>
        <p:nvSpPr>
          <p:cNvPr id="84994" name="Rektangel 2"/>
          <p:cNvSpPr>
            <a:spLocks noChangeArrowheads="1"/>
          </p:cNvSpPr>
          <p:nvPr/>
        </p:nvSpPr>
        <p:spPr bwMode="auto">
          <a:xfrm>
            <a:off x="395288" y="1412875"/>
            <a:ext cx="8353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Ved denne teknikken kobler vi en ventilasjonsbag til masken, og pasienten blir ventilert med ekstra oksygentilførsel.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Teknikken krever svært mye øvelse for å bli utført riktig.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er stor fare for at vi ikke klarer å holde luftveiene ordentlige åpne.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kan også lett bli lekkasje rundt masken.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er dessuten stor fare for at den som skal ventilere, ikke klarer å oppdage ufrie luftveier eller eventuelle lekkasjer.</a:t>
            </a:r>
          </a:p>
        </p:txBody>
      </p:sp>
      <p:pic>
        <p:nvPicPr>
          <p:cNvPr id="84995" name="Picture 14" descr="http://t1.gstatic.com/images?q=tbn:ANd9GcTZFdjcRGZNbaYz89tDRfMgw0iuhe5M1fACaSy9Lal8oPzs1ZE&amp;t=1&amp;usg=__A4u5PUKh_RdZga5Gt9MNfB6tT64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508500"/>
            <a:ext cx="26098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tel 1"/>
          <p:cNvSpPr>
            <a:spLocks noGrp="1"/>
          </p:cNvSpPr>
          <p:nvPr>
            <p:ph type="title" idx="4294967295"/>
          </p:nvPr>
        </p:nvSpPr>
        <p:spPr>
          <a:xfrm>
            <a:off x="323850" y="762000"/>
            <a:ext cx="8305800" cy="585788"/>
          </a:xfrm>
        </p:spPr>
        <p:txBody>
          <a:bodyPr/>
          <a:lstStyle/>
          <a:p>
            <a:r>
              <a:rPr lang="nb-NO">
                <a:latin typeface="Verdana" charset="0"/>
              </a:rPr>
              <a:t>Bag – tube ventilasjon.</a:t>
            </a:r>
          </a:p>
        </p:txBody>
      </p:sp>
      <p:sp>
        <p:nvSpPr>
          <p:cNvPr id="86018" name="Rektangel 2"/>
          <p:cNvSpPr>
            <a:spLocks noChangeArrowheads="1"/>
          </p:cNvSpPr>
          <p:nvPr/>
        </p:nvSpPr>
        <p:spPr bwMode="auto">
          <a:xfrm>
            <a:off x="395288" y="1628775"/>
            <a:ext cx="82089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Hvis pasienten har en tube er ventilasjonen mye lettere å styre.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Samtidig har vi eliminert ufri luftveier og aspirasjon.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Spiserør og luftveier skilles fysisk, og væske osv. bli hindret i å komme ned i luftrøret  og luft i å lekke ut.</a:t>
            </a:r>
          </a:p>
        </p:txBody>
      </p:sp>
      <p:pic>
        <p:nvPicPr>
          <p:cNvPr id="86019" name="Picture 2" descr="http://www.nlm.nih.gov/medlineplus/ency/images/ency/fullsize/92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357563"/>
            <a:ext cx="381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850" y="765175"/>
            <a:ext cx="8305800" cy="579438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3200" b="1" kern="0" dirty="0" err="1">
                <a:solidFill>
                  <a:srgbClr val="0038A8"/>
                </a:solidFill>
                <a:latin typeface="Verdana"/>
                <a:ea typeface="ＭＳ Ｐゴシック" charset="0"/>
                <a:cs typeface="ＭＳ Ｐゴシック" charset="0"/>
              </a:rPr>
              <a:t>Laryngealtube</a:t>
            </a:r>
            <a:endParaRPr lang="en-GB" sz="3200" b="1" kern="0" dirty="0">
              <a:solidFill>
                <a:srgbClr val="0038A8"/>
              </a:solidFill>
              <a:latin typeface="Verdana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ktangel 4"/>
          <p:cNvSpPr>
            <a:spLocks noChangeArrowheads="1"/>
          </p:cNvSpPr>
          <p:nvPr/>
        </p:nvSpPr>
        <p:spPr bwMode="auto">
          <a:xfrm>
            <a:off x="428625" y="1500188"/>
            <a:ext cx="8286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finns flere varianter av laryngealtube.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Prinsippet for alle er et rør som stikkes blindt gjennom munnen til pasienten. Tuppen av røret vil da passere larynx, og havne i oesophagus. Ved å blåse opp ballonger over og under larynx kan du ventilere pasienten gjennom tuben.</a:t>
            </a:r>
            <a:b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/>
            </a:r>
            <a:b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Innlegging av laryngealtube er en avansert luftveisprosedyre med mange alvorlige komplikasjoner om du gjør feil.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Rektangel 5"/>
          <p:cNvSpPr>
            <a:spLocks noChangeArrowheads="1"/>
          </p:cNvSpPr>
          <p:nvPr/>
        </p:nvSpPr>
        <p:spPr bwMode="auto">
          <a:xfrm>
            <a:off x="500063" y="4286250"/>
            <a:ext cx="8072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Krever opplæring og sertifisering av lege.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Førstehjelperen bør ha en viss kjennskap til prosedyren for å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kunne assistere.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8" descr="http://www.sind.si/assets/images/Laryngeal-Tub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857500"/>
            <a:ext cx="301783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AutoShape 4" descr="data:image/jpg;base64,/9j/4AAQSkZJRgABAQAAAQABAAD/2wCEAAkGBhASEBQQEhQVFBUUFhcXFxQWFxQRFRIWFxYVFBgVFhkXHCYfGhkjGRcUHy8gJScpLCwsFh4xNjEqNSYrLCkBCQoKDgwNFA8PFCkYFBgpKSkpKSkpKSkpKSkpKSkpKSkpKSkpLCkpKSwsKSkpLCwpKSwpKSwpLCwsKSwpKSkpKf/AABEIAK0BJAMBIgACEQEDEQH/xAAbAAEAAgMBAQAAAAAAAAAAAAAABQYBAgMEB//EAEgQAAICAQIDBQQGBgYJBAMAAAECAAMRBBIFITEGEyJBUTJhcYEUIzNSkfAVQlRyodFDU2KCkrEkY3OTo7KzwfGUw9LjBzVE/8QAFgEBAQEAAAAAAAAAAAAAAAAAAAEC/8QAFhEBAQEAAAAAAAAAAAAAAAAAABEB/9oADAMBAAIRAxEAPwD7jERAREQEREBERAREQEREBERARNBcu4pkbgASuRkA5AJHXBwfwM3gIiICIiAiIgIiICIiAiIgIiICIiAiIgIiICIiAiJgwMxKRwfg+kOiqvtqNljnHtPusdrCoHNgBzI5nkJ2r0fCslHpKWKcNWe9sYHlgDYWByGBGOoPuOKi4xKbbXwcYxUHyyr4Vtb2tvMfexuXO3ONwmx0nBs7e7Uk7cAJcxbcMgrgeIe8dIKuGZjMp76TgoPOuvoDu2WFQCCwywGBnBxz5kY6zC6bghO3uqw3i8JrsDAqXBBUjIOUfA89pxEFxzGZUdNoeEWB2XTVlawpLd3zJZ3r2hcbt25CMY8xNNdpeE1pkaRHbcFFYpIfJNQOQVyMC1CfjAuMZld4V2b4fdTXcNHSneIHCtWu4BhkA8uuMTk3BdPRxDSmiqurcmoDbFCbgBURnHWRVold4zxC2viOhrDkVXrqK2Xlg2Ki2o3xAWz8ZYpVP/yJ9XRTrP2PU03Njr3Zburf+HYx+UDhwrswup0osvt1D3PW1bsbrEAdS6HC1lRgPuIGOUsHZzW97pKLM5LVruPXxgAOPiGBEq/Z3s+5W2hu6LUWkM9nfanvTYq397tdwoLd4cjGMgyY7F6bu670JXcNVcCEVa0XG0LtVeQygRj72MqLFERIpERAREQEREBERAREQEREBERAREQEREBERAQYiBUOHG5NKult0OpbbnmjaYDIsLKyN9IVgRyIPIibioAf/r9Zk4O/vdNvLBiwYv8ASt27JPP05dOUtkQKjpNIqHI4fq/a3KDZpSE5KMIPpOAPCufXAzmZ0ujStxYnDtQGXGD3umOMYHIHU48hLbECnLoAtRq/R2oIwefeaPJ8Vj9O/wAZ3WOemOcjuF6zS2s1Q0OpNvjL1W3U13YZnJLI94Zly74bmPFyM+hTxcS4PRqFC3Vq+Oak8mQ+qMMMh94IMog6ayiOi8Ovw+N312nJOGZwdxvyCGZjkHOTNE02G3fo2/PLrfQ3MbDu53+0diZPU7RnM9v0HW6f7Gwamv8AqrzttA9EvA8XwsBP9qejQ9pqbHFL7qLj/Q3Du3b9w5K2D3oWhHno4pqUVUTh9oVQFUd7peQAwB9r6TSv6TdrKLX0zUpUtwLNZS+S4QKAK2J/VMsUSKTzcR0KX1WUWDKWIyMPVWBUj8DIXtRrmJXTVuyFvFY6Hay1joob9VnPLI5gBunIyD4Hxu3TfWOLLNHdZso8T3XKyqzF1DEk0tsbAyTyzjDcg6dgjqadVfo9Sh310UBbv1dUtbW1rav9ruzSGHkQfUSxcM8Gs1dfk/c3D37kNR/jSPxlW1fam/8ASWnYUjFleqrqrztts2113APnwqWas4Hlnn7uPHTa+p0l2roFJuW+gKLN5VgEuqIdcYfC3DlzlH0jM8Z4zpt/dd9VvzjZ3ibs+m3Ocypmq5l2Pqbmr6bPApYejWKocj58/PM3/R9Wzu+7TZj2dq7cfCIi65iVHhvFW0pCuxbTnluYknT+QyfOr481+HS2gyKzERAREQEREBERAREQEREBERAREQEREBERAREQEREBERATza7h1VyGu1FsU/quAwz68+h989M0ttVVLMQoAySSAAB1JJ6CBB/ofVUc9LdvQf8A8+pLOAPSu7nYn97ePhOOr7a10ri+t6LjySqzG25zyC12rlG5+/IGSQJjVdqbH5aZBt/rrdwU+9EGGYe8lR8ZE6jRm5t2oc38ioR1QVKG64QDGSOWTk4+MsRpdpmtdNOWJs1LsbXGRitQDaR6DbtrX03D0k52v0yrp6SoAWm+ggADCru7rA9AA8r3Zzgdyaq99LYFFKVoKbd1tX1mbXVTndWOVXskjl0Ml+P8bB01tGqRtM7IdjMQ1DOPEmy4eEHcBgNtPuhUBxuvbfpL8ZNDvYD6BVDv+NaWD5y0duuGpbpQzchTYlu4dUAO1rFPkVVmYfuyD1DK409hGUNle4ZyNl4NB+WLpZOzr95pDRbhmq3ae0H9bZ4Mn96va39+NRBaXUsGNFwC3V+0o6OOgtr9UP8AA8jzE9n5/wC88Nekv1dK6dK1xQxSvX2E80HJbKAhDO23AYkqpKn2hFvDtdo1Buf6ZUPatSvurqh6tUpIsX1K+Ieh8g9bqMYxkY5jGQR0xPb2b4hsI0jk8ge5Y89yD+jz5sn8VwfIyO02qSxFsrdWRvZZSCG+GI1OjV12t5EEEEqysOjKw5qw9RKLpEqNHEdbWMCxLR5d6pD/ADesgH47Z6q+1Fw+0oDY86rAxPwWwL/nJFWSJGcO7R6e47Ffa/8AVuDVZ/hbBPxGRJOQIiICIiAiIgIiICIiAiIgIiICIiAiIgIiICIiBzvvVFLsQqqCSTyAA5kmU/Waw6ptzgipSClR5bj1Flg9fMKenU8+nq47rO/t7kfZVkbvS2wc9h/sryJ9WwPIzgTzlxGGIyZqs2LA/KaBhKPX2MI7/Wr595SfkaEGfxU/hLPZUGBVgCCMEEZBHoQfKU/guq7rXeLkuprCBvLvai7Bf7yO2P3DLnJqvk93ZZq0v0+ntepq3YCsnvamye9qIVuaeE180K816HE9b8bZtRRZqF+j0a2oPqGVu9osFQQoRYMNXneK33qBtCjMsPavT9zemr6I4FNx8lOc02H0G5mQn/WL6SI7N6nu+KDSvyT6Pe1GcYbvLqrLax71IJx90j0hF+07qVUoQVIG0rgqR5YxyxidZDJ2ZrrsFmnZtP4suleO6t9Q1ZBUE/eUA++TMiqT2u4OaHr1OkCq9t6V21Z213izI3eiW5x4wOefFkdOei4gtobGVZDtethtsqbrtdfI+/oRzBIkn2o4tWt2nRt2yq5bb7FUslChLO77wjplyp9wGTgc5W+PcSdrN1yojZbub63OnZqt2U2XNupuUrglHxzJ5ecqJrMwD+fWQmg43e1grelmQjlqENWz4Oq2MVPwJHPykyGyJRjU6ZLF2uoZfRgCB7+f+c20uq1OnGK371P6u4sSPclvNgP3g/ymd3/aa5/jygTWh7VUvhbQaH6YswFY/wBiwHa3wyD7pNSmMARggEHkR1B+IMt2k+zX90f5CRXWIiQIiICIiAiIgIiICIiAiIgIiICIiAkfx7iJooexfa5Kg9XchV+WSCfcDJCV7tW+W06ers5/uVtj+LD8IETpqAiBAc4HMk82Pmx95JJ+c7ZmmfKbEzSNc/hMTDHMxvlHHW6NLUKOCQcEYJVlYHKupHNWBwQRzyJ6OH9pNbTiu6sapQOVqFarv76NhGPvUj4CYPOan+MgndNxrS6xW07AgupDUWrsdlIwcA8mGPNSZSuP8AsBTTu7C2lhbpNTnabNv6pYdLAvhYeYw2DzAk9XpEsXa+eRyrAlWRvJkYc1YeRE6vxhGq+jcQBZORXVoMAEey77OdVg++Bt94ziQe3gva2w1g3V2Oo5G2qs2FWHVL6ky1dg5cwChzkEAgT3ntI78tPpb7D62L9Fr+Ztw34KZURfdpHFy2I4bCpqFI+jatf1a79ue6t9H6enIlZe+C8XTU1d4oKkMyMpwSjqcMpI5HB8x1hUPwLiRp+o1a9zfbY7b87qdQ7kn6uzA5hdqhGAOFGARI5+AavR96uiQvXYzstW5DUO8JYqy2MO7KsSQy5BGAy8sy5arR12oa7FV0YYKsAwI94MrnE01ehpd9Oe/pVCRXYxNlGByZH62Vr1KN4sDkT0kFc030HTpfZxJq3dTuNFml09Vtau4Ube7H1qk4G8Ej4SY4dwbg+qBOlUU2AZzTu0tyZ55KcsjP3gVPvk1oezekNWWSvUd4AzW2KtrXEjO4lgeXoByHkJS+1XY06V6tRochHtVDQG2dyz522aZ/6MlsKUPgJYZAlRJ3Cyi1aNQQd/2VwG1b8DJUjoluOe3oRkjoQO+fziceGdpqNVX9G1oUhm2LaQagbFP2dg5NRqFOOXLJ9k+U7avgWr04+rzq6xnkWVdSo+LYS38VPxgbg8pa9H9mn7o/yEpOj4pVYxRWxYvtVOGrtX95Gww+OMS7aP7NP3R/kI0dpBa6/VPqzRTalSrSlh3Vd6WL2WJ13rgAIPxno4j2jpqfuhutuIyKKh3lpB8yOiL/acqPfITRcWZOIWPrDRpy+mq2IbVJCi272mbALc+YXIHqesivdpzqbCypr6WZfaCUoxX4gWnE7WaLWqCzaxAB1J06gD45eR+st0blz9M043W979pXgH6OKFBw4zhgH+Q+Mil4fpTW1ba/SsHDDnYp7sNnPd/WADO455dAOUqLN+jdd+2D/06f8Aymf0Zrf2z/gV/wA5W7NJpN7MvEaACHCqbUIQM9rBAN+NmLAMHzUe7E3wbjOiooWltbp3K7vF31Q5M7MBzboAQPlA9/ZzVW2Uk2sGdbb6ywUJuFdz1g4HQ4USUkJ2RvV6HdCGVtTqiGUhgwOptwQRyIk3IpERAREQEREBERAREQErnaofWadvfavzKBhj/CZY5C9q6vqBZj7F1s+C80c/JGY/KBB5mc+UwCOn5/GbbhNI0/P59IAmcjPumA2TKjIM5k8h5iblvz6/nlNQohWVP5/GM8s4mQeeIJ8pB4LuBUMWJQAkYZkLVFgeuShG4fGdNJoHpUJTqNRWq5wisjKucnkHQ+uZ7MfiZlxA5m7W+Wst+demP/tTaviGvXJGoSzl7NtK4/Gopj8DMkQWH5+EQeDhPafU6H6q/TtZplHgeg9+9I5nuymFZqwOSkAkdDnrNuz3aLSavh502LzztAK1O7qRc7VnCZKsCFI3YwRPW0gOG8Los78WVqxXU24bG1xuIs5MPEDh/IxBadX2TbVVJqGAo1T1KLlwHqu5DKXp0bzAYHcuepHKRen43rNCy02LyJwtVrkq3u02pIwfLFdgB+AnXSanVUfZXs6/1V+bl+C2faL8SW+EkX7XaZkNWuq7pW5EuBdpm+LgYUfvhZB2XVcO4iO6urHeL/RXL3d1fvQ9f71bEe+e3VcGucrWt7VadVVdteRc5HLxXMSVXGPZAbr4pAa/sOGrDaV0tq9pKbmLoPQ0Xrl6/d7Q9MS5aRSK0B5EKoIyWwQBnmevxkVy4bwmnTpsprVATk4HNj5sxPNm95JM63aOt+borY+8obH4idogeYcOp/q0/wAC/wApsNDV9xP8K/ynbMzmBx+h1/cX/CP5TP0Wv7i/gJ1zMEwCqByAx/CZmNwmN49YG0TAMzAREQEREBMCZiAiIgJpdUGUqwyGBBB6EEYIm8wDAo4oNbtp39qv2T5vUfYf4+R96md8fwk3x/hHegWJjva87fIOp9qpj904HwIBkBp7g4yM5BIIOQysOTKw8iPz5TSMkTXy/lOhM0WVGGA64mFOfKZ2+cznH4+UKfKZjJzNscpBqMfzmSmfKaXXqgyx6nAAGWYnoqgc2Y+gE9+h7PW2nfcTUnlUpw7j/WsPZ/dU/E+UURR1O5u7qRrnHIpXjwfvsSFT5n5SQo7P6xxlmppyOgDXsPicouZZ9LpErUJWqoo6KoCgfITtJSKu3ZPUY5alSffQuD+DgyB4ZwfWJqNWuyu3FqN4GNTeOmvorjH6p/W65n0aQuhGOIaofeq0z/x1CH/kEVVcs1QQ4uV6f9qu0fJ+an8Z2XBGRgj15EGXZlBGCMg+XrIjU9ldOx3IDS3XNR2A/FcbT8xFRV6OGmpi+mdqGPMhMGpz6tU3hPxGD75ZreCLeEv32U3FFBspYpnzwyHcjDJPJgZG6rg+rq5qF1Cj0IptHyPgb8Vlk4fnukyCp2jkRgjl0I9YVE99xCj2kTVp96vGnv8Amjnu3PwZfhNdR2l09tVtQY1290/1Noam0eA9FfBYe9cj3ywSP45wqvUUWVPWlmUYKHAYBipAIz0OfOQVf9D8Pp0emdtJS7WLUvNVHiNRckkg/dP4zuNDwfmDpad64DKtJc5K78LhfFhQTy8gTO1HfnT0026G4mpU5rfQmHVNhKlbQehYfOYs0hYljw60sRjcdRSWxjHI99kZHXHXzzKjyWpwVcEaSpgSw3DT5G1FsZnXw+JQa2BI906208EUup01JKdQNOGOAGJYAL7I2tz93vE6VaIrnHDbDuLnxXUHHeb9yqO8wq4scYHrOOp4TvBH6OsXdnO3UUAkHfkZ38hl3OB94wPQ+i4MCq/RaMuQB/o69Szp931RvwkoOyHD/wBk0/8Aua/5SKOlYkn9Gtzbcf8ASKsEhmbpv6bmJ29MnpJP9K6z9ib/AH9P84HPstpEqfW11qqINVyVQFUZ02mJwByHMk/OT0iOz+nuB1Flqd2br96puDkKKaa+ZXlnKN/CS8ikREBERAREQEREBERASC41wEs30ijC29GU8lvUdFb0YeT+XQ5EncRApVWoD5HNWXkyMMOhx0Yf9+h6gmbFfz6yxcV4FVfhmyti+zanhdR6Z6Mv9kgj3SEu4Pqq+irco80IrfHvRvD+DfKaRwImD+fKA1oyDReD/s89OfVSROqaLUMcLQ/xYpWvz8RP8IHM++ce9d37qhe8sHJueEqznBtby+Ayx9MdJejsy7/bPtGfs6iRn3NZyb/CF+MnNLpErUIihVHQAYH/AJ98lEZwfs6tRFth7y7GN+MKgPValydo9/MnzMmYiRSIiAkL04n/ALTS/wDSu/8Auk1IXXNjiGlP3qtSn8dO4/5DAmoiICIiAiIgIiICIiAiIgIiICIiAiIgIiICIiAiIgIiICIiAiIgIiICeHjuqarS32ocNXTY6k8wGVGYcvPmBPdIztOCdDqgP2e7/ptAjLqrq0RrOIWLvxgdzpySdu4gAVk9AT8p6hwzUEZ+n2+X9HpR16dapFcQ4toL0o/0uhTV4sFtwOamrIIV1P62evlPDcvD2Z2+m0+MkkbQVyVdS2CxO7xkg55YHI881FgfQ2qQrcQuBY4A2aQEkDdgfVdcc5zu7POzpY2vv3VE7Tt0gwzKVIP1XPkekr1en4aQd+rpJJtxgDl3huwzZ9qwd77XL2Zz1un0RNhXWVE2bs7kyoz3ni2gY3+PG4Yxj3mBbP0Vb+339cezpOvp9j1901q0DsquNfeVb2TjSjd8PqZWH0/DSCo1uMsTnazHGWI5n9YbjzGB6ie+3WcOZa0+kjFaMnOsvlWZWJXK4VvCBu9CfcQEjqkWt1rfiGoDvjauNOScsFHSnzJA/wDE58f0Woo0tt6azUFq0LAMNOVJHkQKgcfOR2lt4erixtTvdWVs9yw9nbgDwnHJRPX2n7TaW3R31VuWd6yqqK7SWJ5ADwwLdMzAmZFIiICIiAiIgIiICIiAiIgIiICIiAiIgIiICIiAiIgIiICIiBjEYmYgYxGJmIGMRiZiBjEzEQEREBERAREQEREBERAREQP/2Q=="/>
          <p:cNvSpPr>
            <a:spLocks noChangeAspect="1" noChangeArrowheads="1"/>
          </p:cNvSpPr>
          <p:nvPr/>
        </p:nvSpPr>
        <p:spPr bwMode="auto">
          <a:xfrm>
            <a:off x="180975" y="-784225"/>
            <a:ext cx="27813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28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8067" name="Picture 6" descr="http://www.anesthesia.utoronto.ca/Assets/Anesthesia+Digital+Assets/CME/m10fig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714375"/>
            <a:ext cx="657225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2087563"/>
            <a:ext cx="7772400" cy="579437"/>
          </a:xfrm>
        </p:spPr>
        <p:txBody>
          <a:bodyPr/>
          <a:lstStyle/>
          <a:p>
            <a:pPr algn="ctr" eaLnBrk="1" hangingPunct="1"/>
            <a:r>
              <a:rPr lang="nb-NO">
                <a:latin typeface="Verdana" charset="0"/>
              </a:rPr>
              <a:t>Oksygenbehandling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Frie luftveier</a:t>
            </a:r>
          </a:p>
        </p:txBody>
      </p:sp>
      <p:pic>
        <p:nvPicPr>
          <p:cNvPr id="67586" name="Picture 10" descr="http://www.merckmanuals.com/media/home/figures/MMHE_24_299_01a_ep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41663"/>
            <a:ext cx="4681537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ktangel 7"/>
          <p:cNvSpPr>
            <a:spLocks noChangeArrowheads="1"/>
          </p:cNvSpPr>
          <p:nvPr/>
        </p:nvSpPr>
        <p:spPr bwMode="auto">
          <a:xfrm>
            <a:off x="395288" y="1341438"/>
            <a:ext cx="87487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kan bli </a:t>
            </a:r>
            <a:r>
              <a:rPr lang="nb-NO" sz="20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ufrie luftveier </a:t>
            </a: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når svelgmusklene er slappe og refleksene er svekket pga. bevissthetsforandringer.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gjør at tunga siger bakover og nedover og blokkerer inngangen til luftrøret. 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95288" y="1335088"/>
            <a:ext cx="8748712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 sz="16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Cellenes O</a:t>
            </a:r>
            <a:r>
              <a:rPr lang="nb-NO" sz="11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2</a:t>
            </a:r>
            <a:r>
              <a:rPr lang="nb-NO" sz="16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forsyning er avhengig av:</a:t>
            </a:r>
            <a:endParaRPr lang="en-US" sz="1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Tilstrekkelig oksygen i pustelufta.</a:t>
            </a:r>
            <a:endParaRPr lang="en-US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Stort nok ventilasjonsvolum.</a:t>
            </a:r>
            <a:endParaRPr lang="en-US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Blodets transportkapasitet.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7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Svikt i en eller flere av disse faktorene medfører hypoksi.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Hovedpoenget i all akuttmedisinsk behandling er å få frem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oksygen til cellene.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nb-NO" sz="1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OKSYGEN ER AKUTTMEDISINENS VIKTIGSTE MEDIKAMENT !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nb-NO" sz="6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Pasienter som har et respiratorisk eller sirkulatorisk problem skal i akuttfasen behandles med oksygen.</a:t>
            </a:r>
            <a:endParaRPr lang="en-US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Sylinder 3"/>
          <p:cNvSpPr txBox="1"/>
          <p:nvPr/>
        </p:nvSpPr>
        <p:spPr>
          <a:xfrm>
            <a:off x="250825" y="620713"/>
            <a:ext cx="71294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3200" b="1" dirty="0">
                <a:solidFill>
                  <a:srgbClr val="003399"/>
                </a:solidFill>
                <a:latin typeface="Verdana"/>
                <a:ea typeface="ＭＳ Ｐゴシック" charset="0"/>
                <a:cs typeface="Times New Roman" pitchFamily="18" charset="0"/>
              </a:rPr>
              <a:t>Oksygenbehandling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4"/>
          <p:cNvSpPr>
            <a:spLocks noChangeArrowheads="1"/>
          </p:cNvSpPr>
          <p:nvPr/>
        </p:nvSpPr>
        <p:spPr bwMode="auto">
          <a:xfrm>
            <a:off x="323850" y="1443038"/>
            <a:ext cx="8820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er flere måter å tilføre pasienten oksygen på, alt etter hva slags problem som foreligger og hvor stort behovet er</a:t>
            </a:r>
            <a:r>
              <a:rPr lang="en-US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pic>
        <p:nvPicPr>
          <p:cNvPr id="921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0" t="8112" r="21790" b="15744"/>
          <a:stretch>
            <a:fillRect/>
          </a:stretch>
        </p:blipFill>
        <p:spPr bwMode="auto">
          <a:xfrm>
            <a:off x="539750" y="2349500"/>
            <a:ext cx="228123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6" t="8112" r="21790" b="20055"/>
          <a:stretch>
            <a:fillRect/>
          </a:stretch>
        </p:blipFill>
        <p:spPr bwMode="auto">
          <a:xfrm>
            <a:off x="2916238" y="2349500"/>
            <a:ext cx="24034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1" t="6674" r="26613" b="8560"/>
          <a:stretch>
            <a:fillRect/>
          </a:stretch>
        </p:blipFill>
        <p:spPr bwMode="auto">
          <a:xfrm>
            <a:off x="5435600" y="2349500"/>
            <a:ext cx="23034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Line 14"/>
          <p:cNvSpPr>
            <a:spLocks noChangeShapeType="1"/>
          </p:cNvSpPr>
          <p:nvPr/>
        </p:nvSpPr>
        <p:spPr bwMode="auto">
          <a:xfrm>
            <a:off x="539750" y="2349500"/>
            <a:ext cx="7199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28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6" name="Line 15"/>
          <p:cNvSpPr>
            <a:spLocks noChangeShapeType="1"/>
          </p:cNvSpPr>
          <p:nvPr/>
        </p:nvSpPr>
        <p:spPr bwMode="auto">
          <a:xfrm>
            <a:off x="539750" y="4437063"/>
            <a:ext cx="7199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28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95288" y="4724400"/>
            <a:ext cx="4572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99"/>
                </a:solidFill>
                <a:latin typeface="Verdana"/>
                <a:ea typeface="ＭＳ Ｐゴシック" charset="0"/>
                <a:cs typeface="Times New Roman" pitchFamily="18" charset="0"/>
              </a:rPr>
              <a:t>Beskrivelse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99"/>
                </a:solidFill>
                <a:latin typeface="Verdana"/>
                <a:ea typeface="ＭＳ Ｐゴシック" charset="0"/>
                <a:cs typeface="Times New Roman" pitchFamily="18" charset="0"/>
              </a:rPr>
              <a:t>Indikasjoner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99"/>
                </a:solidFill>
                <a:latin typeface="Verdana"/>
                <a:ea typeface="ＭＳ Ｐゴシック" charset="0"/>
                <a:cs typeface="Times New Roman" pitchFamily="18" charset="0"/>
              </a:rPr>
              <a:t>Kontraindikasjoner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99"/>
                </a:solidFill>
                <a:latin typeface="Verdana"/>
                <a:ea typeface="ＭＳ Ｐゴシック" charset="0"/>
                <a:cs typeface="Times New Roman" pitchFamily="18" charset="0"/>
              </a:rPr>
              <a:t>Fordeler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99"/>
                </a:solidFill>
                <a:latin typeface="Verdana"/>
                <a:ea typeface="ＭＳ Ｐゴシック" charset="0"/>
                <a:cs typeface="Times New Roman" pitchFamily="18" charset="0"/>
              </a:rPr>
              <a:t>Ulemper</a:t>
            </a:r>
          </a:p>
        </p:txBody>
      </p:sp>
      <p:sp>
        <p:nvSpPr>
          <p:cNvPr id="92168" name="Rektangel 14"/>
          <p:cNvSpPr>
            <a:spLocks noChangeArrowheads="1"/>
          </p:cNvSpPr>
          <p:nvPr/>
        </p:nvSpPr>
        <p:spPr bwMode="auto">
          <a:xfrm>
            <a:off x="323850" y="620713"/>
            <a:ext cx="8208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Oksygenbehandling er tilførsel av luft med forhøyet oksygeninnhold. Den luft vi puster inn inneholder normalt 21 volumprosent oksygen.</a:t>
            </a: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4724400"/>
            <a:ext cx="2424112" cy="16160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50825" y="1484313"/>
            <a:ext cx="8640763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2000" dirty="0">
                <a:solidFill>
                  <a:srgbClr val="003399"/>
                </a:solidFill>
                <a:latin typeface="Verdana"/>
                <a:ea typeface="ＭＳ Ｐゴシック" charset="0"/>
                <a:cs typeface="Times New Roman" pitchFamily="18" charset="0"/>
              </a:rPr>
              <a:t>Oksygenutstyr skal alltid holdes rene fra fett, oljer, alkoholer, skitt, lim fra heftplaster osv. I kontakt med oksygen kan dette selvantenne og risikoen for brann/eksplosjon er stor.</a:t>
            </a:r>
          </a:p>
        </p:txBody>
      </p:sp>
      <p:sp>
        <p:nvSpPr>
          <p:cNvPr id="3" name="Rektangel 2"/>
          <p:cNvSpPr>
            <a:spLocks noChangeArrowheads="1"/>
          </p:cNvSpPr>
          <p:nvPr/>
        </p:nvSpPr>
        <p:spPr bwMode="auto">
          <a:xfrm>
            <a:off x="250825" y="2636838"/>
            <a:ext cx="87122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En oksygenflaskeventil skal alltid åpnes langsomt.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Tilkoplet oksygenutstyr skal </a:t>
            </a:r>
            <a:r>
              <a:rPr lang="nb-NO" sz="20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aldri</a:t>
            </a: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forhåndsinnstilles før flaskeventil åpnes.</a:t>
            </a:r>
            <a:r>
              <a:rPr lang="nb-NO" sz="2000">
                <a:solidFill>
                  <a:srgbClr val="003399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Dersom man åpner for fort og oksygenanlegget er åpnet, blir friksjonen høy, og sterk varmeutvikling kan skje, noe som kan frembringe en risikosituasjon.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323850" y="765175"/>
            <a:ext cx="79930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2800" b="1" dirty="0">
                <a:solidFill>
                  <a:srgbClr val="003399"/>
                </a:solidFill>
                <a:latin typeface="Verdana"/>
                <a:ea typeface="ＭＳ Ｐゴシック" charset="0"/>
                <a:cs typeface="Times New Roman" pitchFamily="18" charset="0"/>
              </a:rPr>
              <a:t>Oksygenutstyret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5238" r="20824" b="4250"/>
          <a:stretch>
            <a:fillRect/>
          </a:stretch>
        </p:blipFill>
        <p:spPr bwMode="auto">
          <a:xfrm>
            <a:off x="3059113" y="3716338"/>
            <a:ext cx="27193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9" t="6674" r="12141" b="5687"/>
          <a:stretch>
            <a:fillRect/>
          </a:stretch>
        </p:blipFill>
        <p:spPr bwMode="auto">
          <a:xfrm>
            <a:off x="5580063" y="1412875"/>
            <a:ext cx="29527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t="6674" r="8281" b="7124"/>
          <a:stretch>
            <a:fillRect/>
          </a:stretch>
        </p:blipFill>
        <p:spPr bwMode="auto">
          <a:xfrm>
            <a:off x="539750" y="1557338"/>
            <a:ext cx="309721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 descr="ADBL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28035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457200" y="137160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3600">
              <a:solidFill>
                <a:srgbClr val="CCEC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884238"/>
            <a:ext cx="0" cy="0"/>
          </a:xfrm>
          <a:noFill/>
        </p:spPr>
        <p:txBody>
          <a:bodyPr wrap="none"/>
          <a:lstStyle/>
          <a:p>
            <a:pPr eaLnBrk="1" hangingPunct="1"/>
            <a:r>
              <a:rPr lang="nb-NO">
                <a:latin typeface="Verdana" charset="0"/>
              </a:rPr>
              <a:t>Sideleie</a:t>
            </a:r>
            <a:endParaRPr lang="en-GB">
              <a:latin typeface="Verdana" charset="0"/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990600" y="6858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lang="nb-NO">
              <a:solidFill>
                <a:srgbClr val="000000"/>
              </a:solidFill>
            </a:endParaRPr>
          </a:p>
        </p:txBody>
      </p:sp>
      <p:sp>
        <p:nvSpPr>
          <p:cNvPr id="71685" name="Rektangel 6"/>
          <p:cNvSpPr>
            <a:spLocks noChangeArrowheads="1"/>
          </p:cNvSpPr>
          <p:nvPr/>
        </p:nvSpPr>
        <p:spPr bwMode="auto">
          <a:xfrm>
            <a:off x="250825" y="1412875"/>
            <a:ext cx="86423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Bevisstløse bør legges i sideleie.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Det hindrer blokkering av øvre luftveier og forebygger aspirasjon.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Er bevisstheten svekket, bør vi også vurdere sideleie som forebyggende tiltak.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tel 1"/>
          <p:cNvSpPr>
            <a:spLocks noGrp="1"/>
          </p:cNvSpPr>
          <p:nvPr>
            <p:ph type="title" idx="4294967295"/>
          </p:nvPr>
        </p:nvSpPr>
        <p:spPr>
          <a:xfrm>
            <a:off x="323850" y="549275"/>
            <a:ext cx="8305800" cy="584200"/>
          </a:xfrm>
        </p:spPr>
        <p:txBody>
          <a:bodyPr/>
          <a:lstStyle/>
          <a:p>
            <a:r>
              <a:rPr lang="nb-NO">
                <a:latin typeface="Verdana" charset="0"/>
              </a:rPr>
              <a:t>Bruk av sug</a:t>
            </a:r>
          </a:p>
        </p:txBody>
      </p:sp>
      <p:sp>
        <p:nvSpPr>
          <p:cNvPr id="73730" name="Rektangel 2"/>
          <p:cNvSpPr>
            <a:spLocks noChangeArrowheads="1"/>
          </p:cNvSpPr>
          <p:nvPr/>
        </p:nvSpPr>
        <p:spPr bwMode="auto">
          <a:xfrm>
            <a:off x="395288" y="1484313"/>
            <a:ext cx="85693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Suging gjennom munn eller nese og ned i luftrøret er nødvendig hos pasienter som ikke klarer å fjerne slim, oppkast eller blod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på egenhånd.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Suging i luftveiene skal gjøres raskt og man må unngå skade på slimhinner.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3731" name="Picture 2" descr="http://www.watersafety.com/rescue-and-response-equipment/images/729-1Res-q-v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73463"/>
            <a:ext cx="272891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tel 1"/>
          <p:cNvSpPr>
            <a:spLocks noGrp="1"/>
          </p:cNvSpPr>
          <p:nvPr>
            <p:ph type="title" idx="4294967295"/>
          </p:nvPr>
        </p:nvSpPr>
        <p:spPr>
          <a:xfrm>
            <a:off x="323850" y="762000"/>
            <a:ext cx="8305800" cy="585788"/>
          </a:xfrm>
        </p:spPr>
        <p:txBody>
          <a:bodyPr/>
          <a:lstStyle/>
          <a:p>
            <a:r>
              <a:rPr lang="nb-NO">
                <a:latin typeface="Verdana" charset="0"/>
              </a:rPr>
              <a:t>Svelgtube</a:t>
            </a:r>
          </a:p>
        </p:txBody>
      </p:sp>
      <p:pic>
        <p:nvPicPr>
          <p:cNvPr id="74754" name="Picture 2" descr="http://www.aic.cuhk.edu.hk/web8/oropharyngeal%200_CMYK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57563"/>
            <a:ext cx="329723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6" descr="http://www.aic.cuhk.edu.hk/web8/oropharyngeal%202_CMYK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357563"/>
            <a:ext cx="3360738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http://www.aic.cuhk.edu.hk/web8/oropharyngeal%201_CMYK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357563"/>
            <a:ext cx="331628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ktangel 6"/>
          <p:cNvSpPr>
            <a:spLocks noChangeArrowheads="1"/>
          </p:cNvSpPr>
          <p:nvPr/>
        </p:nvSpPr>
        <p:spPr bwMode="auto">
          <a:xfrm>
            <a:off x="323850" y="1557338"/>
            <a:ext cx="864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Svelgtuben har som oppgave å holde fri luftvei forbi tungen og ned til svelget. Den stopper også tungen fra å gli bakover. 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10" descr="http://www.aic.cuhk.edu.hk/web8/Hi%20res/Guedel%20air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16338"/>
            <a:ext cx="414972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tel 1"/>
          <p:cNvSpPr txBox="1">
            <a:spLocks/>
          </p:cNvSpPr>
          <p:nvPr/>
        </p:nvSpPr>
        <p:spPr>
          <a:xfrm>
            <a:off x="323850" y="762000"/>
            <a:ext cx="8305800" cy="585788"/>
          </a:xfrm>
          <a:prstGeom prst="rect">
            <a:avLst/>
          </a:prstGeo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3200" b="1" kern="0">
                <a:solidFill>
                  <a:srgbClr val="0038A8"/>
                </a:solidFill>
                <a:latin typeface="Verdana"/>
                <a:ea typeface="ＭＳ Ｐゴシック" charset="0"/>
                <a:cs typeface="ＭＳ Ｐゴシック" charset="0"/>
              </a:rPr>
              <a:t>Svelgtube</a:t>
            </a:r>
            <a:endParaRPr lang="nb-NO" sz="3200" b="1" kern="0" dirty="0">
              <a:solidFill>
                <a:srgbClr val="0038A8"/>
              </a:solidFill>
              <a:latin typeface="Verdana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Rektangel 6"/>
          <p:cNvSpPr>
            <a:spLocks noChangeArrowheads="1"/>
          </p:cNvSpPr>
          <p:nvPr/>
        </p:nvSpPr>
        <p:spPr bwMode="auto">
          <a:xfrm>
            <a:off x="323850" y="1557338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Hvordan bestemmer jeg hvilken størrelse som er korrekt? </a:t>
            </a: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323850" y="2060575"/>
            <a:ext cx="66786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20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Kan jeg gjøre noe galt med en svelgtube?</a:t>
            </a: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/>
            </a:r>
            <a:b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/>
            </a:r>
            <a:b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endParaRPr lang="nb-NO" sz="2000">
              <a:solidFill>
                <a:srgbClr val="003399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auto">
          <a:xfrm>
            <a:off x="395288" y="2420938"/>
            <a:ext cx="87487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4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For stor størrelse kan stenge luftveien og fremkalle brekninger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4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For liten størrelse kan stenge luftveien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4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Du kan provosere du frem brekninger/ spasmer hvis inntakt svelgrefleks.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4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Du kan skade slimhinner i pasientens munn. 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tel 1"/>
          <p:cNvSpPr>
            <a:spLocks noGrp="1"/>
          </p:cNvSpPr>
          <p:nvPr>
            <p:ph type="title" idx="4294967295"/>
          </p:nvPr>
        </p:nvSpPr>
        <p:spPr>
          <a:xfrm>
            <a:off x="323850" y="620713"/>
            <a:ext cx="8305800" cy="585787"/>
          </a:xfrm>
        </p:spPr>
        <p:txBody>
          <a:bodyPr/>
          <a:lstStyle/>
          <a:p>
            <a:r>
              <a:rPr lang="nb-NO">
                <a:latin typeface="Verdana" charset="0"/>
              </a:rPr>
              <a:t>Fjerning av fremmedlegeme</a:t>
            </a:r>
          </a:p>
        </p:txBody>
      </p:sp>
      <p:sp>
        <p:nvSpPr>
          <p:cNvPr id="76802" name="Rectangle 1"/>
          <p:cNvSpPr>
            <a:spLocks noChangeArrowheads="1"/>
          </p:cNvSpPr>
          <p:nvPr/>
        </p:nvSpPr>
        <p:spPr bwMode="auto">
          <a:xfrm>
            <a:off x="395288" y="1268413"/>
            <a:ext cx="8516937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20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Pasienten hoster/puster:</a:t>
            </a: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Ikke slå pasienten mellom skulderbladene så lenge han hoster, puster, snakker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Ryggslagmetoden vil i slike tilfeller bare redusere effekten av hostingen </a:t>
            </a:r>
            <a:b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 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Du kan gjerne løfte pasientens armer over hodet hans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Du kan også stå bak pasienten og legge hendene på hver side av brystveggen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Be han om å puste dypt inn og så hoste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Når han hoster trykker du på begge sider av brystveggen 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tel 1"/>
          <p:cNvSpPr>
            <a:spLocks noGrp="1"/>
          </p:cNvSpPr>
          <p:nvPr>
            <p:ph type="title" idx="4294967295"/>
          </p:nvPr>
        </p:nvSpPr>
        <p:spPr>
          <a:xfrm>
            <a:off x="323850" y="620713"/>
            <a:ext cx="8305800" cy="579437"/>
          </a:xfrm>
        </p:spPr>
        <p:txBody>
          <a:bodyPr/>
          <a:lstStyle/>
          <a:p>
            <a:r>
              <a:rPr lang="nb-NO">
                <a:latin typeface="Verdana" charset="0"/>
              </a:rPr>
              <a:t>Fjerning av fremmedlegeme</a:t>
            </a:r>
          </a:p>
        </p:txBody>
      </p:sp>
      <p:sp>
        <p:nvSpPr>
          <p:cNvPr id="77826" name="Rectangle 1"/>
          <p:cNvSpPr>
            <a:spLocks noChangeArrowheads="1"/>
          </p:cNvSpPr>
          <p:nvPr/>
        </p:nvSpPr>
        <p:spPr bwMode="auto">
          <a:xfrm>
            <a:off x="323850" y="1268413"/>
            <a:ext cx="8212138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2000" b="1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Pasienten slutter å puste/hoster </a:t>
            </a:r>
            <a:r>
              <a:rPr lang="nb-NO" sz="2000" b="1" u="sng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ikke</a:t>
            </a:r>
            <a:r>
              <a:rPr lang="nb-NO" sz="20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Voksne pasienter som står kan gjerne bøye overkroppen framover/nedover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Still deg bak pasienten og utfør Heimlichs manøver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Heimlichs manøver kan også utføres på liggende pasient </a:t>
            </a:r>
            <a:b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 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Gi 1-4 kraftige trykk et par cm opp fra/høyere enn navlen på skrå oppover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Det første forsøket er viktigst, da er det mest luft å presse ut av lungene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 Man håper da på at dette lufttrykket skal få opp det som sitter fast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/>
            </a:r>
            <a:b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nb-NO" sz="1600">
                <a:solidFill>
                  <a:srgbClr val="003399"/>
                </a:solidFill>
                <a:latin typeface="Verdana" charset="0"/>
                <a:ea typeface="ＭＳ Ｐゴシック" charset="0"/>
                <a:cs typeface="ＭＳ Ｐゴシック" charset="0"/>
              </a:rPr>
              <a:t>  </a:t>
            </a: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orward-L">
  <a:themeElements>
    <a:clrScheme name="Norward-L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Norward-L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ward-L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ward-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ward-L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ward-L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906</Words>
  <Application>Microsoft Macintosh PowerPoint</Application>
  <PresentationFormat>Skjermfremvisning (4:3)</PresentationFormat>
  <Paragraphs>133</Paragraphs>
  <Slides>22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3" baseType="lpstr">
      <vt:lpstr>Norward-L</vt:lpstr>
      <vt:lpstr>Luftveishåndtering og pustefunksjon</vt:lpstr>
      <vt:lpstr>Frie luftveier</vt:lpstr>
      <vt:lpstr>PowerPoint-presentasjon</vt:lpstr>
      <vt:lpstr>Sideleie</vt:lpstr>
      <vt:lpstr>Bruk av sug</vt:lpstr>
      <vt:lpstr>Svelgtube</vt:lpstr>
      <vt:lpstr>PowerPoint-presentasjon</vt:lpstr>
      <vt:lpstr>Fjerning av fremmedlegeme</vt:lpstr>
      <vt:lpstr>Fjerning av fremmedlegeme</vt:lpstr>
      <vt:lpstr>Fjerning av fremmedlegeme</vt:lpstr>
      <vt:lpstr>Fjerning av fremmedlegeme</vt:lpstr>
      <vt:lpstr>Pustefunksjon</vt:lpstr>
      <vt:lpstr>Pustefunksjon</vt:lpstr>
      <vt:lpstr>Munn til maske ventilasjon.</vt:lpstr>
      <vt:lpstr>Maske bag ventilasjon</vt:lpstr>
      <vt:lpstr>Bag – tube ventilasjon.</vt:lpstr>
      <vt:lpstr>PowerPoint-presentasjon</vt:lpstr>
      <vt:lpstr>PowerPoint-presentasjon</vt:lpstr>
      <vt:lpstr>Oksygenbehandling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Luftveishåndtering og pustefunksjon</dc:title>
  <dc:creator>Thomas Tande-Halvorsen</dc:creator>
  <cp:lastModifiedBy>Thomas Tande-Halvorsen</cp:lastModifiedBy>
  <cp:revision>2</cp:revision>
  <dcterms:created xsi:type="dcterms:W3CDTF">2015-01-07T12:14:02Z</dcterms:created>
  <dcterms:modified xsi:type="dcterms:W3CDTF">2015-01-07T12:26:59Z</dcterms:modified>
</cp:coreProperties>
</file>