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 Slab"/>
      <p:regular r:id="rId33"/>
      <p:bold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  <p:embeddedFont>
      <p:font typeface="Playfair Display Regular"/>
      <p:bold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5306">
          <p15:clr>
            <a:srgbClr val="A4A3A4"/>
          </p15:clr>
        </p15:guide>
        <p15:guide id="3" pos="454">
          <p15:clr>
            <a:srgbClr val="9AA0A6"/>
          </p15:clr>
        </p15:guide>
        <p15:guide id="4" orient="horz" pos="227">
          <p15:clr>
            <a:srgbClr val="9AA0A6"/>
          </p15:clr>
        </p15:guide>
        <p15:guide id="5" orient="horz" pos="301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5306"/>
        <p:guide pos="454"/>
        <p:guide pos="227" orient="horz"/>
        <p:guide pos="301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44" Type="http://schemas.openxmlformats.org/officeDocument/2006/relationships/font" Target="fonts/PlayfairDisplayRegular-boldItalic.fntdata"/><Relationship Id="rId21" Type="http://schemas.openxmlformats.org/officeDocument/2006/relationships/slide" Target="slides/slide16.xml"/><Relationship Id="rId43" Type="http://schemas.openxmlformats.org/officeDocument/2006/relationships/font" Target="fonts/PlayfairDisplayRegular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font" Target="fonts/RobotoSlab-bold.fntdata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Hola y muy buenas tardes. Soy Gkasgd y les voy a tratar de explicar como estan compuestas las computadoras.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08b767965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08b767965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 cinco funciones basicas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lo son volver un numero dado a 1, a 0, negar este valor, realizar la suma entre dos numeros o realizar una conjuncion logica entre dos numeros distintos.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08b767965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08b767965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Ahora bien, nada de esto tendria mucho sentido si no podemos almacenar los datos, por lo que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aca entra la variable del tiempo, como podemos observar ese diagrama está compuesto por un circuito combinacional, en este caso MUX, junto a un Data Flip Flop lo cual componen el elemento mas basico de memoria.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08b767965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08b767965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registro. Estos registros se pueden conectar de tal manera de darnos un registro más amplio, lo cual nos permitira almacenar valores mas grandes.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908b767965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908b767965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Tambien se pueden construir incluso más grande de la forma Logica de Acceso Directo, algo que es impresionante ya que podemos tener 16 registros o 16 millones de registros e igualmente mostrar e interactuar con el dato instantaneamente.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908b767965_3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908b767965_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 si juntamos la funcionalidad de poder sumar con un registro, obtendremos un contador a traves del tiempo.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Este contador deberia la caracteristica que dada una condicion, podra volverse 0, sumar uno a su numero actual o volverse otro numero dado.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908b767965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908b767965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vez que tenemos una ALU, un contador y un par de registros podemos formar la tan conocida CPU o Unidad de Procesamiento Central, la que se va a encargar de operar instrucciones en binario.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90af503670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90af503670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un numero el cual es la direccion de memoria a la que esta apuntando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90af503670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90af503670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destaca por su Operation Code, en este caso el 0.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90af503670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90af503670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una instruccion que indica que calculo realizar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0af503670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0af503670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destaca por el Operation Code 111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 voy a basar en una computadora llamada Hack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 computadora como todas, esta compuesta por compuertas logicas.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compuertas logicas son dispositivos electronicos que nos permiten operar con valores binarios.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908b76796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908b76796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Bueno pero claro, ¿y el teclado?¿el mouse?¿la pantalla?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Todo esto tiene su lugar en la memoria RAM, por ejemplo, si nuestra pantalla es de 256x256 pixeles vamos a necesitar 65536 bits para poder operar la pantalla, ya que cada pixel es un bit encendido o apagado.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90af503670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90af50367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Este espacio está reservado en memoria solo para la pantalla.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 mismo con el teclado y distintos perifericos solo que en el caso de teclado este solo necesitaria un solo registro de 16 bits, lo suficiente para poder manifestar distintos codigos caracteres en 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90af50367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90af50367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lo pronto vimos Memorias, ALU, un Contador, un par de compuertas . Todo eso concluye, si es conectado en una disposicion como la de la Arquitectura Harvard, que no es mas que una variante de la Arquitectura Fon NOImann , en una computadora funcional.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Ahh para para, ¿y las instrucciones? lenguaje maquina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lenguaje ensamblador, bajo nivel</a:t>
            </a:r>
            <a:br>
              <a:rPr lang="es"/>
            </a:br>
            <a:r>
              <a:rPr lang="es"/>
              <a:t>lenguaje python, alto nivel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90af503670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90af503670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simbolos son declaraciones de variables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90104784c8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90104784c8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poder traducir este ultimo se necesita assembler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90af503670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90af503670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Ahora bien, la pieza fundamental es la compuerta NAND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podemos observar en un diagrama logico y en un encapsulado de un circuito integrado.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0104784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0104784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 esta compuerta podremos construir toda la computadora,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08b76796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08b76796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0104784c8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0104784c8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adecuando sus conexiones a cierto entramado logico como podemos ver a continuacion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0104784c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0104784c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habran dado cuenta que seria muy engorroso tener que conexionar estas compuertas para lograr algo mas complejo ya que redibujar todo en el caso de error.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ello es los ingenieros utilizan el Lenguaje de Descripcion de Hardware. Este permite poder hacer pruebas virtuales sin tener que dibujar o soldar nada.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0af503670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0af503670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 ver esta versatilidad de la compuerta NAND podremos disponer de varias de estas en cierta configuracion para darnos funcionalidades como las de evaluar funciones logicas y tambien de poder sumar numeros.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Todas estas funcionalidades nos permiten crear una Unidad Logica Aritmetica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0">
        <p14:prism dir="l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jpg"/><Relationship Id="rId4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3.png"/><Relationship Id="rId7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nand 2 tetris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4024002" y="4010825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talk</a:t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23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ALU</a:t>
            </a:r>
            <a:endParaRPr/>
          </a:p>
        </p:txBody>
      </p:sp>
      <p:sp>
        <p:nvSpPr>
          <p:cNvPr id="171" name="Google Shape;171;p2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/>
              <a:t>5</a:t>
            </a:r>
            <a:endParaRPr sz="5000"/>
          </a:p>
        </p:txBody>
      </p:sp>
      <p:sp>
        <p:nvSpPr>
          <p:cNvPr id="172" name="Google Shape;172;p22"/>
          <p:cNvSpPr txBox="1"/>
          <p:nvPr>
            <p:ph idx="2" type="body"/>
          </p:nvPr>
        </p:nvSpPr>
        <p:spPr>
          <a:xfrm>
            <a:off x="4587000" y="501625"/>
            <a:ext cx="2381400" cy="3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0000000000000000</a:t>
            </a:r>
            <a:endParaRPr b="1"/>
          </a:p>
        </p:txBody>
      </p:sp>
      <p:sp>
        <p:nvSpPr>
          <p:cNvPr id="173" name="Google Shape;173;p22"/>
          <p:cNvSpPr txBox="1"/>
          <p:nvPr>
            <p:ph idx="2" type="body"/>
          </p:nvPr>
        </p:nvSpPr>
        <p:spPr>
          <a:xfrm>
            <a:off x="4587000" y="1270325"/>
            <a:ext cx="38370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000000000000000</a:t>
            </a:r>
            <a:r>
              <a:rPr b="1" lang="es"/>
              <a:t>1</a:t>
            </a:r>
            <a:endParaRPr b="1"/>
          </a:p>
        </p:txBody>
      </p:sp>
      <p:sp>
        <p:nvSpPr>
          <p:cNvPr id="174" name="Google Shape;174;p22"/>
          <p:cNvSpPr txBox="1"/>
          <p:nvPr>
            <p:ph idx="2" type="body"/>
          </p:nvPr>
        </p:nvSpPr>
        <p:spPr>
          <a:xfrm>
            <a:off x="4587000" y="1924375"/>
            <a:ext cx="38370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1110001111111111</a:t>
            </a:r>
            <a:endParaRPr b="1"/>
          </a:p>
        </p:txBody>
      </p:sp>
      <p:sp>
        <p:nvSpPr>
          <p:cNvPr id="175" name="Google Shape;175;p22"/>
          <p:cNvSpPr txBox="1"/>
          <p:nvPr>
            <p:ph idx="2" type="body"/>
          </p:nvPr>
        </p:nvSpPr>
        <p:spPr>
          <a:xfrm>
            <a:off x="4570000" y="2152975"/>
            <a:ext cx="38370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0001110000000000</a:t>
            </a:r>
            <a:endParaRPr b="1"/>
          </a:p>
        </p:txBody>
      </p:sp>
      <p:sp>
        <p:nvSpPr>
          <p:cNvPr id="176" name="Google Shape;176;p22"/>
          <p:cNvSpPr txBox="1"/>
          <p:nvPr>
            <p:ph idx="2" type="body"/>
          </p:nvPr>
        </p:nvSpPr>
        <p:spPr>
          <a:xfrm>
            <a:off x="4570000" y="3103450"/>
            <a:ext cx="38370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+</a:t>
            </a:r>
            <a:endParaRPr b="1"/>
          </a:p>
        </p:txBody>
      </p:sp>
      <p:sp>
        <p:nvSpPr>
          <p:cNvPr id="177" name="Google Shape;177;p22"/>
          <p:cNvSpPr txBox="1"/>
          <p:nvPr>
            <p:ph idx="2" type="body"/>
          </p:nvPr>
        </p:nvSpPr>
        <p:spPr>
          <a:xfrm>
            <a:off x="4570000" y="3638650"/>
            <a:ext cx="38370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&amp;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954520" y="526350"/>
            <a:ext cx="1819500" cy="20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DFF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Mux</a:t>
            </a:r>
            <a:endParaRPr/>
          </a:p>
        </p:txBody>
      </p:sp>
      <p:sp>
        <p:nvSpPr>
          <p:cNvPr id="183" name="Google Shape;183;p23"/>
          <p:cNvSpPr txBox="1"/>
          <p:nvPr>
            <p:ph type="title"/>
          </p:nvPr>
        </p:nvSpPr>
        <p:spPr>
          <a:xfrm>
            <a:off x="4540300" y="2571750"/>
            <a:ext cx="3883800" cy="20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Registro 1 bit</a:t>
            </a:r>
            <a:endParaRPr/>
          </a:p>
        </p:txBody>
      </p:sp>
      <p:pic>
        <p:nvPicPr>
          <p:cNvPr id="184" name="Google Shape;18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459300" y="1067625"/>
            <a:ext cx="2386850" cy="150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3"/>
          <p:cNvSpPr/>
          <p:nvPr/>
        </p:nvSpPr>
        <p:spPr>
          <a:xfrm>
            <a:off x="5691550" y="1157750"/>
            <a:ext cx="2386800" cy="13686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6716350" y="2223081"/>
            <a:ext cx="337200" cy="259500"/>
          </a:xfrm>
          <a:prstGeom prst="triangle">
            <a:avLst>
              <a:gd fmla="val 50000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Google Shape;187;p23"/>
          <p:cNvCxnSpPr/>
          <p:nvPr/>
        </p:nvCxnSpPr>
        <p:spPr>
          <a:xfrm flipH="1" rot="10800000">
            <a:off x="8097900" y="1838875"/>
            <a:ext cx="473400" cy="12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3"/>
          <p:cNvCxnSpPr/>
          <p:nvPr/>
        </p:nvCxnSpPr>
        <p:spPr>
          <a:xfrm>
            <a:off x="3551125" y="2052825"/>
            <a:ext cx="12900" cy="681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3"/>
          <p:cNvCxnSpPr/>
          <p:nvPr/>
        </p:nvCxnSpPr>
        <p:spPr>
          <a:xfrm flipH="1" rot="10800000">
            <a:off x="3526817" y="2720789"/>
            <a:ext cx="5020200" cy="6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3"/>
          <p:cNvCxnSpPr/>
          <p:nvPr/>
        </p:nvCxnSpPr>
        <p:spPr>
          <a:xfrm flipH="1">
            <a:off x="8539025" y="1819325"/>
            <a:ext cx="12900" cy="914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3"/>
          <p:cNvSpPr txBox="1"/>
          <p:nvPr/>
        </p:nvSpPr>
        <p:spPr>
          <a:xfrm>
            <a:off x="6459017" y="1526701"/>
            <a:ext cx="37359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DFF</a:t>
            </a:r>
            <a:endParaRPr b="1" sz="25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4072142" y="1529976"/>
            <a:ext cx="37359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MUX</a:t>
            </a:r>
            <a:endParaRPr b="1" sz="25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3204875" y="1149200"/>
            <a:ext cx="4365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in</a:t>
            </a:r>
            <a:endParaRPr b="1" sz="1900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8204875" y="1376875"/>
            <a:ext cx="575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out</a:t>
            </a:r>
            <a:endParaRPr b="1" sz="1900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4858800" y="2115375"/>
            <a:ext cx="6570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load</a:t>
            </a:r>
            <a:endParaRPr b="1" sz="1900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38675" y="2147012"/>
            <a:ext cx="4045200" cy="28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Registros</a:t>
            </a:r>
            <a:endParaRPr b="0" sz="2400">
              <a:solidFill>
                <a:schemeClr val="dk2"/>
              </a:solidFill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4573984" y="123897"/>
            <a:ext cx="1238700" cy="22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Registro 1 bit</a:t>
            </a:r>
            <a:endParaRPr sz="9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2" name="Google Shape;202;p24"/>
          <p:cNvCxnSpPr>
            <a:stCxn id="201" idx="3"/>
          </p:cNvCxnSpPr>
          <p:nvPr/>
        </p:nvCxnSpPr>
        <p:spPr>
          <a:xfrm>
            <a:off x="5812684" y="234747"/>
            <a:ext cx="259500" cy="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4"/>
          <p:cNvCxnSpPr/>
          <p:nvPr/>
        </p:nvCxnSpPr>
        <p:spPr>
          <a:xfrm flipH="1">
            <a:off x="5103133" y="24393"/>
            <a:ext cx="2700" cy="9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4"/>
          <p:cNvCxnSpPr/>
          <p:nvPr/>
        </p:nvCxnSpPr>
        <p:spPr>
          <a:xfrm>
            <a:off x="4317616" y="234011"/>
            <a:ext cx="259500" cy="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4"/>
          <p:cNvSpPr txBox="1"/>
          <p:nvPr/>
        </p:nvSpPr>
        <p:spPr>
          <a:xfrm>
            <a:off x="4066896" y="11223"/>
            <a:ext cx="3633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5994648" y="44317"/>
            <a:ext cx="4464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out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4522084" y="-97642"/>
            <a:ext cx="5811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load</a:t>
            </a:r>
            <a:endParaRPr sz="1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4573984" y="443314"/>
            <a:ext cx="1238700" cy="22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Registro 1 bit</a:t>
            </a:r>
            <a:endParaRPr sz="9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9" name="Google Shape;209;p24"/>
          <p:cNvCxnSpPr/>
          <p:nvPr/>
        </p:nvCxnSpPr>
        <p:spPr>
          <a:xfrm flipH="1">
            <a:off x="5103133" y="343811"/>
            <a:ext cx="2700" cy="9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4"/>
          <p:cNvSpPr txBox="1"/>
          <p:nvPr/>
        </p:nvSpPr>
        <p:spPr>
          <a:xfrm>
            <a:off x="4522084" y="221775"/>
            <a:ext cx="5811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load</a:t>
            </a:r>
            <a:endParaRPr sz="1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4578862" y="763065"/>
            <a:ext cx="1238700" cy="22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Registro 1 bit</a:t>
            </a:r>
            <a:endParaRPr sz="9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2" name="Google Shape;212;p24"/>
          <p:cNvCxnSpPr/>
          <p:nvPr/>
        </p:nvCxnSpPr>
        <p:spPr>
          <a:xfrm flipH="1">
            <a:off x="5108011" y="663561"/>
            <a:ext cx="2700" cy="9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4"/>
          <p:cNvSpPr txBox="1"/>
          <p:nvPr/>
        </p:nvSpPr>
        <p:spPr>
          <a:xfrm>
            <a:off x="4526962" y="541526"/>
            <a:ext cx="5811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load</a:t>
            </a:r>
            <a:endParaRPr sz="1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4"/>
          <p:cNvSpPr txBox="1"/>
          <p:nvPr/>
        </p:nvSpPr>
        <p:spPr>
          <a:xfrm>
            <a:off x="4578862" y="1082483"/>
            <a:ext cx="1238700" cy="22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Registro 1 bit</a:t>
            </a:r>
            <a:endParaRPr sz="9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" name="Google Shape;215;p24"/>
          <p:cNvCxnSpPr/>
          <p:nvPr/>
        </p:nvCxnSpPr>
        <p:spPr>
          <a:xfrm flipH="1">
            <a:off x="5108011" y="982979"/>
            <a:ext cx="2700" cy="9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4"/>
          <p:cNvSpPr txBox="1"/>
          <p:nvPr/>
        </p:nvSpPr>
        <p:spPr>
          <a:xfrm>
            <a:off x="4526962" y="860944"/>
            <a:ext cx="5811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load</a:t>
            </a:r>
            <a:endParaRPr sz="1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4573984" y="1401567"/>
            <a:ext cx="1238700" cy="22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Registro 1 bit</a:t>
            </a:r>
            <a:endParaRPr sz="9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8" name="Google Shape;218;p24"/>
          <p:cNvCxnSpPr/>
          <p:nvPr/>
        </p:nvCxnSpPr>
        <p:spPr>
          <a:xfrm flipH="1">
            <a:off x="5103133" y="1302063"/>
            <a:ext cx="2700" cy="9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24"/>
          <p:cNvSpPr txBox="1"/>
          <p:nvPr/>
        </p:nvSpPr>
        <p:spPr>
          <a:xfrm>
            <a:off x="4522084" y="1180028"/>
            <a:ext cx="5811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load</a:t>
            </a:r>
            <a:endParaRPr sz="1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4573984" y="1720984"/>
            <a:ext cx="1238700" cy="22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Registro 1 bit</a:t>
            </a:r>
            <a:endParaRPr sz="9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1" name="Google Shape;221;p24"/>
          <p:cNvCxnSpPr/>
          <p:nvPr/>
        </p:nvCxnSpPr>
        <p:spPr>
          <a:xfrm flipH="1">
            <a:off x="5103133" y="1621481"/>
            <a:ext cx="2700" cy="9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24"/>
          <p:cNvSpPr txBox="1"/>
          <p:nvPr/>
        </p:nvSpPr>
        <p:spPr>
          <a:xfrm>
            <a:off x="4522084" y="1499446"/>
            <a:ext cx="5811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load</a:t>
            </a:r>
            <a:endParaRPr sz="1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4578862" y="2040735"/>
            <a:ext cx="1238700" cy="22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Registro 1 bit</a:t>
            </a:r>
            <a:endParaRPr sz="9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4" name="Google Shape;224;p24"/>
          <p:cNvCxnSpPr/>
          <p:nvPr/>
        </p:nvCxnSpPr>
        <p:spPr>
          <a:xfrm flipH="1">
            <a:off x="5108011" y="1941232"/>
            <a:ext cx="2700" cy="9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24"/>
          <p:cNvSpPr txBox="1"/>
          <p:nvPr/>
        </p:nvSpPr>
        <p:spPr>
          <a:xfrm>
            <a:off x="4526962" y="1819197"/>
            <a:ext cx="5811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load</a:t>
            </a:r>
            <a:endParaRPr sz="1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4578862" y="2360153"/>
            <a:ext cx="1238700" cy="22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Registro 1 bit</a:t>
            </a:r>
            <a:endParaRPr sz="9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7" name="Google Shape;227;p24"/>
          <p:cNvCxnSpPr/>
          <p:nvPr/>
        </p:nvCxnSpPr>
        <p:spPr>
          <a:xfrm flipH="1">
            <a:off x="5108011" y="2260649"/>
            <a:ext cx="2700" cy="9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24"/>
          <p:cNvSpPr txBox="1"/>
          <p:nvPr/>
        </p:nvSpPr>
        <p:spPr>
          <a:xfrm>
            <a:off x="4526962" y="2138614"/>
            <a:ext cx="5811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load</a:t>
            </a:r>
            <a:endParaRPr sz="1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4573984" y="2686431"/>
            <a:ext cx="1238700" cy="22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Registro 1 bit</a:t>
            </a:r>
            <a:endParaRPr sz="9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0" name="Google Shape;230;p24"/>
          <p:cNvCxnSpPr/>
          <p:nvPr/>
        </p:nvCxnSpPr>
        <p:spPr>
          <a:xfrm flipH="1">
            <a:off x="5103133" y="2586927"/>
            <a:ext cx="2700" cy="9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24"/>
          <p:cNvSpPr txBox="1"/>
          <p:nvPr/>
        </p:nvSpPr>
        <p:spPr>
          <a:xfrm>
            <a:off x="4522084" y="2464892"/>
            <a:ext cx="5811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load</a:t>
            </a:r>
            <a:endParaRPr sz="1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4573984" y="3005848"/>
            <a:ext cx="1238700" cy="22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Registro 1 bit</a:t>
            </a:r>
            <a:endParaRPr sz="9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3" name="Google Shape;233;p24"/>
          <p:cNvCxnSpPr/>
          <p:nvPr/>
        </p:nvCxnSpPr>
        <p:spPr>
          <a:xfrm flipH="1">
            <a:off x="5103133" y="2906345"/>
            <a:ext cx="2700" cy="9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24"/>
          <p:cNvSpPr txBox="1"/>
          <p:nvPr/>
        </p:nvSpPr>
        <p:spPr>
          <a:xfrm>
            <a:off x="4522084" y="2784310"/>
            <a:ext cx="5811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load</a:t>
            </a:r>
            <a:endParaRPr sz="1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4578862" y="3325599"/>
            <a:ext cx="1238700" cy="22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Registro 1 bit</a:t>
            </a:r>
            <a:endParaRPr sz="9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6" name="Google Shape;236;p24"/>
          <p:cNvCxnSpPr/>
          <p:nvPr/>
        </p:nvCxnSpPr>
        <p:spPr>
          <a:xfrm flipH="1">
            <a:off x="5108011" y="3226096"/>
            <a:ext cx="2700" cy="9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24"/>
          <p:cNvSpPr txBox="1"/>
          <p:nvPr/>
        </p:nvSpPr>
        <p:spPr>
          <a:xfrm>
            <a:off x="4526962" y="3104061"/>
            <a:ext cx="5811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load</a:t>
            </a:r>
            <a:endParaRPr sz="1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4"/>
          <p:cNvSpPr txBox="1"/>
          <p:nvPr/>
        </p:nvSpPr>
        <p:spPr>
          <a:xfrm>
            <a:off x="4578862" y="3645017"/>
            <a:ext cx="1238700" cy="22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Registro 1 bit</a:t>
            </a:r>
            <a:endParaRPr sz="9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9" name="Google Shape;239;p24"/>
          <p:cNvCxnSpPr/>
          <p:nvPr/>
        </p:nvCxnSpPr>
        <p:spPr>
          <a:xfrm flipH="1">
            <a:off x="5108011" y="3545513"/>
            <a:ext cx="2700" cy="9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24"/>
          <p:cNvSpPr txBox="1"/>
          <p:nvPr/>
        </p:nvSpPr>
        <p:spPr>
          <a:xfrm>
            <a:off x="4526962" y="3423478"/>
            <a:ext cx="5811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load</a:t>
            </a:r>
            <a:endParaRPr sz="1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4573984" y="3964101"/>
            <a:ext cx="1238700" cy="22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Registro 1 bit</a:t>
            </a:r>
            <a:endParaRPr sz="9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2" name="Google Shape;242;p24"/>
          <p:cNvCxnSpPr/>
          <p:nvPr/>
        </p:nvCxnSpPr>
        <p:spPr>
          <a:xfrm flipH="1">
            <a:off x="5103133" y="3864597"/>
            <a:ext cx="2700" cy="9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24"/>
          <p:cNvSpPr txBox="1"/>
          <p:nvPr/>
        </p:nvSpPr>
        <p:spPr>
          <a:xfrm>
            <a:off x="4522084" y="3742562"/>
            <a:ext cx="5811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load</a:t>
            </a:r>
            <a:endParaRPr sz="1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4"/>
          <p:cNvSpPr txBox="1"/>
          <p:nvPr/>
        </p:nvSpPr>
        <p:spPr>
          <a:xfrm>
            <a:off x="4573984" y="4283519"/>
            <a:ext cx="1238700" cy="22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Registro 1 bit</a:t>
            </a:r>
            <a:endParaRPr sz="9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5" name="Google Shape;245;p24"/>
          <p:cNvCxnSpPr/>
          <p:nvPr/>
        </p:nvCxnSpPr>
        <p:spPr>
          <a:xfrm flipH="1">
            <a:off x="5103133" y="4184015"/>
            <a:ext cx="2700" cy="9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24"/>
          <p:cNvSpPr txBox="1"/>
          <p:nvPr/>
        </p:nvSpPr>
        <p:spPr>
          <a:xfrm>
            <a:off x="4522084" y="4061980"/>
            <a:ext cx="5811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load</a:t>
            </a:r>
            <a:endParaRPr sz="1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4"/>
          <p:cNvSpPr txBox="1"/>
          <p:nvPr/>
        </p:nvSpPr>
        <p:spPr>
          <a:xfrm>
            <a:off x="4578862" y="4603269"/>
            <a:ext cx="1238700" cy="22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Registro 1 bit</a:t>
            </a:r>
            <a:endParaRPr sz="9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8" name="Google Shape;248;p24"/>
          <p:cNvCxnSpPr/>
          <p:nvPr/>
        </p:nvCxnSpPr>
        <p:spPr>
          <a:xfrm flipH="1">
            <a:off x="5108011" y="4503766"/>
            <a:ext cx="2700" cy="9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24"/>
          <p:cNvSpPr txBox="1"/>
          <p:nvPr/>
        </p:nvSpPr>
        <p:spPr>
          <a:xfrm>
            <a:off x="4526962" y="4381731"/>
            <a:ext cx="5811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load</a:t>
            </a:r>
            <a:endParaRPr sz="1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4578862" y="4922687"/>
            <a:ext cx="1238700" cy="22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Registro 1 bit</a:t>
            </a:r>
            <a:endParaRPr sz="9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1" name="Google Shape;251;p24"/>
          <p:cNvCxnSpPr/>
          <p:nvPr/>
        </p:nvCxnSpPr>
        <p:spPr>
          <a:xfrm flipH="1">
            <a:off x="5108011" y="4823183"/>
            <a:ext cx="2700" cy="9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24"/>
          <p:cNvSpPr txBox="1"/>
          <p:nvPr/>
        </p:nvSpPr>
        <p:spPr>
          <a:xfrm>
            <a:off x="4526962" y="4701148"/>
            <a:ext cx="5811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load</a:t>
            </a:r>
            <a:endParaRPr sz="1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4"/>
          <p:cNvSpPr txBox="1"/>
          <p:nvPr/>
        </p:nvSpPr>
        <p:spPr>
          <a:xfrm>
            <a:off x="7248384" y="2647247"/>
            <a:ext cx="1238700" cy="22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Roboto"/>
                <a:ea typeface="Roboto"/>
                <a:cs typeface="Roboto"/>
                <a:sym typeface="Roboto"/>
              </a:rPr>
              <a:t>| | | | | | | | | | | | | |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4" name="Google Shape;254;p24"/>
          <p:cNvCxnSpPr>
            <a:stCxn id="253" idx="3"/>
          </p:cNvCxnSpPr>
          <p:nvPr/>
        </p:nvCxnSpPr>
        <p:spPr>
          <a:xfrm>
            <a:off x="8487084" y="2758097"/>
            <a:ext cx="259500" cy="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24"/>
          <p:cNvCxnSpPr/>
          <p:nvPr/>
        </p:nvCxnSpPr>
        <p:spPr>
          <a:xfrm flipH="1">
            <a:off x="7777533" y="2547743"/>
            <a:ext cx="2700" cy="9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24"/>
          <p:cNvCxnSpPr/>
          <p:nvPr/>
        </p:nvCxnSpPr>
        <p:spPr>
          <a:xfrm>
            <a:off x="6992016" y="2757361"/>
            <a:ext cx="259500" cy="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24"/>
          <p:cNvSpPr txBox="1"/>
          <p:nvPr/>
        </p:nvSpPr>
        <p:spPr>
          <a:xfrm>
            <a:off x="6741296" y="2534573"/>
            <a:ext cx="3633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latin typeface="Roboto"/>
                <a:ea typeface="Roboto"/>
                <a:cs typeface="Roboto"/>
                <a:sym typeface="Roboto"/>
              </a:rPr>
              <a:t>16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24"/>
          <p:cNvSpPr txBox="1"/>
          <p:nvPr/>
        </p:nvSpPr>
        <p:spPr>
          <a:xfrm>
            <a:off x="8669048" y="2567667"/>
            <a:ext cx="4464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out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latin typeface="Roboto"/>
                <a:ea typeface="Roboto"/>
                <a:cs typeface="Roboto"/>
                <a:sym typeface="Roboto"/>
              </a:rPr>
              <a:t>16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4"/>
          <p:cNvSpPr txBox="1"/>
          <p:nvPr/>
        </p:nvSpPr>
        <p:spPr>
          <a:xfrm>
            <a:off x="7196484" y="2404509"/>
            <a:ext cx="5811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load</a:t>
            </a:r>
            <a:endParaRPr sz="1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0" name="Google Shape;260;p24"/>
          <p:cNvCxnSpPr>
            <a:endCxn id="250" idx="1"/>
          </p:cNvCxnSpPr>
          <p:nvPr/>
        </p:nvCxnSpPr>
        <p:spPr>
          <a:xfrm>
            <a:off x="4573462" y="240137"/>
            <a:ext cx="5400" cy="4793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4"/>
          <p:cNvCxnSpPr/>
          <p:nvPr/>
        </p:nvCxnSpPr>
        <p:spPr>
          <a:xfrm>
            <a:off x="5812687" y="330662"/>
            <a:ext cx="5400" cy="4793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24"/>
          <p:cNvSpPr/>
          <p:nvPr/>
        </p:nvSpPr>
        <p:spPr>
          <a:xfrm>
            <a:off x="5103125" y="558942"/>
            <a:ext cx="123600" cy="99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4"/>
          <p:cNvSpPr/>
          <p:nvPr/>
        </p:nvSpPr>
        <p:spPr>
          <a:xfrm>
            <a:off x="5103125" y="233866"/>
            <a:ext cx="123600" cy="99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4"/>
          <p:cNvSpPr/>
          <p:nvPr/>
        </p:nvSpPr>
        <p:spPr>
          <a:xfrm>
            <a:off x="5103125" y="1202337"/>
            <a:ext cx="123600" cy="99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4"/>
          <p:cNvSpPr/>
          <p:nvPr/>
        </p:nvSpPr>
        <p:spPr>
          <a:xfrm>
            <a:off x="5103125" y="877260"/>
            <a:ext cx="123600" cy="99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4"/>
          <p:cNvSpPr/>
          <p:nvPr/>
        </p:nvSpPr>
        <p:spPr>
          <a:xfrm>
            <a:off x="5103125" y="1834066"/>
            <a:ext cx="123600" cy="99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4"/>
          <p:cNvSpPr/>
          <p:nvPr/>
        </p:nvSpPr>
        <p:spPr>
          <a:xfrm>
            <a:off x="5103125" y="1508989"/>
            <a:ext cx="123600" cy="99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4"/>
          <p:cNvSpPr/>
          <p:nvPr/>
        </p:nvSpPr>
        <p:spPr>
          <a:xfrm>
            <a:off x="5103125" y="2477460"/>
            <a:ext cx="123600" cy="99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4"/>
          <p:cNvSpPr/>
          <p:nvPr/>
        </p:nvSpPr>
        <p:spPr>
          <a:xfrm>
            <a:off x="5103125" y="2152383"/>
            <a:ext cx="123600" cy="99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4"/>
          <p:cNvSpPr/>
          <p:nvPr/>
        </p:nvSpPr>
        <p:spPr>
          <a:xfrm>
            <a:off x="5103125" y="3122707"/>
            <a:ext cx="123600" cy="99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4"/>
          <p:cNvSpPr/>
          <p:nvPr/>
        </p:nvSpPr>
        <p:spPr>
          <a:xfrm>
            <a:off x="5103125" y="2797630"/>
            <a:ext cx="123600" cy="99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"/>
          <p:cNvSpPr/>
          <p:nvPr/>
        </p:nvSpPr>
        <p:spPr>
          <a:xfrm>
            <a:off x="5103125" y="3766101"/>
            <a:ext cx="123600" cy="99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"/>
          <p:cNvSpPr/>
          <p:nvPr/>
        </p:nvSpPr>
        <p:spPr>
          <a:xfrm>
            <a:off x="5103125" y="3441024"/>
            <a:ext cx="123600" cy="99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4"/>
          <p:cNvSpPr/>
          <p:nvPr/>
        </p:nvSpPr>
        <p:spPr>
          <a:xfrm>
            <a:off x="5103125" y="4397830"/>
            <a:ext cx="123600" cy="99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5103125" y="4072754"/>
            <a:ext cx="123600" cy="99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5103125" y="5041224"/>
            <a:ext cx="123600" cy="99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"/>
          <p:cNvSpPr/>
          <p:nvPr/>
        </p:nvSpPr>
        <p:spPr>
          <a:xfrm>
            <a:off x="5103125" y="4716148"/>
            <a:ext cx="123600" cy="99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8" name="Google Shape;278;p24"/>
          <p:cNvCxnSpPr/>
          <p:nvPr/>
        </p:nvCxnSpPr>
        <p:spPr>
          <a:xfrm>
            <a:off x="5812684" y="539547"/>
            <a:ext cx="259500" cy="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24"/>
          <p:cNvCxnSpPr/>
          <p:nvPr/>
        </p:nvCxnSpPr>
        <p:spPr>
          <a:xfrm>
            <a:off x="4317616" y="538811"/>
            <a:ext cx="259500" cy="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24"/>
          <p:cNvSpPr txBox="1"/>
          <p:nvPr/>
        </p:nvSpPr>
        <p:spPr>
          <a:xfrm>
            <a:off x="4066896" y="316023"/>
            <a:ext cx="3633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24"/>
          <p:cNvSpPr txBox="1"/>
          <p:nvPr/>
        </p:nvSpPr>
        <p:spPr>
          <a:xfrm>
            <a:off x="5994648" y="349117"/>
            <a:ext cx="4464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out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2" name="Google Shape;282;p24"/>
          <p:cNvCxnSpPr/>
          <p:nvPr/>
        </p:nvCxnSpPr>
        <p:spPr>
          <a:xfrm>
            <a:off x="5812684" y="864623"/>
            <a:ext cx="259500" cy="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24"/>
          <p:cNvCxnSpPr/>
          <p:nvPr/>
        </p:nvCxnSpPr>
        <p:spPr>
          <a:xfrm>
            <a:off x="4317616" y="863887"/>
            <a:ext cx="259500" cy="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24"/>
          <p:cNvSpPr txBox="1"/>
          <p:nvPr/>
        </p:nvSpPr>
        <p:spPr>
          <a:xfrm>
            <a:off x="4066896" y="641100"/>
            <a:ext cx="3633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4"/>
          <p:cNvSpPr txBox="1"/>
          <p:nvPr/>
        </p:nvSpPr>
        <p:spPr>
          <a:xfrm>
            <a:off x="5994648" y="674194"/>
            <a:ext cx="4464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out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6" name="Google Shape;286;p24"/>
          <p:cNvCxnSpPr/>
          <p:nvPr/>
        </p:nvCxnSpPr>
        <p:spPr>
          <a:xfrm>
            <a:off x="5812684" y="1169423"/>
            <a:ext cx="259500" cy="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24"/>
          <p:cNvCxnSpPr/>
          <p:nvPr/>
        </p:nvCxnSpPr>
        <p:spPr>
          <a:xfrm>
            <a:off x="4317616" y="1168687"/>
            <a:ext cx="259500" cy="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24"/>
          <p:cNvSpPr txBox="1"/>
          <p:nvPr/>
        </p:nvSpPr>
        <p:spPr>
          <a:xfrm>
            <a:off x="4066896" y="945900"/>
            <a:ext cx="3633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24"/>
          <p:cNvSpPr txBox="1"/>
          <p:nvPr/>
        </p:nvSpPr>
        <p:spPr>
          <a:xfrm>
            <a:off x="5994648" y="978994"/>
            <a:ext cx="4464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out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0" name="Google Shape;290;p24"/>
          <p:cNvCxnSpPr/>
          <p:nvPr/>
        </p:nvCxnSpPr>
        <p:spPr>
          <a:xfrm>
            <a:off x="5812684" y="1503111"/>
            <a:ext cx="259500" cy="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4"/>
          <p:cNvCxnSpPr/>
          <p:nvPr/>
        </p:nvCxnSpPr>
        <p:spPr>
          <a:xfrm>
            <a:off x="4317616" y="1502375"/>
            <a:ext cx="259500" cy="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24"/>
          <p:cNvSpPr txBox="1"/>
          <p:nvPr/>
        </p:nvSpPr>
        <p:spPr>
          <a:xfrm>
            <a:off x="4066896" y="1279588"/>
            <a:ext cx="3633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24"/>
          <p:cNvSpPr txBox="1"/>
          <p:nvPr/>
        </p:nvSpPr>
        <p:spPr>
          <a:xfrm>
            <a:off x="5994648" y="1312681"/>
            <a:ext cx="4464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out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4" name="Google Shape;294;p24"/>
          <p:cNvCxnSpPr/>
          <p:nvPr/>
        </p:nvCxnSpPr>
        <p:spPr>
          <a:xfrm>
            <a:off x="5812684" y="1807911"/>
            <a:ext cx="259500" cy="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4"/>
          <p:cNvCxnSpPr/>
          <p:nvPr/>
        </p:nvCxnSpPr>
        <p:spPr>
          <a:xfrm>
            <a:off x="4317616" y="1807175"/>
            <a:ext cx="259500" cy="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24"/>
          <p:cNvSpPr txBox="1"/>
          <p:nvPr/>
        </p:nvSpPr>
        <p:spPr>
          <a:xfrm>
            <a:off x="4066896" y="1584388"/>
            <a:ext cx="3633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24"/>
          <p:cNvSpPr txBox="1"/>
          <p:nvPr/>
        </p:nvSpPr>
        <p:spPr>
          <a:xfrm>
            <a:off x="5994648" y="1617481"/>
            <a:ext cx="4464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out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8" name="Google Shape;298;p24"/>
          <p:cNvCxnSpPr/>
          <p:nvPr/>
        </p:nvCxnSpPr>
        <p:spPr>
          <a:xfrm>
            <a:off x="5812684" y="2132988"/>
            <a:ext cx="259500" cy="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24"/>
          <p:cNvCxnSpPr/>
          <p:nvPr/>
        </p:nvCxnSpPr>
        <p:spPr>
          <a:xfrm>
            <a:off x="4317616" y="2132252"/>
            <a:ext cx="259500" cy="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p24"/>
          <p:cNvSpPr txBox="1"/>
          <p:nvPr/>
        </p:nvSpPr>
        <p:spPr>
          <a:xfrm>
            <a:off x="4066896" y="1909464"/>
            <a:ext cx="3633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24"/>
          <p:cNvSpPr txBox="1"/>
          <p:nvPr/>
        </p:nvSpPr>
        <p:spPr>
          <a:xfrm>
            <a:off x="5994648" y="1942558"/>
            <a:ext cx="4464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out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2" name="Google Shape;302;p24"/>
          <p:cNvCxnSpPr/>
          <p:nvPr/>
        </p:nvCxnSpPr>
        <p:spPr>
          <a:xfrm>
            <a:off x="5812684" y="2437788"/>
            <a:ext cx="259500" cy="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24"/>
          <p:cNvCxnSpPr/>
          <p:nvPr/>
        </p:nvCxnSpPr>
        <p:spPr>
          <a:xfrm>
            <a:off x="4317616" y="2437052"/>
            <a:ext cx="259500" cy="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24"/>
          <p:cNvSpPr txBox="1"/>
          <p:nvPr/>
        </p:nvSpPr>
        <p:spPr>
          <a:xfrm>
            <a:off x="4066896" y="2214264"/>
            <a:ext cx="3633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24"/>
          <p:cNvSpPr txBox="1"/>
          <p:nvPr/>
        </p:nvSpPr>
        <p:spPr>
          <a:xfrm>
            <a:off x="5994648" y="2247358"/>
            <a:ext cx="4464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out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6" name="Google Shape;306;p24"/>
          <p:cNvCxnSpPr/>
          <p:nvPr/>
        </p:nvCxnSpPr>
        <p:spPr>
          <a:xfrm>
            <a:off x="5812684" y="2798511"/>
            <a:ext cx="259500" cy="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24"/>
          <p:cNvCxnSpPr/>
          <p:nvPr/>
        </p:nvCxnSpPr>
        <p:spPr>
          <a:xfrm>
            <a:off x="4317616" y="2797775"/>
            <a:ext cx="259500" cy="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24"/>
          <p:cNvSpPr txBox="1"/>
          <p:nvPr/>
        </p:nvSpPr>
        <p:spPr>
          <a:xfrm>
            <a:off x="4066896" y="2574988"/>
            <a:ext cx="3633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24"/>
          <p:cNvSpPr txBox="1"/>
          <p:nvPr/>
        </p:nvSpPr>
        <p:spPr>
          <a:xfrm>
            <a:off x="5994648" y="2608081"/>
            <a:ext cx="4464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out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0" name="Google Shape;310;p24"/>
          <p:cNvCxnSpPr/>
          <p:nvPr/>
        </p:nvCxnSpPr>
        <p:spPr>
          <a:xfrm>
            <a:off x="5812684" y="3103311"/>
            <a:ext cx="259500" cy="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24"/>
          <p:cNvCxnSpPr/>
          <p:nvPr/>
        </p:nvCxnSpPr>
        <p:spPr>
          <a:xfrm>
            <a:off x="4317616" y="3102575"/>
            <a:ext cx="259500" cy="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24"/>
          <p:cNvSpPr txBox="1"/>
          <p:nvPr/>
        </p:nvSpPr>
        <p:spPr>
          <a:xfrm>
            <a:off x="4066896" y="2879788"/>
            <a:ext cx="3633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24"/>
          <p:cNvSpPr txBox="1"/>
          <p:nvPr/>
        </p:nvSpPr>
        <p:spPr>
          <a:xfrm>
            <a:off x="5994648" y="2912881"/>
            <a:ext cx="4464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out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4" name="Google Shape;314;p24"/>
          <p:cNvCxnSpPr/>
          <p:nvPr/>
        </p:nvCxnSpPr>
        <p:spPr>
          <a:xfrm>
            <a:off x="5812684" y="3428388"/>
            <a:ext cx="259500" cy="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24"/>
          <p:cNvCxnSpPr/>
          <p:nvPr/>
        </p:nvCxnSpPr>
        <p:spPr>
          <a:xfrm>
            <a:off x="4317616" y="3427652"/>
            <a:ext cx="259500" cy="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p24"/>
          <p:cNvSpPr txBox="1"/>
          <p:nvPr/>
        </p:nvSpPr>
        <p:spPr>
          <a:xfrm>
            <a:off x="4066896" y="3204864"/>
            <a:ext cx="3633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24"/>
          <p:cNvSpPr txBox="1"/>
          <p:nvPr/>
        </p:nvSpPr>
        <p:spPr>
          <a:xfrm>
            <a:off x="5994648" y="3237958"/>
            <a:ext cx="4464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out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8" name="Google Shape;318;p24"/>
          <p:cNvCxnSpPr/>
          <p:nvPr/>
        </p:nvCxnSpPr>
        <p:spPr>
          <a:xfrm>
            <a:off x="5812684" y="3733188"/>
            <a:ext cx="259500" cy="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24"/>
          <p:cNvCxnSpPr/>
          <p:nvPr/>
        </p:nvCxnSpPr>
        <p:spPr>
          <a:xfrm>
            <a:off x="4317616" y="3732452"/>
            <a:ext cx="259500" cy="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24"/>
          <p:cNvSpPr txBox="1"/>
          <p:nvPr/>
        </p:nvSpPr>
        <p:spPr>
          <a:xfrm>
            <a:off x="4066896" y="3509664"/>
            <a:ext cx="3633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24"/>
          <p:cNvSpPr txBox="1"/>
          <p:nvPr/>
        </p:nvSpPr>
        <p:spPr>
          <a:xfrm>
            <a:off x="5994648" y="3542758"/>
            <a:ext cx="4464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out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2" name="Google Shape;322;p24"/>
          <p:cNvCxnSpPr/>
          <p:nvPr/>
        </p:nvCxnSpPr>
        <p:spPr>
          <a:xfrm>
            <a:off x="5812684" y="4066876"/>
            <a:ext cx="259500" cy="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24"/>
          <p:cNvCxnSpPr/>
          <p:nvPr/>
        </p:nvCxnSpPr>
        <p:spPr>
          <a:xfrm>
            <a:off x="4317616" y="4066140"/>
            <a:ext cx="259500" cy="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24"/>
          <p:cNvSpPr txBox="1"/>
          <p:nvPr/>
        </p:nvSpPr>
        <p:spPr>
          <a:xfrm>
            <a:off x="4066896" y="3843352"/>
            <a:ext cx="3633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24"/>
          <p:cNvSpPr txBox="1"/>
          <p:nvPr/>
        </p:nvSpPr>
        <p:spPr>
          <a:xfrm>
            <a:off x="5994648" y="3876446"/>
            <a:ext cx="4464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out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6" name="Google Shape;326;p24"/>
          <p:cNvCxnSpPr/>
          <p:nvPr/>
        </p:nvCxnSpPr>
        <p:spPr>
          <a:xfrm>
            <a:off x="5812684" y="4371676"/>
            <a:ext cx="259500" cy="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24"/>
          <p:cNvCxnSpPr/>
          <p:nvPr/>
        </p:nvCxnSpPr>
        <p:spPr>
          <a:xfrm>
            <a:off x="4317616" y="4370940"/>
            <a:ext cx="259500" cy="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24"/>
          <p:cNvSpPr txBox="1"/>
          <p:nvPr/>
        </p:nvSpPr>
        <p:spPr>
          <a:xfrm>
            <a:off x="4066896" y="4148152"/>
            <a:ext cx="3633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24"/>
          <p:cNvSpPr txBox="1"/>
          <p:nvPr/>
        </p:nvSpPr>
        <p:spPr>
          <a:xfrm>
            <a:off x="5994648" y="4181246"/>
            <a:ext cx="4464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out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0" name="Google Shape;330;p24"/>
          <p:cNvCxnSpPr/>
          <p:nvPr/>
        </p:nvCxnSpPr>
        <p:spPr>
          <a:xfrm>
            <a:off x="5812684" y="4696752"/>
            <a:ext cx="259500" cy="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24"/>
          <p:cNvCxnSpPr/>
          <p:nvPr/>
        </p:nvCxnSpPr>
        <p:spPr>
          <a:xfrm>
            <a:off x="4317616" y="4696016"/>
            <a:ext cx="259500" cy="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2" name="Google Shape;332;p24"/>
          <p:cNvSpPr txBox="1"/>
          <p:nvPr/>
        </p:nvSpPr>
        <p:spPr>
          <a:xfrm>
            <a:off x="4066896" y="4473229"/>
            <a:ext cx="3633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24"/>
          <p:cNvSpPr txBox="1"/>
          <p:nvPr/>
        </p:nvSpPr>
        <p:spPr>
          <a:xfrm>
            <a:off x="5994648" y="4506323"/>
            <a:ext cx="4464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out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4" name="Google Shape;334;p24"/>
          <p:cNvCxnSpPr/>
          <p:nvPr/>
        </p:nvCxnSpPr>
        <p:spPr>
          <a:xfrm>
            <a:off x="5812684" y="5001552"/>
            <a:ext cx="259500" cy="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24"/>
          <p:cNvCxnSpPr/>
          <p:nvPr/>
        </p:nvCxnSpPr>
        <p:spPr>
          <a:xfrm>
            <a:off x="4317616" y="5000816"/>
            <a:ext cx="259500" cy="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Google Shape;336;p24"/>
          <p:cNvSpPr txBox="1"/>
          <p:nvPr/>
        </p:nvSpPr>
        <p:spPr>
          <a:xfrm>
            <a:off x="4066896" y="4778029"/>
            <a:ext cx="3633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24"/>
          <p:cNvSpPr txBox="1"/>
          <p:nvPr/>
        </p:nvSpPr>
        <p:spPr>
          <a:xfrm>
            <a:off x="5994648" y="4811123"/>
            <a:ext cx="4464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out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Memorias</a:t>
            </a:r>
            <a:endParaRPr/>
          </a:p>
        </p:txBody>
      </p:sp>
      <p:sp>
        <p:nvSpPr>
          <p:cNvPr id="343" name="Google Shape;343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RAM</a:t>
            </a:r>
            <a:endParaRPr/>
          </a:p>
        </p:txBody>
      </p:sp>
      <p:sp>
        <p:nvSpPr>
          <p:cNvPr id="344" name="Google Shape;344;p25"/>
          <p:cNvSpPr txBox="1"/>
          <p:nvPr/>
        </p:nvSpPr>
        <p:spPr>
          <a:xfrm rot="5400000">
            <a:off x="6582050" y="2773475"/>
            <a:ext cx="5043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latin typeface="Roboto"/>
                <a:ea typeface="Roboto"/>
                <a:cs typeface="Roboto"/>
                <a:sym typeface="Roboto"/>
              </a:rPr>
              <a:t>...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25"/>
          <p:cNvSpPr/>
          <p:nvPr/>
        </p:nvSpPr>
        <p:spPr>
          <a:xfrm>
            <a:off x="5668475" y="1815200"/>
            <a:ext cx="2413500" cy="1865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5"/>
          <p:cNvSpPr txBox="1"/>
          <p:nvPr/>
        </p:nvSpPr>
        <p:spPr>
          <a:xfrm>
            <a:off x="6214859" y="2138372"/>
            <a:ext cx="1238700" cy="22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Roboto"/>
                <a:ea typeface="Roboto"/>
                <a:cs typeface="Roboto"/>
                <a:sym typeface="Roboto"/>
              </a:rPr>
              <a:t>| | | | | | | | | | | | | |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25"/>
          <p:cNvSpPr txBox="1"/>
          <p:nvPr/>
        </p:nvSpPr>
        <p:spPr>
          <a:xfrm>
            <a:off x="6214859" y="2470207"/>
            <a:ext cx="1238700" cy="22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Roboto"/>
                <a:ea typeface="Roboto"/>
                <a:cs typeface="Roboto"/>
                <a:sym typeface="Roboto"/>
              </a:rPr>
              <a:t>| | | | | | | | | | | | | |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25"/>
          <p:cNvSpPr txBox="1"/>
          <p:nvPr/>
        </p:nvSpPr>
        <p:spPr>
          <a:xfrm>
            <a:off x="6215781" y="3226134"/>
            <a:ext cx="1238700" cy="22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Roboto"/>
                <a:ea typeface="Roboto"/>
                <a:cs typeface="Roboto"/>
                <a:sym typeface="Roboto"/>
              </a:rPr>
              <a:t>| | | | | | | | | | | | | |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25"/>
          <p:cNvSpPr txBox="1"/>
          <p:nvPr/>
        </p:nvSpPr>
        <p:spPr>
          <a:xfrm>
            <a:off x="6599375" y="1463200"/>
            <a:ext cx="5517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load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0" name="Google Shape;350;p25"/>
          <p:cNvCxnSpPr/>
          <p:nvPr/>
        </p:nvCxnSpPr>
        <p:spPr>
          <a:xfrm flipH="1">
            <a:off x="6833783" y="1724568"/>
            <a:ext cx="2700" cy="9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25"/>
          <p:cNvCxnSpPr/>
          <p:nvPr/>
        </p:nvCxnSpPr>
        <p:spPr>
          <a:xfrm rot="10800000">
            <a:off x="5134475" y="2246675"/>
            <a:ext cx="534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5"/>
          <p:cNvCxnSpPr/>
          <p:nvPr/>
        </p:nvCxnSpPr>
        <p:spPr>
          <a:xfrm rot="10800000">
            <a:off x="5134473" y="2951375"/>
            <a:ext cx="534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5"/>
          <p:cNvCxnSpPr/>
          <p:nvPr/>
        </p:nvCxnSpPr>
        <p:spPr>
          <a:xfrm>
            <a:off x="8081511" y="2694211"/>
            <a:ext cx="259500" cy="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Google Shape;354;p25"/>
          <p:cNvSpPr txBox="1"/>
          <p:nvPr/>
        </p:nvSpPr>
        <p:spPr>
          <a:xfrm>
            <a:off x="8263475" y="2503781"/>
            <a:ext cx="4464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out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25"/>
          <p:cNvSpPr txBox="1"/>
          <p:nvPr/>
        </p:nvSpPr>
        <p:spPr>
          <a:xfrm>
            <a:off x="5047771" y="1947298"/>
            <a:ext cx="3633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in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25"/>
          <p:cNvSpPr txBox="1"/>
          <p:nvPr/>
        </p:nvSpPr>
        <p:spPr>
          <a:xfrm>
            <a:off x="4939505" y="2613425"/>
            <a:ext cx="8211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address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25"/>
          <p:cNvSpPr/>
          <p:nvPr/>
        </p:nvSpPr>
        <p:spPr>
          <a:xfrm>
            <a:off x="6709250" y="3562792"/>
            <a:ext cx="123600" cy="99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5"/>
          <p:cNvSpPr txBox="1"/>
          <p:nvPr/>
        </p:nvSpPr>
        <p:spPr>
          <a:xfrm>
            <a:off x="2317800" y="4077350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Volátiles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25"/>
          <p:cNvSpPr txBox="1"/>
          <p:nvPr/>
        </p:nvSpPr>
        <p:spPr>
          <a:xfrm>
            <a:off x="110000" y="3261650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No-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Volátiles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/>
          <p:nvPr>
            <p:ph type="title"/>
          </p:nvPr>
        </p:nvSpPr>
        <p:spPr>
          <a:xfrm>
            <a:off x="265500" y="1209075"/>
            <a:ext cx="46668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 contador</a:t>
            </a:r>
            <a:endParaRPr/>
          </a:p>
        </p:txBody>
      </p:sp>
      <p:sp>
        <p:nvSpPr>
          <p:cNvPr id="365" name="Google Shape;365;p2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contador = 0</a:t>
            </a:r>
            <a:endParaRPr/>
          </a:p>
        </p:txBody>
      </p:sp>
      <p:sp>
        <p:nvSpPr>
          <p:cNvPr id="366" name="Google Shape;366;p26"/>
          <p:cNvSpPr txBox="1"/>
          <p:nvPr>
            <p:ph idx="1" type="subTitle"/>
          </p:nvPr>
        </p:nvSpPr>
        <p:spPr>
          <a:xfrm>
            <a:off x="3675675" y="102215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contador ++</a:t>
            </a:r>
            <a:endParaRPr/>
          </a:p>
        </p:txBody>
      </p:sp>
      <p:sp>
        <p:nvSpPr>
          <p:cNvPr id="367" name="Google Shape;367;p26"/>
          <p:cNvSpPr txBox="1"/>
          <p:nvPr>
            <p:ph idx="1" type="subTitle"/>
          </p:nvPr>
        </p:nvSpPr>
        <p:spPr>
          <a:xfrm>
            <a:off x="3943000" y="302647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contador = n</a:t>
            </a:r>
            <a:endParaRPr/>
          </a:p>
        </p:txBody>
      </p:sp>
      <p:sp>
        <p:nvSpPr>
          <p:cNvPr id="368" name="Google Shape;368;p26"/>
          <p:cNvSpPr txBox="1"/>
          <p:nvPr>
            <p:ph type="title"/>
          </p:nvPr>
        </p:nvSpPr>
        <p:spPr>
          <a:xfrm>
            <a:off x="4191375" y="3410750"/>
            <a:ext cx="46668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 txBox="1"/>
          <p:nvPr>
            <p:ph type="title"/>
          </p:nvPr>
        </p:nvSpPr>
        <p:spPr>
          <a:xfrm>
            <a:off x="138675" y="2147012"/>
            <a:ext cx="4045200" cy="28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CPU</a:t>
            </a:r>
            <a:endParaRPr b="0" sz="2400">
              <a:solidFill>
                <a:schemeClr val="dk2"/>
              </a:solidFill>
            </a:endParaRPr>
          </a:p>
        </p:txBody>
      </p:sp>
      <p:pic>
        <p:nvPicPr>
          <p:cNvPr id="374" name="Google Shape;374;p27"/>
          <p:cNvPicPr preferRelativeResize="0"/>
          <p:nvPr/>
        </p:nvPicPr>
        <p:blipFill rotWithShape="1">
          <a:blip r:embed="rId3">
            <a:alphaModFix/>
          </a:blip>
          <a:srcRect b="9789" l="0" r="29358" t="15932"/>
          <a:stretch/>
        </p:blipFill>
        <p:spPr>
          <a:xfrm>
            <a:off x="3649575" y="1047625"/>
            <a:ext cx="5140526" cy="3040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pu icono premium" id="375" name="Google Shape;375;p27" title="Cpu icono premium"/>
          <p:cNvPicPr preferRelativeResize="0"/>
          <p:nvPr/>
        </p:nvPicPr>
        <p:blipFill>
          <a:blip r:embed="rId4">
            <a:alphaModFix amt="32000"/>
          </a:blip>
          <a:stretch>
            <a:fillRect/>
          </a:stretch>
        </p:blipFill>
        <p:spPr>
          <a:xfrm>
            <a:off x="1817125" y="1794875"/>
            <a:ext cx="1641325" cy="164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Instrucción</a:t>
            </a:r>
            <a:r>
              <a:rPr lang="es"/>
              <a:t> A</a:t>
            </a:r>
            <a:endParaRPr/>
          </a:p>
        </p:txBody>
      </p:sp>
      <p:sp>
        <p:nvSpPr>
          <p:cNvPr id="381" name="Google Shape;381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OP CODE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FF0000"/>
                </a:solidFill>
              </a:rPr>
              <a:t>0</a:t>
            </a:r>
            <a:r>
              <a:rPr lang="es" sz="3300"/>
              <a:t>000000000010101</a:t>
            </a:r>
            <a:endParaRPr sz="3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0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Instrucción C</a:t>
            </a:r>
            <a:endParaRPr/>
          </a:p>
        </p:txBody>
      </p:sp>
      <p:sp>
        <p:nvSpPr>
          <p:cNvPr id="392" name="Google Shape;392;p3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destino = </a:t>
            </a:r>
            <a:r>
              <a:rPr lang="es"/>
              <a:t>cómputo</a:t>
            </a:r>
            <a:r>
              <a:rPr lang="es"/>
              <a:t> ; saltar</a:t>
            </a:r>
            <a:endParaRPr/>
          </a:p>
        </p:txBody>
      </p:sp>
      <p:sp>
        <p:nvSpPr>
          <p:cNvPr id="393" name="Google Shape;393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OPCODE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"/>
          <p:cNvSpPr txBox="1"/>
          <p:nvPr>
            <p:ph type="title"/>
          </p:nvPr>
        </p:nvSpPr>
        <p:spPr>
          <a:xfrm>
            <a:off x="265500" y="1209075"/>
            <a:ext cx="86766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FF0000"/>
                </a:solidFill>
              </a:rPr>
              <a:t>111 </a:t>
            </a:r>
            <a:r>
              <a:rPr lang="es" sz="3500">
                <a:solidFill>
                  <a:srgbClr val="FF9900"/>
                </a:solidFill>
              </a:rPr>
              <a:t>a c1 c2 c3 c4 c5 c6 </a:t>
            </a:r>
            <a:r>
              <a:rPr lang="es" sz="3500">
                <a:solidFill>
                  <a:srgbClr val="FF0000"/>
                </a:solidFill>
              </a:rPr>
              <a:t>d1 d2 d3 </a:t>
            </a:r>
            <a:r>
              <a:rPr lang="es" sz="3500">
                <a:solidFill>
                  <a:srgbClr val="38761D"/>
                </a:solidFill>
              </a:rPr>
              <a:t>j1 j2 j3</a:t>
            </a:r>
            <a:endParaRPr sz="35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38761D"/>
                </a:solidFill>
              </a:rPr>
              <a:t>1110000000000000</a:t>
            </a:r>
            <a:endParaRPr sz="3500">
              <a:solidFill>
                <a:srgbClr val="38761D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rgbClr val="6AA84F"/>
                </a:solidFill>
              </a:rPr>
              <a:t>analizando </a:t>
            </a:r>
            <a:r>
              <a:rPr lang="es" sz="3600"/>
              <a:t>la Hack</a:t>
            </a:r>
            <a:endParaRPr sz="2400"/>
          </a:p>
        </p:txBody>
      </p:sp>
      <p:sp>
        <p:nvSpPr>
          <p:cNvPr id="70" name="Google Shape;70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00101010101101011111100111010110010101010110010101010101010101011001010101010110101010010</a:t>
            </a:r>
            <a:r>
              <a:rPr lang="e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01101011010100101011001101101010101001111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11100111111111011011010110101110110110011010011010110110101011011100111011011100110101010101010110101</a:t>
            </a:r>
            <a:r>
              <a:rPr lang="es" sz="18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01100100101101101001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1001011001011001100101011010011001101001011010100101011001010101001010110011001000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450" y="1162900"/>
            <a:ext cx="3106225" cy="2733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2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I/O</a:t>
            </a:r>
            <a:endParaRPr/>
          </a:p>
        </p:txBody>
      </p:sp>
      <p:sp>
        <p:nvSpPr>
          <p:cNvPr id="404" name="Google Shape;404;p32"/>
          <p:cNvSpPr txBox="1"/>
          <p:nvPr>
            <p:ph idx="1" type="subTitle"/>
          </p:nvPr>
        </p:nvSpPr>
        <p:spPr>
          <a:xfrm>
            <a:off x="720000" y="2228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Pantalla</a:t>
            </a:r>
            <a:endParaRPr/>
          </a:p>
        </p:txBody>
      </p:sp>
      <p:pic>
        <p:nvPicPr>
          <p:cNvPr id="405" name="Google Shape;4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495" y="1209075"/>
            <a:ext cx="3522075" cy="300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3"/>
          <p:cNvSpPr txBox="1"/>
          <p:nvPr>
            <p:ph type="title"/>
          </p:nvPr>
        </p:nvSpPr>
        <p:spPr>
          <a:xfrm>
            <a:off x="417900" y="1361475"/>
            <a:ext cx="4045200" cy="15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I/O</a:t>
            </a:r>
            <a:endParaRPr/>
          </a:p>
        </p:txBody>
      </p:sp>
      <p:pic>
        <p:nvPicPr>
          <p:cNvPr id="411" name="Google Shape;4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50" y="2397825"/>
            <a:ext cx="4376100" cy="2251868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3"/>
          <p:cNvSpPr txBox="1"/>
          <p:nvPr>
            <p:ph idx="1" type="subTitle"/>
          </p:nvPr>
        </p:nvSpPr>
        <p:spPr>
          <a:xfrm>
            <a:off x="2262025" y="214685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Keyboard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rvard architecture - Wikipedia" id="417" name="Google Shape;4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925" y="975175"/>
            <a:ext cx="5527875" cy="351217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34"/>
          <p:cNvSpPr txBox="1"/>
          <p:nvPr/>
        </p:nvSpPr>
        <p:spPr>
          <a:xfrm>
            <a:off x="438125" y="565325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latin typeface="Roboto"/>
                <a:ea typeface="Roboto"/>
                <a:cs typeface="Roboto"/>
                <a:sym typeface="Roboto"/>
              </a:rPr>
              <a:t>Harvard</a:t>
            </a:r>
            <a:r>
              <a:rPr lang="es" sz="2500">
                <a:latin typeface="Roboto"/>
                <a:ea typeface="Roboto"/>
                <a:cs typeface="Roboto"/>
                <a:sym typeface="Roboto"/>
              </a:rPr>
              <a:t> Architecture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5"/>
          <p:cNvSpPr txBox="1"/>
          <p:nvPr>
            <p:ph idx="1" type="body"/>
          </p:nvPr>
        </p:nvSpPr>
        <p:spPr>
          <a:xfrm>
            <a:off x="4720400" y="980400"/>
            <a:ext cx="41460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/>
              <a:t>Lenguaje Ensamblador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Assembly Language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descr="Portfolio | Fabio Papa – Full-Stack Web Developer" id="424" name="Google Shape;4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825" y="172688"/>
            <a:ext cx="3625275" cy="47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6"/>
          <p:cNvSpPr/>
          <p:nvPr/>
        </p:nvSpPr>
        <p:spPr>
          <a:xfrm>
            <a:off x="4621475" y="190800"/>
            <a:ext cx="4494300" cy="414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6"/>
          <p:cNvSpPr txBox="1"/>
          <p:nvPr>
            <p:ph idx="1" type="subTitle"/>
          </p:nvPr>
        </p:nvSpPr>
        <p:spPr>
          <a:xfrm>
            <a:off x="265500" y="653700"/>
            <a:ext cx="4045200" cy="3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1"/>
                </a:solidFill>
              </a:rPr>
              <a:t>These </a:t>
            </a:r>
            <a:r>
              <a:rPr b="1" lang="es" sz="4000">
                <a:solidFill>
                  <a:srgbClr val="9900FF"/>
                </a:solidFill>
              </a:rPr>
              <a:t>r</a:t>
            </a:r>
            <a:r>
              <a:rPr b="1" lang="es" sz="3000">
                <a:solidFill>
                  <a:schemeClr val="dk1"/>
                </a:solidFill>
              </a:rPr>
              <a:t> mnemonics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/>
              <a:t>representación</a:t>
            </a:r>
            <a:r>
              <a:rPr lang="es" sz="1800"/>
              <a:t> de binarios</a:t>
            </a:r>
            <a:endParaRPr sz="1800"/>
          </a:p>
        </p:txBody>
      </p:sp>
      <p:sp>
        <p:nvSpPr>
          <p:cNvPr id="431" name="Google Shape;431;p36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Damn coders batman</a:t>
            </a:r>
            <a:endParaRPr i="1"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32" name="Google Shape;432;p36"/>
          <p:cNvPicPr preferRelativeResize="0"/>
          <p:nvPr/>
        </p:nvPicPr>
        <p:blipFill rotWithShape="1">
          <a:blip r:embed="rId3">
            <a:alphaModFix/>
          </a:blip>
          <a:srcRect b="41712" l="14349" r="66415" t="39296"/>
          <a:stretch/>
        </p:blipFill>
        <p:spPr>
          <a:xfrm>
            <a:off x="6087025" y="1154775"/>
            <a:ext cx="1563202" cy="837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mpsons PNG images free download, Homer Simpson PNG" id="433" name="Google Shape;43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8750" y="3137500"/>
            <a:ext cx="1445075" cy="20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6"/>
          <p:cNvSpPr txBox="1"/>
          <p:nvPr/>
        </p:nvSpPr>
        <p:spPr>
          <a:xfrm>
            <a:off x="4670400" y="24095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lang="es" sz="1800">
                <a:latin typeface="Roboto"/>
                <a:ea typeface="Roboto"/>
                <a:cs typeface="Roboto"/>
                <a:sym typeface="Roboto"/>
              </a:rPr>
            </a:br>
            <a:br>
              <a:rPr lang="es" sz="1800">
                <a:latin typeface="Roboto"/>
                <a:ea typeface="Roboto"/>
                <a:cs typeface="Roboto"/>
                <a:sym typeface="Roboto"/>
              </a:rPr>
            </a:br>
            <a:br>
              <a:rPr lang="es" sz="1800">
                <a:latin typeface="Roboto"/>
                <a:ea typeface="Roboto"/>
                <a:cs typeface="Roboto"/>
                <a:sym typeface="Roboto"/>
              </a:rPr>
            </a:br>
            <a:r>
              <a:rPr lang="es" sz="1800">
                <a:latin typeface="Roboto"/>
                <a:ea typeface="Roboto"/>
                <a:cs typeface="Roboto"/>
                <a:sym typeface="Roboto"/>
              </a:rPr>
              <a:t>MMM...Mnemónicos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Símbolos</a:t>
            </a:r>
            <a:endParaRPr/>
          </a:p>
        </p:txBody>
      </p:sp>
      <p:pic>
        <p:nvPicPr>
          <p:cNvPr id="440" name="Google Shape;440;p37"/>
          <p:cNvPicPr preferRelativeResize="0"/>
          <p:nvPr/>
        </p:nvPicPr>
        <p:blipFill rotWithShape="1">
          <a:blip r:embed="rId3">
            <a:alphaModFix/>
          </a:blip>
          <a:srcRect b="31464" l="14208" r="31949" t="40096"/>
          <a:stretch/>
        </p:blipFill>
        <p:spPr>
          <a:xfrm>
            <a:off x="4697675" y="405725"/>
            <a:ext cx="4375651" cy="125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8"/>
          <p:cNvSpPr txBox="1"/>
          <p:nvPr/>
        </p:nvSpPr>
        <p:spPr>
          <a:xfrm>
            <a:off x="763775" y="1000325"/>
            <a:ext cx="38931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latin typeface="Roboto"/>
                <a:ea typeface="Roboto"/>
                <a:cs typeface="Roboto"/>
                <a:sym typeface="Roboto"/>
              </a:rPr>
              <a:t>Assembler</a:t>
            </a:r>
            <a:endParaRPr sz="3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38"/>
          <p:cNvSpPr txBox="1"/>
          <p:nvPr/>
        </p:nvSpPr>
        <p:spPr>
          <a:xfrm>
            <a:off x="4863350" y="4556400"/>
            <a:ext cx="38931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latin typeface="Roboto"/>
                <a:ea typeface="Roboto"/>
                <a:cs typeface="Roboto"/>
                <a:sym typeface="Roboto"/>
              </a:rPr>
              <a:t>Ensamblador</a:t>
            </a:r>
            <a:endParaRPr sz="3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ómo utilizar el Traductor de Google en un móvil sin conexión a ..." id="447" name="Google Shape;44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00" y="1953325"/>
            <a:ext cx="4286250" cy="2981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rtfolio | Fabio Papa – Full-Stack Web Developer" id="448" name="Google Shape;44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6050" y="172675"/>
            <a:ext cx="3625275" cy="47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‘Chas gracias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 amt="74000"/>
          </a:blip>
          <a:srcRect b="54800" l="31710" r="41442" t="18958"/>
          <a:stretch/>
        </p:blipFill>
        <p:spPr>
          <a:xfrm>
            <a:off x="3646300" y="1452125"/>
            <a:ext cx="5448475" cy="299572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type="title"/>
          </p:nvPr>
        </p:nvSpPr>
        <p:spPr>
          <a:xfrm>
            <a:off x="332625" y="182600"/>
            <a:ext cx="6620700" cy="17082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">
                <a:solidFill>
                  <a:srgbClr val="6AA84F"/>
                </a:solidFill>
              </a:rPr>
              <a:t>compuertas </a:t>
            </a:r>
            <a:r>
              <a:rPr lang="es"/>
              <a:t>lógicas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450" y="893000"/>
            <a:ext cx="3133701" cy="411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2759825" y="433675"/>
            <a:ext cx="3795000" cy="8220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">
                <a:solidFill>
                  <a:schemeClr val="accent5"/>
                </a:solidFill>
              </a:rPr>
              <a:t>NAND </a:t>
            </a:r>
            <a:r>
              <a:rPr lang="es"/>
              <a:t>GATE</a:t>
            </a:r>
            <a:endParaRPr b="0" sz="2400"/>
          </a:p>
        </p:txBody>
      </p:sp>
      <p:pic>
        <p:nvPicPr>
          <p:cNvPr descr="La Lógica Ic Original Ic Chips Sn74ls14n Dip-14 - Buy 74ls14 ..."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425" y="2826150"/>
            <a:ext cx="1869350" cy="1837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ógica NAND - Wikipedia, la enciclopedia libre"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157136"/>
            <a:ext cx="3133699" cy="13057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type="title"/>
          </p:nvPr>
        </p:nvSpPr>
        <p:spPr>
          <a:xfrm>
            <a:off x="276100" y="1749750"/>
            <a:ext cx="6436500" cy="8220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">
                <a:solidFill>
                  <a:srgbClr val="6AA84F"/>
                </a:solidFill>
              </a:rPr>
              <a:t>COMPUERTA</a:t>
            </a:r>
            <a:r>
              <a:rPr lang="es"/>
              <a:t> LÓGICA</a:t>
            </a:r>
            <a:endParaRPr b="0"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3310500"/>
            <a:ext cx="2386850" cy="1415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OR ANSI.svg - Wikimedia Commons"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1864125"/>
            <a:ext cx="2830524" cy="1415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AND ANSI.svg - Wikimedia Commons"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8873" y="1911675"/>
            <a:ext cx="2945126" cy="1472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ic Gates Not Icons - Download Free Vector Icons | Noun Project" id="94" name="Google Shape;94;p17"/>
          <p:cNvPicPr preferRelativeResize="0"/>
          <p:nvPr/>
        </p:nvPicPr>
        <p:blipFill rotWithShape="1">
          <a:blip r:embed="rId6">
            <a:alphaModFix/>
          </a:blip>
          <a:srcRect b="20168" l="0" r="0" t="20600"/>
          <a:stretch/>
        </p:blipFill>
        <p:spPr>
          <a:xfrm>
            <a:off x="5657175" y="3444450"/>
            <a:ext cx="2766825" cy="1415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XOR ANSI.svg - Wikipedia, la enciclopedia libre" id="95" name="Google Shape;9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0012" y="360006"/>
            <a:ext cx="2945076" cy="147253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1762950" y="890025"/>
            <a:ext cx="8592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6AA84F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XOR</a:t>
            </a:r>
            <a:endParaRPr sz="2100">
              <a:solidFill>
                <a:srgbClr val="6AA84F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1802550" y="2309438"/>
            <a:ext cx="6654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6AA84F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OR</a:t>
            </a:r>
            <a:endParaRPr sz="2100">
              <a:solidFill>
                <a:srgbClr val="6AA84F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6521838" y="3869625"/>
            <a:ext cx="8592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6AA84F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NOT</a:t>
            </a:r>
            <a:endParaRPr sz="2100">
              <a:solidFill>
                <a:srgbClr val="6AA84F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1429895" y="3779550"/>
            <a:ext cx="20661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6AA84F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DMUX</a:t>
            </a:r>
            <a:endParaRPr sz="2100">
              <a:solidFill>
                <a:srgbClr val="6AA84F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6798738" y="807300"/>
            <a:ext cx="9621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6AA84F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MUX</a:t>
            </a:r>
            <a:endParaRPr sz="2100">
              <a:solidFill>
                <a:srgbClr val="6AA84F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6521839" y="2365500"/>
            <a:ext cx="8592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6AA84F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AND</a:t>
            </a:r>
            <a:endParaRPr sz="2100">
              <a:solidFill>
                <a:srgbClr val="6AA84F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113350" y="360000"/>
            <a:ext cx="2386850" cy="150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59" y="3050017"/>
            <a:ext cx="4512166" cy="275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XOR from NAND.svg - Wikipedia, la enciclopedia libre"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925" y="412500"/>
            <a:ext cx="3371776" cy="112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332075" y="0"/>
            <a:ext cx="8592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6AA84F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XOR</a:t>
            </a:r>
            <a:endParaRPr sz="2100">
              <a:solidFill>
                <a:srgbClr val="6AA84F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pic>
        <p:nvPicPr>
          <p:cNvPr descr="Archivo:OR from NAND.svg - Wikipedia, la enciclopedia libre"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1250" y="1953200"/>
            <a:ext cx="2398375" cy="11991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832175" y="1588600"/>
            <a:ext cx="6654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6AA84F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OR</a:t>
            </a:r>
            <a:endParaRPr sz="2100">
              <a:solidFill>
                <a:srgbClr val="6AA84F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pic>
        <p:nvPicPr>
          <p:cNvPr descr="Archivo:NOT from NAND.svg - Wikipedia, la enciclopedia libre" id="112" name="Google Shape;11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3375" y="4231563"/>
            <a:ext cx="1839876" cy="7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6474900" y="3819075"/>
            <a:ext cx="8592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6AA84F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NOT</a:t>
            </a:r>
            <a:endParaRPr sz="2100">
              <a:solidFill>
                <a:srgbClr val="6AA84F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290920" y="3122625"/>
            <a:ext cx="20661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6AA84F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DMUX</a:t>
            </a:r>
            <a:endParaRPr sz="2100">
              <a:solidFill>
                <a:srgbClr val="6AA84F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5011500" y="339300"/>
            <a:ext cx="17892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6AA84F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MUX</a:t>
            </a:r>
            <a:endParaRPr sz="2100">
              <a:solidFill>
                <a:srgbClr val="6AA84F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pic>
        <p:nvPicPr>
          <p:cNvPr descr="Archivo:NOT from NAND.svg - Wikipedia, la enciclopedia libre" id="116" name="Google Shape;116;p18"/>
          <p:cNvPicPr preferRelativeResize="0"/>
          <p:nvPr/>
        </p:nvPicPr>
        <p:blipFill rotWithShape="1">
          <a:blip r:embed="rId6">
            <a:alphaModFix/>
          </a:blip>
          <a:srcRect b="0" l="21116" r="0" t="0"/>
          <a:stretch/>
        </p:blipFill>
        <p:spPr>
          <a:xfrm>
            <a:off x="6194775" y="2869375"/>
            <a:ext cx="1451299" cy="766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NOT from NAND.svg - Wikipedia, la enciclopedia libre" id="117" name="Google Shape;117;p18"/>
          <p:cNvPicPr preferRelativeResize="0"/>
          <p:nvPr/>
        </p:nvPicPr>
        <p:blipFill rotWithShape="1">
          <a:blip r:embed="rId6">
            <a:alphaModFix/>
          </a:blip>
          <a:srcRect b="0" l="27406" r="11621" t="0"/>
          <a:stretch/>
        </p:blipFill>
        <p:spPr>
          <a:xfrm>
            <a:off x="5184425" y="2869375"/>
            <a:ext cx="1121825" cy="7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4662101" y="2319925"/>
            <a:ext cx="8592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6AA84F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AND</a:t>
            </a:r>
            <a:endParaRPr sz="2100">
              <a:solidFill>
                <a:srgbClr val="6AA84F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944150" y="2869375"/>
            <a:ext cx="4014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4944150" y="3193175"/>
            <a:ext cx="2667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6474" y="507054"/>
            <a:ext cx="4437298" cy="1812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276100" y="620125"/>
            <a:ext cx="8715600" cy="16197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</a:rPr>
              <a:t>HDL</a:t>
            </a:r>
            <a:r>
              <a:rPr lang="es"/>
              <a:t>	-	</a:t>
            </a:r>
            <a:r>
              <a:rPr b="1" lang="es" sz="1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ˈlaNGɡwij</a:t>
            </a:r>
            <a:endParaRPr b="1" sz="15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pic>
        <p:nvPicPr>
          <p:cNvPr descr="Lógica NAND - Wikipedia, la enciclopedia libre" id="127" name="Google Shape;127;p19"/>
          <p:cNvPicPr preferRelativeResize="0"/>
          <p:nvPr/>
        </p:nvPicPr>
        <p:blipFill rotWithShape="1">
          <a:blip r:embed="rId3">
            <a:alphaModFix/>
          </a:blip>
          <a:srcRect b="0" l="0" r="783" t="0"/>
          <a:stretch/>
        </p:blipFill>
        <p:spPr>
          <a:xfrm>
            <a:off x="883100" y="2571750"/>
            <a:ext cx="2829202" cy="14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276250" y="1477225"/>
            <a:ext cx="87156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r">
              <a:lnSpc>
                <a:spcPct val="12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s" sz="2400">
                <a:solidFill>
                  <a:srgbClr val="222222"/>
                </a:solidFill>
              </a:rPr>
              <a:t>hardware description language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5841825" y="2395975"/>
            <a:ext cx="2898300" cy="16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CHIP Not {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IN </a:t>
            </a:r>
            <a:r>
              <a:rPr i="1" lang="es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in</a:t>
            </a:r>
            <a:r>
              <a:rPr i="1" lang="es">
                <a:latin typeface="Roboto"/>
                <a:ea typeface="Roboto"/>
                <a:cs typeface="Roboto"/>
                <a:sym typeface="Roboto"/>
              </a:rPr>
              <a:t>;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OUT </a:t>
            </a:r>
            <a:r>
              <a:rPr i="1" lang="es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out</a:t>
            </a:r>
            <a:r>
              <a:rPr i="1" lang="es">
                <a:latin typeface="Roboto"/>
                <a:ea typeface="Roboto"/>
                <a:cs typeface="Roboto"/>
                <a:sym typeface="Roboto"/>
              </a:rPr>
              <a:t>;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PARTES: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Nand (A=</a:t>
            </a:r>
            <a:r>
              <a:rPr lang="es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in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, B=</a:t>
            </a:r>
            <a:r>
              <a:rPr lang="es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in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, Q=</a:t>
            </a:r>
            <a:r>
              <a:rPr lang="es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out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);</a:t>
            </a:r>
            <a:br>
              <a:rPr lang="es">
                <a:latin typeface="Roboto"/>
                <a:ea typeface="Roboto"/>
                <a:cs typeface="Roboto"/>
                <a:sym typeface="Roboto"/>
              </a:rPr>
            </a:br>
            <a:r>
              <a:rPr b="1" lang="es">
                <a:latin typeface="Roboto"/>
                <a:ea typeface="Roboto"/>
                <a:cs typeface="Roboto"/>
                <a:sym typeface="Roboto"/>
              </a:rPr>
              <a:t>}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1210837" y="2953089"/>
            <a:ext cx="2025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in</a:t>
            </a:r>
            <a:endParaRPr sz="31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1210837" y="2371251"/>
            <a:ext cx="2025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in</a:t>
            </a:r>
            <a:endParaRPr sz="31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2799861" y="2660893"/>
            <a:ext cx="2025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out</a:t>
            </a:r>
            <a:endParaRPr sz="31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chivo:XOR ANSI.svg - Wikipedia, la enciclopedia libre"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06" y="659872"/>
            <a:ext cx="1583350" cy="791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AND ANSI.svg - Wikimedia Commons"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000" y="1451550"/>
            <a:ext cx="2037276" cy="1018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20"/>
          <p:cNvCxnSpPr/>
          <p:nvPr/>
        </p:nvCxnSpPr>
        <p:spPr>
          <a:xfrm>
            <a:off x="443575" y="1214100"/>
            <a:ext cx="20400" cy="54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0"/>
          <p:cNvCxnSpPr/>
          <p:nvPr/>
        </p:nvCxnSpPr>
        <p:spPr>
          <a:xfrm rot="10800000">
            <a:off x="267950" y="903175"/>
            <a:ext cx="182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0"/>
          <p:cNvCxnSpPr/>
          <p:nvPr/>
        </p:nvCxnSpPr>
        <p:spPr>
          <a:xfrm>
            <a:off x="294875" y="909950"/>
            <a:ext cx="0" cy="125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0"/>
          <p:cNvCxnSpPr/>
          <p:nvPr/>
        </p:nvCxnSpPr>
        <p:spPr>
          <a:xfrm flipH="1" rot="10800000">
            <a:off x="281357" y="2160357"/>
            <a:ext cx="209400" cy="13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20"/>
          <p:cNvSpPr txBox="1"/>
          <p:nvPr/>
        </p:nvSpPr>
        <p:spPr>
          <a:xfrm>
            <a:off x="-36300" y="1796750"/>
            <a:ext cx="6390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5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565100" y="1432650"/>
            <a:ext cx="4155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5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Archivo:XOR ANSI.svg - Wikipedia, la enciclopedia libre"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370" y="640056"/>
            <a:ext cx="1583350" cy="791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AND ANSI.svg - Wikimedia Commons"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9365" y="1424975"/>
            <a:ext cx="2037276" cy="1018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0"/>
          <p:cNvCxnSpPr/>
          <p:nvPr/>
        </p:nvCxnSpPr>
        <p:spPr>
          <a:xfrm>
            <a:off x="3173940" y="1187525"/>
            <a:ext cx="20400" cy="547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0"/>
          <p:cNvCxnSpPr/>
          <p:nvPr/>
        </p:nvCxnSpPr>
        <p:spPr>
          <a:xfrm rot="10800000">
            <a:off x="2998315" y="876600"/>
            <a:ext cx="182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0"/>
          <p:cNvCxnSpPr/>
          <p:nvPr/>
        </p:nvCxnSpPr>
        <p:spPr>
          <a:xfrm>
            <a:off x="3025240" y="883375"/>
            <a:ext cx="0" cy="125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0"/>
          <p:cNvCxnSpPr/>
          <p:nvPr/>
        </p:nvCxnSpPr>
        <p:spPr>
          <a:xfrm flipH="1" rot="10800000">
            <a:off x="3011722" y="2133782"/>
            <a:ext cx="209400" cy="13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0"/>
          <p:cNvSpPr txBox="1"/>
          <p:nvPr/>
        </p:nvSpPr>
        <p:spPr>
          <a:xfrm>
            <a:off x="3295465" y="1406068"/>
            <a:ext cx="38931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b="1" sz="15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4153965" y="677905"/>
            <a:ext cx="38931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sum</a:t>
            </a:r>
            <a:endParaRPr b="1" sz="15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3" name="Google Shape;153;p20"/>
          <p:cNvCxnSpPr/>
          <p:nvPr/>
        </p:nvCxnSpPr>
        <p:spPr>
          <a:xfrm>
            <a:off x="2396850" y="436618"/>
            <a:ext cx="0" cy="125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File:OR ANSI.svg - Wikimedia Commons" id="154" name="Google Shape;15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1721463" y="2915941"/>
            <a:ext cx="1889350" cy="944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20"/>
          <p:cNvCxnSpPr/>
          <p:nvPr/>
        </p:nvCxnSpPr>
        <p:spPr>
          <a:xfrm>
            <a:off x="2234675" y="1964325"/>
            <a:ext cx="256800" cy="60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0"/>
          <p:cNvCxnSpPr/>
          <p:nvPr/>
        </p:nvCxnSpPr>
        <p:spPr>
          <a:xfrm>
            <a:off x="4999050" y="1944050"/>
            <a:ext cx="6900" cy="70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0"/>
          <p:cNvCxnSpPr/>
          <p:nvPr/>
        </p:nvCxnSpPr>
        <p:spPr>
          <a:xfrm>
            <a:off x="2863250" y="2559100"/>
            <a:ext cx="2149200" cy="7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0"/>
          <p:cNvSpPr txBox="1"/>
          <p:nvPr/>
        </p:nvSpPr>
        <p:spPr>
          <a:xfrm>
            <a:off x="2609890" y="3729880"/>
            <a:ext cx="38931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carry</a:t>
            </a:r>
            <a:endParaRPr b="1" sz="15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4999050" y="1953325"/>
            <a:ext cx="4066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CHIP FullAdder {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</a:t>
            </a:r>
            <a:r>
              <a:rPr b="1" lang="es"/>
              <a:t>IN 		</a:t>
            </a:r>
            <a:r>
              <a:rPr lang="es"/>
              <a:t>a, b, c;  // 1-bit inputs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</a:t>
            </a:r>
            <a:r>
              <a:rPr b="1" lang="es"/>
              <a:t>OUT</a:t>
            </a:r>
            <a:r>
              <a:rPr lang="es"/>
              <a:t> 	sum,     // Right bit of a + b +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		carry;   // Left bit of a + b +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PARTS: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HalfAdder</a:t>
            </a:r>
            <a:r>
              <a:rPr lang="es"/>
              <a:t>(a=a,b=b,sum=ab,carry=cab);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HalfAdder</a:t>
            </a:r>
            <a:r>
              <a:rPr lang="es"/>
              <a:t>(a=c,b=ab,sum=sum,carry=s);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Or</a:t>
            </a:r>
            <a:r>
              <a:rPr lang="es"/>
              <a:t>(a=cab,b=s,out=carry);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}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138675" y="2147012"/>
            <a:ext cx="4045200" cy="28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Unidad </a:t>
            </a:r>
            <a:r>
              <a:rPr lang="es"/>
              <a:t>Lógica</a:t>
            </a:r>
            <a:r>
              <a:rPr lang="es"/>
              <a:t> </a:t>
            </a:r>
            <a:r>
              <a:rPr lang="es"/>
              <a:t>Aritmética</a:t>
            </a:r>
            <a:endParaRPr b="0" sz="2400">
              <a:solidFill>
                <a:schemeClr val="dk2"/>
              </a:solidFill>
            </a:endParaRPr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0750" y="960387"/>
            <a:ext cx="3761950" cy="32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