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26" r:id="rId2"/>
    <p:sldId id="328" r:id="rId3"/>
    <p:sldId id="329" r:id="rId4"/>
    <p:sldId id="330" r:id="rId5"/>
    <p:sldId id="333" r:id="rId6"/>
    <p:sldId id="334" r:id="rId7"/>
    <p:sldId id="335" r:id="rId8"/>
    <p:sldId id="331" r:id="rId9"/>
    <p:sldId id="337" r:id="rId10"/>
    <p:sldId id="332" r:id="rId11"/>
    <p:sldId id="33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86286" autoAdjust="0"/>
  </p:normalViewPr>
  <p:slideViewPr>
    <p:cSldViewPr>
      <p:cViewPr>
        <p:scale>
          <a:sx n="100" d="100"/>
          <a:sy n="100" d="100"/>
        </p:scale>
        <p:origin x="-1866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96A904-EC17-46DD-9A74-844D27735508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2" csCatId="colorful" phldr="1"/>
      <dgm:spPr/>
    </dgm:pt>
    <dgm:pt modelId="{C5D1E905-C3A3-415C-9AA8-F5FEFBCF7DED}">
      <dgm:prSet phldrT="[Text]"/>
      <dgm:spPr/>
      <dgm:t>
        <a:bodyPr/>
        <a:lstStyle/>
        <a:p>
          <a:r>
            <a:rPr lang="de-DE" dirty="0" smtClean="0"/>
            <a:t>Basis-</a:t>
          </a:r>
        </a:p>
        <a:p>
          <a:r>
            <a:rPr lang="de-DE" dirty="0" smtClean="0"/>
            <a:t>belohnung</a:t>
          </a:r>
          <a:endParaRPr lang="de-DE" dirty="0"/>
        </a:p>
      </dgm:t>
    </dgm:pt>
    <dgm:pt modelId="{9059FE63-32EB-4E2F-A8B8-6FA9E9A0A49F}" type="parTrans" cxnId="{25990E6B-D642-437B-AB7B-AE6AAD2D3059}">
      <dgm:prSet/>
      <dgm:spPr/>
      <dgm:t>
        <a:bodyPr/>
        <a:lstStyle/>
        <a:p>
          <a:endParaRPr lang="de-DE"/>
        </a:p>
      </dgm:t>
    </dgm:pt>
    <dgm:pt modelId="{97FC09AB-E878-4146-90E0-C85A87C0DB82}" type="sibTrans" cxnId="{25990E6B-D642-437B-AB7B-AE6AAD2D3059}">
      <dgm:prSet/>
      <dgm:spPr/>
      <dgm:t>
        <a:bodyPr/>
        <a:lstStyle/>
        <a:p>
          <a:endParaRPr lang="de-DE" dirty="0"/>
        </a:p>
      </dgm:t>
    </dgm:pt>
    <dgm:pt modelId="{78A22DDE-B34A-452C-B1EF-903293440B21}">
      <dgm:prSet phldrT="[Text]"/>
      <dgm:spPr/>
      <dgm:t>
        <a:bodyPr/>
        <a:lstStyle/>
        <a:p>
          <a:r>
            <a:rPr lang="de-DE" dirty="0" smtClean="0"/>
            <a:t>Gewinn-</a:t>
          </a:r>
        </a:p>
        <a:p>
          <a:r>
            <a:rPr lang="de-DE" dirty="0" smtClean="0"/>
            <a:t>multiplikator</a:t>
          </a:r>
          <a:endParaRPr lang="de-DE" dirty="0"/>
        </a:p>
      </dgm:t>
    </dgm:pt>
    <dgm:pt modelId="{1F44F85F-ED10-46C7-B973-96B7FE27CE03}" type="parTrans" cxnId="{114CE271-B515-408E-8150-FA3B1C0D62DF}">
      <dgm:prSet/>
      <dgm:spPr/>
      <dgm:t>
        <a:bodyPr/>
        <a:lstStyle/>
        <a:p>
          <a:endParaRPr lang="de-DE"/>
        </a:p>
      </dgm:t>
    </dgm:pt>
    <dgm:pt modelId="{6D93935D-BE34-4A2C-A96C-6F614CAAB4F1}" type="sibTrans" cxnId="{114CE271-B515-408E-8150-FA3B1C0D62DF}">
      <dgm:prSet/>
      <dgm:spPr/>
      <dgm:t>
        <a:bodyPr/>
        <a:lstStyle/>
        <a:p>
          <a:endParaRPr lang="de-DE" dirty="0"/>
        </a:p>
      </dgm:t>
    </dgm:pt>
    <dgm:pt modelId="{C4116197-C166-45C6-A037-0659314D12C3}">
      <dgm:prSet phldrT="[Text]"/>
      <dgm:spPr/>
      <dgm:t>
        <a:bodyPr/>
        <a:lstStyle/>
        <a:p>
          <a:r>
            <a:rPr lang="de-DE" dirty="0" smtClean="0"/>
            <a:t>Credit-gutschrift</a:t>
          </a:r>
        </a:p>
        <a:p>
          <a:r>
            <a:rPr lang="de-DE" dirty="0" smtClean="0"/>
            <a:t>(Spielerkonto)</a:t>
          </a:r>
        </a:p>
      </dgm:t>
    </dgm:pt>
    <dgm:pt modelId="{6CF5E0B1-C059-4DF9-9896-53C8AD303B53}" type="parTrans" cxnId="{FCC488BB-3AB2-416C-87D9-D2C10E99E889}">
      <dgm:prSet/>
      <dgm:spPr/>
      <dgm:t>
        <a:bodyPr/>
        <a:lstStyle/>
        <a:p>
          <a:endParaRPr lang="de-DE"/>
        </a:p>
      </dgm:t>
    </dgm:pt>
    <dgm:pt modelId="{B6E9646A-F287-47F2-9CB0-C5C2CFDB5A5A}" type="sibTrans" cxnId="{FCC488BB-3AB2-416C-87D9-D2C10E99E889}">
      <dgm:prSet/>
      <dgm:spPr/>
      <dgm:t>
        <a:bodyPr/>
        <a:lstStyle/>
        <a:p>
          <a:endParaRPr lang="de-DE"/>
        </a:p>
      </dgm:t>
    </dgm:pt>
    <dgm:pt modelId="{0E5DC2EE-9806-42FA-A26B-97104E4579BA}" type="pres">
      <dgm:prSet presAssocID="{D096A904-EC17-46DD-9A74-844D27735508}" presName="linearFlow" presStyleCnt="0">
        <dgm:presLayoutVars>
          <dgm:dir/>
          <dgm:resizeHandles val="exact"/>
        </dgm:presLayoutVars>
      </dgm:prSet>
      <dgm:spPr/>
    </dgm:pt>
    <dgm:pt modelId="{847E1B54-900F-4FD0-A50F-F4B107B8AA04}" type="pres">
      <dgm:prSet presAssocID="{C5D1E905-C3A3-415C-9AA8-F5FEFBCF7D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F3D8C0-5D5A-4751-8017-E041DAEDDB48}" type="pres">
      <dgm:prSet presAssocID="{97FC09AB-E878-4146-90E0-C85A87C0DB82}" presName="spacerL" presStyleCnt="0"/>
      <dgm:spPr/>
    </dgm:pt>
    <dgm:pt modelId="{AE32F8B0-31A5-49CD-A244-91878417E5D6}" type="pres">
      <dgm:prSet presAssocID="{97FC09AB-E878-4146-90E0-C85A87C0DB82}" presName="sibTrans" presStyleLbl="sibTrans2D1" presStyleIdx="0" presStyleCnt="2"/>
      <dgm:spPr>
        <a:prstGeom prst="mathMultiply">
          <a:avLst/>
        </a:prstGeom>
      </dgm:spPr>
      <dgm:t>
        <a:bodyPr/>
        <a:lstStyle/>
        <a:p>
          <a:endParaRPr lang="de-DE"/>
        </a:p>
      </dgm:t>
    </dgm:pt>
    <dgm:pt modelId="{9CB29DE1-0962-4CAD-90E1-F705F29785F2}" type="pres">
      <dgm:prSet presAssocID="{97FC09AB-E878-4146-90E0-C85A87C0DB82}" presName="spacerR" presStyleCnt="0"/>
      <dgm:spPr/>
    </dgm:pt>
    <dgm:pt modelId="{3A41B687-2ECE-4872-A4D2-3ECF5FDDFA3C}" type="pres">
      <dgm:prSet presAssocID="{78A22DDE-B34A-452C-B1EF-903293440B2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76922E-A5F0-46BD-B180-70071E18C50B}" type="pres">
      <dgm:prSet presAssocID="{6D93935D-BE34-4A2C-A96C-6F614CAAB4F1}" presName="spacerL" presStyleCnt="0"/>
      <dgm:spPr/>
    </dgm:pt>
    <dgm:pt modelId="{477B2C63-91BB-42F0-9FEE-811E8840BEEF}" type="pres">
      <dgm:prSet presAssocID="{6D93935D-BE34-4A2C-A96C-6F614CAAB4F1}" presName="sibTrans" presStyleLbl="sibTrans2D1" presStyleIdx="1" presStyleCnt="2"/>
      <dgm:spPr/>
      <dgm:t>
        <a:bodyPr/>
        <a:lstStyle/>
        <a:p>
          <a:endParaRPr lang="de-DE"/>
        </a:p>
      </dgm:t>
    </dgm:pt>
    <dgm:pt modelId="{7E12A04A-4051-48A8-BA64-2C34AB614C96}" type="pres">
      <dgm:prSet presAssocID="{6D93935D-BE34-4A2C-A96C-6F614CAAB4F1}" presName="spacerR" presStyleCnt="0"/>
      <dgm:spPr/>
    </dgm:pt>
    <dgm:pt modelId="{A8B6A485-42C1-4EB9-A88A-E7FDD2DA85BB}" type="pres">
      <dgm:prSet presAssocID="{C4116197-C166-45C6-A037-0659314D12C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B0F76A8-729B-4653-80C8-EAF8FCB3756F}" type="presOf" srcId="{6D93935D-BE34-4A2C-A96C-6F614CAAB4F1}" destId="{477B2C63-91BB-42F0-9FEE-811E8840BEEF}" srcOrd="0" destOrd="0" presId="urn:microsoft.com/office/officeart/2005/8/layout/equation1"/>
    <dgm:cxn modelId="{114CE271-B515-408E-8150-FA3B1C0D62DF}" srcId="{D096A904-EC17-46DD-9A74-844D27735508}" destId="{78A22DDE-B34A-452C-B1EF-903293440B21}" srcOrd="1" destOrd="0" parTransId="{1F44F85F-ED10-46C7-B973-96B7FE27CE03}" sibTransId="{6D93935D-BE34-4A2C-A96C-6F614CAAB4F1}"/>
    <dgm:cxn modelId="{25990E6B-D642-437B-AB7B-AE6AAD2D3059}" srcId="{D096A904-EC17-46DD-9A74-844D27735508}" destId="{C5D1E905-C3A3-415C-9AA8-F5FEFBCF7DED}" srcOrd="0" destOrd="0" parTransId="{9059FE63-32EB-4E2F-A8B8-6FA9E9A0A49F}" sibTransId="{97FC09AB-E878-4146-90E0-C85A87C0DB82}"/>
    <dgm:cxn modelId="{65E4BC99-CD6F-43CE-A1AE-B6ED054FE54A}" type="presOf" srcId="{97FC09AB-E878-4146-90E0-C85A87C0DB82}" destId="{AE32F8B0-31A5-49CD-A244-91878417E5D6}" srcOrd="0" destOrd="0" presId="urn:microsoft.com/office/officeart/2005/8/layout/equation1"/>
    <dgm:cxn modelId="{CD138680-FF61-4E0E-A4B9-A2617200B85A}" type="presOf" srcId="{78A22DDE-B34A-452C-B1EF-903293440B21}" destId="{3A41B687-2ECE-4872-A4D2-3ECF5FDDFA3C}" srcOrd="0" destOrd="0" presId="urn:microsoft.com/office/officeart/2005/8/layout/equation1"/>
    <dgm:cxn modelId="{FCC488BB-3AB2-416C-87D9-D2C10E99E889}" srcId="{D096A904-EC17-46DD-9A74-844D27735508}" destId="{C4116197-C166-45C6-A037-0659314D12C3}" srcOrd="2" destOrd="0" parTransId="{6CF5E0B1-C059-4DF9-9896-53C8AD303B53}" sibTransId="{B6E9646A-F287-47F2-9CB0-C5C2CFDB5A5A}"/>
    <dgm:cxn modelId="{D0DD1597-62D8-4F77-9D0D-17546E7650C4}" type="presOf" srcId="{C5D1E905-C3A3-415C-9AA8-F5FEFBCF7DED}" destId="{847E1B54-900F-4FD0-A50F-F4B107B8AA04}" srcOrd="0" destOrd="0" presId="urn:microsoft.com/office/officeart/2005/8/layout/equation1"/>
    <dgm:cxn modelId="{DB171B0D-6E33-4988-BE6B-E771CFFD09BA}" type="presOf" srcId="{D096A904-EC17-46DD-9A74-844D27735508}" destId="{0E5DC2EE-9806-42FA-A26B-97104E4579BA}" srcOrd="0" destOrd="0" presId="urn:microsoft.com/office/officeart/2005/8/layout/equation1"/>
    <dgm:cxn modelId="{BCAAB15A-7667-4423-9E6A-C06DFEA81330}" type="presOf" srcId="{C4116197-C166-45C6-A037-0659314D12C3}" destId="{A8B6A485-42C1-4EB9-A88A-E7FDD2DA85BB}" srcOrd="0" destOrd="0" presId="urn:microsoft.com/office/officeart/2005/8/layout/equation1"/>
    <dgm:cxn modelId="{BB07B58F-35CF-49F1-9C66-FF65ABE32FD5}" type="presParOf" srcId="{0E5DC2EE-9806-42FA-A26B-97104E4579BA}" destId="{847E1B54-900F-4FD0-A50F-F4B107B8AA04}" srcOrd="0" destOrd="0" presId="urn:microsoft.com/office/officeart/2005/8/layout/equation1"/>
    <dgm:cxn modelId="{8386288D-4AB2-4198-B9DD-96D239CD5FF1}" type="presParOf" srcId="{0E5DC2EE-9806-42FA-A26B-97104E4579BA}" destId="{6AF3D8C0-5D5A-4751-8017-E041DAEDDB48}" srcOrd="1" destOrd="0" presId="urn:microsoft.com/office/officeart/2005/8/layout/equation1"/>
    <dgm:cxn modelId="{15C24D49-737B-442B-9DCA-E0C12C1063F8}" type="presParOf" srcId="{0E5DC2EE-9806-42FA-A26B-97104E4579BA}" destId="{AE32F8B0-31A5-49CD-A244-91878417E5D6}" srcOrd="2" destOrd="0" presId="urn:microsoft.com/office/officeart/2005/8/layout/equation1"/>
    <dgm:cxn modelId="{19E5D2D6-09A7-4E7A-9B5F-97B737D0F050}" type="presParOf" srcId="{0E5DC2EE-9806-42FA-A26B-97104E4579BA}" destId="{9CB29DE1-0962-4CAD-90E1-F705F29785F2}" srcOrd="3" destOrd="0" presId="urn:microsoft.com/office/officeart/2005/8/layout/equation1"/>
    <dgm:cxn modelId="{2B1F5500-5D66-4AAA-919F-7DCF49C3144F}" type="presParOf" srcId="{0E5DC2EE-9806-42FA-A26B-97104E4579BA}" destId="{3A41B687-2ECE-4872-A4D2-3ECF5FDDFA3C}" srcOrd="4" destOrd="0" presId="urn:microsoft.com/office/officeart/2005/8/layout/equation1"/>
    <dgm:cxn modelId="{12D6D482-63AC-4760-A163-B8E648424DB8}" type="presParOf" srcId="{0E5DC2EE-9806-42FA-A26B-97104E4579BA}" destId="{6B76922E-A5F0-46BD-B180-70071E18C50B}" srcOrd="5" destOrd="0" presId="urn:microsoft.com/office/officeart/2005/8/layout/equation1"/>
    <dgm:cxn modelId="{37CEC459-0CA5-4B46-AD29-CA6CC7287461}" type="presParOf" srcId="{0E5DC2EE-9806-42FA-A26B-97104E4579BA}" destId="{477B2C63-91BB-42F0-9FEE-811E8840BEEF}" srcOrd="6" destOrd="0" presId="urn:microsoft.com/office/officeart/2005/8/layout/equation1"/>
    <dgm:cxn modelId="{569CE184-8489-454B-A191-848BF6C6DE7D}" type="presParOf" srcId="{0E5DC2EE-9806-42FA-A26B-97104E4579BA}" destId="{7E12A04A-4051-48A8-BA64-2C34AB614C96}" srcOrd="7" destOrd="0" presId="urn:microsoft.com/office/officeart/2005/8/layout/equation1"/>
    <dgm:cxn modelId="{AD6B8F43-AF03-4B8C-BA6D-56C827F79D80}" type="presParOf" srcId="{0E5DC2EE-9806-42FA-A26B-97104E4579BA}" destId="{A8B6A485-42C1-4EB9-A88A-E7FDD2DA85B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E1B54-900F-4FD0-A50F-F4B107B8AA04}">
      <dsp:nvSpPr>
        <dsp:cNvPr id="0" name=""/>
        <dsp:cNvSpPr/>
      </dsp:nvSpPr>
      <dsp:spPr>
        <a:xfrm>
          <a:off x="654664" y="570"/>
          <a:ext cx="1543049" cy="15430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Basis-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belohnung</a:t>
          </a:r>
          <a:endParaRPr lang="de-DE" sz="1300" kern="1200" dirty="0"/>
        </a:p>
      </dsp:txBody>
      <dsp:txXfrm>
        <a:off x="880638" y="226544"/>
        <a:ext cx="1091101" cy="1091101"/>
      </dsp:txXfrm>
    </dsp:sp>
    <dsp:sp modelId="{AE32F8B0-31A5-49CD-A244-91878417E5D6}">
      <dsp:nvSpPr>
        <dsp:cNvPr id="0" name=""/>
        <dsp:cNvSpPr/>
      </dsp:nvSpPr>
      <dsp:spPr>
        <a:xfrm>
          <a:off x="2323010" y="324611"/>
          <a:ext cx="894969" cy="894969"/>
        </a:xfrm>
        <a:prstGeom prst="mathMultiply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 dirty="0"/>
        </a:p>
      </dsp:txBody>
      <dsp:txXfrm>
        <a:off x="2463537" y="465138"/>
        <a:ext cx="613915" cy="613915"/>
      </dsp:txXfrm>
    </dsp:sp>
    <dsp:sp modelId="{3A41B687-2ECE-4872-A4D2-3ECF5FDDFA3C}">
      <dsp:nvSpPr>
        <dsp:cNvPr id="0" name=""/>
        <dsp:cNvSpPr/>
      </dsp:nvSpPr>
      <dsp:spPr>
        <a:xfrm>
          <a:off x="3343274" y="570"/>
          <a:ext cx="1543049" cy="1543049"/>
        </a:xfrm>
        <a:prstGeom prst="ellipse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Gewinn-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multiplikator</a:t>
          </a:r>
          <a:endParaRPr lang="de-DE" sz="1300" kern="1200" dirty="0"/>
        </a:p>
      </dsp:txBody>
      <dsp:txXfrm>
        <a:off x="3569248" y="226544"/>
        <a:ext cx="1091101" cy="1091101"/>
      </dsp:txXfrm>
    </dsp:sp>
    <dsp:sp modelId="{477B2C63-91BB-42F0-9FEE-811E8840BEEF}">
      <dsp:nvSpPr>
        <dsp:cNvPr id="0" name=""/>
        <dsp:cNvSpPr/>
      </dsp:nvSpPr>
      <dsp:spPr>
        <a:xfrm>
          <a:off x="5011620" y="324611"/>
          <a:ext cx="894969" cy="894969"/>
        </a:xfrm>
        <a:prstGeom prst="mathEqual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 dirty="0"/>
        </a:p>
      </dsp:txBody>
      <dsp:txXfrm>
        <a:off x="5130248" y="508975"/>
        <a:ext cx="657713" cy="526241"/>
      </dsp:txXfrm>
    </dsp:sp>
    <dsp:sp modelId="{A8B6A485-42C1-4EB9-A88A-E7FDD2DA85BB}">
      <dsp:nvSpPr>
        <dsp:cNvPr id="0" name=""/>
        <dsp:cNvSpPr/>
      </dsp:nvSpPr>
      <dsp:spPr>
        <a:xfrm>
          <a:off x="6031885" y="570"/>
          <a:ext cx="1543049" cy="1543049"/>
        </a:xfrm>
        <a:prstGeom prst="ellipse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Credit-gutschrift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(Spielerkonto)</a:t>
          </a:r>
        </a:p>
      </dsp:txBody>
      <dsp:txXfrm>
        <a:off x="6257859" y="226544"/>
        <a:ext cx="1091101" cy="1091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179B0-6CA4-47CA-991E-086DC91D9946}" type="datetimeFigureOut">
              <a:rPr lang="de-DE" smtClean="0"/>
              <a:pPr/>
              <a:t>10.07.2013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171F8-6481-4CF0-B1A0-1438C55CAFE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6279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AFDE6-9D92-4AA3-BE4A-79062D4F3516}" type="datetimeFigureOut">
              <a:rPr lang="de-DE" smtClean="0"/>
              <a:pPr/>
              <a:t>10.07.2013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2D768-14B2-49E3-83B4-15634F933F8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906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de-DE" dirty="0" smtClean="0"/>
              <a:t>Upgrades jeweils 4 stufig: 	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Beschleunigung, Geschwindigkeit,</a:t>
            </a:r>
            <a:r>
              <a:rPr lang="de-DE" baseline="0" dirty="0" smtClean="0"/>
              <a:t> Lenkung, Ladekapazität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 Fahrzeuglackierung (mindestens 4 verschiedene)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 zusätzliche Strecke „Weltraumumgebung“ zum freispielen, Langzeitmotivation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 Kollision statisch = 0%, Kollision dynamisch = Verringerung um festgelegten Wert</a:t>
            </a:r>
          </a:p>
          <a:p>
            <a:r>
              <a:rPr lang="de-DE" baseline="0" dirty="0" smtClean="0"/>
              <a:t>		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2D768-14B2-49E3-83B4-15634F933F8B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Kollision dynamisch</a:t>
            </a:r>
            <a:r>
              <a:rPr lang="de-DE" baseline="0" dirty="0" smtClean="0"/>
              <a:t> = schnelle Verringerung der Geschwindigkeit</a:t>
            </a:r>
          </a:p>
          <a:p>
            <a:r>
              <a:rPr lang="de-DE" baseline="0" dirty="0" smtClean="0"/>
              <a:t>Danach Erhöhung wieder…</a:t>
            </a:r>
          </a:p>
          <a:p>
            <a:endParaRPr lang="de-DE" baseline="0" dirty="0" smtClean="0"/>
          </a:p>
          <a:p>
            <a:r>
              <a:rPr lang="de-DE" baseline="0" dirty="0" smtClean="0"/>
              <a:t>Speicherung der im Shop gekauften Belohnungen</a:t>
            </a:r>
          </a:p>
          <a:p>
            <a:r>
              <a:rPr lang="de-DE" baseline="0" dirty="0" smtClean="0"/>
              <a:t>Speicherung der Streckenauswahl und des Spielmodus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2D768-14B2-49E3-83B4-15634F933F8B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 Term. "Spieler"; Proz. "Rennen steuern", "Rennablauf", "Visualisierung"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Ausgangssituation: Mitten im Rennen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Ablauf: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1) Taste auf Keyboard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2) Übersetzter Steuerbefehl; Verarbeitung in Spiellogik; abstrakte Spielinformationen; Aufbereitung und Darstellung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3) Wegsteuern entsprechend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2D768-14B2-49E3-83B4-15634F933F8B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69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baseline="0" dirty="0" smtClean="0"/>
              <a:t>   </a:t>
            </a:r>
            <a:r>
              <a:rPr lang="de-DE" dirty="0" smtClean="0"/>
              <a:t>Term. "Spieler"; Dat.Sp. "Spielerprofile"; Proz. "Benutzerverwaltung", "Rennen laden", "Belohnung kaufen"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Ausgangssituation: Spieler im Belohnungsshop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Ablauf: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1) Spieler wählt Belohnung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2) Lesen bisheriger Spielerdaten; Übergeben und Schreiben neuer Spielerdate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3) gewählte Spieleinstellungen für Rennen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4) neuer Müllwagen u. Name für Rennen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2D768-14B2-49E3-83B4-15634F933F8B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44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Formatvorlage des Untertitelmasters durch Klicken bearbeiten</a:t>
            </a:r>
            <a:endParaRPr kumimoji="0" lang="en-US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1090464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F5D2CB00-0269-4988-BC36-5581506B39C5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19672" y="6381328"/>
            <a:ext cx="3168352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381328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42AED99-7FB4-404E-8A97-64753DCE42E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AFF-1C78-4DBB-B166-8DE84D6F3174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5CDC-91F1-484F-B532-60CCF8012821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28212"/>
            <a:ext cx="8229600" cy="438912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1090464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9A4F8A9-7073-49CF-9968-A367386E3EBA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19672" y="6381328"/>
            <a:ext cx="3168352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381328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42AED99-7FB4-404E-8A97-64753DCE42E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1090464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CF95D8A3-B0B5-4668-B904-F355F531E30F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19672" y="6381328"/>
            <a:ext cx="3168352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381328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42AED99-7FB4-404E-8A97-64753DCE42E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1090464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2D5B30-74C1-4AE5-B2FB-C412CFF91874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19672" y="6381328"/>
            <a:ext cx="3168352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381328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42AED99-7FB4-404E-8A97-64753DCE42E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1090464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2D67CE99-220A-4DF7-8B61-3ACD1FA70D99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19672" y="6381328"/>
            <a:ext cx="3168352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381328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42AED99-7FB4-404E-8A97-64753DCE42E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1090464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AFFF3E8B-EB95-49BD-8B67-030F303208AC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19672" y="6381328"/>
            <a:ext cx="3168352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381328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42AED99-7FB4-404E-8A97-64753DCE42E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1090464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4B916BEC-F51E-469C-9029-92E1F511FCD4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19672" y="6381328"/>
            <a:ext cx="3168352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381328"/>
            <a:ext cx="7620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42AED99-7FB4-404E-8A97-64753DCE42E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CF9B-37A3-4356-87CF-1197AA85421C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4E34-07DD-456A-96EA-AA02378E8131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6" y="5437492"/>
            <a:ext cx="9163051" cy="14205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81328"/>
            <a:ext cx="105446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0C0BD39B-7054-4D16-A9F0-E6EF8B1D8EC2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1431560" y="6381328"/>
            <a:ext cx="3545301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8132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042AED99-7FB4-404E-8A97-64753DCE42E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file:///D:\Dropbox\Sep%20Gruppe%20B\Spiel\Logische%20Diagramme\bMSC7_v2.vsd\Drawing\~Zeichenblatt-1\Message%20(Right).14" TargetMode="External"/><Relationship Id="rId3" Type="http://schemas.openxmlformats.org/officeDocument/2006/relationships/notesSlide" Target="../notesSlides/notesSlide4.xml"/><Relationship Id="rId7" Type="http://schemas.openxmlformats.org/officeDocument/2006/relationships/oleObject" Target="file:///D:\Dropbox\Sep%20Gruppe%20B\Spiel\Logische%20Diagramme\bMSC7_v2.vsd\Drawing\~Zeichenblatt-1\Message%20(Right).16" TargetMode="External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emf"/><Relationship Id="rId11" Type="http://schemas.openxmlformats.org/officeDocument/2006/relationships/oleObject" Target="file:///D:\Dropbox\Sep%20Gruppe%20B\Spiel\Logische%20Diagramme\bMSC7_v2.vsd\Drawing\~Zeichenblatt-1\Message%20(Right).8" TargetMode="External"/><Relationship Id="rId5" Type="http://schemas.openxmlformats.org/officeDocument/2006/relationships/oleObject" Target="file:///D:\Dropbox\Sep%20Gruppe%20B\Spiel\Logische%20Diagramme\bMSC7_v2.vsd\Drawing\~Zeichenblatt-1\Message%20(Right).6" TargetMode="External"/><Relationship Id="rId15" Type="http://schemas.openxmlformats.org/officeDocument/2006/relationships/oleObject" Target="file:///D:\Dropbox\Sep%20Gruppe%20B\Spiel\Logische%20Diagramme\bMSC7_v2.vsd\Drawing\~Zeichenblatt-1\Message%20(Right).4" TargetMode="External"/><Relationship Id="rId10" Type="http://schemas.openxmlformats.org/officeDocument/2006/relationships/image" Target="../media/image27.emf"/><Relationship Id="rId4" Type="http://schemas.openxmlformats.org/officeDocument/2006/relationships/image" Target="../media/image31.png"/><Relationship Id="rId9" Type="http://schemas.openxmlformats.org/officeDocument/2006/relationships/oleObject" Target="file:///D:\Dropbox\Sep%20Gruppe%20B\Spiel\Logische%20Diagramme\bMSC7_v2.vsd\Drawing\~Zeichenblatt-1\Message%20(Left).12" TargetMode="External"/><Relationship Id="rId1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file:///D:\Dropbox\Sep%20Gruppe%20B\Spiel\Logische%20Diagramme\hMsc_v2.vsd\Drawing\~Zeichenblatt-1\MSC%20Reference" TargetMode="External"/><Relationship Id="rId13" Type="http://schemas.openxmlformats.org/officeDocument/2006/relationships/oleObject" Target="file:///D:\Dropbox\Sep%20Gruppe%20B\Spiel\Logische%20Diagramme\hMsc_v2.vsd\Drawing\~Zeichenblatt-1\MSC%20Reference.7" TargetMode="External"/><Relationship Id="rId18" Type="http://schemas.openxmlformats.org/officeDocument/2006/relationships/image" Target="../media/image17.emf"/><Relationship Id="rId3" Type="http://schemas.openxmlformats.org/officeDocument/2006/relationships/image" Target="../media/image18.png"/><Relationship Id="rId7" Type="http://schemas.openxmlformats.org/officeDocument/2006/relationships/image" Target="../media/image12.emf"/><Relationship Id="rId12" Type="http://schemas.openxmlformats.org/officeDocument/2006/relationships/image" Target="../media/image19.png"/><Relationship Id="rId17" Type="http://schemas.openxmlformats.org/officeDocument/2006/relationships/oleObject" Target="file:///D:\Dropbox\Sep%20Gruppe%20B\Spiel\Logische%20Diagramme\hMsc_v2.vsd\Drawing\~Zeichenblatt-1\MSC%20Reference.4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6" Type="http://schemas.openxmlformats.org/officeDocument/2006/relationships/oleObject" Target="file:///D:\Dropbox\Sep%20Gruppe%20B\Spiel\Logische%20Diagramme\hMsc_v2.vsd\Drawing\~Zeichenblatt-1\MSC%20Reference.22" TargetMode="External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oleObject" Target="file:///D:\Dropbox\Sep%20Gruppe%20B\Spiel\Logische%20Diagramme\hMsc_v2.vsd\Drawing\~Zeichenblatt-1\MSC%20Reference.5" TargetMode="External"/><Relationship Id="rId10" Type="http://schemas.openxmlformats.org/officeDocument/2006/relationships/oleObject" Target="file:///D:\Dropbox\Sep%20Gruppe%20B\Spiel\Logische%20Diagramme\hMsc_v2.vsd\Drawing\~Zeichenblatt-1\MSC%20Reference.6" TargetMode="External"/><Relationship Id="rId4" Type="http://schemas.openxmlformats.org/officeDocument/2006/relationships/oleObject" Target="file:///D:\Dropbox\Sep%20Gruppe%20B\Spiel\Logische%20Diagramme\hMsc_v2.vsd\Drawing\~Zeichenblatt-1\MSC%20Reference.21" TargetMode="External"/><Relationship Id="rId9" Type="http://schemas.openxmlformats.org/officeDocument/2006/relationships/image" Target="../media/image13.emf"/><Relationship Id="rId1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notesSlide" Target="../notesSlides/notesSlide3.xml"/><Relationship Id="rId7" Type="http://schemas.openxmlformats.org/officeDocument/2006/relationships/oleObject" Target="file:///D:\Dropbox\Sep%20Gruppe%20B\Spiel\Logische%20Diagramme\bMSC2.vsd\Drawing\~Zeichenblatt-1\Message%20(Right).2" TargetMode="External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emf"/><Relationship Id="rId11" Type="http://schemas.openxmlformats.org/officeDocument/2006/relationships/oleObject" Target="file:///D:\Dropbox\Sep%20Gruppe%20B\Spiel\Logische%20Diagramme\bMSC2.vsd\Drawing\~Zeichenblatt-1\Message%20(Left)" TargetMode="External"/><Relationship Id="rId5" Type="http://schemas.openxmlformats.org/officeDocument/2006/relationships/oleObject" Target="file:///D:\Dropbox\Sep%20Gruppe%20B\Spiel\Logische%20Diagramme\bMSC2.vsd\Drawing\~Zeichenblatt-1\Message%20(Right)" TargetMode="External"/><Relationship Id="rId10" Type="http://schemas.openxmlformats.org/officeDocument/2006/relationships/image" Target="../media/image22.emf"/><Relationship Id="rId4" Type="http://schemas.openxmlformats.org/officeDocument/2006/relationships/image" Target="../media/image24.png"/><Relationship Id="rId9" Type="http://schemas.openxmlformats.org/officeDocument/2006/relationships/oleObject" Target="file:///D:\Dropbox\Sep%20Gruppe%20B\Spiel\Logische%20Diagramme\bMSC2.vsd\Drawing\~Zeichenblatt-1\Message%20(Right).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160748"/>
            <a:ext cx="9144000" cy="1031540"/>
          </a:xfrm>
        </p:spPr>
        <p:txBody>
          <a:bodyPr/>
          <a:lstStyle/>
          <a:p>
            <a:pPr algn="ctr"/>
            <a:r>
              <a:rPr lang="de-DE" dirty="0" smtClean="0"/>
              <a:t>SEPGarbageRace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220424"/>
            <a:ext cx="9144000" cy="740524"/>
          </a:xfrm>
        </p:spPr>
        <p:txBody>
          <a:bodyPr/>
          <a:lstStyle/>
          <a:p>
            <a:pPr algn="ctr"/>
            <a:r>
              <a:rPr lang="de-DE" dirty="0" smtClean="0"/>
              <a:t>Vorstellung der Gesamtsystemebene und der logischen Ebene</a:t>
            </a:r>
            <a:endParaRPr lang="de-DE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43508" y="3706316"/>
            <a:ext cx="4392488" cy="3467100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Bearbeitung durch:</a:t>
            </a:r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Jonathan Liebers</a:t>
            </a:r>
          </a:p>
          <a:p>
            <a:pPr algn="l"/>
            <a:r>
              <a:rPr lang="de-DE" dirty="0"/>
              <a:t>Christian Schmidt</a:t>
            </a:r>
          </a:p>
          <a:p>
            <a:pPr algn="l"/>
            <a:r>
              <a:rPr lang="de-DE" dirty="0"/>
              <a:t>Nils Dechant</a:t>
            </a:r>
          </a:p>
          <a:p>
            <a:pPr algn="l"/>
            <a:r>
              <a:rPr lang="de-DE" dirty="0" smtClean="0"/>
              <a:t>Mike van Afferden</a:t>
            </a:r>
          </a:p>
          <a:p>
            <a:pPr algn="l"/>
            <a:r>
              <a:rPr lang="de-DE" dirty="0" smtClean="0"/>
              <a:t>Michael Krane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355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bMSC-7 (Szenario 7)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7281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/>
              <a:t>Szenario 7: Auswahl der </a:t>
            </a:r>
            <a:r>
              <a:rPr lang="de-DE" b="1" dirty="0" smtClean="0"/>
              <a:t>Spieleinstellungen</a:t>
            </a:r>
            <a:endParaRPr lang="de-DE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de-DE" dirty="0" smtClean="0"/>
              <a:t>Der </a:t>
            </a:r>
            <a:r>
              <a:rPr lang="de-DE" dirty="0"/>
              <a:t>Spieler besucht den Belohnungsshop und kauft sich mit zuvor erspielten Credits die Belohnungen, die er haben möchte.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de-DE" dirty="0" smtClean="0"/>
              <a:t>Das </a:t>
            </a:r>
            <a:r>
              <a:rPr lang="de-DE" dirty="0"/>
              <a:t>System speichert die gekauften Belohnungen und den aktualisierten Kontostand im Spielerprofil.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de-DE" dirty="0" smtClean="0"/>
              <a:t>Der </a:t>
            </a:r>
            <a:r>
              <a:rPr lang="de-DE" dirty="0"/>
              <a:t>Spieler wählt per Maus die Strecke und den gewünschten Spielmodus aus.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de-DE" dirty="0" smtClean="0"/>
              <a:t>Das </a:t>
            </a:r>
            <a:r>
              <a:rPr lang="de-DE" dirty="0"/>
              <a:t>System speichert die ausgewählte Strecke und den ausgewählten Spielmodus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F8A9-7073-49CF-9968-A367386E3EBA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4824028" y="6381328"/>
            <a:ext cx="3528392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Nils Dechant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367644" y="1448780"/>
            <a:ext cx="34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Funktionale Anforderungen</a:t>
            </a:r>
            <a:endParaRPr lang="de-DE" dirty="0"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824028" y="14487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Szenarien</a:t>
            </a:r>
            <a:endParaRPr lang="de-DE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44208" y="145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DFD</a:t>
            </a:r>
            <a:endParaRPr lang="de-DE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31540" y="1448780"/>
            <a:ext cx="936104" cy="369332"/>
          </a:xfrm>
          <a:prstGeom prst="rect">
            <a:avLst/>
          </a:prstGeom>
          <a:noFill/>
          <a:ln cmpd="dbl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Ziele</a:t>
            </a:r>
            <a:endParaRPr lang="de-DE" dirty="0"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12360" y="14632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MSCs</a:t>
            </a:r>
            <a:endParaRPr lang="de-DE" dirty="0">
              <a:latin typeface="+mj-lt"/>
            </a:endParaRPr>
          </a:p>
        </p:txBody>
      </p:sp>
      <p:sp>
        <p:nvSpPr>
          <p:cNvPr id="13" name="AutoShape 2" descr="https://lh6.googleusercontent.com/mqPoicBsA_vzLXnSlgJthBwWqjg24_tAn9pRhX882iA7d4Y3b59rGB3A0iFCfJeQqoGKU-GZ6-Y5HFeN86L1UPxalvRR5Wqo-wIUKCnLeudFZCkOAsB_-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6138"/>
            <a:ext cx="6971809" cy="287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411126"/>
              </p:ext>
            </p:extLst>
          </p:nvPr>
        </p:nvGraphicFramePr>
        <p:xfrm>
          <a:off x="1367645" y="2224627"/>
          <a:ext cx="6084676" cy="268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Visio" r:id="rId5" imgW="5761665" imgH="253800" progId="Visio.Drawing.11">
                  <p:link updateAutomatic="1"/>
                </p:oleObj>
              </mc:Choice>
              <mc:Fallback>
                <p:oleObj name="Visio" r:id="rId5" imgW="5761665" imgH="25380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7645" y="2224627"/>
                        <a:ext cx="6084676" cy="268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048177"/>
              </p:ext>
            </p:extLst>
          </p:nvPr>
        </p:nvGraphicFramePr>
        <p:xfrm>
          <a:off x="2879117" y="2584121"/>
          <a:ext cx="4573203" cy="26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Visio" r:id="rId7" imgW="4321587" imgH="253800" progId="Visio.Drawing.11">
                  <p:link updateAutomatic="1"/>
                </p:oleObj>
              </mc:Choice>
              <mc:Fallback>
                <p:oleObj name="Visio" r:id="rId7" imgW="4321587" imgH="25380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9117" y="2584121"/>
                        <a:ext cx="4573203" cy="26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005880"/>
              </p:ext>
            </p:extLst>
          </p:nvPr>
        </p:nvGraphicFramePr>
        <p:xfrm>
          <a:off x="2879812" y="3016210"/>
          <a:ext cx="4572508" cy="268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Visio" r:id="rId9" imgW="4321587" imgH="253800" progId="Visio.Drawing.11">
                  <p:link updateAutomatic="1"/>
                </p:oleObj>
              </mc:Choice>
              <mc:Fallback>
                <p:oleObj name="Visio" r:id="rId9" imgW="4321587" imgH="25380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9812" y="3016210"/>
                        <a:ext cx="4572508" cy="268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449868"/>
              </p:ext>
            </p:extLst>
          </p:nvPr>
        </p:nvGraphicFramePr>
        <p:xfrm>
          <a:off x="2887432" y="3367063"/>
          <a:ext cx="1512168" cy="45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Visio" r:id="rId11" imgW="1441699" imgH="436590" progId="Visio.Drawing.11">
                  <p:link updateAutomatic="1"/>
                </p:oleObj>
              </mc:Choice>
              <mc:Fallback>
                <p:oleObj name="Visio" r:id="rId11" imgW="1441699" imgH="43659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7432" y="3367063"/>
                        <a:ext cx="1512168" cy="457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036532"/>
              </p:ext>
            </p:extLst>
          </p:nvPr>
        </p:nvGraphicFramePr>
        <p:xfrm>
          <a:off x="2887433" y="4278516"/>
          <a:ext cx="3024335" cy="266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Visio" r:id="rId13" imgW="2881508" imgH="253800" progId="Visio.Drawing.11">
                  <p:link updateAutomatic="1"/>
                </p:oleObj>
              </mc:Choice>
              <mc:Fallback>
                <p:oleObj name="Visio" r:id="rId13" imgW="2881508" imgH="25380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87433" y="4278516"/>
                        <a:ext cx="3024335" cy="266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982359"/>
              </p:ext>
            </p:extLst>
          </p:nvPr>
        </p:nvGraphicFramePr>
        <p:xfrm>
          <a:off x="1363257" y="3897052"/>
          <a:ext cx="4548511" cy="26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Visio" r:id="rId15" imgW="4321587" imgH="253800" progId="Visio.Drawing.11">
                  <p:link updateAutomatic="1"/>
                </p:oleObj>
              </mc:Choice>
              <mc:Fallback>
                <p:oleObj name="Visio" r:id="rId15" imgW="4321587" imgH="25380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63257" y="3897052"/>
                        <a:ext cx="4548511" cy="26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78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F8A9-7073-49CF-9968-A367386E3EBA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Vielen Dank für Eure Aufmerksamkeit</a:t>
            </a:r>
            <a:endParaRPr kumimoji="0" lang="de-DE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58234" y="4167728"/>
            <a:ext cx="7787208" cy="701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de-D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Bei Fragen stehen</a:t>
            </a:r>
            <a:r>
              <a:rPr kumimoji="0" lang="de-DE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wir </a:t>
            </a:r>
            <a:r>
              <a:rPr kumimoji="0" lang="de-D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nun gerne zur Verfügung</a:t>
            </a:r>
          </a:p>
        </p:txBody>
      </p:sp>
      <p:sp>
        <p:nvSpPr>
          <p:cNvPr id="10" name="Fußzeilenplatzhalter 4"/>
          <p:cNvSpPr txBox="1">
            <a:spLocks/>
          </p:cNvSpPr>
          <p:nvPr/>
        </p:nvSpPr>
        <p:spPr>
          <a:xfrm>
            <a:off x="4824028" y="6381328"/>
            <a:ext cx="3528392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solidFill>
                  <a:srgbClr val="04617B">
                    <a:shade val="90000"/>
                  </a:srgbClr>
                </a:solidFill>
              </a:rPr>
              <a:t>Jonathan Liebers, Christian Schmidt und Nils Dechant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8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Dynamische Hindernisse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Existieren im Gegensatz zu </a:t>
            </a:r>
            <a:r>
              <a:rPr lang="de-DE" b="1" dirty="0" smtClean="0"/>
              <a:t>statischen</a:t>
            </a:r>
            <a:r>
              <a:rPr lang="de-DE" dirty="0" smtClean="0"/>
              <a:t> („fest positionierten“) </a:t>
            </a:r>
            <a:r>
              <a:rPr lang="de-DE" b="1" dirty="0" smtClean="0"/>
              <a:t>Hindernissen</a:t>
            </a:r>
            <a:r>
              <a:rPr lang="de-DE" dirty="0" smtClean="0"/>
              <a:t> auf der Rennstrecke.</a:t>
            </a:r>
          </a:p>
          <a:p>
            <a:r>
              <a:rPr lang="de-DE" dirty="0" smtClean="0"/>
              <a:t>Verändern </a:t>
            </a:r>
            <a:r>
              <a:rPr lang="de-DE" b="1" dirty="0" smtClean="0"/>
              <a:t>dynamisch</a:t>
            </a:r>
            <a:r>
              <a:rPr lang="de-DE" dirty="0" smtClean="0"/>
              <a:t> die Position.</a:t>
            </a:r>
          </a:p>
          <a:p>
            <a:pPr lvl="1"/>
            <a:r>
              <a:rPr lang="de-DE" dirty="0" smtClean="0"/>
              <a:t>z.B. ein Auto, das die Strecke kreuzt.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Dienen dem Spielspaß und der Langzeitmotivation.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1090464" cy="365125"/>
          </a:xfrm>
        </p:spPr>
        <p:txBody>
          <a:bodyPr/>
          <a:lstStyle/>
          <a:p>
            <a:fld id="{25A34B86-85C5-4BCD-B708-108CCDF08879}" type="datetime1">
              <a:rPr lang="de-DE" smtClean="0"/>
              <a:pPr/>
              <a:t>10.07.2013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19672" y="6381328"/>
            <a:ext cx="3168352" cy="365125"/>
          </a:xfrm>
        </p:spPr>
        <p:txBody>
          <a:bodyPr/>
          <a:lstStyle/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381328"/>
            <a:ext cx="7620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4824028" y="6381328"/>
            <a:ext cx="3528392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Jonathan Liebers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367644" y="1448780"/>
            <a:ext cx="34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Funktionale Anforderungen</a:t>
            </a:r>
            <a:endParaRPr lang="de-DE" dirty="0"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824028" y="14487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Szenarien</a:t>
            </a:r>
            <a:endParaRPr lang="de-DE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44208" y="145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DFD</a:t>
            </a:r>
            <a:endParaRPr lang="de-DE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31540" y="1448780"/>
            <a:ext cx="936104" cy="369332"/>
          </a:xfrm>
          <a:prstGeom prst="rect">
            <a:avLst/>
          </a:prstGeom>
          <a:noFill/>
          <a:ln cmpd="dbl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Ziele</a:t>
            </a:r>
            <a:endParaRPr lang="de-DE" dirty="0"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12360" y="14632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MSCs</a:t>
            </a:r>
            <a:endParaRPr lang="de-DE" dirty="0">
              <a:latin typeface="+mj-lt"/>
            </a:endParaRPr>
          </a:p>
        </p:txBody>
      </p:sp>
      <p:pic>
        <p:nvPicPr>
          <p:cNvPr id="4098" name="Picture 2" descr="https://lh6.googleusercontent.com/22oSpgGjlJqEVJnE65we_PB1e1qjsE8AdD2TlXv89hypqblPEJAYq_FcZGABFRydJ9hHcbNdHwUsXzraETgor9TfijAGlOzRsh4LOdgTzd29sK3fXT0TEyjzgN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39" y="1988840"/>
            <a:ext cx="8088019" cy="756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711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Belohnungssystem (-shop)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b="1" dirty="0" smtClean="0"/>
              <a:t>Belohnungsshopsystem</a:t>
            </a:r>
            <a:r>
              <a:rPr lang="de-DE" b="1" dirty="0" smtClean="0"/>
              <a:t>:</a:t>
            </a:r>
          </a:p>
          <a:p>
            <a:pPr lvl="1"/>
            <a:r>
              <a:rPr lang="de-DE" dirty="0" smtClean="0"/>
              <a:t>Es gibt einen Belohnungs</a:t>
            </a:r>
            <a:r>
              <a:rPr lang="de-DE" u="sng" dirty="0" smtClean="0"/>
              <a:t>shop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Credits (</a:t>
            </a:r>
            <a:r>
              <a:rPr lang="de-DE" dirty="0" smtClean="0"/>
              <a:t>virt</a:t>
            </a:r>
            <a:r>
              <a:rPr lang="de-DE" dirty="0" smtClean="0"/>
              <a:t>. Währung) eintauschbar gegen Upgrades.</a:t>
            </a:r>
          </a:p>
          <a:p>
            <a:pPr lvl="2"/>
            <a:r>
              <a:rPr lang="de-DE" dirty="0" smtClean="0"/>
              <a:t>Verbesserungen am Fahrverhalten, Farben, …</a:t>
            </a:r>
          </a:p>
          <a:p>
            <a:pPr lvl="1">
              <a:buNone/>
            </a:pPr>
            <a:endParaRPr lang="de-DE" dirty="0" smtClean="0"/>
          </a:p>
          <a:p>
            <a:r>
              <a:rPr lang="de-DE" b="1" dirty="0" smtClean="0"/>
              <a:t>Dient der Langzeitmotivation.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1090464" cy="365125"/>
          </a:xfrm>
        </p:spPr>
        <p:txBody>
          <a:bodyPr/>
          <a:lstStyle/>
          <a:p>
            <a:fld id="{25A34B86-85C5-4BCD-B708-108CCDF08879}" type="datetime1">
              <a:rPr lang="de-DE" smtClean="0"/>
              <a:pPr/>
              <a:t>10.07.2013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19672" y="6381328"/>
            <a:ext cx="3168352" cy="365125"/>
          </a:xfrm>
        </p:spPr>
        <p:txBody>
          <a:bodyPr/>
          <a:lstStyle/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381328"/>
            <a:ext cx="7620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4824028" y="6381328"/>
            <a:ext cx="3528392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Jonathan Liebers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367644" y="1448780"/>
            <a:ext cx="34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Funktionale Anforderungen</a:t>
            </a:r>
            <a:endParaRPr lang="de-DE" dirty="0"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824028" y="14487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Szenarien</a:t>
            </a:r>
            <a:endParaRPr lang="de-DE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44208" y="145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DFD</a:t>
            </a:r>
            <a:endParaRPr lang="de-DE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31540" y="1448780"/>
            <a:ext cx="936104" cy="369332"/>
          </a:xfrm>
          <a:prstGeom prst="rect">
            <a:avLst/>
          </a:prstGeom>
          <a:noFill/>
          <a:ln cmpd="dbl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Ziele</a:t>
            </a:r>
            <a:endParaRPr lang="de-DE" dirty="0"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12360" y="14632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MSCs</a:t>
            </a:r>
            <a:endParaRPr lang="de-DE" dirty="0">
              <a:latin typeface="+mj-lt"/>
            </a:endParaRPr>
          </a:p>
        </p:txBody>
      </p:sp>
      <p:pic>
        <p:nvPicPr>
          <p:cNvPr id="19458" name="Picture 2" descr="https://lh6.googleusercontent.com/hLC6LsRaF0dpsw04dagPQUzz_cv6-dFy0UnWh2Dzzy_dRMbmAg83x57LGfQ9NdrTSy90ZDgsfHnMT7os_ayMIgjTj7L5Jvk60V6yNdoqEGmeQpQ57Bd7wbR1l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24844"/>
            <a:ext cx="8153150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67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Erhalt von Credits</a:t>
            </a:r>
            <a:endParaRPr lang="de-DE" dirty="0"/>
          </a:p>
        </p:txBody>
      </p:sp>
      <p:graphicFrame>
        <p:nvGraphicFramePr>
          <p:cNvPr id="19" name="Inhaltsplatzhalt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735575"/>
              </p:ext>
            </p:extLst>
          </p:nvPr>
        </p:nvGraphicFramePr>
        <p:xfrm>
          <a:off x="457200" y="2028825"/>
          <a:ext cx="8229600" cy="1544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B0E9-F376-4B35-AE16-743934C26E9D}" type="datetime1">
              <a:rPr lang="de-DE" smtClean="0"/>
              <a:pPr/>
              <a:t>10.07.2013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Fußzeilenplatzhalter 4"/>
          <p:cNvSpPr txBox="1">
            <a:spLocks/>
          </p:cNvSpPr>
          <p:nvPr/>
        </p:nvSpPr>
        <p:spPr>
          <a:xfrm>
            <a:off x="4824028" y="6381328"/>
            <a:ext cx="3528392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Jonathan Liebers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503548" y="3717032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Basisbelohnung: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de-DE" dirty="0" smtClean="0"/>
              <a:t> Jede Strecke hat drei vorgegebene Zeiten.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de-DE" dirty="0" smtClean="0"/>
          </a:p>
          <a:p>
            <a:pPr>
              <a:buClr>
                <a:schemeClr val="tx2"/>
              </a:buClr>
            </a:pPr>
            <a:r>
              <a:rPr lang="de-DE" b="1" dirty="0" smtClean="0"/>
              <a:t>Creditgewinn</a:t>
            </a:r>
            <a:r>
              <a:rPr lang="de-DE" b="1" dirty="0" smtClean="0"/>
              <a:t>: </a:t>
            </a:r>
          </a:p>
          <a:p>
            <a:pPr lvl="1">
              <a:buClr>
                <a:schemeClr val="tx2"/>
              </a:buClr>
              <a:buFont typeface="Arial" pitchFamily="34" charset="0"/>
              <a:buChar char="•"/>
            </a:pPr>
            <a:r>
              <a:rPr lang="de-DE" dirty="0" smtClean="0"/>
              <a:t> Unterbietung o.g. Zeiten</a:t>
            </a:r>
          </a:p>
          <a:p>
            <a:pPr lvl="1">
              <a:buClr>
                <a:schemeClr val="tx2"/>
              </a:buClr>
              <a:buFont typeface="Arial" pitchFamily="34" charset="0"/>
              <a:buChar char="•"/>
            </a:pPr>
            <a:r>
              <a:rPr lang="de-DE" dirty="0" smtClean="0"/>
              <a:t> Eintrag in Bestenliste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de-DE" dirty="0" smtClean="0"/>
          </a:p>
        </p:txBody>
      </p:sp>
      <p:sp>
        <p:nvSpPr>
          <p:cNvPr id="21" name="Textfeld 20"/>
          <p:cNvSpPr txBox="1"/>
          <p:nvPr/>
        </p:nvSpPr>
        <p:spPr>
          <a:xfrm>
            <a:off x="4463988" y="450912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Gewinnmultiplikator: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de-DE" dirty="0" smtClean="0"/>
              <a:t> pro eingesammeltem PickUp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367644" y="1448780"/>
            <a:ext cx="34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Funktionale Anforderungen</a:t>
            </a:r>
            <a:endParaRPr lang="de-DE" dirty="0"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824028" y="14487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Szenarien</a:t>
            </a:r>
            <a:endParaRPr lang="de-DE" dirty="0">
              <a:latin typeface="+mj-lt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444208" y="145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DFD</a:t>
            </a:r>
            <a:endParaRPr lang="de-DE" dirty="0">
              <a:latin typeface="+mj-lt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31540" y="1448780"/>
            <a:ext cx="936104" cy="369332"/>
          </a:xfrm>
          <a:prstGeom prst="rect">
            <a:avLst/>
          </a:prstGeom>
          <a:noFill/>
          <a:ln cmpd="dbl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Ziele</a:t>
            </a:r>
            <a:endParaRPr lang="de-DE" dirty="0">
              <a:latin typeface="+mj-lt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812360" y="14632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MSCs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46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Funktionale Anforderungen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B0E9-F376-4B35-AE16-743934C26E9D}" type="datetime1">
              <a:rPr lang="de-DE" smtClean="0"/>
              <a:pPr/>
              <a:t>10.07.2013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1367644" y="1448780"/>
            <a:ext cx="34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Funktionale Anforderungen</a:t>
            </a:r>
            <a:endParaRPr lang="de-DE" dirty="0">
              <a:latin typeface="+mj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24028" y="14487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Szenarien</a:t>
            </a:r>
            <a:endParaRPr lang="de-DE" dirty="0">
              <a:latin typeface="+mj-lt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444208" y="145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DFD</a:t>
            </a:r>
            <a:endParaRPr lang="de-DE" dirty="0">
              <a:latin typeface="+mj-lt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31540" y="1448780"/>
            <a:ext cx="936104" cy="369332"/>
          </a:xfrm>
          <a:prstGeom prst="rect">
            <a:avLst/>
          </a:prstGeom>
          <a:noFill/>
          <a:ln cmpd="dbl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Ziele</a:t>
            </a:r>
            <a:endParaRPr lang="de-DE" dirty="0">
              <a:latin typeface="+mj-lt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812360" y="14632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MSCs</a:t>
            </a:r>
            <a:endParaRPr lang="de-DE" dirty="0">
              <a:latin typeface="+mj-lt"/>
            </a:endParaRPr>
          </a:p>
        </p:txBody>
      </p:sp>
      <p:sp>
        <p:nvSpPr>
          <p:cNvPr id="17" name="Fußzeilenplatzhalter 4"/>
          <p:cNvSpPr txBox="1">
            <a:spLocks/>
          </p:cNvSpPr>
          <p:nvPr/>
        </p:nvSpPr>
        <p:spPr>
          <a:xfrm>
            <a:off x="4824028" y="6381328"/>
            <a:ext cx="3528392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Christian Schmidt</a:t>
            </a:r>
            <a:endParaRPr lang="en-US" dirty="0"/>
          </a:p>
        </p:txBody>
      </p:sp>
      <p:pic>
        <p:nvPicPr>
          <p:cNvPr id="20" name="Inhaltsplatzhalter 19" descr="fa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09464" y="1864779"/>
            <a:ext cx="6438900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hteck 20"/>
          <p:cNvSpPr/>
          <p:nvPr/>
        </p:nvSpPr>
        <p:spPr>
          <a:xfrm>
            <a:off x="2123728" y="2600908"/>
            <a:ext cx="2160240" cy="18002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2411760" y="2924944"/>
            <a:ext cx="1044116" cy="18002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2411760" y="3248980"/>
            <a:ext cx="1152128" cy="18002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2411760" y="3573016"/>
            <a:ext cx="612068" cy="18002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2411760" y="3897052"/>
            <a:ext cx="1800200" cy="18002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1907704" y="4221088"/>
            <a:ext cx="1440160" cy="18002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1907704" y="4725144"/>
            <a:ext cx="1692188" cy="18002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8" name="Grafik 27" descr="fa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1880828"/>
            <a:ext cx="6448425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Grafik 28" descr="fa1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3648" y="3437942"/>
            <a:ext cx="6457950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Grafik 29" descr="fa1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3648" y="4773327"/>
            <a:ext cx="6429375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Rechteck 32"/>
          <p:cNvSpPr/>
          <p:nvPr/>
        </p:nvSpPr>
        <p:spPr>
          <a:xfrm>
            <a:off x="2879812" y="2096852"/>
            <a:ext cx="2052228" cy="18002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2735796" y="2420888"/>
            <a:ext cx="1620180" cy="18002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3527884" y="3825044"/>
            <a:ext cx="1692188" cy="18002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3563888" y="5193196"/>
            <a:ext cx="2556284" cy="18002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5724128" y="5337212"/>
            <a:ext cx="1800200" cy="18002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34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pic>
        <p:nvPicPr>
          <p:cNvPr id="13" name="Inhaltsplatzhalter 12" descr="s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67644" y="2072072"/>
            <a:ext cx="6438900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F8A9-7073-49CF-9968-A367386E3EBA}" type="datetime1">
              <a:rPr lang="de-DE" smtClean="0"/>
              <a:pPr/>
              <a:t>10.07.2013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4824028" y="6381328"/>
            <a:ext cx="3528392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Christian Schmidt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367644" y="1448780"/>
            <a:ext cx="34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Funktionale Anforderungen</a:t>
            </a:r>
            <a:endParaRPr lang="de-DE" dirty="0"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824028" y="14487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Szenarien</a:t>
            </a:r>
            <a:endParaRPr lang="de-DE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44208" y="145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DFD</a:t>
            </a:r>
            <a:endParaRPr lang="de-DE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31540" y="1448780"/>
            <a:ext cx="936104" cy="369332"/>
          </a:xfrm>
          <a:prstGeom prst="rect">
            <a:avLst/>
          </a:prstGeom>
          <a:noFill/>
          <a:ln cmpd="dbl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Ziele</a:t>
            </a:r>
            <a:endParaRPr lang="de-DE" dirty="0"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12360" y="14632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MSCs</a:t>
            </a:r>
            <a:endParaRPr lang="de-DE" dirty="0">
              <a:latin typeface="+mj-lt"/>
            </a:endParaRPr>
          </a:p>
        </p:txBody>
      </p:sp>
      <p:pic>
        <p:nvPicPr>
          <p:cNvPr id="14" name="Grafik 13" descr="s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644" y="3861048"/>
            <a:ext cx="6448425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hteck 15"/>
          <p:cNvSpPr/>
          <p:nvPr/>
        </p:nvSpPr>
        <p:spPr>
          <a:xfrm>
            <a:off x="1655676" y="2456892"/>
            <a:ext cx="6156684" cy="36004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1655676" y="2960948"/>
            <a:ext cx="4140460" cy="216024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1655676" y="4617132"/>
            <a:ext cx="6156684" cy="32403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1655676" y="5121188"/>
            <a:ext cx="5256584" cy="216024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5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Datenflussdiagramm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F8A9-7073-49CF-9968-A367386E3EBA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367644" y="1448780"/>
            <a:ext cx="34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Funktionale Anforderungen</a:t>
            </a:r>
            <a:endParaRPr lang="de-DE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824028" y="14487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Szenarien</a:t>
            </a:r>
            <a:endParaRPr lang="de-DE" dirty="0"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444208" y="145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DFD</a:t>
            </a:r>
            <a:endParaRPr lang="de-DE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31540" y="1448780"/>
            <a:ext cx="936104" cy="369332"/>
          </a:xfrm>
          <a:prstGeom prst="rect">
            <a:avLst/>
          </a:prstGeom>
          <a:noFill/>
          <a:ln cmpd="dbl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Ziele</a:t>
            </a:r>
            <a:endParaRPr lang="de-DE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812360" y="14632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MSCs</a:t>
            </a:r>
            <a:endParaRPr lang="de-DE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795764"/>
            <a:ext cx="5400600" cy="480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ußzeilenplatzhalter 4"/>
          <p:cNvSpPr txBox="1">
            <a:spLocks/>
          </p:cNvSpPr>
          <p:nvPr/>
        </p:nvSpPr>
        <p:spPr>
          <a:xfrm>
            <a:off x="4824028" y="6381328"/>
            <a:ext cx="3528392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Nils Dechant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erade Verbindung 55"/>
          <p:cNvCxnSpPr>
            <a:stCxn id="37" idx="2"/>
          </p:cNvCxnSpPr>
          <p:nvPr/>
        </p:nvCxnSpPr>
        <p:spPr>
          <a:xfrm rot="16200000" flipH="1">
            <a:off x="3584665" y="4159378"/>
            <a:ext cx="374313" cy="1168314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5" name="Picture 1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944" y="1700808"/>
            <a:ext cx="3714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hMSC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F8A9-7073-49CF-9968-A367386E3EBA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4824028" y="6381328"/>
            <a:ext cx="3528392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Nils Dechant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367644" y="1448780"/>
            <a:ext cx="34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Funktionale Anforderungen</a:t>
            </a:r>
            <a:endParaRPr lang="de-DE" dirty="0"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824028" y="14487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Szenarien</a:t>
            </a:r>
            <a:endParaRPr lang="de-DE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44208" y="145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DFD</a:t>
            </a:r>
            <a:endParaRPr lang="de-DE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31540" y="1448780"/>
            <a:ext cx="936104" cy="369332"/>
          </a:xfrm>
          <a:prstGeom prst="rect">
            <a:avLst/>
          </a:prstGeom>
          <a:noFill/>
          <a:ln cmpd="dbl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Ziele</a:t>
            </a:r>
            <a:endParaRPr lang="de-DE" dirty="0"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12360" y="14632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MSCs</a:t>
            </a:r>
            <a:endParaRPr lang="de-DE" dirty="0">
              <a:latin typeface="+mj-lt"/>
            </a:endParaRPr>
          </a:p>
        </p:txBody>
      </p:sp>
      <p:sp>
        <p:nvSpPr>
          <p:cNvPr id="13" name="AutoShape 2" descr="https://lh6.googleusercontent.com/mqPoicBsA_vzLXnSlgJthBwWqjg24_tAn9pRhX882iA7d4Y3b59rGB3A0iFCfJeQqoGKU-GZ6-Y5HFeN86L1UPxalvRR5Wqo-wIUKCnLeudFZCkOAsB_-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580391"/>
              </p:ext>
            </p:extLst>
          </p:nvPr>
        </p:nvGraphicFramePr>
        <p:xfrm>
          <a:off x="4096806" y="2183237"/>
          <a:ext cx="1047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Visio" r:id="rId4" imgW="1047035" imgH="380970" progId="Visio.Drawing.11">
                  <p:link updateAutomatic="1"/>
                </p:oleObj>
              </mc:Choice>
              <mc:Fallback>
                <p:oleObj name="Visio" r:id="rId4" imgW="1047035" imgH="38097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96806" y="2183237"/>
                        <a:ext cx="1047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077972"/>
              </p:ext>
            </p:extLst>
          </p:nvPr>
        </p:nvGraphicFramePr>
        <p:xfrm>
          <a:off x="4096806" y="2801690"/>
          <a:ext cx="1047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Visio" r:id="rId6" imgW="1047035" imgH="380970" progId="Visio.Drawing.11">
                  <p:link updateAutomatic="1"/>
                </p:oleObj>
              </mc:Choice>
              <mc:Fallback>
                <p:oleObj name="Visio" r:id="rId6" imgW="1047035" imgH="38097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6806" y="2801690"/>
                        <a:ext cx="1047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155672"/>
              </p:ext>
            </p:extLst>
          </p:nvPr>
        </p:nvGraphicFramePr>
        <p:xfrm>
          <a:off x="4096806" y="3497671"/>
          <a:ext cx="1047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Visio" r:id="rId8" imgW="1047035" imgH="380970" progId="Visio.Drawing.11">
                  <p:link updateAutomatic="1"/>
                </p:oleObj>
              </mc:Choice>
              <mc:Fallback>
                <p:oleObj name="Visio" r:id="rId8" imgW="1047035" imgH="38097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96806" y="3497671"/>
                        <a:ext cx="1047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574064"/>
              </p:ext>
            </p:extLst>
          </p:nvPr>
        </p:nvGraphicFramePr>
        <p:xfrm>
          <a:off x="4096806" y="5320196"/>
          <a:ext cx="104775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Visio" r:id="rId10" imgW="1047035" imgH="363150" progId="Visio.Drawing.11">
                  <p:link updateAutomatic="1"/>
                </p:oleObj>
              </mc:Choice>
              <mc:Fallback>
                <p:oleObj name="Visio" r:id="rId10" imgW="1047035" imgH="36315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96806" y="5320196"/>
                        <a:ext cx="1047750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81" name="Picture 15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944" y="6550868"/>
            <a:ext cx="3714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261061"/>
              </p:ext>
            </p:extLst>
          </p:nvPr>
        </p:nvGraphicFramePr>
        <p:xfrm>
          <a:off x="5280163" y="5938800"/>
          <a:ext cx="104775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Visio" r:id="rId13" imgW="1047035" imgH="363150" progId="Visio.Drawing.11">
                  <p:link updateAutomatic="1"/>
                </p:oleObj>
              </mc:Choice>
              <mc:Fallback>
                <p:oleObj name="Visio" r:id="rId13" imgW="1047035" imgH="36315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80163" y="5938800"/>
                        <a:ext cx="1047750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Gerade Verbindung mit Pfeil 29"/>
          <p:cNvCxnSpPr>
            <a:endCxn id="23" idx="0"/>
          </p:cNvCxnSpPr>
          <p:nvPr/>
        </p:nvCxnSpPr>
        <p:spPr>
          <a:xfrm>
            <a:off x="5140922" y="5506752"/>
            <a:ext cx="663116" cy="43204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29"/>
          <p:cNvCxnSpPr/>
          <p:nvPr/>
        </p:nvCxnSpPr>
        <p:spPr>
          <a:xfrm>
            <a:off x="4620681" y="3878671"/>
            <a:ext cx="0" cy="14415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29"/>
          <p:cNvCxnSpPr>
            <a:stCxn id="20" idx="2"/>
            <a:endCxn id="21" idx="0"/>
          </p:cNvCxnSpPr>
          <p:nvPr/>
        </p:nvCxnSpPr>
        <p:spPr>
          <a:xfrm>
            <a:off x="4620681" y="3182690"/>
            <a:ext cx="0" cy="31498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29"/>
          <p:cNvCxnSpPr/>
          <p:nvPr/>
        </p:nvCxnSpPr>
        <p:spPr>
          <a:xfrm>
            <a:off x="4620681" y="2564237"/>
            <a:ext cx="0" cy="23745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29"/>
          <p:cNvCxnSpPr>
            <a:stCxn id="1175" idx="2"/>
          </p:cNvCxnSpPr>
          <p:nvPr/>
        </p:nvCxnSpPr>
        <p:spPr>
          <a:xfrm flipH="1">
            <a:off x="4620681" y="1891308"/>
            <a:ext cx="1" cy="29192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29"/>
          <p:cNvCxnSpPr>
            <a:stCxn id="22" idx="2"/>
            <a:endCxn id="1181" idx="0"/>
          </p:cNvCxnSpPr>
          <p:nvPr/>
        </p:nvCxnSpPr>
        <p:spPr>
          <a:xfrm>
            <a:off x="4620681" y="5683733"/>
            <a:ext cx="1" cy="8671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29"/>
          <p:cNvCxnSpPr>
            <a:stCxn id="23" idx="2"/>
            <a:endCxn id="1181" idx="3"/>
          </p:cNvCxnSpPr>
          <p:nvPr/>
        </p:nvCxnSpPr>
        <p:spPr>
          <a:xfrm rot="5400000">
            <a:off x="5133339" y="5975418"/>
            <a:ext cx="343781" cy="997619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29"/>
          <p:cNvCxnSpPr>
            <a:stCxn id="23" idx="3"/>
            <a:endCxn id="20" idx="3"/>
          </p:cNvCxnSpPr>
          <p:nvPr/>
        </p:nvCxnSpPr>
        <p:spPr>
          <a:xfrm flipH="1" flipV="1">
            <a:off x="5144556" y="2992190"/>
            <a:ext cx="1183357" cy="3128378"/>
          </a:xfrm>
          <a:prstGeom prst="bentConnector3">
            <a:avLst>
              <a:gd name="adj1" fmla="val -10302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29"/>
          <p:cNvCxnSpPr>
            <a:stCxn id="22" idx="1"/>
            <a:endCxn id="20" idx="1"/>
          </p:cNvCxnSpPr>
          <p:nvPr/>
        </p:nvCxnSpPr>
        <p:spPr>
          <a:xfrm rot="10800000">
            <a:off x="4096806" y="2992190"/>
            <a:ext cx="12700" cy="2509774"/>
          </a:xfrm>
          <a:prstGeom prst="bentConnector3">
            <a:avLst>
              <a:gd name="adj1" fmla="val 158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29"/>
          <p:cNvCxnSpPr/>
          <p:nvPr/>
        </p:nvCxnSpPr>
        <p:spPr>
          <a:xfrm rot="5400000">
            <a:off x="4694142" y="5125443"/>
            <a:ext cx="389506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29"/>
          <p:cNvCxnSpPr/>
          <p:nvPr/>
        </p:nvCxnSpPr>
        <p:spPr>
          <a:xfrm rot="5400000">
            <a:off x="4154081" y="5122282"/>
            <a:ext cx="389506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36" idx="2"/>
          </p:cNvCxnSpPr>
          <p:nvPr/>
        </p:nvCxnSpPr>
        <p:spPr>
          <a:xfrm rot="5400000">
            <a:off x="5331960" y="4101411"/>
            <a:ext cx="390197" cy="1276323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k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382663"/>
              </p:ext>
            </p:extLst>
          </p:nvPr>
        </p:nvGraphicFramePr>
        <p:xfrm>
          <a:off x="2663789" y="4175379"/>
          <a:ext cx="1047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Visio" r:id="rId15" imgW="1047035" imgH="380970" progId="Visio.Drawing.11">
                  <p:link updateAutomatic="1"/>
                </p:oleObj>
              </mc:Choice>
              <mc:Fallback>
                <p:oleObj name="Visio" r:id="rId15" imgW="1047035" imgH="38097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63789" y="4175379"/>
                        <a:ext cx="1047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7" name="Gerade Verbindung mit Pfeil 29"/>
          <p:cNvCxnSpPr>
            <a:endCxn id="36" idx="0"/>
          </p:cNvCxnSpPr>
          <p:nvPr/>
        </p:nvCxnSpPr>
        <p:spPr>
          <a:xfrm>
            <a:off x="5146452" y="3691509"/>
            <a:ext cx="1018767" cy="471965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29"/>
          <p:cNvCxnSpPr/>
          <p:nvPr/>
        </p:nvCxnSpPr>
        <p:spPr>
          <a:xfrm rot="10800000" flipV="1">
            <a:off x="3180522" y="3688171"/>
            <a:ext cx="916285" cy="48720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55"/>
          <p:cNvCxnSpPr/>
          <p:nvPr/>
        </p:nvCxnSpPr>
        <p:spPr>
          <a:xfrm rot="10800000">
            <a:off x="6685920" y="4283266"/>
            <a:ext cx="162016" cy="143366"/>
          </a:xfrm>
          <a:prstGeom prst="bentConnector3">
            <a:avLst>
              <a:gd name="adj1" fmla="val -952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29"/>
          <p:cNvCxnSpPr/>
          <p:nvPr/>
        </p:nvCxnSpPr>
        <p:spPr>
          <a:xfrm flipH="1">
            <a:off x="6685920" y="4426632"/>
            <a:ext cx="16201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55"/>
          <p:cNvCxnSpPr/>
          <p:nvPr/>
        </p:nvCxnSpPr>
        <p:spPr>
          <a:xfrm rot="10800000" flipV="1">
            <a:off x="2483769" y="4312269"/>
            <a:ext cx="181876" cy="136945"/>
          </a:xfrm>
          <a:prstGeom prst="bentConnector3">
            <a:avLst>
              <a:gd name="adj1" fmla="val 9582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29"/>
          <p:cNvCxnSpPr/>
          <p:nvPr/>
        </p:nvCxnSpPr>
        <p:spPr>
          <a:xfrm>
            <a:off x="2483769" y="4451596"/>
            <a:ext cx="18002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29"/>
          <p:cNvCxnSpPr/>
          <p:nvPr/>
        </p:nvCxnSpPr>
        <p:spPr>
          <a:xfrm>
            <a:off x="3711539" y="4318620"/>
            <a:ext cx="193343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29"/>
          <p:cNvCxnSpPr/>
          <p:nvPr/>
        </p:nvCxnSpPr>
        <p:spPr>
          <a:xfrm flipH="1">
            <a:off x="3702016" y="4462636"/>
            <a:ext cx="195381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k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274910"/>
              </p:ext>
            </p:extLst>
          </p:nvPr>
        </p:nvGraphicFramePr>
        <p:xfrm>
          <a:off x="5641344" y="4163474"/>
          <a:ext cx="1047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Visio" r:id="rId17" imgW="1047035" imgH="380970" progId="Visio.Drawing.11">
                  <p:link updateAutomatic="1"/>
                </p:oleObj>
              </mc:Choice>
              <mc:Fallback>
                <p:oleObj name="Visio" r:id="rId17" imgW="1047035" imgH="38097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41344" y="4163474"/>
                        <a:ext cx="1047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hteck 42"/>
          <p:cNvSpPr/>
          <p:nvPr/>
        </p:nvSpPr>
        <p:spPr>
          <a:xfrm>
            <a:off x="4107917" y="2815891"/>
            <a:ext cx="1018011" cy="37052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5644978" y="4176339"/>
            <a:ext cx="1040941" cy="37052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8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bMSC-2 (Szenario 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7667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/>
              <a:t>Szenario 2: Kollision mit einem </a:t>
            </a:r>
            <a:r>
              <a:rPr lang="de-DE" b="1" dirty="0" smtClean="0"/>
              <a:t>Hindernis</a:t>
            </a:r>
            <a:endParaRPr lang="de-DE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de-DE" dirty="0" smtClean="0"/>
              <a:t>Der Spieler steuert mit seinem Müllwagen durch Drücken der Steuertasten auf ein Hindernis zu.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de-DE" dirty="0" smtClean="0"/>
              <a:t>Das </a:t>
            </a:r>
            <a:r>
              <a:rPr lang="de-DE" dirty="0"/>
              <a:t>System ermittelt eine Kollision zwischen dem Müllwagen und dem dynamischem Hindernis und verringert schnell die Geschwindigkeit des Müllwagens.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de-DE" dirty="0" smtClean="0"/>
              <a:t>Der </a:t>
            </a:r>
            <a:r>
              <a:rPr lang="de-DE" dirty="0"/>
              <a:t>Spieler steuert den Müllwagen mit der Tastatur vom Hindernis weg.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de-DE" dirty="0" smtClean="0"/>
              <a:t>Das </a:t>
            </a:r>
            <a:r>
              <a:rPr lang="de-DE" dirty="0"/>
              <a:t>System erhöht die Geschwindigkeit des Müllwagens wieder.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F8A9-7073-49CF-9968-A367386E3EBA}" type="datetime1">
              <a:rPr lang="de-DE" smtClean="0"/>
              <a:t>10.07.2013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SEPGarbageRace - Spezifikation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4824028" y="6381328"/>
            <a:ext cx="3528392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Nils Dechant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367644" y="1448780"/>
            <a:ext cx="34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Funktionale Anforderungen</a:t>
            </a:r>
            <a:endParaRPr lang="de-DE" dirty="0"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824028" y="14487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Szenarien</a:t>
            </a:r>
            <a:endParaRPr lang="de-DE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44208" y="145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DFD</a:t>
            </a:r>
            <a:endParaRPr lang="de-DE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31540" y="1448780"/>
            <a:ext cx="936104" cy="369332"/>
          </a:xfrm>
          <a:prstGeom prst="rect">
            <a:avLst/>
          </a:prstGeom>
          <a:noFill/>
          <a:ln cmpd="dbl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Ziele</a:t>
            </a:r>
            <a:endParaRPr lang="de-DE" dirty="0"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12360" y="14632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j-lt"/>
              </a:rPr>
              <a:t>MSCs</a:t>
            </a:r>
            <a:endParaRPr lang="de-DE" dirty="0">
              <a:latin typeface="+mj-lt"/>
            </a:endParaRPr>
          </a:p>
        </p:txBody>
      </p:sp>
      <p:sp>
        <p:nvSpPr>
          <p:cNvPr id="13" name="AutoShape 2" descr="https://lh6.googleusercontent.com/mqPoicBsA_vzLXnSlgJthBwWqjg24_tAn9pRhX882iA7d4Y3b59rGB3A0iFCfJeQqoGKU-GZ6-Y5HFeN86L1UPxalvRR5Wqo-wIUKCnLeudFZCkOAsB_-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52420"/>
            <a:ext cx="5670414" cy="287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077299"/>
              </p:ext>
            </p:extLst>
          </p:nvPr>
        </p:nvGraphicFramePr>
        <p:xfrm>
          <a:off x="2034766" y="2147126"/>
          <a:ext cx="1654384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Visio" r:id="rId5" imgW="1459528" imgH="253800" progId="Visio.Drawing.11">
                  <p:link updateAutomatic="1"/>
                </p:oleObj>
              </mc:Choice>
              <mc:Fallback>
                <p:oleObj name="Visio" r:id="rId5" imgW="1459528" imgH="25380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4766" y="2147126"/>
                        <a:ext cx="1654384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05977"/>
              </p:ext>
            </p:extLst>
          </p:nvPr>
        </p:nvGraphicFramePr>
        <p:xfrm>
          <a:off x="3671900" y="2363150"/>
          <a:ext cx="1614779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Visio" r:id="rId7" imgW="1423601" imgH="253800" progId="Visio.Drawing.11">
                  <p:link updateAutomatic="1"/>
                </p:oleObj>
              </mc:Choice>
              <mc:Fallback>
                <p:oleObj name="Visio" r:id="rId7" imgW="1423601" imgH="25380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71900" y="2363150"/>
                        <a:ext cx="1614779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01009"/>
              </p:ext>
            </p:extLst>
          </p:nvPr>
        </p:nvGraphicFramePr>
        <p:xfrm>
          <a:off x="5268776" y="2651182"/>
          <a:ext cx="1634582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Visio" r:id="rId9" imgW="1441699" imgH="253800" progId="Visio.Drawing.11">
                  <p:link updateAutomatic="1"/>
                </p:oleObj>
              </mc:Choice>
              <mc:Fallback>
                <p:oleObj name="Visio" r:id="rId9" imgW="1441699" imgH="25380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8776" y="2651182"/>
                        <a:ext cx="1634582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374294"/>
              </p:ext>
            </p:extLst>
          </p:nvPr>
        </p:nvGraphicFramePr>
        <p:xfrm>
          <a:off x="2032670" y="2939214"/>
          <a:ext cx="4860540" cy="29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Visio" r:id="rId11" imgW="4321587" imgH="258930" progId="Visio.Drawing.11">
                  <p:link updateAutomatic="1"/>
                </p:oleObj>
              </mc:Choice>
              <mc:Fallback>
                <p:oleObj name="Visio" r:id="rId11" imgW="4321587" imgH="25893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32670" y="2939214"/>
                        <a:ext cx="4860540" cy="29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941732"/>
              </p:ext>
            </p:extLst>
          </p:nvPr>
        </p:nvGraphicFramePr>
        <p:xfrm>
          <a:off x="2051990" y="3404236"/>
          <a:ext cx="1654384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Visio" r:id="rId5" imgW="1459528" imgH="253800" progId="Visio.Drawing.11">
                  <p:link updateAutomatic="1"/>
                </p:oleObj>
              </mc:Choice>
              <mc:Fallback>
                <p:oleObj name="Visio" r:id="rId5" imgW="1459528" imgH="25380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990" y="3404236"/>
                        <a:ext cx="1654384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738049"/>
              </p:ext>
            </p:extLst>
          </p:nvPr>
        </p:nvGraphicFramePr>
        <p:xfrm>
          <a:off x="3689124" y="3620260"/>
          <a:ext cx="1614779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Visio" r:id="rId7" imgW="1423601" imgH="253800" progId="Visio.Drawing.11">
                  <p:link updateAutomatic="1"/>
                </p:oleObj>
              </mc:Choice>
              <mc:Fallback>
                <p:oleObj name="Visio" r:id="rId7" imgW="1423601" imgH="25380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9124" y="3620260"/>
                        <a:ext cx="1614779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803140"/>
              </p:ext>
            </p:extLst>
          </p:nvPr>
        </p:nvGraphicFramePr>
        <p:xfrm>
          <a:off x="5286000" y="3908292"/>
          <a:ext cx="1634582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Visio" r:id="rId9" imgW="1441699" imgH="253800" progId="Visio.Drawing.11">
                  <p:link updateAutomatic="1"/>
                </p:oleObj>
              </mc:Choice>
              <mc:Fallback>
                <p:oleObj name="Visio" r:id="rId9" imgW="1441699" imgH="25380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86000" y="3908292"/>
                        <a:ext cx="1634582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k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58916"/>
              </p:ext>
            </p:extLst>
          </p:nvPr>
        </p:nvGraphicFramePr>
        <p:xfrm>
          <a:off x="2049894" y="4196324"/>
          <a:ext cx="4860540" cy="29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Visio" r:id="rId11" imgW="4321587" imgH="258930" progId="Visio.Drawing.11">
                  <p:link updateAutomatic="1"/>
                </p:oleObj>
              </mc:Choice>
              <mc:Fallback>
                <p:oleObj name="Visio" r:id="rId11" imgW="4321587" imgH="25893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49894" y="4196324"/>
                        <a:ext cx="4860540" cy="29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2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8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8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557</Words>
  <Application>Microsoft Office PowerPoint</Application>
  <PresentationFormat>Bildschirmpräsentation (4:3)</PresentationFormat>
  <Paragraphs>172</Paragraphs>
  <Slides>11</Slides>
  <Notes>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Verknüpfungen</vt:lpstr>
      </vt:variant>
      <vt:variant>
        <vt:i4>21</vt:i4>
      </vt:variant>
      <vt:variant>
        <vt:lpstr>Folientitel</vt:lpstr>
      </vt:variant>
      <vt:variant>
        <vt:i4>11</vt:i4>
      </vt:variant>
    </vt:vector>
  </HeadingPairs>
  <TitlesOfParts>
    <vt:vector size="33" baseType="lpstr">
      <vt:lpstr>Flow</vt:lpstr>
      <vt:lpstr>D:\Dropbox\Sep Gruppe B\Spiel\Logische Diagramme\hMsc_v2.vsd\Drawing\~Zeichenblatt-1\MSC Reference.21</vt:lpstr>
      <vt:lpstr>D:\Dropbox\Sep Gruppe B\Spiel\Logische Diagramme\hMsc_v2.vsd\Drawing\~Zeichenblatt-1\MSC Reference.22</vt:lpstr>
      <vt:lpstr>D:\Dropbox\Sep Gruppe B\Spiel\Logische Diagramme\hMsc_v2.vsd\Drawing\~Zeichenblatt-1\MSC Reference</vt:lpstr>
      <vt:lpstr>D:\Dropbox\Sep Gruppe B\Spiel\Logische Diagramme\hMsc_v2.vsd\Drawing\~Zeichenblatt-1\MSC Reference.6</vt:lpstr>
      <vt:lpstr>D:\Dropbox\Sep Gruppe B\Spiel\Logische Diagramme\hMsc_v2.vsd\Drawing\~Zeichenblatt-1\MSC Reference.7</vt:lpstr>
      <vt:lpstr>D:\Dropbox\Sep Gruppe B\Spiel\Logische Diagramme\hMsc_v2.vsd\Drawing\~Zeichenblatt-1\MSC Reference.5</vt:lpstr>
      <vt:lpstr>D:\Dropbox\Sep Gruppe B\Spiel\Logische Diagramme\hMsc_v2.vsd\Drawing\~Zeichenblatt-1\MSC Reference.4</vt:lpstr>
      <vt:lpstr>D:\Dropbox\Sep Gruppe B\Spiel\Logische Diagramme\bMSC2.vsd\Drawing\~Zeichenblatt-1\Message (Right)</vt:lpstr>
      <vt:lpstr>D:\Dropbox\Sep Gruppe B\Spiel\Logische Diagramme\bMSC2.vsd\Drawing\~Zeichenblatt-1\Message (Right).2</vt:lpstr>
      <vt:lpstr>D:\Dropbox\Sep Gruppe B\Spiel\Logische Diagramme\bMSC2.vsd\Drawing\~Zeichenblatt-1\Message (Right).7</vt:lpstr>
      <vt:lpstr>D:\Dropbox\Sep Gruppe B\Spiel\Logische Diagramme\bMSC2.vsd\Drawing\~Zeichenblatt-1\Message (Left)</vt:lpstr>
      <vt:lpstr>D:\Dropbox\Sep Gruppe B\Spiel\Logische Diagramme\bMSC2.vsd\Drawing\~Zeichenblatt-1\Message (Right)</vt:lpstr>
      <vt:lpstr>D:\Dropbox\Sep Gruppe B\Spiel\Logische Diagramme\bMSC2.vsd\Drawing\~Zeichenblatt-1\Message (Right).2</vt:lpstr>
      <vt:lpstr>D:\Dropbox\Sep Gruppe B\Spiel\Logische Diagramme\bMSC2.vsd\Drawing\~Zeichenblatt-1\Message (Right).7</vt:lpstr>
      <vt:lpstr>D:\Dropbox\Sep Gruppe B\Spiel\Logische Diagramme\bMSC2.vsd\Drawing\~Zeichenblatt-1\Message (Left)</vt:lpstr>
      <vt:lpstr>D:\Dropbox\Sep Gruppe B\Spiel\Logische Diagramme\bMSC7_v2.vsd\Drawing\~Zeichenblatt-1\Message (Right).6</vt:lpstr>
      <vt:lpstr>D:\Dropbox\Sep Gruppe B\Spiel\Logische Diagramme\bMSC7_v2.vsd\Drawing\~Zeichenblatt-1\Message (Right).16</vt:lpstr>
      <vt:lpstr>D:\Dropbox\Sep Gruppe B\Spiel\Logische Diagramme\bMSC7_v2.vsd\Drawing\~Zeichenblatt-1\Message (Left).12</vt:lpstr>
      <vt:lpstr>D:\Dropbox\Sep Gruppe B\Spiel\Logische Diagramme\bMSC7_v2.vsd\Drawing\~Zeichenblatt-1\Message (Right).8</vt:lpstr>
      <vt:lpstr>D:\Dropbox\Sep Gruppe B\Spiel\Logische Diagramme\bMSC7_v2.vsd\Drawing\~Zeichenblatt-1\Message (Right).14</vt:lpstr>
      <vt:lpstr>D:\Dropbox\Sep Gruppe B\Spiel\Logische Diagramme\bMSC7_v2.vsd\Drawing\~Zeichenblatt-1\Message (Right).4</vt:lpstr>
      <vt:lpstr>SEPGarbageRace</vt:lpstr>
      <vt:lpstr>Dynamische Hindernisse</vt:lpstr>
      <vt:lpstr>Belohnungssystem (-shop)</vt:lpstr>
      <vt:lpstr>Erhalt von Credits</vt:lpstr>
      <vt:lpstr>Funktionale Anforderungen</vt:lpstr>
      <vt:lpstr>Szenarien</vt:lpstr>
      <vt:lpstr>Datenflussdiagramm</vt:lpstr>
      <vt:lpstr>hMSC</vt:lpstr>
      <vt:lpstr>bMSC-2 (Szenario 2)</vt:lpstr>
      <vt:lpstr>bMSC-7 (Szenario 7)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SEPGarbageRace</dc:title>
  <dc:creator>Der Mike</dc:creator>
  <cp:lastModifiedBy>Mike</cp:lastModifiedBy>
  <cp:revision>580</cp:revision>
  <dcterms:created xsi:type="dcterms:W3CDTF">2011-01-10T11:23:49Z</dcterms:created>
  <dcterms:modified xsi:type="dcterms:W3CDTF">2013-07-10T19:16:56Z</dcterms:modified>
</cp:coreProperties>
</file>