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59" r:id="rId7"/>
    <p:sldId id="260"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descr="nm"/>
          <p:cNvPicPr>
            <a:picLocks noChangeAspect="1"/>
          </p:cNvPicPr>
          <p:nvPr/>
        </p:nvPicPr>
        <p:blipFill>
          <a:blip r:embed="rId1"/>
          <a:stretch>
            <a:fillRect/>
          </a:stretch>
        </p:blipFill>
        <p:spPr>
          <a:xfrm>
            <a:off x="0" y="0"/>
            <a:ext cx="12192000" cy="6858000"/>
          </a:xfrm>
          <a:prstGeom prst="rect">
            <a:avLst/>
          </a:prstGeom>
        </p:spPr>
      </p:pic>
      <p:sp>
        <p:nvSpPr>
          <p:cNvPr id="6" name="Text Box 5"/>
          <p:cNvSpPr txBox="1"/>
          <p:nvPr/>
        </p:nvSpPr>
        <p:spPr>
          <a:xfrm>
            <a:off x="2387600" y="2676525"/>
            <a:ext cx="8589645" cy="1198880"/>
          </a:xfrm>
          <a:prstGeom prst="rect">
            <a:avLst/>
          </a:prstGeom>
          <a:noFill/>
        </p:spPr>
        <p:txBody>
          <a:bodyPr wrap="square" rtlCol="0">
            <a:spAutoFit/>
          </a:bodyPr>
          <a:p>
            <a:r>
              <a:rPr lang="en-PH" altLang="en-US" sz="7200">
                <a:solidFill>
                  <a:srgbClr val="FF0000"/>
                </a:solidFill>
              </a:rPr>
              <a:t>JEREMY B  GAMBOA</a:t>
            </a:r>
            <a:endParaRPr lang="en-PH" altLang="en-US" sz="72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Criticisms and Controversies of IoT</a:t>
            </a:r>
            <a:endParaRPr lang="en-US"/>
          </a:p>
        </p:txBody>
      </p:sp>
      <p:sp>
        <p:nvSpPr>
          <p:cNvPr id="3" name="Content Placeholder 2"/>
          <p:cNvSpPr>
            <a:spLocks noGrp="1"/>
          </p:cNvSpPr>
          <p:nvPr>
            <p:ph idx="1"/>
          </p:nvPr>
        </p:nvSpPr>
        <p:spPr/>
        <p:txBody>
          <a:bodyPr>
            <a:normAutofit lnSpcReduction="20000"/>
          </a:bodyPr>
          <a:p>
            <a:r>
              <a:rPr lang="en-US"/>
              <a:t> Scholars and social observers and pessimists have doubts about the promises of the ubiquitous computing revolution, in the areas as: </a:t>
            </a:r>
            <a:endParaRPr lang="en-US"/>
          </a:p>
          <a:p>
            <a:r>
              <a:rPr lang="en-US"/>
              <a:t> Privacy </a:t>
            </a:r>
            <a:endParaRPr lang="en-US"/>
          </a:p>
          <a:p>
            <a:r>
              <a:rPr lang="en-US"/>
              <a:t> Security </a:t>
            </a:r>
            <a:endParaRPr lang="en-US"/>
          </a:p>
          <a:p>
            <a:r>
              <a:rPr lang="en-US"/>
              <a:t> Autonomy and Control </a:t>
            </a:r>
            <a:endParaRPr lang="en-US"/>
          </a:p>
          <a:p>
            <a:r>
              <a:rPr lang="en-US"/>
              <a:t> Social control </a:t>
            </a:r>
            <a:endParaRPr lang="en-US"/>
          </a:p>
          <a:p>
            <a:r>
              <a:rPr lang="en-US"/>
              <a:t> Political manipulation</a:t>
            </a:r>
            <a:endParaRPr lang="en-US"/>
          </a:p>
          <a:p>
            <a:r>
              <a:rPr lang="en-US"/>
              <a:t>  Design </a:t>
            </a:r>
            <a:endParaRPr lang="en-US"/>
          </a:p>
          <a:p>
            <a:r>
              <a:rPr lang="en-US"/>
              <a:t> Environmental impact </a:t>
            </a:r>
            <a:endParaRPr lang="en-US"/>
          </a:p>
          <a:p>
            <a:r>
              <a:rPr lang="en-US"/>
              <a:t> Influences human moral decision making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WHAT IS INTERNET OF THINGS(IoT)</a:t>
            </a:r>
            <a:endParaRPr lang="en-PH" altLang="en-US"/>
          </a:p>
        </p:txBody>
      </p:sp>
      <p:sp>
        <p:nvSpPr>
          <p:cNvPr id="3" name="Content Placeholder 2"/>
          <p:cNvSpPr>
            <a:spLocks noGrp="1"/>
          </p:cNvSpPr>
          <p:nvPr>
            <p:ph idx="1"/>
          </p:nvPr>
        </p:nvSpPr>
        <p:spPr/>
        <p:txBody>
          <a:bodyPr>
            <a:normAutofit lnSpcReduction="20000"/>
          </a:bodyPr>
          <a:p>
            <a:r>
              <a:rPr lang="en-US"/>
              <a:t>The Internet of Things (IoT) is the network of physical objects or "things" embedded with electronics, software, sensors, and network connectivity, which enables these objects to collect and exchange data</a:t>
            </a:r>
            <a:endParaRPr lang="en-US"/>
          </a:p>
          <a:p>
            <a:r>
              <a:rPr lang="en-US"/>
              <a:t>A “Thing” in the context of the Internet of things (IoT), is an entity or physical object that has a Unique identifier, an embedded system and the ability to transfer data over a network. • Heart monitoring implants • Biochip transponders on farm animals • Automobiles with built-in sensors • DNA analysis devices &amp; Other Wearbles etc. These devices collect useful data with the help of various existing technologies and then autonomously flow the data between other devices.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PH" altLang="en-US"/>
              <a:t>HISTORY OF IOT</a:t>
            </a:r>
            <a:endParaRPr lang="en-PH" altLang="en-US"/>
          </a:p>
        </p:txBody>
      </p:sp>
      <p:pic>
        <p:nvPicPr>
          <p:cNvPr id="4" name="Content Placeholder 3" descr="kk"/>
          <p:cNvPicPr>
            <a:picLocks noChangeAspect="1"/>
          </p:cNvPicPr>
          <p:nvPr>
            <p:ph idx="1"/>
          </p:nvPr>
        </p:nvPicPr>
        <p:blipFill>
          <a:blip r:embed="rId1"/>
          <a:stretch>
            <a:fillRect/>
          </a:stretch>
        </p:blipFill>
        <p:spPr>
          <a:xfrm>
            <a:off x="838200" y="1825625"/>
            <a:ext cx="10339705" cy="4351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PH" altLang="en-US"/>
              <a:t>HISTORY OF IOT</a:t>
            </a:r>
            <a:endParaRPr lang="en-PH" altLang="en-US"/>
          </a:p>
        </p:txBody>
      </p:sp>
      <p:pic>
        <p:nvPicPr>
          <p:cNvPr id="4" name="Content Placeholder 3" descr="aq"/>
          <p:cNvPicPr>
            <a:picLocks noChangeAspect="1"/>
          </p:cNvPicPr>
          <p:nvPr>
            <p:ph idx="1"/>
          </p:nvPr>
        </p:nvPicPr>
        <p:blipFill>
          <a:blip r:embed="rId1"/>
          <a:stretch>
            <a:fillRect/>
          </a:stretch>
        </p:blipFill>
        <p:spPr>
          <a:xfrm>
            <a:off x="838835" y="1825625"/>
            <a:ext cx="10514965"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PH" altLang="en-US"/>
              <a:t>HOW IOT WORKS</a:t>
            </a:r>
            <a:endParaRPr lang="en-PH" altLang="en-US"/>
          </a:p>
        </p:txBody>
      </p:sp>
      <p:sp>
        <p:nvSpPr>
          <p:cNvPr id="3" name="Content Placeholder 2"/>
          <p:cNvSpPr>
            <a:spLocks noGrp="1"/>
          </p:cNvSpPr>
          <p:nvPr>
            <p:ph idx="1"/>
          </p:nvPr>
        </p:nvSpPr>
        <p:spPr/>
        <p:txBody>
          <a:bodyPr>
            <a:normAutofit lnSpcReduction="20000"/>
          </a:bodyPr>
          <a:p>
            <a:r>
              <a:rPr lang="en-US"/>
              <a:t>The Internet of Things (IoT), also sometimes referred to as the Internet of Everything (IoE), consists of all the web-enabled devices that collect, send and act on data they acquire from their surrounding environments using embedded sensors, processors and communication hardware. These devices, often called "connected" or "smart" devices, can sometimes talk to other related devices, a process called machine-to-machine (M2M) communication, and act on the information they get from one another. Humans can interact with the gadgets to set them up, give them instructions or access the data, but the devices do most of the work on their own without human intervention. Their existence has been made possible by all the tiny mobile components that are available these days, as well as the always- online nature of our home and business networks. 7</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aa"/>
          <p:cNvPicPr>
            <a:picLocks noChangeAspect="1"/>
          </p:cNvPicPr>
          <p:nvPr>
            <p:ph idx="1"/>
          </p:nvPr>
        </p:nvPicPr>
        <p:blipFill>
          <a:blip r:embed="rId1"/>
          <a:stretch>
            <a:fillRect/>
          </a:stretch>
        </p:blipFill>
        <p:spPr>
          <a:xfrm>
            <a:off x="1024255" y="1691005"/>
            <a:ext cx="10143490" cy="198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Few Applications of IoT </a:t>
            </a:r>
            <a:br>
              <a:rPr lang="en-US"/>
            </a:br>
            <a:endParaRPr lang="en-US"/>
          </a:p>
        </p:txBody>
      </p:sp>
      <p:sp>
        <p:nvSpPr>
          <p:cNvPr id="3" name="Content Placeholder 2"/>
          <p:cNvSpPr>
            <a:spLocks noGrp="1"/>
          </p:cNvSpPr>
          <p:nvPr>
            <p:ph idx="1"/>
          </p:nvPr>
        </p:nvSpPr>
        <p:spPr/>
        <p:txBody>
          <a:bodyPr>
            <a:normAutofit fontScale="80000"/>
          </a:bodyPr>
          <a:p>
            <a:r>
              <a:rPr lang="en-US"/>
              <a:t>Building and Home automation </a:t>
            </a:r>
            <a:endParaRPr lang="en-US"/>
          </a:p>
          <a:p>
            <a:r>
              <a:rPr lang="en-US"/>
              <a:t>Manufacturing </a:t>
            </a:r>
            <a:endParaRPr lang="en-US"/>
          </a:p>
          <a:p>
            <a:r>
              <a:rPr lang="en-US"/>
              <a:t>Medical and Healthcare systems </a:t>
            </a:r>
            <a:endParaRPr lang="en-US"/>
          </a:p>
          <a:p>
            <a:r>
              <a:rPr lang="en-US"/>
              <a:t>Media </a:t>
            </a:r>
            <a:endParaRPr lang="en-US"/>
          </a:p>
          <a:p>
            <a:r>
              <a:rPr lang="en-US"/>
              <a:t>Environmental monitoring </a:t>
            </a:r>
            <a:endParaRPr lang="en-US"/>
          </a:p>
          <a:p>
            <a:r>
              <a:rPr lang="en-US"/>
              <a:t>Infrastructure management </a:t>
            </a:r>
            <a:endParaRPr lang="en-US"/>
          </a:p>
          <a:p>
            <a:r>
              <a:rPr lang="en-US"/>
              <a:t>Energy management </a:t>
            </a:r>
            <a:endParaRPr lang="en-US"/>
          </a:p>
          <a:p>
            <a:r>
              <a:rPr lang="en-US"/>
              <a:t>Transportation </a:t>
            </a:r>
            <a:endParaRPr lang="en-US"/>
          </a:p>
          <a:p>
            <a:r>
              <a:rPr lang="en-US"/>
              <a:t>Better quality of life for elderly </a:t>
            </a:r>
            <a:endParaRPr lang="en-US"/>
          </a:p>
          <a:p>
            <a:pPr marL="0" indent="0">
              <a:buNone/>
            </a:pPr>
            <a:r>
              <a:rPr lang="en-PH" altLang="en-US"/>
              <a:t>                                                   </a:t>
            </a:r>
            <a:r>
              <a:rPr lang="en-US"/>
              <a:t>... ... ... You name it, and you will have it in IoT!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PH" altLang="en-US"/>
              <a:t>CURRENT STATUS &amp; FUTURE PROSPECT OF IOT</a:t>
            </a:r>
            <a:endParaRPr lang="en-PH" altLang="en-US"/>
          </a:p>
        </p:txBody>
      </p:sp>
      <p:pic>
        <p:nvPicPr>
          <p:cNvPr id="4" name="Content Placeholder 3" descr="aaa"/>
          <p:cNvPicPr>
            <a:picLocks noChangeAspect="1"/>
          </p:cNvPicPr>
          <p:nvPr>
            <p:ph idx="1"/>
          </p:nvPr>
        </p:nvPicPr>
        <p:blipFill>
          <a:blip r:embed="rId1"/>
          <a:stretch>
            <a:fillRect/>
          </a:stretch>
        </p:blipFill>
        <p:spPr>
          <a:xfrm>
            <a:off x="1019175" y="1988185"/>
            <a:ext cx="10081260" cy="4025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sym typeface="+mn-ea"/>
              </a:rPr>
              <a:t>T</a:t>
            </a:r>
            <a:r>
              <a:rPr lang="en-US">
                <a:sym typeface="+mn-ea"/>
              </a:rPr>
              <a:t>ECHNOLOGICAL CHALLENGES OF IoT </a:t>
            </a:r>
            <a:endParaRPr lang="en-US"/>
          </a:p>
        </p:txBody>
      </p:sp>
      <p:sp>
        <p:nvSpPr>
          <p:cNvPr id="3" name="Content Placeholder 2"/>
          <p:cNvSpPr>
            <a:spLocks noGrp="1"/>
          </p:cNvSpPr>
          <p:nvPr>
            <p:ph idx="1"/>
          </p:nvPr>
        </p:nvSpPr>
        <p:spPr/>
        <p:txBody>
          <a:bodyPr>
            <a:normAutofit fontScale="60000"/>
          </a:bodyPr>
          <a:p>
            <a:r>
              <a:rPr lang="en-US"/>
              <a:t>At present IoT is faced with many challenges, such as: </a:t>
            </a:r>
            <a:endParaRPr lang="en-US"/>
          </a:p>
          <a:p>
            <a:r>
              <a:rPr lang="en-US"/>
              <a:t> Scalability </a:t>
            </a:r>
            <a:endParaRPr lang="en-US"/>
          </a:p>
          <a:p>
            <a:r>
              <a:rPr lang="en-US"/>
              <a:t> Technological Standardization </a:t>
            </a:r>
            <a:endParaRPr lang="en-US"/>
          </a:p>
          <a:p>
            <a:r>
              <a:rPr lang="en-US"/>
              <a:t> Inter operability </a:t>
            </a:r>
            <a:endParaRPr lang="en-US"/>
          </a:p>
          <a:p>
            <a:r>
              <a:rPr lang="en-US"/>
              <a:t> Discovery </a:t>
            </a:r>
            <a:endParaRPr lang="en-US"/>
          </a:p>
          <a:p>
            <a:r>
              <a:rPr lang="en-US"/>
              <a:t> Software complexity </a:t>
            </a:r>
            <a:endParaRPr lang="en-US"/>
          </a:p>
          <a:p>
            <a:r>
              <a:rPr lang="en-US"/>
              <a:t> Data volumes and interpretation </a:t>
            </a:r>
            <a:endParaRPr lang="en-US"/>
          </a:p>
          <a:p>
            <a:r>
              <a:rPr lang="en-US"/>
              <a:t> Power Supply </a:t>
            </a:r>
            <a:endParaRPr lang="en-US"/>
          </a:p>
          <a:p>
            <a:r>
              <a:rPr lang="en-US"/>
              <a:t> Interaction and short range communication </a:t>
            </a:r>
            <a:endParaRPr lang="en-US"/>
          </a:p>
          <a:p>
            <a:r>
              <a:rPr lang="en-US"/>
              <a:t> Wireless communication </a:t>
            </a:r>
            <a:endParaRPr lang="en-US"/>
          </a:p>
          <a:p>
            <a:r>
              <a:rPr lang="en-US"/>
              <a:t> Fault tolerance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2639</Words>
  <Application>WPS Presentation</Application>
  <PresentationFormat>Widescreen</PresentationFormat>
  <Paragraphs>56</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jerry</cp:lastModifiedBy>
  <cp:revision>1</cp:revision>
  <dcterms:created xsi:type="dcterms:W3CDTF">2022-03-30T08:42:43Z</dcterms:created>
  <dcterms:modified xsi:type="dcterms:W3CDTF">2022-03-30T08:42:44Z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C25888B356F14DB0AEB5589D291F809A</vt:lpwstr>
  </property>
  <property fmtid="{D5CDD505-2E9C-101B-9397-08002B2CF9AE}" pid="3" name="KSOProductBuildVer">
    <vt:lpwstr>1033-11.2.0.10308</vt:lpwstr>
  </property>
</Properties>
</file>