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7" r:id="rId8"/>
    <p:sldId id="268" r:id="rId9"/>
    <p:sldId id="269" r:id="rId10"/>
    <p:sldId id="271" r:id="rId11"/>
    <p:sldId id="261" r:id="rId12"/>
    <p:sldId id="262" r:id="rId13"/>
    <p:sldId id="274" r:id="rId14"/>
    <p:sldId id="275" r:id="rId15"/>
    <p:sldId id="272" r:id="rId16"/>
    <p:sldId id="276" r:id="rId17"/>
    <p:sldId id="277" r:id="rId18"/>
    <p:sldId id="273"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111" d="100"/>
          <a:sy n="111"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27456185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AD32C0F-E30E-451C-83A8-28D615C2256C}" type="datetimeFigureOut">
              <a:rPr lang="tr-TR" smtClean="0"/>
              <a:t>13.11.2023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57561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226920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236411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1378779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68986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904549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075435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422229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160021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32C0F-E30E-451C-83A8-28D615C2256C}" type="datetimeFigureOut">
              <a:rPr lang="tr-TR" smtClean="0"/>
              <a:t>13.11.2023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425654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AD32C0F-E30E-451C-83A8-28D615C2256C}" type="datetimeFigureOut">
              <a:rPr lang="tr-TR" smtClean="0"/>
              <a:t>13.11.2023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84528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AD32C0F-E30E-451C-83A8-28D615C2256C}" type="datetimeFigureOut">
              <a:rPr lang="tr-TR" smtClean="0"/>
              <a:t>13.11.2023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85546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AD32C0F-E30E-451C-83A8-28D615C2256C}" type="datetimeFigureOut">
              <a:rPr lang="tr-TR" smtClean="0"/>
              <a:t>13.11.2023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66728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AD32C0F-E30E-451C-83A8-28D615C2256C}" type="datetimeFigureOut">
              <a:rPr lang="tr-TR" smtClean="0"/>
              <a:t>13.11.2023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178403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AD32C0F-E30E-451C-83A8-28D615C2256C}" type="datetimeFigureOut">
              <a:rPr lang="tr-TR" smtClean="0"/>
              <a:t>13.11.2023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143065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AD32C0F-E30E-451C-83A8-28D615C2256C}" type="datetimeFigureOut">
              <a:rPr lang="tr-TR" smtClean="0"/>
              <a:t>13.11.2023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2AC908-9BA6-427A-880D-63091B0E8E33}" type="slidenum">
              <a:rPr lang="tr-TR" smtClean="0"/>
              <a:t>‹#›</a:t>
            </a:fld>
            <a:endParaRPr lang="tr-TR"/>
          </a:p>
        </p:txBody>
      </p:sp>
    </p:spTree>
    <p:extLst>
      <p:ext uri="{BB962C8B-B14F-4D97-AF65-F5344CB8AC3E}">
        <p14:creationId xmlns:p14="http://schemas.microsoft.com/office/powerpoint/2010/main" val="309839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32C0F-E30E-451C-83A8-28D615C2256C}" type="datetimeFigureOut">
              <a:rPr lang="tr-TR" smtClean="0"/>
              <a:t>13.11.2023</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2AC908-9BA6-427A-880D-63091B0E8E33}" type="slidenum">
              <a:rPr lang="tr-TR" smtClean="0"/>
              <a:t>‹#›</a:t>
            </a:fld>
            <a:endParaRPr lang="tr-TR"/>
          </a:p>
        </p:txBody>
      </p:sp>
    </p:spTree>
    <p:extLst>
      <p:ext uri="{BB962C8B-B14F-4D97-AF65-F5344CB8AC3E}">
        <p14:creationId xmlns:p14="http://schemas.microsoft.com/office/powerpoint/2010/main" val="1154711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D69454-EFA6-6897-885F-65950024C6C2}"/>
              </a:ext>
            </a:extLst>
          </p:cNvPr>
          <p:cNvSpPr>
            <a:spLocks noGrp="1"/>
          </p:cNvSpPr>
          <p:nvPr>
            <p:ph type="ctrTitle"/>
          </p:nvPr>
        </p:nvSpPr>
        <p:spPr/>
        <p:txBody>
          <a:bodyPr/>
          <a:lstStyle/>
          <a:p>
            <a:r>
              <a:rPr lang="tr-TR" cap="none" dirty="0"/>
              <a:t>Domain-</a:t>
            </a:r>
            <a:r>
              <a:rPr lang="tr-TR" cap="none" dirty="0" err="1"/>
              <a:t>Driven</a:t>
            </a:r>
            <a:r>
              <a:rPr lang="tr-TR" cap="none" dirty="0"/>
              <a:t> Design</a:t>
            </a:r>
          </a:p>
        </p:txBody>
      </p:sp>
      <p:sp>
        <p:nvSpPr>
          <p:cNvPr id="3" name="Alt Başlık 2">
            <a:extLst>
              <a:ext uri="{FF2B5EF4-FFF2-40B4-BE49-F238E27FC236}">
                <a16:creationId xmlns:a16="http://schemas.microsoft.com/office/drawing/2014/main" id="{D962F6CA-7F9E-E409-6857-457AC2984261}"/>
              </a:ext>
            </a:extLst>
          </p:cNvPr>
          <p:cNvSpPr>
            <a:spLocks noGrp="1"/>
          </p:cNvSpPr>
          <p:nvPr>
            <p:ph type="subTitle" idx="1"/>
          </p:nvPr>
        </p:nvSpPr>
        <p:spPr/>
        <p:txBody>
          <a:bodyPr/>
          <a:lstStyle/>
          <a:p>
            <a:r>
              <a:rPr lang="tr-TR" cap="none" dirty="0"/>
              <a:t>Eric Evans</a:t>
            </a:r>
          </a:p>
        </p:txBody>
      </p:sp>
    </p:spTree>
    <p:extLst>
      <p:ext uri="{BB962C8B-B14F-4D97-AF65-F5344CB8AC3E}">
        <p14:creationId xmlns:p14="http://schemas.microsoft.com/office/powerpoint/2010/main" val="212797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101013"/>
            <a:ext cx="11793893" cy="5570376"/>
          </a:xfrm>
        </p:spPr>
        <p:txBody>
          <a:bodyPr anchor="t">
            <a:normAutofit lnSpcReduction="10000"/>
          </a:bodyPr>
          <a:lstStyle/>
          <a:p>
            <a:pPr marL="0" indent="0" algn="ctr">
              <a:buNone/>
            </a:pPr>
            <a:r>
              <a:rPr lang="tr-TR" sz="5400" dirty="0" err="1">
                <a:solidFill>
                  <a:schemeClr val="accent5">
                    <a:lumMod val="40000"/>
                    <a:lumOff val="60000"/>
                  </a:schemeClr>
                </a:solidFill>
              </a:rPr>
              <a:t>Factories</a:t>
            </a:r>
            <a:endParaRPr lang="tr-TR" sz="5400" dirty="0">
              <a:solidFill>
                <a:schemeClr val="accent5">
                  <a:lumMod val="40000"/>
                  <a:lumOff val="60000"/>
                </a:schemeClr>
              </a:solidFill>
            </a:endParaRPr>
          </a:p>
          <a:p>
            <a:pPr marL="0" indent="0" algn="ctr">
              <a:buNone/>
            </a:pPr>
            <a:r>
              <a:rPr lang="tr-TR" sz="5400" dirty="0">
                <a:solidFill>
                  <a:schemeClr val="accent5">
                    <a:lumMod val="40000"/>
                    <a:lumOff val="60000"/>
                  </a:schemeClr>
                </a:solidFill>
              </a:rPr>
              <a:t> </a:t>
            </a:r>
            <a:r>
              <a:rPr lang="tr-TR" sz="5400" dirty="0"/>
              <a:t>Karmaşık veya büyük miktarda iş mantığına sahip olan nesneleri oluşturmak için kullanılır. </a:t>
            </a:r>
            <a:r>
              <a:rPr lang="tr-TR" sz="5400" dirty="0" err="1"/>
              <a:t>DDD'de</a:t>
            </a:r>
            <a:r>
              <a:rPr lang="tr-TR" sz="5400" dirty="0"/>
              <a:t>, tüm domain nesneleri doğrudan yeni anahtar kelimesi ile oluşturulmaz. Bazıları için özel bir oluşturma mantığı gerekebilir.</a:t>
            </a:r>
          </a:p>
        </p:txBody>
      </p:sp>
    </p:spTree>
    <p:extLst>
      <p:ext uri="{BB962C8B-B14F-4D97-AF65-F5344CB8AC3E}">
        <p14:creationId xmlns:p14="http://schemas.microsoft.com/office/powerpoint/2010/main" val="175280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D19022-1D91-89A4-1C34-B1A27F390235}"/>
              </a:ext>
            </a:extLst>
          </p:cNvPr>
          <p:cNvSpPr>
            <a:spLocks noGrp="1"/>
          </p:cNvSpPr>
          <p:nvPr>
            <p:ph idx="1"/>
          </p:nvPr>
        </p:nvSpPr>
        <p:spPr>
          <a:xfrm>
            <a:off x="345233" y="1227667"/>
            <a:ext cx="11635273" cy="3649133"/>
          </a:xfrm>
        </p:spPr>
        <p:txBody>
          <a:bodyPr>
            <a:normAutofit lnSpcReduction="10000"/>
          </a:bodyPr>
          <a:lstStyle/>
          <a:p>
            <a:pPr marL="457200" lvl="1" indent="0">
              <a:buNone/>
            </a:pPr>
            <a:r>
              <a:rPr lang="tr-TR" sz="4800" dirty="0">
                <a:solidFill>
                  <a:schemeClr val="accent5">
                    <a:lumMod val="40000"/>
                    <a:lumOff val="60000"/>
                  </a:schemeClr>
                </a:solidFill>
              </a:rPr>
              <a:t>Strategic Design</a:t>
            </a:r>
            <a:r>
              <a:rPr lang="tr-TR" sz="4800" dirty="0"/>
              <a:t>, bir yazılım projesinin "büyük resmini" ele alır. Sistemin farklı bölümleri arasında nasıl bir uyum olacağı, hangi ekiplerin hangi alanlarda çalışacağı gibi konuları inceler. </a:t>
            </a:r>
          </a:p>
        </p:txBody>
      </p:sp>
    </p:spTree>
    <p:extLst>
      <p:ext uri="{BB962C8B-B14F-4D97-AF65-F5344CB8AC3E}">
        <p14:creationId xmlns:p14="http://schemas.microsoft.com/office/powerpoint/2010/main" val="126805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224287"/>
            <a:ext cx="11793893" cy="6447101"/>
          </a:xfrm>
        </p:spPr>
        <p:txBody>
          <a:bodyPr anchor="t">
            <a:noAutofit/>
          </a:bodyPr>
          <a:lstStyle/>
          <a:p>
            <a:pPr marL="0" indent="0" algn="ctr">
              <a:buNone/>
            </a:pPr>
            <a:r>
              <a:rPr lang="tr-TR" sz="5400" dirty="0" err="1">
                <a:solidFill>
                  <a:schemeClr val="accent5">
                    <a:lumMod val="40000"/>
                    <a:lumOff val="60000"/>
                  </a:schemeClr>
                </a:solidFill>
              </a:rPr>
              <a:t>Bounded</a:t>
            </a:r>
            <a:r>
              <a:rPr lang="tr-TR" sz="5400" dirty="0">
                <a:solidFill>
                  <a:schemeClr val="accent5">
                    <a:lumMod val="40000"/>
                    <a:lumOff val="60000"/>
                  </a:schemeClr>
                </a:solidFill>
              </a:rPr>
              <a:t> </a:t>
            </a:r>
            <a:r>
              <a:rPr lang="tr-TR" sz="5400" dirty="0" err="1">
                <a:solidFill>
                  <a:schemeClr val="accent5">
                    <a:lumMod val="40000"/>
                    <a:lumOff val="60000"/>
                  </a:schemeClr>
                </a:solidFill>
              </a:rPr>
              <a:t>Contexts</a:t>
            </a:r>
            <a:endParaRPr lang="tr-TR" sz="5400" dirty="0">
              <a:solidFill>
                <a:schemeClr val="accent5">
                  <a:lumMod val="40000"/>
                  <a:lumOff val="60000"/>
                </a:schemeClr>
              </a:solidFill>
            </a:endParaRPr>
          </a:p>
          <a:p>
            <a:pPr marL="0" indent="0" algn="ctr">
              <a:buNone/>
            </a:pPr>
            <a:r>
              <a:rPr lang="tr-TR" sz="5400" dirty="0"/>
              <a:t> Farklı alt-sistemler veya modüller arasında modelin sınırlarını belirler. Her </a:t>
            </a:r>
            <a:r>
              <a:rPr lang="tr-TR" sz="5400" dirty="0" err="1"/>
              <a:t>Bounded</a:t>
            </a:r>
            <a:r>
              <a:rPr lang="tr-TR" sz="5400" dirty="0"/>
              <a:t> Context kendi içinde tutarlı bir model ve </a:t>
            </a:r>
            <a:r>
              <a:rPr lang="tr-TR" sz="5400" dirty="0" err="1"/>
              <a:t>Ubiquitous</a:t>
            </a:r>
            <a:r>
              <a:rPr lang="tr-TR" sz="5400" dirty="0"/>
              <a:t> Language içerir.</a:t>
            </a:r>
          </a:p>
        </p:txBody>
      </p:sp>
    </p:spTree>
    <p:extLst>
      <p:ext uri="{BB962C8B-B14F-4D97-AF65-F5344CB8AC3E}">
        <p14:creationId xmlns:p14="http://schemas.microsoft.com/office/powerpoint/2010/main" val="146277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1AFD5DB-3960-79BD-7089-2CE4E20F101A}"/>
              </a:ext>
            </a:extLst>
          </p:cNvPr>
          <p:cNvPicPr>
            <a:picLocks noChangeAspect="1"/>
          </p:cNvPicPr>
          <p:nvPr/>
        </p:nvPicPr>
        <p:blipFill>
          <a:blip r:embed="rId2"/>
          <a:stretch>
            <a:fillRect/>
          </a:stretch>
        </p:blipFill>
        <p:spPr>
          <a:xfrm>
            <a:off x="4605129" y="728285"/>
            <a:ext cx="2981741" cy="5401429"/>
          </a:xfrm>
          <a:prstGeom prst="rect">
            <a:avLst/>
          </a:prstGeom>
        </p:spPr>
      </p:pic>
    </p:spTree>
    <p:extLst>
      <p:ext uri="{BB962C8B-B14F-4D97-AF65-F5344CB8AC3E}">
        <p14:creationId xmlns:p14="http://schemas.microsoft.com/office/powerpoint/2010/main" val="416010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1AFD5DB-3960-79BD-7089-2CE4E20F101A}"/>
              </a:ext>
            </a:extLst>
          </p:cNvPr>
          <p:cNvPicPr>
            <a:picLocks noChangeAspect="1"/>
          </p:cNvPicPr>
          <p:nvPr/>
        </p:nvPicPr>
        <p:blipFill>
          <a:blip r:embed="rId2"/>
          <a:stretch>
            <a:fillRect/>
          </a:stretch>
        </p:blipFill>
        <p:spPr>
          <a:xfrm>
            <a:off x="1025166" y="728285"/>
            <a:ext cx="2981741" cy="5401429"/>
          </a:xfrm>
          <a:prstGeom prst="rect">
            <a:avLst/>
          </a:prstGeom>
        </p:spPr>
      </p:pic>
      <p:pic>
        <p:nvPicPr>
          <p:cNvPr id="3" name="Resim 2">
            <a:extLst>
              <a:ext uri="{FF2B5EF4-FFF2-40B4-BE49-F238E27FC236}">
                <a16:creationId xmlns:a16="http://schemas.microsoft.com/office/drawing/2014/main" id="{39D98655-A0F7-5115-2738-8A54ACEC1696}"/>
              </a:ext>
            </a:extLst>
          </p:cNvPr>
          <p:cNvPicPr>
            <a:picLocks noChangeAspect="1"/>
          </p:cNvPicPr>
          <p:nvPr/>
        </p:nvPicPr>
        <p:blipFill>
          <a:blip r:embed="rId3"/>
          <a:stretch>
            <a:fillRect/>
          </a:stretch>
        </p:blipFill>
        <p:spPr>
          <a:xfrm>
            <a:off x="6732980" y="728284"/>
            <a:ext cx="3639058" cy="5401429"/>
          </a:xfrm>
          <a:prstGeom prst="rect">
            <a:avLst/>
          </a:prstGeom>
        </p:spPr>
      </p:pic>
      <p:sp>
        <p:nvSpPr>
          <p:cNvPr id="4" name="Ok: Sağ 3">
            <a:extLst>
              <a:ext uri="{FF2B5EF4-FFF2-40B4-BE49-F238E27FC236}">
                <a16:creationId xmlns:a16="http://schemas.microsoft.com/office/drawing/2014/main" id="{2524EF66-3EED-E722-4FBC-5487D05D8FF9}"/>
              </a:ext>
            </a:extLst>
          </p:cNvPr>
          <p:cNvSpPr/>
          <p:nvPr/>
        </p:nvSpPr>
        <p:spPr>
          <a:xfrm>
            <a:off x="4339087" y="2993366"/>
            <a:ext cx="2061713" cy="5089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1113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224287"/>
            <a:ext cx="11793893" cy="6447101"/>
          </a:xfrm>
        </p:spPr>
        <p:txBody>
          <a:bodyPr anchor="t">
            <a:noAutofit/>
          </a:bodyPr>
          <a:lstStyle/>
          <a:p>
            <a:pPr marL="0" indent="0" algn="ctr">
              <a:buNone/>
            </a:pPr>
            <a:r>
              <a:rPr lang="tr-TR" sz="5400" dirty="0" err="1">
                <a:solidFill>
                  <a:schemeClr val="accent5">
                    <a:lumMod val="40000"/>
                    <a:lumOff val="60000"/>
                  </a:schemeClr>
                </a:solidFill>
              </a:rPr>
              <a:t>Subdomains</a:t>
            </a:r>
            <a:endParaRPr lang="tr-TR" sz="5400" dirty="0">
              <a:solidFill>
                <a:schemeClr val="accent5">
                  <a:lumMod val="40000"/>
                  <a:lumOff val="60000"/>
                </a:schemeClr>
              </a:solidFill>
            </a:endParaRPr>
          </a:p>
          <a:p>
            <a:pPr marL="0" indent="0" algn="ctr">
              <a:buNone/>
            </a:pPr>
            <a:r>
              <a:rPr lang="tr-TR" sz="5400" dirty="0"/>
              <a:t> İş problemlerinin veya iş alanının farklı bölümlerini tanımlar. </a:t>
            </a:r>
          </a:p>
        </p:txBody>
      </p:sp>
    </p:spTree>
    <p:extLst>
      <p:ext uri="{BB962C8B-B14F-4D97-AF65-F5344CB8AC3E}">
        <p14:creationId xmlns:p14="http://schemas.microsoft.com/office/powerpoint/2010/main" val="110850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0F155C0-FCEE-5605-1440-4FE876B59F88}"/>
              </a:ext>
            </a:extLst>
          </p:cNvPr>
          <p:cNvPicPr>
            <a:picLocks noChangeAspect="1"/>
          </p:cNvPicPr>
          <p:nvPr/>
        </p:nvPicPr>
        <p:blipFill>
          <a:blip r:embed="rId2"/>
          <a:stretch>
            <a:fillRect/>
          </a:stretch>
        </p:blipFill>
        <p:spPr>
          <a:xfrm>
            <a:off x="4624182" y="247206"/>
            <a:ext cx="2943636" cy="6363588"/>
          </a:xfrm>
          <a:prstGeom prst="rect">
            <a:avLst/>
          </a:prstGeom>
        </p:spPr>
      </p:pic>
    </p:spTree>
    <p:extLst>
      <p:ext uri="{BB962C8B-B14F-4D97-AF65-F5344CB8AC3E}">
        <p14:creationId xmlns:p14="http://schemas.microsoft.com/office/powerpoint/2010/main" val="47304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0F155C0-FCEE-5605-1440-4FE876B59F88}"/>
              </a:ext>
            </a:extLst>
          </p:cNvPr>
          <p:cNvPicPr>
            <a:picLocks noChangeAspect="1"/>
          </p:cNvPicPr>
          <p:nvPr/>
        </p:nvPicPr>
        <p:blipFill>
          <a:blip r:embed="rId2"/>
          <a:stretch>
            <a:fillRect/>
          </a:stretch>
        </p:blipFill>
        <p:spPr>
          <a:xfrm>
            <a:off x="1009714" y="143688"/>
            <a:ext cx="2943636" cy="6363588"/>
          </a:xfrm>
          <a:prstGeom prst="rect">
            <a:avLst/>
          </a:prstGeom>
        </p:spPr>
      </p:pic>
      <p:pic>
        <p:nvPicPr>
          <p:cNvPr id="4" name="Resim 3">
            <a:extLst>
              <a:ext uri="{FF2B5EF4-FFF2-40B4-BE49-F238E27FC236}">
                <a16:creationId xmlns:a16="http://schemas.microsoft.com/office/drawing/2014/main" id="{F232ECC7-DE89-53E3-2448-A6901C3121F4}"/>
              </a:ext>
            </a:extLst>
          </p:cNvPr>
          <p:cNvPicPr>
            <a:picLocks noChangeAspect="1"/>
          </p:cNvPicPr>
          <p:nvPr/>
        </p:nvPicPr>
        <p:blipFill>
          <a:blip r:embed="rId3"/>
          <a:stretch>
            <a:fillRect/>
          </a:stretch>
        </p:blipFill>
        <p:spPr>
          <a:xfrm>
            <a:off x="7341502" y="72241"/>
            <a:ext cx="2943636" cy="6506483"/>
          </a:xfrm>
          <a:prstGeom prst="rect">
            <a:avLst/>
          </a:prstGeom>
        </p:spPr>
      </p:pic>
      <p:sp>
        <p:nvSpPr>
          <p:cNvPr id="5" name="Ok: Sağ 4">
            <a:extLst>
              <a:ext uri="{FF2B5EF4-FFF2-40B4-BE49-F238E27FC236}">
                <a16:creationId xmlns:a16="http://schemas.microsoft.com/office/drawing/2014/main" id="{E8C1C115-CEB2-1235-2719-05EB3C02CDA3}"/>
              </a:ext>
            </a:extLst>
          </p:cNvPr>
          <p:cNvSpPr/>
          <p:nvPr/>
        </p:nvSpPr>
        <p:spPr>
          <a:xfrm>
            <a:off x="4477109" y="2872596"/>
            <a:ext cx="2225616" cy="5564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931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224287"/>
            <a:ext cx="11793893" cy="6447101"/>
          </a:xfrm>
        </p:spPr>
        <p:txBody>
          <a:bodyPr anchor="t">
            <a:noAutofit/>
          </a:bodyPr>
          <a:lstStyle/>
          <a:p>
            <a:pPr marL="0" indent="0" algn="ctr">
              <a:buNone/>
            </a:pPr>
            <a:r>
              <a:rPr lang="tr-TR" sz="5400" dirty="0">
                <a:solidFill>
                  <a:schemeClr val="accent5">
                    <a:lumMod val="40000"/>
                    <a:lumOff val="60000"/>
                  </a:schemeClr>
                </a:solidFill>
              </a:rPr>
              <a:t>Context </a:t>
            </a:r>
            <a:r>
              <a:rPr lang="tr-TR" sz="5400" dirty="0" err="1">
                <a:solidFill>
                  <a:schemeClr val="accent5">
                    <a:lumMod val="40000"/>
                    <a:lumOff val="60000"/>
                  </a:schemeClr>
                </a:solidFill>
              </a:rPr>
              <a:t>Mapping</a:t>
            </a:r>
            <a:endParaRPr lang="tr-TR" sz="5400" dirty="0">
              <a:solidFill>
                <a:schemeClr val="accent5">
                  <a:lumMod val="40000"/>
                  <a:lumOff val="60000"/>
                </a:schemeClr>
              </a:solidFill>
            </a:endParaRPr>
          </a:p>
          <a:p>
            <a:pPr marL="0" indent="0" algn="ctr">
              <a:buNone/>
            </a:pPr>
            <a:r>
              <a:rPr lang="tr-TR" sz="5400" dirty="0"/>
              <a:t>Farklı </a:t>
            </a:r>
            <a:r>
              <a:rPr lang="tr-TR" sz="5400" dirty="0" err="1"/>
              <a:t>Bounded</a:t>
            </a:r>
            <a:r>
              <a:rPr lang="tr-TR" sz="5400" dirty="0"/>
              <a:t> </a:t>
            </a:r>
            <a:r>
              <a:rPr lang="tr-TR" sz="5400" dirty="0" err="1"/>
              <a:t>Contexts</a:t>
            </a:r>
            <a:r>
              <a:rPr lang="tr-TR" sz="5400" dirty="0"/>
              <a:t> arasındaki ilişkileri ve etkileşimleri gösterir. Bu, çeşitli </a:t>
            </a:r>
            <a:r>
              <a:rPr lang="tr-TR" sz="5400" dirty="0" err="1"/>
              <a:t>Bounded</a:t>
            </a:r>
            <a:r>
              <a:rPr lang="tr-TR" sz="5400" dirty="0"/>
              <a:t> </a:t>
            </a:r>
            <a:r>
              <a:rPr lang="tr-TR" sz="5400" dirty="0" err="1"/>
              <a:t>Contexts</a:t>
            </a:r>
            <a:r>
              <a:rPr lang="tr-TR" sz="5400" dirty="0"/>
              <a:t> arasında nasıl bir iletişim olacağını, hangi modellerin paylaşılacağını veya izole edileceğini belirler.</a:t>
            </a:r>
          </a:p>
        </p:txBody>
      </p:sp>
    </p:spTree>
    <p:extLst>
      <p:ext uri="{BB962C8B-B14F-4D97-AF65-F5344CB8AC3E}">
        <p14:creationId xmlns:p14="http://schemas.microsoft.com/office/powerpoint/2010/main" val="240628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ADB62BB-1789-EF80-5F78-1E501994D87E}"/>
              </a:ext>
            </a:extLst>
          </p:cNvPr>
          <p:cNvPicPr>
            <a:picLocks noChangeAspect="1"/>
          </p:cNvPicPr>
          <p:nvPr/>
        </p:nvPicPr>
        <p:blipFill>
          <a:blip r:embed="rId2"/>
          <a:stretch>
            <a:fillRect/>
          </a:stretch>
        </p:blipFill>
        <p:spPr>
          <a:xfrm>
            <a:off x="4700392" y="199574"/>
            <a:ext cx="2791215" cy="6458851"/>
          </a:xfrm>
          <a:prstGeom prst="rect">
            <a:avLst/>
          </a:prstGeom>
        </p:spPr>
      </p:pic>
    </p:spTree>
    <p:extLst>
      <p:ext uri="{BB962C8B-B14F-4D97-AF65-F5344CB8AC3E}">
        <p14:creationId xmlns:p14="http://schemas.microsoft.com/office/powerpoint/2010/main" val="196635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AD6FFB-A245-1CDB-9A30-4A2ABD1FB61E}"/>
              </a:ext>
            </a:extLst>
          </p:cNvPr>
          <p:cNvSpPr>
            <a:spLocks noGrp="1"/>
          </p:cNvSpPr>
          <p:nvPr>
            <p:ph idx="1"/>
          </p:nvPr>
        </p:nvSpPr>
        <p:spPr>
          <a:xfrm>
            <a:off x="685801" y="342901"/>
            <a:ext cx="10131425" cy="5448300"/>
          </a:xfrm>
        </p:spPr>
        <p:txBody>
          <a:bodyPr>
            <a:normAutofit/>
          </a:bodyPr>
          <a:lstStyle/>
          <a:p>
            <a:r>
              <a:rPr lang="tr-TR" sz="3600" dirty="0"/>
              <a:t>DDD (Domain-</a:t>
            </a:r>
            <a:r>
              <a:rPr lang="tr-TR" sz="3600" dirty="0" err="1"/>
              <a:t>Driven</a:t>
            </a:r>
            <a:r>
              <a:rPr lang="tr-TR" sz="3600" dirty="0"/>
              <a:t> Design), karmaşık iş ihtiyaçları olan yazılım projeleri için bir tasarım yaklaşımıdır. Eric Evans tarafından popülerleştirilmiştir ve ana odak noktası, iş kurallarını ve iş mantığını modellemektir. DDD, yazılım geliştirme ekipleri ve iş uzmanları arasındaki iletişimi güçlendirmeyi ve iş gereksinimlerini doğru bir şekilde yansıtmak için bir dil ve yapının oluşturulmasını amaçlar.</a:t>
            </a:r>
          </a:p>
        </p:txBody>
      </p:sp>
    </p:spTree>
    <p:extLst>
      <p:ext uri="{BB962C8B-B14F-4D97-AF65-F5344CB8AC3E}">
        <p14:creationId xmlns:p14="http://schemas.microsoft.com/office/powerpoint/2010/main" val="1246499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ADB62BB-1789-EF80-5F78-1E501994D87E}"/>
              </a:ext>
            </a:extLst>
          </p:cNvPr>
          <p:cNvPicPr>
            <a:picLocks noChangeAspect="1"/>
          </p:cNvPicPr>
          <p:nvPr/>
        </p:nvPicPr>
        <p:blipFill>
          <a:blip r:embed="rId2"/>
          <a:stretch>
            <a:fillRect/>
          </a:stretch>
        </p:blipFill>
        <p:spPr>
          <a:xfrm>
            <a:off x="956527" y="199574"/>
            <a:ext cx="2791215" cy="6458851"/>
          </a:xfrm>
          <a:prstGeom prst="rect">
            <a:avLst/>
          </a:prstGeom>
        </p:spPr>
      </p:pic>
      <p:pic>
        <p:nvPicPr>
          <p:cNvPr id="3" name="Resim 2">
            <a:extLst>
              <a:ext uri="{FF2B5EF4-FFF2-40B4-BE49-F238E27FC236}">
                <a16:creationId xmlns:a16="http://schemas.microsoft.com/office/drawing/2014/main" id="{FC224AD5-AA50-DE06-D27C-6B2C259D6BB6}"/>
              </a:ext>
            </a:extLst>
          </p:cNvPr>
          <p:cNvPicPr>
            <a:picLocks noChangeAspect="1"/>
          </p:cNvPicPr>
          <p:nvPr/>
        </p:nvPicPr>
        <p:blipFill>
          <a:blip r:embed="rId3"/>
          <a:stretch>
            <a:fillRect/>
          </a:stretch>
        </p:blipFill>
        <p:spPr>
          <a:xfrm>
            <a:off x="7555208" y="170995"/>
            <a:ext cx="2619741" cy="6487430"/>
          </a:xfrm>
          <a:prstGeom prst="rect">
            <a:avLst/>
          </a:prstGeom>
        </p:spPr>
      </p:pic>
      <p:sp>
        <p:nvSpPr>
          <p:cNvPr id="5" name="Ok: Sağ 4">
            <a:extLst>
              <a:ext uri="{FF2B5EF4-FFF2-40B4-BE49-F238E27FC236}">
                <a16:creationId xmlns:a16="http://schemas.microsoft.com/office/drawing/2014/main" id="{3D2C9CB2-9EE8-E34B-8D8B-4218335660FE}"/>
              </a:ext>
            </a:extLst>
          </p:cNvPr>
          <p:cNvSpPr/>
          <p:nvPr/>
        </p:nvSpPr>
        <p:spPr>
          <a:xfrm>
            <a:off x="4314701" y="2681654"/>
            <a:ext cx="2435469" cy="615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8734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D9785C-3842-B6F2-65C6-2CB9340B02E2}"/>
              </a:ext>
            </a:extLst>
          </p:cNvPr>
          <p:cNvSpPr>
            <a:spLocks noGrp="1"/>
          </p:cNvSpPr>
          <p:nvPr>
            <p:ph idx="1"/>
          </p:nvPr>
        </p:nvSpPr>
        <p:spPr>
          <a:xfrm>
            <a:off x="713792" y="1292981"/>
            <a:ext cx="10131425" cy="3649133"/>
          </a:xfrm>
        </p:spPr>
        <p:txBody>
          <a:bodyPr>
            <a:normAutofit/>
          </a:bodyPr>
          <a:lstStyle/>
          <a:p>
            <a:pPr marL="0" indent="0" algn="ctr">
              <a:buNone/>
            </a:pPr>
            <a:r>
              <a:rPr lang="tr-TR" sz="5400" dirty="0"/>
              <a:t>TACTICAL DESIGN</a:t>
            </a:r>
          </a:p>
          <a:p>
            <a:pPr marL="0" indent="0" algn="ctr">
              <a:buNone/>
            </a:pPr>
            <a:r>
              <a:rPr lang="tr-TR" sz="5400" dirty="0"/>
              <a:t>STRATEGIC DESIGN</a:t>
            </a:r>
          </a:p>
        </p:txBody>
      </p:sp>
    </p:spTree>
    <p:extLst>
      <p:ext uri="{BB962C8B-B14F-4D97-AF65-F5344CB8AC3E}">
        <p14:creationId xmlns:p14="http://schemas.microsoft.com/office/powerpoint/2010/main" val="121643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D19022-1D91-89A4-1C34-B1A27F390235}"/>
              </a:ext>
            </a:extLst>
          </p:cNvPr>
          <p:cNvSpPr>
            <a:spLocks noGrp="1"/>
          </p:cNvSpPr>
          <p:nvPr>
            <p:ph idx="1"/>
          </p:nvPr>
        </p:nvSpPr>
        <p:spPr>
          <a:xfrm>
            <a:off x="629817" y="1227667"/>
            <a:ext cx="10131425" cy="3649133"/>
          </a:xfrm>
        </p:spPr>
        <p:txBody>
          <a:bodyPr>
            <a:normAutofit/>
          </a:bodyPr>
          <a:lstStyle/>
          <a:p>
            <a:pPr marL="457200" lvl="1" indent="0">
              <a:buNone/>
            </a:pPr>
            <a:r>
              <a:rPr lang="tr-TR" sz="4800" dirty="0" err="1">
                <a:solidFill>
                  <a:schemeClr val="accent5">
                    <a:lumMod val="40000"/>
                    <a:lumOff val="60000"/>
                  </a:schemeClr>
                </a:solidFill>
              </a:rPr>
              <a:t>Tactical</a:t>
            </a:r>
            <a:r>
              <a:rPr lang="tr-TR" sz="4800" dirty="0">
                <a:solidFill>
                  <a:schemeClr val="accent5">
                    <a:lumMod val="40000"/>
                    <a:lumOff val="60000"/>
                  </a:schemeClr>
                </a:solidFill>
              </a:rPr>
              <a:t> Design</a:t>
            </a:r>
            <a:r>
              <a:rPr lang="tr-TR" sz="4800" dirty="0"/>
              <a:t>, daha düşük seviyeli ve kod seviyesinde tasarım kararlarına odaklanır. </a:t>
            </a:r>
          </a:p>
        </p:txBody>
      </p:sp>
    </p:spTree>
    <p:extLst>
      <p:ext uri="{BB962C8B-B14F-4D97-AF65-F5344CB8AC3E}">
        <p14:creationId xmlns:p14="http://schemas.microsoft.com/office/powerpoint/2010/main" val="221483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101013"/>
            <a:ext cx="11793893" cy="5570376"/>
          </a:xfrm>
        </p:spPr>
        <p:txBody>
          <a:bodyPr anchor="t">
            <a:normAutofit/>
          </a:bodyPr>
          <a:lstStyle/>
          <a:p>
            <a:pPr marL="0" indent="0" algn="ctr">
              <a:buNone/>
            </a:pPr>
            <a:r>
              <a:rPr lang="tr-TR" sz="5400" dirty="0" err="1">
                <a:solidFill>
                  <a:schemeClr val="accent5">
                    <a:lumMod val="40000"/>
                    <a:lumOff val="60000"/>
                  </a:schemeClr>
                </a:solidFill>
              </a:rPr>
              <a:t>Entities</a:t>
            </a:r>
            <a:endParaRPr lang="tr-TR" sz="5400" dirty="0">
              <a:solidFill>
                <a:schemeClr val="accent5">
                  <a:lumMod val="40000"/>
                  <a:lumOff val="60000"/>
                </a:schemeClr>
              </a:solidFill>
            </a:endParaRPr>
          </a:p>
          <a:p>
            <a:pPr marL="0" indent="0" algn="ctr">
              <a:buNone/>
            </a:pPr>
            <a:r>
              <a:rPr lang="tr-TR" sz="5400" dirty="0"/>
              <a:t>Benzersiz bir kimliğe sahip ve değiştirilebilen nesneler.</a:t>
            </a:r>
          </a:p>
        </p:txBody>
      </p:sp>
    </p:spTree>
    <p:extLst>
      <p:ext uri="{BB962C8B-B14F-4D97-AF65-F5344CB8AC3E}">
        <p14:creationId xmlns:p14="http://schemas.microsoft.com/office/powerpoint/2010/main" val="88248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101013"/>
            <a:ext cx="11793893" cy="5570376"/>
          </a:xfrm>
        </p:spPr>
        <p:txBody>
          <a:bodyPr anchor="t">
            <a:normAutofit/>
          </a:bodyPr>
          <a:lstStyle/>
          <a:p>
            <a:pPr marL="0" indent="0" algn="ctr">
              <a:buNone/>
            </a:pPr>
            <a:r>
              <a:rPr lang="tr-TR" sz="5400" dirty="0">
                <a:solidFill>
                  <a:schemeClr val="accent5">
                    <a:lumMod val="40000"/>
                    <a:lumOff val="60000"/>
                  </a:schemeClr>
                </a:solidFill>
              </a:rPr>
              <a:t>Value Objects</a:t>
            </a:r>
          </a:p>
          <a:p>
            <a:pPr marL="0" indent="0" algn="ctr">
              <a:buNone/>
            </a:pPr>
            <a:r>
              <a:rPr lang="tr-TR" sz="5400" dirty="0"/>
              <a:t> Kimlik olmayan, genellikle </a:t>
            </a:r>
            <a:r>
              <a:rPr lang="tr-TR" sz="5400" dirty="0" err="1"/>
              <a:t>immutable</a:t>
            </a:r>
            <a:r>
              <a:rPr lang="tr-TR" sz="5400" dirty="0"/>
              <a:t> olan nesneler.</a:t>
            </a:r>
          </a:p>
        </p:txBody>
      </p:sp>
    </p:spTree>
    <p:extLst>
      <p:ext uri="{BB962C8B-B14F-4D97-AF65-F5344CB8AC3E}">
        <p14:creationId xmlns:p14="http://schemas.microsoft.com/office/powerpoint/2010/main" val="13796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101013"/>
            <a:ext cx="11793893" cy="5570376"/>
          </a:xfrm>
        </p:spPr>
        <p:txBody>
          <a:bodyPr anchor="t">
            <a:normAutofit/>
          </a:bodyPr>
          <a:lstStyle/>
          <a:p>
            <a:pPr marL="0" indent="0" algn="ctr">
              <a:buNone/>
            </a:pPr>
            <a:r>
              <a:rPr lang="tr-TR" sz="5400" dirty="0" err="1">
                <a:solidFill>
                  <a:schemeClr val="accent5">
                    <a:lumMod val="40000"/>
                    <a:lumOff val="60000"/>
                  </a:schemeClr>
                </a:solidFill>
              </a:rPr>
              <a:t>Aggregates</a:t>
            </a:r>
            <a:endParaRPr lang="tr-TR" sz="5400" dirty="0"/>
          </a:p>
          <a:p>
            <a:pPr marL="0" indent="0" algn="ctr">
              <a:buNone/>
            </a:pPr>
            <a:r>
              <a:rPr lang="tr-TR" sz="5400" dirty="0"/>
              <a:t>Bir veya daha fazla Entity ve Value </a:t>
            </a:r>
            <a:r>
              <a:rPr lang="tr-TR" sz="5400" dirty="0" err="1"/>
              <a:t>Object'i</a:t>
            </a:r>
            <a:r>
              <a:rPr lang="tr-TR" sz="5400" dirty="0"/>
              <a:t> içeren, bir </a:t>
            </a:r>
            <a:r>
              <a:rPr lang="tr-TR" sz="5400" dirty="0" err="1"/>
              <a:t>Aggregate</a:t>
            </a:r>
            <a:r>
              <a:rPr lang="tr-TR" sz="5400" dirty="0"/>
              <a:t> </a:t>
            </a:r>
            <a:r>
              <a:rPr lang="tr-TR" sz="5400" dirty="0" err="1"/>
              <a:t>Root</a:t>
            </a:r>
            <a:r>
              <a:rPr lang="tr-TR" sz="5400" dirty="0"/>
              <a:t> tarafından yönetilen bir grup.</a:t>
            </a:r>
          </a:p>
        </p:txBody>
      </p:sp>
    </p:spTree>
    <p:extLst>
      <p:ext uri="{BB962C8B-B14F-4D97-AF65-F5344CB8AC3E}">
        <p14:creationId xmlns:p14="http://schemas.microsoft.com/office/powerpoint/2010/main" val="285181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46649"/>
            <a:ext cx="11793893" cy="6524740"/>
          </a:xfrm>
        </p:spPr>
        <p:txBody>
          <a:bodyPr anchor="t">
            <a:noAutofit/>
          </a:bodyPr>
          <a:lstStyle/>
          <a:p>
            <a:pPr marL="0" indent="0" algn="ctr">
              <a:buNone/>
            </a:pPr>
            <a:r>
              <a:rPr lang="tr-TR" sz="4800" dirty="0">
                <a:solidFill>
                  <a:schemeClr val="accent5">
                    <a:lumMod val="40000"/>
                    <a:lumOff val="60000"/>
                  </a:schemeClr>
                </a:solidFill>
              </a:rPr>
              <a:t>Repositories</a:t>
            </a:r>
          </a:p>
          <a:p>
            <a:pPr marL="0" indent="0" algn="ctr">
              <a:buNone/>
            </a:pPr>
            <a:r>
              <a:rPr lang="tr-TR" sz="4800" dirty="0">
                <a:solidFill>
                  <a:schemeClr val="accent5">
                    <a:lumMod val="40000"/>
                    <a:lumOff val="60000"/>
                  </a:schemeClr>
                </a:solidFill>
              </a:rPr>
              <a:t> </a:t>
            </a:r>
            <a:r>
              <a:rPr lang="tr-TR" sz="4800" dirty="0" err="1"/>
              <a:t>Aggregate</a:t>
            </a:r>
            <a:r>
              <a:rPr lang="tr-TR" sz="4800" dirty="0"/>
              <a:t> köklerini kalıcı depolama mekanizmalarından saklamak ve geri almak için kullanılır. Temel amacı, iş mantığı ve veri erişim mantığı arasında bir ayrım sağlamaktır. Bu sayede, iş mantığı kodu depolama mekanizmalarından (örneğin, veritabanı, web servisi vs.) soyutlanır.</a:t>
            </a:r>
          </a:p>
        </p:txBody>
      </p:sp>
    </p:spTree>
    <p:extLst>
      <p:ext uri="{BB962C8B-B14F-4D97-AF65-F5344CB8AC3E}">
        <p14:creationId xmlns:p14="http://schemas.microsoft.com/office/powerpoint/2010/main" val="55978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39C4C6-155C-34D2-CB47-783CC6EED8AB}"/>
              </a:ext>
            </a:extLst>
          </p:cNvPr>
          <p:cNvSpPr>
            <a:spLocks noGrp="1"/>
          </p:cNvSpPr>
          <p:nvPr>
            <p:ph idx="1"/>
          </p:nvPr>
        </p:nvSpPr>
        <p:spPr>
          <a:xfrm>
            <a:off x="242596" y="1101013"/>
            <a:ext cx="11793893" cy="5570376"/>
          </a:xfrm>
        </p:spPr>
        <p:txBody>
          <a:bodyPr anchor="t">
            <a:normAutofit/>
          </a:bodyPr>
          <a:lstStyle/>
          <a:p>
            <a:pPr marL="0" indent="0" algn="ctr">
              <a:buNone/>
            </a:pPr>
            <a:r>
              <a:rPr lang="tr-TR" sz="5400" dirty="0">
                <a:solidFill>
                  <a:schemeClr val="accent5">
                    <a:lumMod val="40000"/>
                    <a:lumOff val="60000"/>
                  </a:schemeClr>
                </a:solidFill>
              </a:rPr>
              <a:t>Domain </a:t>
            </a:r>
            <a:r>
              <a:rPr lang="tr-TR" sz="5400" dirty="0" err="1">
                <a:solidFill>
                  <a:schemeClr val="accent5">
                    <a:lumMod val="40000"/>
                    <a:lumOff val="60000"/>
                  </a:schemeClr>
                </a:solidFill>
              </a:rPr>
              <a:t>Events</a:t>
            </a:r>
            <a:endParaRPr lang="tr-TR" sz="5400" dirty="0">
              <a:solidFill>
                <a:schemeClr val="accent5">
                  <a:lumMod val="40000"/>
                  <a:lumOff val="60000"/>
                </a:schemeClr>
              </a:solidFill>
            </a:endParaRPr>
          </a:p>
          <a:p>
            <a:pPr marL="0" indent="0" algn="ctr">
              <a:buNone/>
            </a:pPr>
            <a:r>
              <a:rPr lang="tr-TR" sz="5400" dirty="0">
                <a:solidFill>
                  <a:schemeClr val="accent5">
                    <a:lumMod val="40000"/>
                    <a:lumOff val="60000"/>
                  </a:schemeClr>
                </a:solidFill>
              </a:rPr>
              <a:t> </a:t>
            </a:r>
            <a:r>
              <a:rPr lang="tr-TR" sz="5400" dirty="0"/>
              <a:t>Belirli iş olaylarını temsil eden ve genellikle bir durum değişikliği sonucunda tetiklenen olaylar.</a:t>
            </a:r>
          </a:p>
        </p:txBody>
      </p:sp>
    </p:spTree>
    <p:extLst>
      <p:ext uri="{BB962C8B-B14F-4D97-AF65-F5344CB8AC3E}">
        <p14:creationId xmlns:p14="http://schemas.microsoft.com/office/powerpoint/2010/main" val="3752921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866</TotalTime>
  <Words>314</Words>
  <Application>Microsoft Office PowerPoint</Application>
  <PresentationFormat>Geniş ekran</PresentationFormat>
  <Paragraphs>25</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Calibri</vt:lpstr>
      <vt:lpstr>Calibri Light</vt:lpstr>
      <vt:lpstr>Gökyüzü</vt:lpstr>
      <vt:lpstr>Domain-Driven Design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creator>tugay saydam</dc:creator>
  <cp:lastModifiedBy>Taner Saydam</cp:lastModifiedBy>
  <cp:revision>2</cp:revision>
  <dcterms:created xsi:type="dcterms:W3CDTF">2023-10-31T23:23:07Z</dcterms:created>
  <dcterms:modified xsi:type="dcterms:W3CDTF">2023-11-13T11:21:32Z</dcterms:modified>
</cp:coreProperties>
</file>