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1/4/2024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1/4/2024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TanetiSanjay/IITM_HACKA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11974" y="342728"/>
            <a:ext cx="9779183" cy="685800"/>
          </a:xfrm>
        </p:spPr>
        <p:txBody>
          <a:bodyPr/>
          <a:lstStyle/>
          <a:p>
            <a:br>
              <a:rPr lang="en-US" dirty="0"/>
            </a:br>
            <a:br>
              <a:rPr lang="en-US" dirty="0"/>
            </a:br>
            <a:br>
              <a:rPr lang="en-US" dirty="0"/>
            </a:br>
            <a:r>
              <a:rPr lang="en-US" dirty="0"/>
              <a:t>Team Solomon </a:t>
            </a:r>
            <a:r>
              <a:rPr lang="en-US" sz="1200" dirty="0"/>
              <a:t>Taneti Sanjay, </a:t>
            </a:r>
            <a:r>
              <a:rPr lang="en-US" sz="1200" dirty="0" err="1"/>
              <a:t>Narne</a:t>
            </a:r>
            <a:r>
              <a:rPr lang="en-US" sz="1200" dirty="0"/>
              <a:t> Dheeraj Balaram.</a:t>
            </a:r>
            <a:endParaRPr lang="en-US" sz="2800"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11974" y="2900498"/>
            <a:ext cx="9779182" cy="3366815"/>
          </a:xfrm>
        </p:spPr>
        <p:txBody>
          <a:bodyPr vert="horz" lIns="91440" tIns="45720" rIns="91440" bIns="45720" rtlCol="0" anchor="t">
            <a:normAutofit/>
          </a:bodyPr>
          <a:lstStyle/>
          <a:p>
            <a:endParaRPr lang="en-US" sz="1800" dirty="0"/>
          </a:p>
          <a:p>
            <a:r>
              <a:rPr lang="en-US" sz="2000" dirty="0"/>
              <a:t>Our proposed solution involves the integration of financial and environmental data. This combination allows for a comprehensive and robust assessment of sustainability in investments. By utilizing financial insights, we can predict trends and evaluate the risks associated with green finance. Our methodology aligns with ESG principles, ensuring a forward-looking perspective on investment decisions.</a:t>
            </a:r>
          </a:p>
          <a:p>
            <a:endParaRPr lang="en-US" sz="1800" dirty="0"/>
          </a:p>
          <a:p>
            <a:r>
              <a:rPr lang="en-US" sz="1200" b="1" dirty="0"/>
              <a:t>Note: This is a simplified version as we were instructed (in </a:t>
            </a:r>
            <a:r>
              <a:rPr lang="en-US" sz="1200" b="1" dirty="0" err="1"/>
              <a:t>whatsapp</a:t>
            </a:r>
            <a:r>
              <a:rPr lang="en-US" sz="1200" b="1" dirty="0"/>
              <a:t> group) to only upload it in one page. All of the code and full-fledged code along with documentation will be uploaded to </a:t>
            </a:r>
            <a:r>
              <a:rPr lang="en-US" sz="1200" b="1" dirty="0" err="1">
                <a:hlinkClick r:id="rId2"/>
              </a:rPr>
              <a:t>github</a:t>
            </a:r>
            <a:r>
              <a:rPr lang="en-US" sz="1200" b="1" dirty="0"/>
              <a:t>.</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THANK YOU!</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a:t>
            </a:fld>
            <a:endParaRPr lang="en-US" dirty="0"/>
          </a:p>
        </p:txBody>
      </p:sp>
      <p:sp>
        <p:nvSpPr>
          <p:cNvPr id="4" name="TextBox 3">
            <a:extLst>
              <a:ext uri="{FF2B5EF4-FFF2-40B4-BE49-F238E27FC236}">
                <a16:creationId xmlns:a16="http://schemas.microsoft.com/office/drawing/2014/main" id="{C2218AB1-5ACA-CEEC-E3D6-7C4B05997904}"/>
              </a:ext>
            </a:extLst>
          </p:cNvPr>
          <p:cNvSpPr txBox="1"/>
          <p:nvPr/>
        </p:nvSpPr>
        <p:spPr>
          <a:xfrm>
            <a:off x="1111974" y="1028528"/>
            <a:ext cx="9668148" cy="1261884"/>
          </a:xfrm>
          <a:prstGeom prst="rect">
            <a:avLst/>
          </a:prstGeom>
          <a:noFill/>
        </p:spPr>
        <p:txBody>
          <a:bodyPr wrap="square" rtlCol="0">
            <a:spAutoFit/>
          </a:bodyPr>
          <a:lstStyle/>
          <a:p>
            <a:endParaRPr lang="en-US" b="1" dirty="0"/>
          </a:p>
          <a:p>
            <a:r>
              <a:rPr lang="en-US" b="1" dirty="0"/>
              <a:t>Problem: </a:t>
            </a:r>
            <a:r>
              <a:rPr lang="en-US" dirty="0"/>
              <a:t>Problem no-2</a:t>
            </a:r>
            <a:br>
              <a:rPr lang="en-US" dirty="0"/>
            </a:br>
            <a:r>
              <a:rPr lang="en-US" sz="2000" dirty="0">
                <a:effectLst/>
                <a:latin typeface="Calibri" panose="020F0502020204030204" pitchFamily="34" charset="0"/>
                <a:ea typeface="Calibri" panose="020F0502020204030204" pitchFamily="34" charset="0"/>
                <a:cs typeface="Times New Roman" panose="02020603050405020304" pitchFamily="18" charset="0"/>
              </a:rPr>
              <a:t>To create innovative AI and machine learning models that predict trends and risks in green finance, helping financial institutions make informed and sustainable investment decisions.</a:t>
            </a:r>
            <a:endParaRPr lang="en-IN" sz="2000" b="1" dirty="0"/>
          </a:p>
        </p:txBody>
      </p:sp>
      <p:sp>
        <p:nvSpPr>
          <p:cNvPr id="10" name="TextBox 9">
            <a:extLst>
              <a:ext uri="{FF2B5EF4-FFF2-40B4-BE49-F238E27FC236}">
                <a16:creationId xmlns:a16="http://schemas.microsoft.com/office/drawing/2014/main" id="{7C0E62F6-FECC-0EDB-9A9F-0E311DB356E9}"/>
              </a:ext>
            </a:extLst>
          </p:cNvPr>
          <p:cNvSpPr txBox="1"/>
          <p:nvPr/>
        </p:nvSpPr>
        <p:spPr>
          <a:xfrm>
            <a:off x="1111974" y="2531166"/>
            <a:ext cx="6096000" cy="369332"/>
          </a:xfrm>
          <a:prstGeom prst="rect">
            <a:avLst/>
          </a:prstGeom>
          <a:noFill/>
        </p:spPr>
        <p:txBody>
          <a:bodyPr wrap="square">
            <a:spAutoFit/>
          </a:bodyPr>
          <a:lstStyle/>
          <a:p>
            <a:r>
              <a:rPr lang="en-US" sz="1800" b="1" kern="1200" dirty="0">
                <a:solidFill>
                  <a:srgbClr val="000000"/>
                </a:solidFill>
                <a:effectLst/>
                <a:latin typeface="Tenorite" panose="00000500000000000000" pitchFamily="2" charset="0"/>
                <a:ea typeface="+mj-ea"/>
                <a:cs typeface="+mj-cs"/>
              </a:rPr>
              <a:t>Proposed Solution:</a:t>
            </a:r>
            <a:endParaRPr lang="en-IN" dirty="0"/>
          </a:p>
        </p:txBody>
      </p:sp>
    </p:spTree>
    <p:extLst>
      <p:ext uri="{BB962C8B-B14F-4D97-AF65-F5344CB8AC3E}">
        <p14:creationId xmlns:p14="http://schemas.microsoft.com/office/powerpoint/2010/main" val="13256085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35</TotalTime>
  <Words>150</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Tenorite</vt:lpstr>
      <vt:lpstr>Office Theme</vt:lpstr>
      <vt:lpstr>   Team Solomon Taneti Sanjay, Narne Dheeraj Balaram.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Solomon Taneti Sanjay, Narne Dheeraj Balaram.</dc:title>
  <dc:creator>Taneti Sunny</dc:creator>
  <cp:lastModifiedBy>Taneti Sunny</cp:lastModifiedBy>
  <cp:revision>2</cp:revision>
  <dcterms:created xsi:type="dcterms:W3CDTF">2024-01-04T17:51:30Z</dcterms:created>
  <dcterms:modified xsi:type="dcterms:W3CDTF">2024-01-04T18:27:01Z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