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0"/>
  </p:normalViewPr>
  <p:slideViewPr>
    <p:cSldViewPr snapToGrid="0">
      <p:cViewPr varScale="1">
        <p:scale>
          <a:sx n="115" d="100"/>
          <a:sy n="11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AD15-89D4-51BF-C792-194A9048B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609E3-312E-A7E4-BA6C-2E7B6EF47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A3948-9E3A-EE56-50A9-74318608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1F51-C49B-4E36-8C0E-10770B25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4C28-5235-B40F-6199-8B3F0965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724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39ED-05FA-80DF-644F-585B2D31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1EA46-9598-713D-A949-1A2399604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E2BB-E5B4-E53A-05B7-97F2AC31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13C2-9C35-1271-8179-00F138A5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BDAD-3C0B-77B3-DA78-1DBB2818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69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268E1-88A6-2F10-DD07-20ACFCA11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A2EEA-4107-A2E4-A6E0-F437D9CAD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DD22-A04D-25AE-CF90-747A9F0A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6A03-34C2-2257-3D4F-F8A9621E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F387-BE9E-7BB4-2937-9917B08E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65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80EC-5272-04B3-BBDA-38E2259E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5EC2-709C-B06B-0A6D-09A39789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6C87-95F1-F19B-E9B3-0B3F2220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2E50-CBE6-34F2-E0E7-0CF77392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66A9-E7C7-6C48-16E9-AD611ADB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405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C532-C072-6085-3B77-BBC9CF60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C7C7-2951-AB9D-5995-191F41AF2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84BF-91C3-FBED-A50B-48553ED2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7E07-9540-80B3-B45A-4EF7B171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9A45-E568-8BB2-B05E-89EC901A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81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CEBA-AE05-CD6E-9559-82CB6954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7BA5-CF60-5C7B-F805-5AC38305A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1F5A9-3E95-9D22-0164-73FA816CF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D510B-7444-8C21-7E12-EB078DB8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9314-A214-325D-604A-6A0B2A9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DB0B0-8B8B-8854-AB01-97A9150C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047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7629-BFDA-C635-7252-52F38017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EC320-A9FB-A154-14A1-58D2A57B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95E19-9992-FE8A-B7C9-549F6F7BE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32D3C-F4D9-4F03-6B97-425232497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42A39-E37D-27F7-4AA8-C8EF080AF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CF66F-6671-3BA2-E1E6-798BF2B0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13DAC-A1D4-833B-C44B-EDC9F2A5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A5C7A-6A5F-E9D3-CC2D-2BBD0177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53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E63B-25EA-FA3A-84F5-9C32EB7E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936BA-9AA5-DFAB-E25A-6A5BAC15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53004-EE34-3F8B-4D70-F0166AD4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2A27C-E2C4-4300-EC19-D4EB6F3F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72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25EEE-CA71-C0EC-A30A-3AA6C0CE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19040-A833-BA96-D9A8-14C69C15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35A17-323D-0927-938C-6F9C6398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7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4C67-78E3-04CD-B73D-9C643F60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2A2C-47D7-AAA4-8EC7-C0183F28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CB8A-9CFB-D6C6-F74C-0CE250C70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4714-094D-2D03-5563-5B179C9C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A8363-B977-316C-E3BF-FB71B087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3270E-FC84-A413-5EB4-DC6D2736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115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797D-FA67-4C33-BC4B-B179F421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C859D-C153-BEB4-3E60-04E2EC9EE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8E41-1E2C-0E2D-3BD6-1971A0DC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AB09C-2E60-B92E-F29D-91F64A09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283E-4F93-DC98-7359-DCDD544F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E16D5-E9C0-52D8-74C4-C148E113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5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0B1A6-CF73-0AE2-9C7C-91357993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C5614-A76A-99C0-3232-56D31E4B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00F93-55AD-A272-BF08-DFC08F438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2209-5D57-3347-9370-13580B7B5B67}" type="datetimeFigureOut">
              <a:rPr lang="en-IL" smtClean="0"/>
              <a:t>06/24/2025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80F8-9128-5FEF-0195-FDF98906D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B2E5-83A9-EE87-F053-33945719A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C5A3-2F94-5648-86D6-D9DDA03B49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90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looking at computers&#10;&#10;Description automatically generated">
            <a:extLst>
              <a:ext uri="{FF2B5EF4-FFF2-40B4-BE49-F238E27FC236}">
                <a16:creationId xmlns:a16="http://schemas.microsoft.com/office/drawing/2014/main" id="{7D400FD1-2DF3-4042-0B66-EB35376092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733" b="11998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213C5-9D56-E158-0B56-7530A7687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IL" sz="540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Finding NES Properties using pLMs</a:t>
            </a:r>
            <a:endParaRPr lang="en-IL" sz="54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8EFF0-656C-83E6-C24B-E5F3B252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 lnSpcReduction="10000"/>
          </a:bodyPr>
          <a:lstStyle/>
          <a:p>
            <a:r>
              <a:rPr lang="en-US" sz="20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3D Data Processing in Structural Biology</a:t>
            </a:r>
            <a:r>
              <a:rPr lang="en-IL" sz="20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Hackathon 2025</a:t>
            </a:r>
          </a:p>
          <a:p>
            <a:r>
              <a:rPr lang="en-IL" sz="1700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Dana Siton, Shay Guttmann, Noam Rosenmann, </a:t>
            </a:r>
          </a:p>
          <a:p>
            <a:r>
              <a:rPr lang="en-IL" sz="1700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Noa Birman and Tal Neumann</a:t>
            </a:r>
          </a:p>
          <a:p>
            <a:r>
              <a:rPr lang="en-IL" sz="17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Tasks 3-</a:t>
            </a:r>
            <a:r>
              <a:rPr lang="en-IL" sz="1700" b="1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sz="1700" b="1" i="0" dirty="0">
              <a:solidFill>
                <a:srgbClr val="FFFFFF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6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6566-279D-113B-6F83-DB0AD54F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Human proteome screening for NES motifs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9774EC2A-9EB0-A694-588D-4820EFC6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1769628"/>
            <a:ext cx="4534685" cy="4577706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08B41-55E0-10AD-E389-7AC14D58EB03}"/>
              </a:ext>
            </a:extLst>
          </p:cNvPr>
          <p:cNvSpPr txBox="1"/>
          <p:nvPr/>
        </p:nvSpPr>
        <p:spPr>
          <a:xfrm>
            <a:off x="838200" y="1531752"/>
            <a:ext cx="4650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24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L</a:t>
            </a:r>
            <a:r>
              <a:rPr lang="en-IL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arge amounts of false positives are detected</a:t>
            </a:r>
            <a:r>
              <a:rPr lang="en-US" sz="24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when screening proteins </a:t>
            </a:r>
            <a:endParaRPr lang="en-IL" sz="240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79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30908-60C5-3720-1B02-B54F030A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29F2-F32E-4F32-84DD-006E93FB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Structural Motifs of a NES 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3.png">
            <a:extLst>
              <a:ext uri="{FF2B5EF4-FFF2-40B4-BE49-F238E27FC236}">
                <a16:creationId xmlns:a16="http://schemas.microsoft.com/office/drawing/2014/main" id="{75A71FE1-EEA5-72D7-E2C8-D3D626D0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56650" y="1333948"/>
            <a:ext cx="6557469" cy="1565594"/>
          </a:xfrm>
          <a:prstGeom prst="rect">
            <a:avLst/>
          </a:prstGeom>
          <a:ln/>
        </p:spPr>
      </p:pic>
      <p:pic>
        <p:nvPicPr>
          <p:cNvPr id="6" name="image8.png">
            <a:extLst>
              <a:ext uri="{FF2B5EF4-FFF2-40B4-BE49-F238E27FC236}">
                <a16:creationId xmlns:a16="http://schemas.microsoft.com/office/drawing/2014/main" id="{45A7FED2-9973-EEF3-D09B-A469C229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40548" y="3017455"/>
            <a:ext cx="6043548" cy="3706403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ED033-E1C6-5D73-F208-3976B7713687}"/>
              </a:ext>
            </a:extLst>
          </p:cNvPr>
          <p:cNvSpPr txBox="1"/>
          <p:nvPr/>
        </p:nvSpPr>
        <p:spPr>
          <a:xfrm>
            <a:off x="288235" y="1516580"/>
            <a:ext cx="4650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V</a:t>
            </a:r>
            <a:r>
              <a:rPr lang="en-IL" sz="1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erify some known structural characteristics of a NES peptide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</a:t>
            </a:r>
            <a:r>
              <a:rPr lang="en-IL" sz="1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e found that NES are significantly more in helical and exposed regions</a:t>
            </a:r>
            <a:r>
              <a:rPr lang="en-IL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4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9617-A96E-E6D4-C27B-1EDB7315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1" y="-22154"/>
            <a:ext cx="119119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Precise NES detection using sequence segmentation</a:t>
            </a:r>
            <a:endParaRPr lang="en-IL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8B51E74-9756-91D1-00AF-CEFDAD993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0" y="4593520"/>
            <a:ext cx="6088650" cy="1980000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ECF31E21-FC75-0BEC-4DB2-2FEFA687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4593520"/>
            <a:ext cx="6096317" cy="1980000"/>
          </a:xfrm>
          <a:prstGeom prst="rect">
            <a:avLst/>
          </a:prstGeom>
          <a:ln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469F44-15D0-AD8F-06CE-FFB11E31B89E}"/>
                  </a:ext>
                </a:extLst>
              </p:cNvPr>
              <p:cNvSpPr txBox="1"/>
              <p:nvPr/>
            </p:nvSpPr>
            <p:spPr>
              <a:xfrm>
                <a:off x="481124" y="1303409"/>
                <a:ext cx="4650273" cy="2603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L" sz="1800" dirty="0">
                    <a:effectLst/>
                    <a:latin typeface="Segoe UI Light" panose="020B0502040204020203" pitchFamily="34" charset="0"/>
                    <a:ea typeface="Calibri" panose="020F0502020204030204" pitchFamily="34" charset="0"/>
                    <a:cs typeface="Segoe UI Light" panose="020B0502040204020203" pitchFamily="34" charset="0"/>
                  </a:rPr>
                  <a:t>Change-point detection using the Window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L" sz="1800" dirty="0">
                    <a:effectLst/>
                    <a:latin typeface="Segoe UI Light" panose="020B0502040204020203" pitchFamily="34" charset="0"/>
                    <a:ea typeface="Calibri" panose="020F0502020204030204" pitchFamily="34" charset="0"/>
                    <a:cs typeface="Segoe UI Light" panose="020B0502040204020203" pitchFamily="34" charset="0"/>
                  </a:rPr>
                  <a:t>Overlap Computation</a:t>
                </a:r>
                <a:r>
                  <a:rPr lang="en-IL" dirty="0">
                    <a:latin typeface="Segoe UI Light" panose="020B0502040204020203" pitchFamily="34" charset="0"/>
                    <a:ea typeface="Calibri" panose="020F0502020204030204" pitchFamily="34" charset="0"/>
                    <a:cs typeface="Segoe UI Light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𝑂𝑣𝑒𝑟𝑙𝑎𝑝𝑃𝑟𝑒𝑐𝑒𝑛𝑡𝑎𝑔𝑒</m:t>
                      </m:r>
                      <m:r>
                        <a:rPr lang="en-IL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</m:t>
                      </m:r>
                      <m:f>
                        <m:fPr>
                          <m:ctrlPr>
                            <a:rPr lang="en-IL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|</m:t>
                          </m:r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𝑁𝐸𝑆</m:t>
                          </m:r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∩ </m:t>
                          </m:r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𝑆𝐸𝐺</m:t>
                          </m:r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|</m:t>
                          </m:r>
                        </m:num>
                        <m:den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|</m:t>
                          </m:r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𝑁𝐸𝑆</m:t>
                          </m:r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|</m:t>
                          </m:r>
                        </m:den>
                      </m:f>
                      <m:r>
                        <a:rPr lang="en-IL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× 100</m:t>
                      </m:r>
                    </m:oMath>
                  </m:oMathPara>
                </a14:m>
                <a:endParaRPr lang="en-IL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ESM2 – average of ~94%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ProT5 – average of ~93%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</a:t>
                </a:r>
                <a:r>
                  <a:rPr lang="en-IL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eveloped generic pathway that can work with multiple models (ProT5, ESM2)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469F44-15D0-AD8F-06CE-FFB11E31B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24" y="1303409"/>
                <a:ext cx="4650273" cy="2603983"/>
              </a:xfrm>
              <a:prstGeom prst="rect">
                <a:avLst/>
              </a:prstGeom>
              <a:blipFill>
                <a:blip r:embed="rId4"/>
                <a:stretch>
                  <a:fillRect l="-543" t="-971" b="-29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11.png">
            <a:extLst>
              <a:ext uri="{FF2B5EF4-FFF2-40B4-BE49-F238E27FC236}">
                <a16:creationId xmlns:a16="http://schemas.microsoft.com/office/drawing/2014/main" id="{37852B0B-0888-189C-17C5-F61EA208051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042773" y="1093544"/>
            <a:ext cx="5668103" cy="33601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4735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8F05-B581-3527-F27B-63076AA1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Cross referencing with NES characteristics reduces positive bias</a:t>
            </a:r>
            <a:endParaRPr lang="en-IL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0605-1581-6438-AD78-A0FD24D9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9854" cy="4351338"/>
          </a:xfrm>
        </p:spPr>
        <p:txBody>
          <a:bodyPr/>
          <a:lstStyle/>
          <a:p>
            <a:r>
              <a:rPr lang="en-US" sz="1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We l</a:t>
            </a:r>
            <a:r>
              <a:rPr lang="en-IL" sz="1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ayer</a:t>
            </a:r>
            <a:r>
              <a:rPr lang="en-US" sz="1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ed</a:t>
            </a:r>
            <a:r>
              <a:rPr lang="en-IL" sz="1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the information over the model prediction in order to reduce the false positive rate.</a:t>
            </a:r>
          </a:p>
          <a:p>
            <a:r>
              <a:rPr lang="en-IL" sz="1800" dirty="0"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We managed to reduce the FP count two fold.</a:t>
            </a:r>
            <a:endParaRPr lang="en-I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3DC02DEC-14BF-F205-7550-631E1E6E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267"/>
          <a:stretch/>
        </p:blipFill>
        <p:spPr>
          <a:xfrm>
            <a:off x="6036600" y="1196717"/>
            <a:ext cx="4590600" cy="2842155"/>
          </a:xfrm>
          <a:prstGeom prst="rect">
            <a:avLst/>
          </a:prstGeom>
          <a:ln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278B1-58D5-7246-0137-8A2ABEBDD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20281"/>
              </p:ext>
            </p:extLst>
          </p:nvPr>
        </p:nvGraphicFramePr>
        <p:xfrm>
          <a:off x="1001146" y="4001294"/>
          <a:ext cx="3463962" cy="1142492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204856">
                  <a:extLst>
                    <a:ext uri="{9D8B030D-6E8A-4147-A177-3AD203B41FA5}">
                      <a16:colId xmlns:a16="http://schemas.microsoft.com/office/drawing/2014/main" val="4124699897"/>
                    </a:ext>
                  </a:extLst>
                </a:gridCol>
                <a:gridCol w="1182768">
                  <a:extLst>
                    <a:ext uri="{9D8B030D-6E8A-4147-A177-3AD203B41FA5}">
                      <a16:colId xmlns:a16="http://schemas.microsoft.com/office/drawing/2014/main" val="2465673945"/>
                    </a:ext>
                  </a:extLst>
                </a:gridCol>
                <a:gridCol w="1076338">
                  <a:extLst>
                    <a:ext uri="{9D8B030D-6E8A-4147-A177-3AD203B41FA5}">
                      <a16:colId xmlns:a16="http://schemas.microsoft.com/office/drawing/2014/main" val="2043280510"/>
                    </a:ext>
                  </a:extLst>
                </a:gridCol>
              </a:tblGrid>
              <a:tr h="4300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Metric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Before Filteration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After Filteration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42715"/>
                  </a:ext>
                </a:extLst>
              </a:tr>
              <a:tr h="208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TP</a:t>
                      </a:r>
                      <a:endParaRPr lang="en-IL" sz="18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2094</a:t>
                      </a:r>
                      <a:endParaRPr lang="en-IL" sz="18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1116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650897"/>
                  </a:ext>
                </a:extLst>
              </a:tr>
              <a:tr h="208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FP</a:t>
                      </a:r>
                      <a:endParaRPr lang="en-IL" sz="180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12131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5843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88643"/>
                  </a:ext>
                </a:extLst>
              </a:tr>
              <a:tr h="208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Missed NES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48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L" sz="14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88</a:t>
                      </a:r>
                      <a:endParaRPr lang="en-IL" sz="1800" dirty="0"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764712"/>
                  </a:ext>
                </a:extLst>
              </a:tr>
            </a:tbl>
          </a:graphicData>
        </a:graphic>
      </p:graphicFrame>
      <p:pic>
        <p:nvPicPr>
          <p:cNvPr id="7" name="image4.png">
            <a:extLst>
              <a:ext uri="{FF2B5EF4-FFF2-40B4-BE49-F238E27FC236}">
                <a16:creationId xmlns:a16="http://schemas.microsoft.com/office/drawing/2014/main" id="{97F7442E-21BA-9804-C237-ECA8530F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6" b="56397"/>
          <a:stretch/>
        </p:blipFill>
        <p:spPr>
          <a:xfrm>
            <a:off x="6129936" y="5012209"/>
            <a:ext cx="4681728" cy="1298147"/>
          </a:xfrm>
          <a:prstGeom prst="rect">
            <a:avLst/>
          </a:prstGeom>
          <a:ln/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89C353B-920E-6E9F-160E-F4E4E60A59F3}"/>
              </a:ext>
            </a:extLst>
          </p:cNvPr>
          <p:cNvSpPr/>
          <p:nvPr/>
        </p:nvSpPr>
        <p:spPr>
          <a:xfrm>
            <a:off x="8265600" y="4269600"/>
            <a:ext cx="410400" cy="6008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6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Segoe UI Light</vt:lpstr>
      <vt:lpstr>Office Theme</vt:lpstr>
      <vt:lpstr>Finding NES Properties using pLMs</vt:lpstr>
      <vt:lpstr>Human proteome screening for NES motifs</vt:lpstr>
      <vt:lpstr>Structural Motifs of a NES </vt:lpstr>
      <vt:lpstr>Precise NES detection using sequence segmentation</vt:lpstr>
      <vt:lpstr>Cross referencing with NES characteristics reduces positive bias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NES Properties using pLMs</dc:title>
  <dc:creator>Tal Neumann</dc:creator>
  <cp:lastModifiedBy>Noam Rosenmann</cp:lastModifiedBy>
  <cp:revision>2</cp:revision>
  <dcterms:created xsi:type="dcterms:W3CDTF">2025-06-23T17:00:24Z</dcterms:created>
  <dcterms:modified xsi:type="dcterms:W3CDTF">2025-06-24T09:36:47Z</dcterms:modified>
</cp:coreProperties>
</file>