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66"/>
  </p:handoutMasterIdLst>
  <p:sldIdLst>
    <p:sldId id="257" r:id="rId3"/>
    <p:sldId id="359" r:id="rId5"/>
    <p:sldId id="333" r:id="rId6"/>
    <p:sldId id="334" r:id="rId7"/>
    <p:sldId id="335" r:id="rId8"/>
    <p:sldId id="336" r:id="rId9"/>
    <p:sldId id="337" r:id="rId10"/>
    <p:sldId id="338" r:id="rId11"/>
    <p:sldId id="339" r:id="rId12"/>
    <p:sldId id="340" r:id="rId13"/>
    <p:sldId id="341" r:id="rId14"/>
    <p:sldId id="371" r:id="rId15"/>
    <p:sldId id="280" r:id="rId16"/>
    <p:sldId id="288" r:id="rId17"/>
    <p:sldId id="279" r:id="rId18"/>
    <p:sldId id="284" r:id="rId19"/>
    <p:sldId id="283" r:id="rId20"/>
    <p:sldId id="285" r:id="rId21"/>
    <p:sldId id="286" r:id="rId22"/>
    <p:sldId id="289" r:id="rId23"/>
    <p:sldId id="290" r:id="rId24"/>
    <p:sldId id="291" r:id="rId25"/>
    <p:sldId id="294" r:id="rId26"/>
    <p:sldId id="295" r:id="rId27"/>
    <p:sldId id="292" r:id="rId28"/>
    <p:sldId id="293" r:id="rId29"/>
    <p:sldId id="297" r:id="rId30"/>
    <p:sldId id="298" r:id="rId31"/>
    <p:sldId id="300" r:id="rId32"/>
    <p:sldId id="301" r:id="rId33"/>
    <p:sldId id="303" r:id="rId34"/>
    <p:sldId id="304" r:id="rId35"/>
    <p:sldId id="372" r:id="rId36"/>
    <p:sldId id="323" r:id="rId37"/>
    <p:sldId id="324" r:id="rId38"/>
    <p:sldId id="325" r:id="rId39"/>
    <p:sldId id="326" r:id="rId40"/>
    <p:sldId id="327" r:id="rId41"/>
    <p:sldId id="328" r:id="rId42"/>
    <p:sldId id="329" r:id="rId43"/>
    <p:sldId id="330" r:id="rId44"/>
    <p:sldId id="332" r:id="rId45"/>
    <p:sldId id="348" r:id="rId46"/>
    <p:sldId id="350" r:id="rId47"/>
    <p:sldId id="354" r:id="rId48"/>
    <p:sldId id="349" r:id="rId49"/>
    <p:sldId id="351" r:id="rId50"/>
    <p:sldId id="353" r:id="rId51"/>
    <p:sldId id="352" r:id="rId52"/>
    <p:sldId id="357" r:id="rId53"/>
    <p:sldId id="358" r:id="rId54"/>
    <p:sldId id="356" r:id="rId55"/>
    <p:sldId id="321" r:id="rId56"/>
    <p:sldId id="320" r:id="rId57"/>
    <p:sldId id="373" r:id="rId58"/>
    <p:sldId id="367" r:id="rId59"/>
    <p:sldId id="368" r:id="rId60"/>
    <p:sldId id="369" r:id="rId61"/>
    <p:sldId id="370" r:id="rId62"/>
    <p:sldId id="322" r:id="rId63"/>
    <p:sldId id="363" r:id="rId64"/>
    <p:sldId id="278" r:id="rId65"/>
  </p:sldIdLst>
  <p:sldSz cx="12192000" cy="6858000"/>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E6E6"/>
    <a:srgbClr val="000000"/>
    <a:srgbClr val="9F9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3" autoAdjust="0"/>
    <p:restoredTop sz="96053" autoAdjust="0"/>
  </p:normalViewPr>
  <p:slideViewPr>
    <p:cSldViewPr snapToGrid="0">
      <p:cViewPr varScale="1">
        <p:scale>
          <a:sx n="116" d="100"/>
          <a:sy n="116" d="100"/>
        </p:scale>
        <p:origin x="208" y="464"/>
      </p:cViewPr>
      <p:guideLst/>
    </p:cSldViewPr>
  </p:slideViewPr>
  <p:notesTextViewPr>
    <p:cViewPr>
      <p:scale>
        <a:sx n="1" d="1"/>
        <a:sy n="1" d="1"/>
      </p:scale>
      <p:origin x="0" y="0"/>
    </p:cViewPr>
  </p:notesTextViewPr>
  <p:notesViewPr>
    <p:cSldViewPr snapToGrid="0">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gs" Target="tags/tag1.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65E49-D195-432D-8F28-230D9A8C6C8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D9BB29-4DC0-4D30-880D-404EB8DA0874}"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6E594-5FF7-4327-8936-581CD19B0A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7DBAA-765C-4A04-862F-E589233B003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注意</a:t>
            </a:r>
            <a:r>
              <a:rPr lang="en-GB"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是直接创建的，所以它没有</a:t>
            </a:r>
            <a:r>
              <a:rPr lang="en-GB" altLang="zh-CN" dirty="0" err="1"/>
              <a:t>grad_fn</a:t>
            </a:r>
            <a:r>
              <a:rPr lang="en-GB"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而</a:t>
            </a:r>
            <a:r>
              <a:rPr lang="en-GB"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是通过一个加法操作创建的，所以它有一个为</a:t>
            </a:r>
            <a:r>
              <a:rPr lang="en-US" altLang="zh-CN" dirty="0"/>
              <a:t>&lt;</a:t>
            </a:r>
            <a:r>
              <a:rPr lang="en-GB" altLang="zh-CN" dirty="0" err="1"/>
              <a:t>AddBackward</a:t>
            </a:r>
            <a:r>
              <a:rPr lang="en-GB" altLang="zh-CN" dirty="0"/>
              <a:t>&gt;</a:t>
            </a:r>
            <a:r>
              <a:rPr lang="zh-CN" altLang="en-US" sz="1200" b="0" i="0" kern="1200" dirty="0">
                <a:solidFill>
                  <a:schemeClr val="tx1"/>
                </a:solidFill>
                <a:effectLst/>
                <a:latin typeface="+mn-lt"/>
                <a:ea typeface="+mn-ea"/>
                <a:cs typeface="+mn-cs"/>
              </a:rPr>
              <a:t>的</a:t>
            </a:r>
            <a:r>
              <a:rPr lang="en-GB" altLang="zh-CN" dirty="0" err="1"/>
              <a:t>grad_fn</a:t>
            </a:r>
            <a:r>
              <a:rPr lang="zh-CN" altLang="en-GB" sz="1200" b="0" i="0" kern="1200" dirty="0">
                <a:solidFill>
                  <a:schemeClr val="tx1"/>
                </a:solidFill>
                <a:effectLst/>
                <a:latin typeface="+mn-lt"/>
                <a:ea typeface="+mn-ea"/>
                <a:cs typeface="+mn-cs"/>
              </a:rPr>
              <a:t>。</a:t>
            </a: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怎样反向传播？怎样将两个四维张量相乘？？？这要怎么乘？？？就算能解决两个四维张量怎么乘的问题，四维和三维的张量又怎么乘？导数的导数又怎么求，</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10"/>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8136" y="51042"/>
            <a:ext cx="656987" cy="65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userDrawn="1"/>
        </p:nvCxnSpPr>
        <p:spPr>
          <a:xfrm>
            <a:off x="0" y="756460"/>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文本框 9"/>
          <p:cNvSpPr txBox="1"/>
          <p:nvPr userDrawn="1"/>
        </p:nvSpPr>
        <p:spPr>
          <a:xfrm>
            <a:off x="11732261" y="6513607"/>
            <a:ext cx="497252" cy="400110"/>
          </a:xfrm>
          <a:prstGeom prst="rect">
            <a:avLst/>
          </a:prstGeom>
          <a:noFill/>
        </p:spPr>
        <p:txBody>
          <a:bodyPr wrap="none" rtlCol="0">
            <a:spAutoFit/>
          </a:bodyPr>
          <a:lstStyle/>
          <a:p>
            <a:fld id="{112CCA85-3D2C-4D2E-97E5-5FA00D7F5DB2}" type="slidenum">
              <a:rPr lang="zh-CN" altLang="en-US" sz="2000" b="1" smtClean="0">
                <a:solidFill>
                  <a:srgbClr val="002060"/>
                </a:solidFill>
              </a:rPr>
            </a:fld>
            <a:endParaRPr lang="zh-CN" altLang="en-US" sz="2000" b="1" dirty="0">
              <a:solidFill>
                <a:srgbClr val="00206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hyperlink" Target="https://pytorch.org/docs/stable/index.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hyperlink" Target="https://mirrors.tuna.tsinghua.edu.cn/anaconda/archive/" TargetMode="External"/><Relationship Id="rId2" Type="http://schemas.openxmlformats.org/officeDocument/2006/relationships/hyperlink" Target="https://www.anaconda.com/" TargetMode="Externa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image" Target="../media/image46.png"/><Relationship Id="rId1"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image" Target="../media/image52.tiff"/></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xml"/><Relationship Id="rId2" Type="http://schemas.openxmlformats.org/officeDocument/2006/relationships/image" Target="../media/image54.png"/><Relationship Id="rId1"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5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9" Type="http://schemas.openxmlformats.org/officeDocument/2006/relationships/hyperlink" Target="http://faculty.bjtu.edu.cn/9430/" TargetMode="External"/><Relationship Id="rId8" Type="http://schemas.openxmlformats.org/officeDocument/2006/relationships/hyperlink" Target="http://faculty.bjtu.edu.cn/9374/" TargetMode="External"/><Relationship Id="rId7" Type="http://schemas.openxmlformats.org/officeDocument/2006/relationships/hyperlink" Target="http://faculty.bjtu.edu.cn/9076/" TargetMode="External"/><Relationship Id="rId6" Type="http://schemas.openxmlformats.org/officeDocument/2006/relationships/hyperlink" Target="http://faculty.bjtu.edu.cn/8902/" TargetMode="External"/><Relationship Id="rId5" Type="http://schemas.openxmlformats.org/officeDocument/2006/relationships/hyperlink" Target="http://faculty.bjtu.edu.cn/8793/" TargetMode="External"/><Relationship Id="rId4" Type="http://schemas.openxmlformats.org/officeDocument/2006/relationships/hyperlink" Target="http://faculty.bjtu.edu.cn/9371/" TargetMode="External"/><Relationship Id="rId3" Type="http://schemas.openxmlformats.org/officeDocument/2006/relationships/hyperlink" Target="http://faculty.bjtu.edu.cn/9129/" TargetMode="External"/><Relationship Id="rId2" Type="http://schemas.openxmlformats.org/officeDocument/2006/relationships/hyperlink" Target="http://faculty.bjtu.edu.cn/6463/" TargetMode="External"/><Relationship Id="rId12" Type="http://schemas.openxmlformats.org/officeDocument/2006/relationships/notesSlide" Target="../notesSlides/notesSlide62.xml"/><Relationship Id="rId11" Type="http://schemas.openxmlformats.org/officeDocument/2006/relationships/slideLayout" Target="../slideLayouts/slideLayout2.xml"/><Relationship Id="rId10" Type="http://schemas.openxmlformats.org/officeDocument/2006/relationships/image" Target="../media/image56.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hyperlink" Target="https://download.pytorch.org/whl/torch_stable.html"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2590800" y="3620591"/>
            <a:ext cx="7010400" cy="10027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spcBef>
                <a:spcPts val="0"/>
              </a:spcBef>
            </a:pPr>
            <a:r>
              <a:rPr lang="zh-CN" altLang="en-US" sz="2800" b="1" dirty="0">
                <a:solidFill>
                  <a:srgbClr val="000000"/>
                </a:solidFill>
                <a:latin typeface="微软雅黑" panose="020B0503020204020204" pitchFamily="34" charset="-122"/>
                <a:ea typeface="微软雅黑" panose="020B0503020204020204" pitchFamily="34" charset="-122"/>
              </a:rPr>
              <a:t>北京交通大学  </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深度学习</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课程组</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TextBox 3"/>
          <p:cNvSpPr txBox="1"/>
          <p:nvPr/>
        </p:nvSpPr>
        <p:spPr>
          <a:xfrm>
            <a:off x="0" y="1975922"/>
            <a:ext cx="1219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lvl1pPr eaLnBrk="0" hangingPunct="0">
              <a:lnSpc>
                <a:spcPct val="90000"/>
              </a:lnSpc>
              <a:spcAft>
                <a:spcPct val="20000"/>
              </a:spcAft>
              <a:defRPr sz="3200" b="1">
                <a:solidFill>
                  <a:srgbClr val="666666"/>
                </a:solidFill>
                <a:latin typeface="微软雅黑" panose="020B0503020204020204" pitchFamily="34" charset="-122"/>
                <a:ea typeface="微软雅黑" panose="020B0503020204020204" pitchFamily="34" charset="-122"/>
                <a:cs typeface="+mj-cs"/>
              </a:defRPr>
            </a:lvl1pPr>
            <a:lvl2pPr eaLnBrk="0" hangingPunct="0">
              <a:lnSpc>
                <a:spcPct val="85000"/>
              </a:lnSpc>
              <a:spcBef>
                <a:spcPct val="0"/>
              </a:spcBef>
              <a:defRPr sz="2400" b="1">
                <a:solidFill>
                  <a:schemeClr val="accent1"/>
                </a:solidFill>
              </a:defRPr>
            </a:lvl2pPr>
            <a:lvl3pPr eaLnBrk="0" hangingPunct="0">
              <a:lnSpc>
                <a:spcPct val="85000"/>
              </a:lnSpc>
              <a:spcBef>
                <a:spcPct val="0"/>
              </a:spcBef>
              <a:defRPr sz="2400" b="1">
                <a:solidFill>
                  <a:schemeClr val="accent1"/>
                </a:solidFill>
              </a:defRPr>
            </a:lvl3pPr>
            <a:lvl4pPr eaLnBrk="0" hangingPunct="0">
              <a:lnSpc>
                <a:spcPct val="85000"/>
              </a:lnSpc>
              <a:spcBef>
                <a:spcPct val="0"/>
              </a:spcBef>
              <a:defRPr sz="2400" b="1">
                <a:solidFill>
                  <a:schemeClr val="accent1"/>
                </a:solidFill>
              </a:defRPr>
            </a:lvl4pPr>
            <a:lvl5pPr eaLnBrk="0" hangingPunct="0">
              <a:lnSpc>
                <a:spcPct val="85000"/>
              </a:lnSpc>
              <a:spcBef>
                <a:spcPct val="0"/>
              </a:spcBef>
              <a:defRPr sz="2400" b="1">
                <a:solidFill>
                  <a:schemeClr val="accent1"/>
                </a:solidFill>
              </a:defRPr>
            </a:lvl5pPr>
            <a:lvl6pPr marL="457200" fontAlgn="base">
              <a:lnSpc>
                <a:spcPct val="85000"/>
              </a:lnSpc>
              <a:spcBef>
                <a:spcPct val="0"/>
              </a:spcBef>
              <a:spcAft>
                <a:spcPct val="0"/>
              </a:spcAft>
              <a:defRPr sz="2400" b="1">
                <a:solidFill>
                  <a:schemeClr val="accent1"/>
                </a:solidFill>
              </a:defRPr>
            </a:lvl6pPr>
            <a:lvl7pPr marL="914400" fontAlgn="base">
              <a:lnSpc>
                <a:spcPct val="85000"/>
              </a:lnSpc>
              <a:spcBef>
                <a:spcPct val="0"/>
              </a:spcBef>
              <a:spcAft>
                <a:spcPct val="0"/>
              </a:spcAft>
              <a:defRPr sz="2400" b="1">
                <a:solidFill>
                  <a:schemeClr val="accent1"/>
                </a:solidFill>
              </a:defRPr>
            </a:lvl7pPr>
            <a:lvl8pPr marL="1371600" fontAlgn="base">
              <a:lnSpc>
                <a:spcPct val="85000"/>
              </a:lnSpc>
              <a:spcBef>
                <a:spcPct val="0"/>
              </a:spcBef>
              <a:spcAft>
                <a:spcPct val="0"/>
              </a:spcAft>
              <a:defRPr sz="2400" b="1">
                <a:solidFill>
                  <a:schemeClr val="accent1"/>
                </a:solidFill>
              </a:defRPr>
            </a:lvl8pPr>
            <a:lvl9pPr marL="1828800" fontAlgn="base">
              <a:lnSpc>
                <a:spcPct val="85000"/>
              </a:lnSpc>
              <a:spcBef>
                <a:spcPct val="0"/>
              </a:spcBef>
              <a:spcAft>
                <a:spcPct val="0"/>
              </a:spcAft>
              <a:defRPr sz="2400" b="1">
                <a:solidFill>
                  <a:schemeClr val="accent1"/>
                </a:solidFill>
              </a:defRPr>
            </a:lvl9pPr>
          </a:lstStyle>
          <a:p>
            <a:pPr algn="ctr" fontAlgn="auto">
              <a:spcBef>
                <a:spcPts val="0"/>
              </a:spcBef>
              <a:buClrTx/>
              <a:buSzTx/>
              <a:buNone/>
            </a:pPr>
            <a:r>
              <a:rPr lang="zh-CN" altLang="en-US" sz="6000" dirty="0">
                <a:solidFill>
                  <a:srgbClr val="0000FF"/>
                </a:solidFill>
              </a:rPr>
              <a:t>实验</a:t>
            </a:r>
            <a:r>
              <a:rPr lang="en-US" altLang="zh-CN" sz="6000" dirty="0">
                <a:solidFill>
                  <a:srgbClr val="0000FF"/>
                </a:solidFill>
              </a:rPr>
              <a:t>1</a:t>
            </a:r>
            <a:r>
              <a:rPr lang="zh-CN" altLang="en-US" sz="6000" dirty="0">
                <a:solidFill>
                  <a:srgbClr val="0000FF"/>
                </a:solidFill>
              </a:rPr>
              <a:t>  </a:t>
            </a:r>
            <a:r>
              <a:rPr lang="en-US" altLang="zh-CN" sz="6000" dirty="0" err="1">
                <a:solidFill>
                  <a:srgbClr val="0000FF"/>
                </a:solidFill>
              </a:rPr>
              <a:t>PyTorch</a:t>
            </a:r>
            <a:r>
              <a:rPr lang="zh-CN" altLang="en-US" sz="6000" dirty="0">
                <a:solidFill>
                  <a:srgbClr val="0000FF"/>
                </a:solidFill>
              </a:rPr>
              <a:t>基本操作实验</a:t>
            </a:r>
            <a:endParaRPr lang="en-US" altLang="zh-CN" sz="6000" dirty="0">
              <a:solidFill>
                <a:srgbClr val="0000FF"/>
              </a:solidFill>
            </a:endParaRPr>
          </a:p>
        </p:txBody>
      </p:sp>
      <p:pic>
        <p:nvPicPr>
          <p:cNvPr id="6" name="Picture 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1388" y="92606"/>
            <a:ext cx="106915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82160"/>
            <a:ext cx="12192000" cy="2275840"/>
          </a:xfrm>
          <a:prstGeom prst="rect">
            <a:avLst/>
          </a:prstGeom>
          <a:ln>
            <a:noFill/>
          </a:ln>
          <a:effectLst>
            <a:softEdge rad="112500"/>
          </a:effectLst>
        </p:spPr>
      </p:pic>
      <p:sp>
        <p:nvSpPr>
          <p:cNvPr id="8" name="标题 1"/>
          <p:cNvSpPr txBox="1"/>
          <p:nvPr/>
        </p:nvSpPr>
        <p:spPr>
          <a:xfrm>
            <a:off x="6864015" y="111980"/>
            <a:ext cx="5213684" cy="10027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zh-CN" altLang="en-US" sz="2800" b="1" dirty="0">
                <a:solidFill>
                  <a:schemeClr val="accent2">
                    <a:lumMod val="75000"/>
                  </a:schemeClr>
                </a:solidFill>
                <a:latin typeface="楷体" panose="02010609060101010101" pitchFamily="49" charset="-122"/>
                <a:ea typeface="楷体" panose="02010609060101010101" pitchFamily="49" charset="-122"/>
              </a:rPr>
              <a:t>北京交通大学</a:t>
            </a:r>
            <a:r>
              <a:rPr lang="en-US" altLang="zh-CN" sz="2800" b="1" dirty="0">
                <a:solidFill>
                  <a:schemeClr val="accent2">
                    <a:lumMod val="75000"/>
                  </a:schemeClr>
                </a:solidFill>
                <a:latin typeface="楷体" panose="02010609060101010101" pitchFamily="49" charset="-122"/>
                <a:ea typeface="楷体" panose="02010609060101010101" pitchFamily="49" charset="-122"/>
              </a:rPr>
              <a:t>《</a:t>
            </a:r>
            <a:r>
              <a:rPr lang="zh-CN" altLang="en-US" sz="2800" b="1" dirty="0">
                <a:solidFill>
                  <a:schemeClr val="accent2">
                    <a:lumMod val="75000"/>
                  </a:schemeClr>
                </a:solidFill>
                <a:latin typeface="楷体" panose="02010609060101010101" pitchFamily="49" charset="-122"/>
                <a:ea typeface="楷体" panose="02010609060101010101" pitchFamily="49" charset="-122"/>
              </a:rPr>
              <a:t>深度学习</a:t>
            </a:r>
            <a:r>
              <a:rPr lang="en-US" altLang="zh-CN" sz="2800" b="1" dirty="0">
                <a:solidFill>
                  <a:schemeClr val="accent2">
                    <a:lumMod val="75000"/>
                  </a:schemeClr>
                </a:solidFill>
                <a:latin typeface="楷体" panose="02010609060101010101" pitchFamily="49" charset="-122"/>
                <a:ea typeface="楷体" panose="02010609060101010101" pitchFamily="49" charset="-122"/>
              </a:rPr>
              <a:t>》</a:t>
            </a:r>
            <a:r>
              <a:rPr lang="zh-CN" altLang="en-US" sz="2800" b="1" dirty="0">
                <a:solidFill>
                  <a:schemeClr val="accent2">
                    <a:lumMod val="75000"/>
                  </a:schemeClr>
                </a:solidFill>
                <a:latin typeface="楷体" panose="02010609060101010101" pitchFamily="49" charset="-122"/>
                <a:ea typeface="楷体" panose="02010609060101010101" pitchFamily="49" charset="-122"/>
              </a:rPr>
              <a:t>课件</a:t>
            </a:r>
            <a:endParaRPr lang="zh-CN" altLang="en-US" sz="2800" b="1" dirty="0">
              <a:solidFill>
                <a:schemeClr val="accent2">
                  <a:lumMod val="75000"/>
                </a:schemeClr>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1.3 </a:t>
            </a:r>
            <a:r>
              <a:rPr lang="en-US" altLang="zh-CN" sz="2800" b="1" dirty="0" err="1">
                <a:solidFill>
                  <a:srgbClr val="000000"/>
                </a:solidFill>
                <a:latin typeface="微软雅黑" panose="020B0503020204020204" pitchFamily="34" charset="-122"/>
                <a:ea typeface="微软雅黑" panose="020B0503020204020204" pitchFamily="34" charset="-122"/>
              </a:rPr>
              <a:t>Jupyter</a:t>
            </a:r>
            <a:r>
              <a:rPr lang="en-US" altLang="zh-CN" sz="2800" b="1" dirty="0">
                <a:solidFill>
                  <a:srgbClr val="000000"/>
                </a:solidFill>
                <a:latin typeface="微软雅黑" panose="020B0503020204020204" pitchFamily="34" charset="-122"/>
                <a:ea typeface="微软雅黑" panose="020B0503020204020204" pitchFamily="34" charset="-122"/>
              </a:rPr>
              <a:t> Notebook</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6" y="1000680"/>
            <a:ext cx="9677161" cy="2262819"/>
          </a:xfrm>
          <a:prstGeom prst="rect">
            <a:avLst/>
          </a:prstGeom>
          <a:noFill/>
        </p:spPr>
        <p:txBody>
          <a:bodyPr wrap="square" rtlCol="0">
            <a:noAutofit/>
          </a:bodyPr>
          <a:lstStyle/>
          <a:p>
            <a:pPr>
              <a:lnSpc>
                <a:spcPct val="150000"/>
              </a:lnSpc>
            </a:pPr>
            <a:r>
              <a:rPr lang="en-US" altLang="zh-CN" b="1" dirty="0" err="1">
                <a:latin typeface="微软雅黑" panose="020B0503020204020204" pitchFamily="34" charset="-122"/>
                <a:ea typeface="微软雅黑" panose="020B0503020204020204" pitchFamily="34" charset="-122"/>
              </a:rPr>
              <a:t>Anoconda</a:t>
            </a:r>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提供了一个交互式笔记本</a:t>
            </a:r>
            <a:r>
              <a:rPr lang="en-US" altLang="zh-CN" b="1" dirty="0" err="1">
                <a:solidFill>
                  <a:srgbClr val="FF0000"/>
                </a:solidFill>
                <a:latin typeface="微软雅黑" panose="020B0503020204020204" pitchFamily="34" charset="-122"/>
                <a:ea typeface="微软雅黑" panose="020B0503020204020204" pitchFamily="34" charset="-122"/>
              </a:rPr>
              <a:t>Jupyter</a:t>
            </a:r>
            <a:r>
              <a:rPr lang="en-US" altLang="zh-CN" b="1" dirty="0">
                <a:solidFill>
                  <a:srgbClr val="FF0000"/>
                </a:solidFill>
                <a:latin typeface="微软雅黑" panose="020B0503020204020204" pitchFamily="34" charset="-122"/>
                <a:ea typeface="微软雅黑" panose="020B0503020204020204" pitchFamily="34" charset="-122"/>
              </a:rPr>
              <a:t> Notebook </a:t>
            </a:r>
            <a:r>
              <a:rPr lang="zh-CN" altLang="en-US" dirty="0">
                <a:latin typeface="微软雅黑" panose="020B0503020204020204" pitchFamily="34" charset="-122"/>
                <a:ea typeface="微软雅黑" panose="020B0503020204020204" pitchFamily="34" charset="-122"/>
              </a:rPr>
              <a:t>，可以支持运行</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多种编程语言。本课程的后续代码在</a:t>
            </a:r>
            <a:r>
              <a:rPr lang="en-US" altLang="zh-CN" dirty="0" err="1">
                <a:latin typeface="微软雅黑" panose="020B0503020204020204" pitchFamily="34" charset="-122"/>
                <a:ea typeface="微软雅黑" panose="020B0503020204020204" pitchFamily="34" charset="-122"/>
              </a:rPr>
              <a:t>Jupyter</a:t>
            </a:r>
            <a:r>
              <a:rPr lang="en-US" altLang="zh-CN" dirty="0">
                <a:latin typeface="微软雅黑" panose="020B0503020204020204" pitchFamily="34" charset="-122"/>
                <a:ea typeface="微软雅黑" panose="020B0503020204020204" pitchFamily="34" charset="-122"/>
              </a:rPr>
              <a:t> Notebook</a:t>
            </a:r>
            <a:r>
              <a:rPr lang="zh-CN" altLang="en-US" dirty="0">
                <a:latin typeface="微软雅黑" panose="020B0503020204020204" pitchFamily="34" charset="-122"/>
                <a:ea typeface="微软雅黑" panose="020B0503020204020204" pitchFamily="34" charset="-122"/>
              </a:rPr>
              <a:t>平台上运行以及讲解。</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cmd</a:t>
            </a:r>
            <a:r>
              <a:rPr lang="zh-CN" altLang="en-US" dirty="0">
                <a:latin typeface="微软雅黑" panose="020B0503020204020204" pitchFamily="34" charset="-122"/>
                <a:ea typeface="微软雅黑" panose="020B0503020204020204" pitchFamily="34" charset="-122"/>
              </a:rPr>
              <a:t>命令框中运行：</a:t>
            </a:r>
            <a:r>
              <a:rPr lang="en-US" altLang="zh-CN" b="1" dirty="0" err="1">
                <a:latin typeface="微软雅黑" panose="020B0503020204020204" pitchFamily="34" charset="-122"/>
                <a:ea typeface="微软雅黑" panose="020B0503020204020204" pitchFamily="34" charset="-122"/>
              </a:rPr>
              <a:t>jupyter</a:t>
            </a:r>
            <a:r>
              <a:rPr lang="en-US" altLang="zh-CN" b="1" dirty="0">
                <a:latin typeface="微软雅黑" panose="020B0503020204020204" pitchFamily="34" charset="-122"/>
                <a:ea typeface="微软雅黑" panose="020B0503020204020204" pitchFamily="34" charset="-122"/>
              </a:rPr>
              <a:t> notebook</a:t>
            </a:r>
            <a:r>
              <a:rPr lang="zh-CN" altLang="en-US" dirty="0">
                <a:latin typeface="微软雅黑" panose="020B0503020204020204" pitchFamily="34" charset="-122"/>
                <a:ea typeface="微软雅黑" panose="020B0503020204020204" pitchFamily="34" charset="-122"/>
              </a:rPr>
              <a:t>，这时在浏览器打开 </a:t>
            </a:r>
            <a:r>
              <a:rPr lang="en-GB" altLang="zh-CN" dirty="0">
                <a:latin typeface="微软雅黑" panose="020B0503020204020204" pitchFamily="34" charset="-122"/>
                <a:ea typeface="微软雅黑" panose="020B0503020204020204" pitchFamily="34" charset="-122"/>
              </a:rPr>
              <a:t>http://localhost:8888 </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通常会⾃动打开）</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打开</a:t>
            </a:r>
            <a:r>
              <a:rPr lang="en-US" altLang="zh-CN" b="1" dirty="0" err="1">
                <a:latin typeface="微软雅黑" panose="020B0503020204020204" pitchFamily="34" charset="-122"/>
                <a:ea typeface="微软雅黑" panose="020B0503020204020204" pitchFamily="34" charset="-122"/>
              </a:rPr>
              <a:t>Jupyter</a:t>
            </a:r>
            <a:r>
              <a:rPr lang="en-US" altLang="zh-CN" b="1" dirty="0">
                <a:latin typeface="微软雅黑" panose="020B0503020204020204" pitchFamily="34" charset="-122"/>
                <a:ea typeface="微软雅黑" panose="020B0503020204020204" pitchFamily="34" charset="-122"/>
              </a:rPr>
              <a:t> Notebook</a:t>
            </a:r>
            <a:r>
              <a:rPr lang="zh-CN" altLang="en-US" dirty="0">
                <a:latin typeface="微软雅黑" panose="020B0503020204020204" pitchFamily="34" charset="-122"/>
                <a:ea typeface="微软雅黑" panose="020B0503020204020204" pitchFamily="34" charset="-122"/>
              </a:rPr>
              <a:t>后，新建</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文件：</a:t>
            </a:r>
            <a:r>
              <a:rPr lang="en-US" altLang="zh-CN" dirty="0">
                <a:latin typeface="微软雅黑" panose="020B0503020204020204" pitchFamily="34" charset="-122"/>
                <a:ea typeface="微软雅黑" panose="020B0503020204020204" pitchFamily="34" charset="-122"/>
              </a:rPr>
              <a:t>new-&gt;python3</a:t>
            </a:r>
            <a:endParaRPr lang="en-US" altLang="zh-CN"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1629084" y="3429000"/>
            <a:ext cx="8933831" cy="3089512"/>
            <a:chOff x="907265" y="2263531"/>
            <a:chExt cx="8933831" cy="3089512"/>
          </a:xfrm>
        </p:grpSpPr>
        <p:pic>
          <p:nvPicPr>
            <p:cNvPr id="5" name="图片 4"/>
            <p:cNvPicPr>
              <a:picLocks noChangeAspect="1"/>
            </p:cNvPicPr>
            <p:nvPr/>
          </p:nvPicPr>
          <p:blipFill>
            <a:blip r:embed="rId1"/>
            <a:stretch>
              <a:fillRect/>
            </a:stretch>
          </p:blipFill>
          <p:spPr>
            <a:xfrm>
              <a:off x="907265" y="2263531"/>
              <a:ext cx="7823229" cy="3089512"/>
            </a:xfrm>
            <a:prstGeom prst="rect">
              <a:avLst/>
            </a:prstGeom>
          </p:spPr>
        </p:pic>
        <p:sp>
          <p:nvSpPr>
            <p:cNvPr id="3" name="圆角矩形 2"/>
            <p:cNvSpPr/>
            <p:nvPr/>
          </p:nvSpPr>
          <p:spPr>
            <a:xfrm>
              <a:off x="8069345" y="2974994"/>
              <a:ext cx="461913" cy="28668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495881" y="3261674"/>
              <a:ext cx="461913" cy="28668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531258" y="2950021"/>
              <a:ext cx="1309838" cy="307777"/>
            </a:xfrm>
            <a:prstGeom prst="rect">
              <a:avLst/>
            </a:prstGeom>
            <a:noFill/>
          </p:spPr>
          <p:txBody>
            <a:bodyPr wrap="square" rtlCol="0">
              <a:spAutoFit/>
            </a:bodyPr>
            <a:lstStyle/>
            <a:p>
              <a:r>
                <a:rPr lang="en-US" altLang="zh-CN" sz="1400" b="1" dirty="0"/>
                <a:t>1.</a:t>
              </a:r>
              <a:r>
                <a:rPr lang="zh-CN" altLang="en-US" sz="1400" b="1" dirty="0"/>
                <a:t>新建文件</a:t>
              </a:r>
              <a:endParaRPr lang="zh-CN" altLang="en-US" sz="1400" b="1" dirty="0"/>
            </a:p>
          </p:txBody>
        </p:sp>
        <p:sp>
          <p:nvSpPr>
            <p:cNvPr id="8" name="文本框 7"/>
            <p:cNvSpPr txBox="1"/>
            <p:nvPr/>
          </p:nvSpPr>
          <p:spPr>
            <a:xfrm>
              <a:off x="7975957" y="3285261"/>
              <a:ext cx="1309838" cy="307777"/>
            </a:xfrm>
            <a:prstGeom prst="rect">
              <a:avLst/>
            </a:prstGeom>
            <a:noFill/>
          </p:spPr>
          <p:txBody>
            <a:bodyPr wrap="square" rtlCol="0">
              <a:spAutoFit/>
            </a:bodyPr>
            <a:lstStyle/>
            <a:p>
              <a:r>
                <a:rPr lang="en-US" altLang="zh-CN" sz="1400" b="1" dirty="0"/>
                <a:t>2.</a:t>
              </a:r>
              <a:r>
                <a:rPr lang="zh-CN" altLang="en-US" sz="1400" b="1" dirty="0"/>
                <a:t>选择编译器</a:t>
              </a:r>
              <a:endParaRPr lang="zh-CN" altLang="en-US" sz="1400" b="1"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1.3 </a:t>
            </a:r>
            <a:r>
              <a:rPr lang="en-US" altLang="zh-CN" sz="2800" b="1" dirty="0" err="1">
                <a:solidFill>
                  <a:srgbClr val="000000"/>
                </a:solidFill>
                <a:latin typeface="微软雅黑" panose="020B0503020204020204" pitchFamily="34" charset="-122"/>
                <a:ea typeface="微软雅黑" panose="020B0503020204020204" pitchFamily="34" charset="-122"/>
              </a:rPr>
              <a:t>Jupyter</a:t>
            </a:r>
            <a:r>
              <a:rPr lang="en-US" altLang="zh-CN" sz="2800" b="1" dirty="0">
                <a:solidFill>
                  <a:srgbClr val="000000"/>
                </a:solidFill>
                <a:latin typeface="微软雅黑" panose="020B0503020204020204" pitchFamily="34" charset="-122"/>
                <a:ea typeface="微软雅黑" panose="020B0503020204020204" pitchFamily="34" charset="-122"/>
              </a:rPr>
              <a:t> Notebook</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6" y="1258432"/>
            <a:ext cx="9470576" cy="2333068"/>
          </a:xfrm>
          <a:prstGeom prst="rect">
            <a:avLst/>
          </a:prstGeom>
          <a:noFill/>
        </p:spPr>
        <p:txBody>
          <a:bodyPr wrap="square" rtlCol="0">
            <a:noAutofit/>
          </a:bodyPr>
          <a:lstStyle/>
          <a:p>
            <a:r>
              <a:rPr lang="zh-CN" altLang="en-US" dirty="0">
                <a:latin typeface="微软雅黑" panose="020B0503020204020204" pitchFamily="34" charset="-122"/>
                <a:ea typeface="微软雅黑" panose="020B0503020204020204" pitchFamily="34" charset="-122"/>
              </a:rPr>
              <a:t>新建完文件后，在空的命令框中编写代码。输入一下命令：</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import torch</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Import </a:t>
            </a:r>
            <a:r>
              <a:rPr lang="en-US" altLang="zh-CN" dirty="0" err="1">
                <a:latin typeface="微软雅黑" panose="020B0503020204020204" pitchFamily="34" charset="-122"/>
                <a:ea typeface="微软雅黑" panose="020B0503020204020204" pitchFamily="34" charset="-122"/>
              </a:rPr>
              <a:t>torchvision</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x =</a:t>
            </a:r>
            <a:r>
              <a:rPr lang="en-US" altLang="zh-CN" dirty="0" err="1">
                <a:latin typeface="微软雅黑" panose="020B0503020204020204" pitchFamily="34" charset="-122"/>
                <a:ea typeface="微软雅黑" panose="020B0503020204020204" pitchFamily="34" charset="-122"/>
              </a:rPr>
              <a:t>torch,.rand</a:t>
            </a:r>
            <a:r>
              <a:rPr lang="en-US" altLang="zh-CN" dirty="0">
                <a:latin typeface="微软雅黑" panose="020B0503020204020204" pitchFamily="34" charset="-122"/>
                <a:ea typeface="微软雅黑" panose="020B0503020204020204" pitchFamily="34" charset="-122"/>
              </a:rPr>
              <a:t>(2,3)</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print(x)</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验证</a:t>
            </a:r>
            <a:r>
              <a:rPr lang="en-US"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可以在</a:t>
            </a:r>
            <a:r>
              <a:rPr lang="en-US" altLang="zh-CN" dirty="0" err="1">
                <a:latin typeface="微软雅黑" panose="020B0503020204020204" pitchFamily="34" charset="-122"/>
                <a:ea typeface="微软雅黑" panose="020B0503020204020204" pitchFamily="34" charset="-122"/>
              </a:rPr>
              <a:t>jupyter</a:t>
            </a:r>
            <a:r>
              <a:rPr lang="zh-CN" altLang="en-US" dirty="0">
                <a:latin typeface="微软雅黑" panose="020B0503020204020204" pitchFamily="34" charset="-122"/>
                <a:ea typeface="微软雅黑" panose="020B0503020204020204" pitchFamily="34" charset="-122"/>
              </a:rPr>
              <a:t>上运行。</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596152" y="1812357"/>
            <a:ext cx="7595848" cy="3982516"/>
          </a:xfrm>
          <a:prstGeom prst="rect">
            <a:avLst/>
          </a:prstGeom>
        </p:spPr>
      </p:pic>
      <p:sp>
        <p:nvSpPr>
          <p:cNvPr id="5" name="矩形 4"/>
          <p:cNvSpPr/>
          <p:nvPr/>
        </p:nvSpPr>
        <p:spPr>
          <a:xfrm>
            <a:off x="5287814" y="4145425"/>
            <a:ext cx="2115521" cy="1298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目录</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5" y="1041025"/>
            <a:ext cx="4818723" cy="574984"/>
          </a:xfrm>
          <a:prstGeom prst="rect">
            <a:avLst/>
          </a:prstGeom>
          <a:noFill/>
        </p:spPr>
        <p:txBody>
          <a:bodyPr wrap="square" rtlCol="0" anchor="ctr">
            <a:noAutofit/>
          </a:bodyPr>
          <a:lstStyle/>
          <a:p>
            <a:pPr marL="457200" indent="-457200">
              <a:lnSpc>
                <a:spcPct val="150000"/>
              </a:lnSpc>
              <a:buAutoNum type="arabicPeriod"/>
            </a:pPr>
            <a:r>
              <a:rPr lang="en-GB" altLang="zh-CN" sz="2400" dirty="0" err="1">
                <a:latin typeface="微软雅黑" panose="020B0503020204020204" pitchFamily="34" charset="-122"/>
                <a:ea typeface="微软雅黑" panose="020B0503020204020204" pitchFamily="34" charset="-122"/>
              </a:rPr>
              <a:t>PyTorch</a:t>
            </a:r>
            <a:r>
              <a:rPr lang="zh-CN" altLang="en-US" sz="2400" dirty="0">
                <a:latin typeface="微软雅黑" panose="020B0503020204020204" pitchFamily="34" charset="-122"/>
                <a:ea typeface="微软雅黑" panose="020B0503020204020204" pitchFamily="34" charset="-122"/>
              </a:rPr>
              <a:t>安装与环境配置</a:t>
            </a:r>
            <a:endParaRPr lang="en-US" altLang="zh-CN"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77846" y="3326604"/>
            <a:ext cx="4660815" cy="581057"/>
          </a:xfrm>
          <a:prstGeom prst="rect">
            <a:avLst/>
          </a:prstGeom>
          <a:noFill/>
        </p:spPr>
        <p:txBody>
          <a:bodyPr wrap="square" rtlCol="0">
            <a:spAutoFit/>
          </a:bodyPr>
          <a:lstStyle/>
          <a:p>
            <a:pPr marL="457200" indent="-457200">
              <a:lnSpc>
                <a:spcPct val="150000"/>
              </a:lnSpc>
              <a:buFont typeface="+mj-lt"/>
              <a:buAutoNum type="arabicPeriod" startAt="2"/>
            </a:pPr>
            <a:r>
              <a:rPr lang="zh-CN" altLang="en-US" sz="2400" dirty="0">
                <a:solidFill>
                  <a:srgbClr val="FF0000"/>
                </a:solidFill>
                <a:latin typeface="微软雅黑" panose="020B0503020204020204" pitchFamily="34" charset="-122"/>
                <a:ea typeface="微软雅黑" panose="020B0503020204020204" pitchFamily="34" charset="-122"/>
              </a:rPr>
              <a:t>基本数据处理与计算操作</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753340" y="997816"/>
            <a:ext cx="3338111" cy="581057"/>
          </a:xfrm>
          <a:prstGeom prst="rect">
            <a:avLst/>
          </a:prstGeom>
          <a:noFill/>
        </p:spPr>
        <p:txBody>
          <a:bodyPr wrap="square" rtlCol="0">
            <a:spAutoFit/>
          </a:bodyPr>
          <a:lstStyle/>
          <a:p>
            <a:pPr marL="457200" indent="-457200">
              <a:lnSpc>
                <a:spcPct val="150000"/>
              </a:lnSpc>
              <a:buFont typeface="+mj-lt"/>
              <a:buAutoNum type="arabicPeriod" startAt="3"/>
            </a:pPr>
            <a:r>
              <a:rPr lang="zh-CN" altLang="en-US" sz="2400" dirty="0">
                <a:solidFill>
                  <a:srgbClr val="000000"/>
                </a:solidFill>
                <a:latin typeface="微软雅黑" panose="020B0503020204020204" pitchFamily="34" charset="-122"/>
                <a:ea typeface="微软雅黑" panose="020B0503020204020204" pitchFamily="34" charset="-122"/>
              </a:rPr>
              <a:t>线性回归实现</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753340" y="3319551"/>
            <a:ext cx="2566930" cy="588110"/>
          </a:xfrm>
          <a:prstGeom prst="rect">
            <a:avLst/>
          </a:prstGeom>
          <a:noFill/>
        </p:spPr>
        <p:txBody>
          <a:bodyPr wrap="square" rtlCol="0">
            <a:spAutoFit/>
          </a:bodyPr>
          <a:lstStyle/>
          <a:p>
            <a:pPr marL="457200" indent="-457200">
              <a:lnSpc>
                <a:spcPct val="150000"/>
              </a:lnSpc>
              <a:buFont typeface="+mj-lt"/>
              <a:buAutoNum type="arabicPeriod" startAt="4"/>
            </a:pPr>
            <a:r>
              <a:rPr lang="zh-CN" altLang="en-US" sz="2400" dirty="0">
                <a:solidFill>
                  <a:srgbClr val="000000"/>
                </a:solidFill>
                <a:latin typeface="微软雅黑" panose="020B0503020204020204" pitchFamily="34" charset="-122"/>
                <a:ea typeface="微软雅黑" panose="020B0503020204020204" pitchFamily="34" charset="-122"/>
              </a:rPr>
              <a:t>实验要求</a:t>
            </a:r>
            <a:endParaRPr kumimoji="1" lang="zh-CN" altLang="en-US" dirty="0"/>
          </a:p>
        </p:txBody>
      </p:sp>
      <p:sp>
        <p:nvSpPr>
          <p:cNvPr id="7" name="文本框 6"/>
          <p:cNvSpPr txBox="1"/>
          <p:nvPr/>
        </p:nvSpPr>
        <p:spPr>
          <a:xfrm>
            <a:off x="1326122" y="1728055"/>
            <a:ext cx="3697570" cy="12950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Anoconda</a:t>
            </a:r>
            <a:r>
              <a:rPr lang="zh-CN" altLang="en-US" b="1" dirty="0">
                <a:latin typeface="微软雅黑" panose="020B0503020204020204" pitchFamily="34" charset="-122"/>
                <a:ea typeface="微软雅黑" panose="020B0503020204020204" pitchFamily="34" charset="-122"/>
              </a:rPr>
              <a:t>安装</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Pytorch</a:t>
            </a:r>
            <a:r>
              <a:rPr lang="zh-CN" altLang="en-US" b="1" dirty="0">
                <a:latin typeface="微软雅黑" panose="020B0503020204020204" pitchFamily="34" charset="-122"/>
                <a:ea typeface="微软雅黑" panose="020B0503020204020204" pitchFamily="34" charset="-122"/>
              </a:rPr>
              <a:t>安装</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Jupyter</a:t>
            </a:r>
            <a:r>
              <a:rPr lang="en-US" altLang="zh-CN" b="1" dirty="0">
                <a:latin typeface="微软雅黑" panose="020B0503020204020204" pitchFamily="34" charset="-122"/>
                <a:ea typeface="微软雅黑" panose="020B0503020204020204" pitchFamily="34" charset="-122"/>
              </a:rPr>
              <a:t> Notebook</a:t>
            </a:r>
            <a:endParaRPr kumimoji="1" lang="zh-CN" altLang="en-US" dirty="0"/>
          </a:p>
        </p:txBody>
      </p:sp>
      <p:sp>
        <p:nvSpPr>
          <p:cNvPr id="8" name="文本框 7"/>
          <p:cNvSpPr txBox="1"/>
          <p:nvPr/>
        </p:nvSpPr>
        <p:spPr>
          <a:xfrm>
            <a:off x="1326122" y="4008847"/>
            <a:ext cx="4017059" cy="254159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创建</a:t>
            </a:r>
            <a:r>
              <a:rPr lang="en-US" altLang="zh-CN" b="1" dirty="0">
                <a:solidFill>
                  <a:srgbClr val="FF0000"/>
                </a:solidFill>
                <a:latin typeface="微软雅黑" panose="020B0503020204020204" pitchFamily="34" charset="-122"/>
                <a:ea typeface="微软雅黑" panose="020B0503020204020204" pitchFamily="34" charset="-122"/>
              </a:rPr>
              <a:t>Tensor</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a:solidFill>
                  <a:srgbClr val="FF0000"/>
                </a:solidFill>
                <a:latin typeface="微软雅黑" panose="020B0503020204020204" pitchFamily="34" charset="-122"/>
                <a:ea typeface="微软雅黑" panose="020B0503020204020204" pitchFamily="34" charset="-122"/>
              </a:rPr>
              <a:t>Tensor</a:t>
            </a:r>
            <a:r>
              <a:rPr lang="zh-CN" altLang="en-US" b="1" dirty="0">
                <a:solidFill>
                  <a:srgbClr val="FF0000"/>
                </a:solidFill>
                <a:latin typeface="微软雅黑" panose="020B0503020204020204" pitchFamily="34" charset="-122"/>
                <a:ea typeface="微软雅黑" panose="020B0503020204020204" pitchFamily="34" charset="-122"/>
              </a:rPr>
              <a:t>的相关操作</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广播机制</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b="1" dirty="0">
                <a:solidFill>
                  <a:srgbClr val="FF0000"/>
                </a:solidFill>
                <a:latin typeface="微软雅黑" panose="020B0503020204020204" pitchFamily="34" charset="-122"/>
                <a:ea typeface="微软雅黑" panose="020B0503020204020204" pitchFamily="34" charset="-122"/>
              </a:rPr>
              <a:t>和</a:t>
            </a:r>
            <a:r>
              <a:rPr lang="en-GB" altLang="zh-CN" b="1" dirty="0">
                <a:solidFill>
                  <a:srgbClr val="FF0000"/>
                </a:solidFill>
                <a:latin typeface="微软雅黑" panose="020B0503020204020204" pitchFamily="34" charset="-122"/>
                <a:ea typeface="微软雅黑" panose="020B0503020204020204" pitchFamily="34" charset="-122"/>
              </a:rPr>
              <a:t>NumPy</a:t>
            </a:r>
            <a:r>
              <a:rPr lang="zh-CN" altLang="en-US" b="1" dirty="0">
                <a:solidFill>
                  <a:srgbClr val="FF0000"/>
                </a:solidFill>
                <a:latin typeface="微软雅黑" panose="020B0503020204020204" pitchFamily="34" charset="-122"/>
                <a:ea typeface="微软雅黑" panose="020B0503020204020204" pitchFamily="34" charset="-122"/>
              </a:rPr>
              <a:t>相互转换</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a:solidFill>
                  <a:srgbClr val="FF0000"/>
                </a:solidFill>
                <a:latin typeface="微软雅黑" panose="020B0503020204020204" pitchFamily="34" charset="-122"/>
                <a:ea typeface="微软雅黑" panose="020B0503020204020204" pitchFamily="34" charset="-122"/>
              </a:rPr>
              <a:t>Tensor on GPU</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自动求梯度</a:t>
            </a:r>
            <a:endParaRPr kumimoji="1" lang="zh-CN" altLang="en-US" dirty="0">
              <a:solidFill>
                <a:srgbClr val="FF0000"/>
              </a:solidFill>
            </a:endParaRPr>
          </a:p>
        </p:txBody>
      </p:sp>
      <p:sp>
        <p:nvSpPr>
          <p:cNvPr id="9" name="文本框 8"/>
          <p:cNvSpPr txBox="1"/>
          <p:nvPr/>
        </p:nvSpPr>
        <p:spPr>
          <a:xfrm>
            <a:off x="7299872" y="1616008"/>
            <a:ext cx="4635453" cy="171059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手动实现线性回归</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利用</a:t>
            </a:r>
            <a:r>
              <a:rPr lang="en-US" altLang="zh-CN" b="1" dirty="0" err="1">
                <a:solidFill>
                  <a:srgbClr val="000000"/>
                </a:solidFill>
                <a:latin typeface="微软雅黑" panose="020B0503020204020204" pitchFamily="34" charset="-122"/>
                <a:ea typeface="微软雅黑" panose="020B0503020204020204" pitchFamily="34" charset="-122"/>
              </a:rPr>
              <a:t>torch.nn</a:t>
            </a:r>
            <a:r>
              <a:rPr lang="zh-CN" altLang="en-US" b="1" dirty="0">
                <a:solidFill>
                  <a:srgbClr val="000000"/>
                </a:solidFill>
                <a:latin typeface="微软雅黑" panose="020B0503020204020204" pitchFamily="34" charset="-122"/>
                <a:ea typeface="微软雅黑" panose="020B0503020204020204" pitchFamily="34" charset="-122"/>
              </a:rPr>
              <a:t>实现线性回归</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常用损失函数</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模型预测及评价（分类问题）</a:t>
            </a:r>
            <a:endParaRPr kumimoji="1" lang="zh-CN" altLang="en-US" dirty="0"/>
          </a:p>
        </p:txBody>
      </p:sp>
      <p:sp>
        <p:nvSpPr>
          <p:cNvPr id="10" name="文本框 9"/>
          <p:cNvSpPr txBox="1"/>
          <p:nvPr/>
        </p:nvSpPr>
        <p:spPr>
          <a:xfrm>
            <a:off x="7299873" y="4008847"/>
            <a:ext cx="2566930"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数据集介绍</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实验内容</a:t>
            </a:r>
            <a:endParaRPr lang="zh-CN" altLang="en-US"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 </a:t>
            </a:r>
            <a:r>
              <a:rPr lang="zh-CN" altLang="en-US" sz="2800" b="1" dirty="0">
                <a:solidFill>
                  <a:srgbClr val="000000"/>
                </a:solidFill>
                <a:latin typeface="微软雅黑" panose="020B0503020204020204" pitchFamily="34" charset="-122"/>
                <a:ea typeface="微软雅黑" panose="020B0503020204020204" pitchFamily="34" charset="-122"/>
              </a:rPr>
              <a:t>基本数据处理与计算操作</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846" y="3532466"/>
            <a:ext cx="1795556"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导入</a:t>
            </a:r>
            <a:r>
              <a:rPr lang="en-GB" altLang="zh-CN" dirty="0" err="1">
                <a:latin typeface="微软雅黑" panose="020B0503020204020204" pitchFamily="34" charset="-122"/>
                <a:ea typeface="微软雅黑" panose="020B0503020204020204" pitchFamily="34" charset="-122"/>
              </a:rPr>
              <a:t>PyTorch</a:t>
            </a:r>
            <a:endParaRPr kumimoji="1"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777846" y="4655112"/>
            <a:ext cx="3936975"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创建一个</a:t>
            </a:r>
            <a:r>
              <a:rPr lang="en-US" altLang="zh-CN" dirty="0">
                <a:latin typeface="微软雅黑" panose="020B0503020204020204" pitchFamily="34" charset="-122"/>
                <a:ea typeface="微软雅黑" panose="020B0503020204020204" pitchFamily="34" charset="-122"/>
              </a:rPr>
              <a:t>2</a:t>
            </a:r>
            <a:r>
              <a:rPr lang="en-GB" altLang="zh-CN" dirty="0">
                <a:latin typeface="微软雅黑" panose="020B0503020204020204" pitchFamily="34" charset="-122"/>
                <a:ea typeface="微软雅黑" panose="020B0503020204020204" pitchFamily="34" charset="-122"/>
              </a:rPr>
              <a:t>x3</a:t>
            </a:r>
            <a:r>
              <a:rPr lang="zh-CN" altLang="en-US" dirty="0">
                <a:latin typeface="微软雅黑" panose="020B0503020204020204" pitchFamily="34" charset="-122"/>
                <a:ea typeface="微软雅黑" panose="020B0503020204020204" pitchFamily="34" charset="-122"/>
              </a:rPr>
              <a:t>的未初始化的</a:t>
            </a:r>
            <a:r>
              <a:rPr lang="en-GB" altLang="zh-CN" b="1" dirty="0">
                <a:solidFill>
                  <a:srgbClr val="FF0000"/>
                </a:solidFill>
                <a:latin typeface="微软雅黑" panose="020B0503020204020204" pitchFamily="34" charset="-122"/>
                <a:ea typeface="微软雅黑" panose="020B0503020204020204" pitchFamily="34" charset="-122"/>
              </a:rPr>
              <a:t>Tensor</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1114176" y="4115228"/>
          <a:ext cx="8086155" cy="370840"/>
        </p:xfrm>
        <a:graphic>
          <a:graphicData uri="http://schemas.openxmlformats.org/drawingml/2006/table">
            <a:tbl>
              <a:tblPr firstRow="1" bandRow="1">
                <a:tableStyleId>{5C22544A-7EE6-4342-B048-85BDC9FD1C3A}</a:tableStyleId>
              </a:tblPr>
              <a:tblGrid>
                <a:gridCol w="857843"/>
                <a:gridCol w="7228312"/>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In [1]:</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import torch</a:t>
                      </a:r>
                      <a:endParaRPr kumimoji="1"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graphicFrame>
        <p:nvGraphicFramePr>
          <p:cNvPr id="11" name="表格 10"/>
          <p:cNvGraphicFramePr>
            <a:graphicFrameLocks noGrp="1"/>
          </p:cNvGraphicFramePr>
          <p:nvPr/>
        </p:nvGraphicFramePr>
        <p:xfrm>
          <a:off x="1114176" y="5215682"/>
          <a:ext cx="8086154" cy="1158240"/>
        </p:xfrm>
        <a:graphic>
          <a:graphicData uri="http://schemas.openxmlformats.org/drawingml/2006/table">
            <a:tbl>
              <a:tblPr firstRow="1" bandRow="1">
                <a:tableStyleId>{5C22544A-7EE6-4342-B048-85BDC9FD1C3A}</a:tableStyleId>
              </a:tblPr>
              <a:tblGrid>
                <a:gridCol w="912928"/>
                <a:gridCol w="7173226"/>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In [2]:</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x = </a:t>
                      </a:r>
                      <a:r>
                        <a:rPr kumimoji="1" lang="en-GB" altLang="zh-CN" sz="1600" b="0" dirty="0" err="1">
                          <a:solidFill>
                            <a:sysClr val="windowText" lastClr="000000"/>
                          </a:solidFill>
                          <a:latin typeface="Times New Roman" panose="02020603050405020304" pitchFamily="18" charset="0"/>
                          <a:cs typeface="Times New Roman" panose="02020603050405020304" pitchFamily="18" charset="0"/>
                        </a:rPr>
                        <a:t>torch.empty</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 3)</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print(x)</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Out [2]:</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tensor([[1.1710e+32, 4.5782e-41, 1.1710e+32],         </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             [4.5782e-41, 2.1459e+20, 9.2489e-04]])</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6" name="文本框 15"/>
          <p:cNvSpPr txBox="1"/>
          <p:nvPr/>
        </p:nvSpPr>
        <p:spPr>
          <a:xfrm>
            <a:off x="777846" y="1002238"/>
            <a:ext cx="9500891" cy="1061381"/>
          </a:xfrm>
          <a:prstGeom prst="rect">
            <a:avLst/>
          </a:prstGeom>
          <a:noFill/>
        </p:spPr>
        <p:txBody>
          <a:bodyPr wrap="square" rtlCol="0">
            <a:spAutoFit/>
          </a:bodyPr>
          <a:lstStyle/>
          <a:p>
            <a:pPr>
              <a:lnSpc>
                <a:spcPct val="120000"/>
              </a:lnSpc>
            </a:pPr>
            <a:r>
              <a:rPr lang="zh-CN" altLang="en-US" dirty="0">
                <a:latin typeface="微软雅黑" panose="020B0503020204020204" pitchFamily="34" charset="-122"/>
                <a:ea typeface="微软雅黑" panose="020B0503020204020204" pitchFamily="34" charset="-122"/>
              </a:rPr>
              <a:t>在深度学习中，我们通常会频繁地对数据进行操作。而在</a:t>
            </a:r>
            <a:r>
              <a:rPr lang="en-GB"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中，</a:t>
            </a:r>
            <a:r>
              <a:rPr lang="en-GB" altLang="zh-CN" b="1" dirty="0" err="1">
                <a:solidFill>
                  <a:srgbClr val="FF0000"/>
                </a:solidFill>
                <a:latin typeface="微软雅黑" panose="020B0503020204020204" pitchFamily="34" charset="-122"/>
                <a:ea typeface="微软雅黑" panose="020B0503020204020204" pitchFamily="34" charset="-122"/>
              </a:rPr>
              <a:t>torch.Tensor</a:t>
            </a:r>
            <a:r>
              <a:rPr lang="zh-CN" altLang="en-US" dirty="0">
                <a:latin typeface="微软雅黑" panose="020B0503020204020204" pitchFamily="34" charset="-122"/>
                <a:ea typeface="微软雅黑" panose="020B0503020204020204" pitchFamily="34" charset="-122"/>
              </a:rPr>
              <a:t>是存储和变换数据的主要工具。</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和</a:t>
            </a:r>
            <a:r>
              <a:rPr lang="en-GB" altLang="zh-CN" b="1" dirty="0">
                <a:solidFill>
                  <a:srgbClr val="FF0000"/>
                </a:solidFill>
                <a:latin typeface="微软雅黑" panose="020B0503020204020204" pitchFamily="34" charset="-122"/>
                <a:ea typeface="微软雅黑" panose="020B0503020204020204" pitchFamily="34" charset="-122"/>
              </a:rPr>
              <a:t>NumPy</a:t>
            </a:r>
            <a:r>
              <a:rPr lang="zh-CN" altLang="en-US" dirty="0">
                <a:latin typeface="微软雅黑" panose="020B0503020204020204" pitchFamily="34" charset="-122"/>
                <a:ea typeface="微软雅黑" panose="020B0503020204020204" pitchFamily="34" charset="-122"/>
              </a:rPr>
              <a:t>的多维数组非常类似。</a:t>
            </a:r>
            <a:endParaRPr lang="en-US" altLang="zh-CN" dirty="0">
              <a:latin typeface="微软雅黑" panose="020B0503020204020204" pitchFamily="34" charset="-122"/>
              <a:ea typeface="微软雅黑" panose="020B0503020204020204" pitchFamily="34" charset="-122"/>
            </a:endParaRPr>
          </a:p>
          <a:p>
            <a:pPr>
              <a:lnSpc>
                <a:spcPct val="120000"/>
              </a:lnSpc>
            </a:pPr>
            <a:r>
              <a:rPr lang="zh-CN" altLang="en-US" dirty="0">
                <a:latin typeface="微软雅黑" panose="020B0503020204020204" pitchFamily="34" charset="-122"/>
                <a:ea typeface="微软雅黑" panose="020B0503020204020204" pitchFamily="34" charset="-122"/>
              </a:rPr>
              <a:t>然而，</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提供了</a:t>
            </a:r>
            <a:r>
              <a:rPr lang="en-GB"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计算和自动求梯度等更多功能，这些使</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更加适合深度学习。</a:t>
            </a: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777846" y="2188392"/>
            <a:ext cx="9133409"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这个单词一般可译作“张量”，张量可以看作是一个多维数组。</a:t>
            </a:r>
            <a:r>
              <a:rPr lang="zh-CN" altLang="en-US" b="1" dirty="0">
                <a:solidFill>
                  <a:srgbClr val="FF0000"/>
                </a:solidFill>
                <a:latin typeface="微软雅黑" panose="020B0503020204020204" pitchFamily="34" charset="-122"/>
                <a:ea typeface="微软雅黑" panose="020B0503020204020204" pitchFamily="34" charset="-122"/>
              </a:rPr>
              <a:t>标量</a:t>
            </a:r>
            <a:r>
              <a:rPr lang="zh-CN" altLang="en-US" dirty="0">
                <a:latin typeface="微软雅黑" panose="020B0503020204020204" pitchFamily="34" charset="-122"/>
                <a:ea typeface="微软雅黑" panose="020B0503020204020204" pitchFamily="34" charset="-122"/>
              </a:rPr>
              <a:t>可以看作是</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维张量，</a:t>
            </a:r>
            <a:r>
              <a:rPr lang="zh-CN" altLang="en-US" b="1" dirty="0">
                <a:solidFill>
                  <a:srgbClr val="FF0000"/>
                </a:solidFill>
                <a:latin typeface="微软雅黑" panose="020B0503020204020204" pitchFamily="34" charset="-122"/>
                <a:ea typeface="微软雅黑" panose="020B0503020204020204" pitchFamily="34" charset="-122"/>
              </a:rPr>
              <a:t>向量</a:t>
            </a:r>
            <a:r>
              <a:rPr lang="zh-CN" altLang="en-US" dirty="0">
                <a:latin typeface="微软雅黑" panose="020B0503020204020204" pitchFamily="34" charset="-122"/>
                <a:ea typeface="微软雅黑" panose="020B0503020204020204" pitchFamily="34" charset="-122"/>
              </a:rPr>
              <a:t>可以看作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维张量，</a:t>
            </a:r>
            <a:r>
              <a:rPr lang="zh-CN" altLang="en-US" b="1" dirty="0">
                <a:solidFill>
                  <a:srgbClr val="FF0000"/>
                </a:solidFill>
                <a:latin typeface="微软雅黑" panose="020B0503020204020204" pitchFamily="34" charset="-122"/>
                <a:ea typeface="微软雅黑" panose="020B0503020204020204" pitchFamily="34" charset="-122"/>
              </a:rPr>
              <a:t>矩阵</a:t>
            </a:r>
            <a:r>
              <a:rPr lang="zh-CN" altLang="en-US" dirty="0">
                <a:latin typeface="微软雅黑" panose="020B0503020204020204" pitchFamily="34" charset="-122"/>
                <a:ea typeface="微软雅黑" panose="020B0503020204020204" pitchFamily="34" charset="-122"/>
              </a:rPr>
              <a:t>可以看作是</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维张量。</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77846" y="2959496"/>
            <a:ext cx="1744388" cy="461665"/>
          </a:xfrm>
          <a:prstGeom prst="rect">
            <a:avLst/>
          </a:prstGeom>
          <a:noFill/>
        </p:spPr>
        <p:txBody>
          <a:bodyPr wrap="none" rtlCol="0">
            <a:spAutoFit/>
          </a:bodyPr>
          <a:lstStyle/>
          <a:p>
            <a:r>
              <a:rPr kumimoji="1" lang="zh-CN" altLang="en-US" sz="2400" b="1" dirty="0">
                <a:solidFill>
                  <a:srgbClr val="0000FF"/>
                </a:solidFill>
              </a:rPr>
              <a:t>创建</a:t>
            </a:r>
            <a:r>
              <a:rPr kumimoji="1" lang="en-US" altLang="zh-CN" sz="2400" b="1" dirty="0">
                <a:solidFill>
                  <a:srgbClr val="0000FF"/>
                </a:solidFill>
              </a:rPr>
              <a:t>Tensor</a:t>
            </a:r>
            <a:endParaRPr kumimoji="1" lang="zh-CN" altLang="en-US" sz="2400" b="1" dirty="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2.1</a:t>
            </a:r>
            <a:r>
              <a:rPr lang="zh-CN" altLang="en-US" sz="2800" b="1" dirty="0">
                <a:solidFill>
                  <a:srgbClr val="000000"/>
                </a:solidFill>
                <a:latin typeface="微软雅黑" panose="020B0503020204020204" pitchFamily="34" charset="-122"/>
                <a:ea typeface="微软雅黑" panose="020B0503020204020204" pitchFamily="34" charset="-122"/>
              </a:rPr>
              <a:t> 创建</a:t>
            </a:r>
            <a:r>
              <a:rPr lang="en-US" altLang="zh-CN" sz="2800" b="1" dirty="0">
                <a:solidFill>
                  <a:srgbClr val="000000"/>
                </a:solidFill>
                <a:latin typeface="微软雅黑" panose="020B0503020204020204" pitchFamily="34" charset="-122"/>
                <a:ea typeface="微软雅黑" panose="020B0503020204020204" pitchFamily="34" charset="-122"/>
              </a:rPr>
              <a:t>Tensor</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72757" y="907045"/>
            <a:ext cx="4225516" cy="369332"/>
          </a:xfrm>
          <a:prstGeom prst="rect">
            <a:avLst/>
          </a:prstGeom>
          <a:noFill/>
        </p:spPr>
        <p:txBody>
          <a:bodyPr wrap="none" rtlCol="0">
            <a:spAutoFit/>
          </a:bodyPr>
          <a:lstStyle/>
          <a:p>
            <a:pPr marL="342900" indent="-34290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创建一个</a:t>
            </a:r>
            <a:r>
              <a:rPr kumimoji="1" lang="en-US" altLang="zh-CN" dirty="0">
                <a:latin typeface="微软雅黑" panose="020B0503020204020204" pitchFamily="34" charset="-122"/>
                <a:ea typeface="微软雅黑" panose="020B0503020204020204" pitchFamily="34" charset="-122"/>
              </a:rPr>
              <a:t>2</a:t>
            </a:r>
            <a:r>
              <a:rPr kumimoji="1" lang="en-GB" altLang="zh-CN" dirty="0">
                <a:latin typeface="微软雅黑" panose="020B0503020204020204" pitchFamily="34" charset="-122"/>
                <a:ea typeface="微软雅黑" panose="020B0503020204020204" pitchFamily="34" charset="-122"/>
              </a:rPr>
              <a:t>x3</a:t>
            </a:r>
            <a:r>
              <a:rPr kumimoji="1" lang="zh-CN" altLang="en-US" dirty="0">
                <a:latin typeface="微软雅黑" panose="020B0503020204020204" pitchFamily="34" charset="-122"/>
                <a:ea typeface="微软雅黑" panose="020B0503020204020204" pitchFamily="34" charset="-122"/>
              </a:rPr>
              <a:t>的随机初始化的</a:t>
            </a:r>
            <a:r>
              <a:rPr kumimoji="1" lang="en-GB" altLang="zh-CN" b="1" dirty="0">
                <a:solidFill>
                  <a:srgbClr val="FF0000"/>
                </a:solidFill>
                <a:latin typeface="微软雅黑" panose="020B0503020204020204" pitchFamily="34" charset="-122"/>
                <a:ea typeface="微软雅黑" panose="020B0503020204020204" pitchFamily="34" charset="-122"/>
              </a:rPr>
              <a:t>Tensor</a:t>
            </a:r>
            <a:endParaRPr kumimoji="1"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nvGraphicFramePr>
        <p:xfrm>
          <a:off x="1067044" y="1454360"/>
          <a:ext cx="8087797" cy="1280160"/>
        </p:xfrm>
        <a:graphic>
          <a:graphicData uri="http://schemas.openxmlformats.org/drawingml/2006/table">
            <a:tbl>
              <a:tblPr firstRow="1" bandRow="1">
                <a:tableStyleId>{5C22544A-7EE6-4342-B048-85BDC9FD1C3A}</a:tableStyleId>
              </a:tblPr>
              <a:tblGrid>
                <a:gridCol w="927009"/>
                <a:gridCol w="7160788"/>
              </a:tblGrid>
              <a:tr h="370840">
                <a:tc>
                  <a:txBody>
                    <a:bodyPr/>
                    <a:lstStyle/>
                    <a:p>
                      <a:r>
                        <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[3]:</a:t>
                      </a:r>
                      <a:endParaRPr lang="zh-CN" altLang="en-US"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 </a:t>
                      </a:r>
                      <a:r>
                        <a:rPr kumimoji="1" lang="en-GB" altLang="zh-CN"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torch.rand</a:t>
                      </a:r>
                      <a:r>
                        <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3)</a:t>
                      </a:r>
                      <a:endPar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print(x)</a:t>
                      </a:r>
                      <a:endPar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[3]:</a:t>
                      </a:r>
                      <a:endParaRPr lang="zh-CN" altLang="en-US"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dirty="0">
                          <a:latin typeface="Times New Roman" panose="02020603050405020304" pitchFamily="18" charset="0"/>
                          <a:ea typeface="微软雅黑" panose="020B0503020204020204" pitchFamily="34" charset="-122"/>
                          <a:cs typeface="Times New Roman" panose="02020603050405020304" pitchFamily="18" charset="0"/>
                        </a:rPr>
                        <a:t>tensor([[0.8891, 0.7304, 0.1292], </a:t>
                      </a:r>
                      <a:endParaRPr lang="en-GB"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dirty="0">
                          <a:latin typeface="Times New Roman" panose="02020603050405020304" pitchFamily="18" charset="0"/>
                          <a:ea typeface="微软雅黑" panose="020B0503020204020204" pitchFamily="34" charset="-122"/>
                          <a:cs typeface="Times New Roman" panose="02020603050405020304" pitchFamily="18" charset="0"/>
                        </a:rPr>
                        <a:t>            [0.8943, 0.6942, 0.1651]])</a:t>
                      </a:r>
                      <a:endParaRPr kumimoji="1" lang="en-GB" altLang="zh-CN"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3" name="矩形 12"/>
          <p:cNvSpPr/>
          <p:nvPr/>
        </p:nvSpPr>
        <p:spPr>
          <a:xfrm>
            <a:off x="772757" y="2884718"/>
            <a:ext cx="4108497" cy="369332"/>
          </a:xfrm>
          <a:prstGeom prst="rect">
            <a:avLst/>
          </a:prstGeom>
        </p:spPr>
        <p:txBody>
          <a:bodyPr wrap="non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创建一个</a:t>
            </a:r>
            <a:r>
              <a:rPr lang="en-US" altLang="zh-CN" dirty="0">
                <a:latin typeface="微软雅黑" panose="020B0503020204020204" pitchFamily="34" charset="-122"/>
                <a:ea typeface="微软雅黑" panose="020B0503020204020204" pitchFamily="34" charset="-122"/>
              </a:rPr>
              <a:t>2</a:t>
            </a:r>
            <a:r>
              <a:rPr lang="en-GB" altLang="zh-CN" dirty="0">
                <a:latin typeface="微软雅黑" panose="020B0503020204020204" pitchFamily="34" charset="-122"/>
                <a:ea typeface="微软雅黑" panose="020B0503020204020204" pitchFamily="34" charset="-122"/>
              </a:rPr>
              <a:t>x3</a:t>
            </a:r>
            <a:r>
              <a:rPr lang="zh-CN" altLang="en-US" dirty="0">
                <a:latin typeface="微软雅黑" panose="020B0503020204020204" pitchFamily="34" charset="-122"/>
                <a:ea typeface="微软雅黑" panose="020B0503020204020204" pitchFamily="34" charset="-122"/>
              </a:rPr>
              <a:t>的</a:t>
            </a:r>
            <a:r>
              <a:rPr lang="en-GB" altLang="zh-CN" dirty="0">
                <a:latin typeface="微软雅黑" panose="020B0503020204020204" pitchFamily="34" charset="-122"/>
                <a:ea typeface="微软雅黑" panose="020B0503020204020204" pitchFamily="34" charset="-122"/>
              </a:rPr>
              <a:t>long</a:t>
            </a:r>
            <a:r>
              <a:rPr lang="zh-CN" altLang="en-US" dirty="0">
                <a:latin typeface="微软雅黑" panose="020B0503020204020204" pitchFamily="34" charset="-122"/>
                <a:ea typeface="微软雅黑" panose="020B0503020204020204" pitchFamily="34" charset="-122"/>
              </a:rPr>
              <a:t>型全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a:t>
            </a:r>
            <a:r>
              <a:rPr lang="en-GB" altLang="zh-CN" b="1" dirty="0">
                <a:solidFill>
                  <a:srgbClr val="FF0000"/>
                </a:solidFill>
                <a:latin typeface="微软雅黑" panose="020B0503020204020204" pitchFamily="34" charset="-122"/>
                <a:ea typeface="微软雅黑" panose="020B0503020204020204" pitchFamily="34" charset="-122"/>
              </a:rPr>
              <a:t>Tensor</a:t>
            </a:r>
            <a:endParaRPr lang="zh-CN" altLang="en-US" b="1" dirty="0">
              <a:solidFill>
                <a:srgbClr val="FF0000"/>
              </a:solidFill>
              <a:latin typeface="微软雅黑" panose="020B0503020204020204" pitchFamily="34" charset="-122"/>
              <a:ea typeface="微软雅黑" panose="020B0503020204020204" pitchFamily="34" charset="-122"/>
            </a:endParaRPr>
          </a:p>
        </p:txBody>
      </p:sp>
      <p:graphicFrame>
        <p:nvGraphicFramePr>
          <p:cNvPr id="14" name="表格 13"/>
          <p:cNvGraphicFramePr>
            <a:graphicFrameLocks noGrp="1"/>
          </p:cNvGraphicFramePr>
          <p:nvPr/>
        </p:nvGraphicFramePr>
        <p:xfrm>
          <a:off x="1067045" y="3435748"/>
          <a:ext cx="8087796" cy="1280160"/>
        </p:xfrm>
        <a:graphic>
          <a:graphicData uri="http://schemas.openxmlformats.org/drawingml/2006/table">
            <a:tbl>
              <a:tblPr firstRow="1" bandRow="1">
                <a:tableStyleId>{5C22544A-7EE6-4342-B048-85BDC9FD1C3A}</a:tableStyleId>
              </a:tblPr>
              <a:tblGrid>
                <a:gridCol w="915991"/>
                <a:gridCol w="7171805"/>
              </a:tblGrid>
              <a:tr h="370840">
                <a:tc>
                  <a:txBody>
                    <a:bodyPr/>
                    <a:lstStyle/>
                    <a:p>
                      <a:r>
                        <a:rPr kumimoji="1" lang="en-GB" altLang="zh-CN" b="0" dirty="0">
                          <a:solidFill>
                            <a:sysClr val="windowText" lastClr="000000"/>
                          </a:solidFill>
                          <a:latin typeface="Times New Roman" panose="02020603050405020304" pitchFamily="18" charset="0"/>
                          <a:cs typeface="Times New Roman" panose="02020603050405020304" pitchFamily="18" charset="0"/>
                        </a:rPr>
                        <a:t>In [4]:</a:t>
                      </a:r>
                      <a:endParaRPr lang="zh-CN" altLang="en-US"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b="0" dirty="0">
                          <a:solidFill>
                            <a:sysClr val="windowText" lastClr="000000"/>
                          </a:solidFill>
                          <a:latin typeface="Times New Roman" panose="02020603050405020304" pitchFamily="18" charset="0"/>
                          <a:cs typeface="Times New Roman" panose="02020603050405020304" pitchFamily="18" charset="0"/>
                        </a:rPr>
                        <a:t>x = </a:t>
                      </a:r>
                      <a:r>
                        <a:rPr kumimoji="1" lang="en-GB" altLang="zh-CN" b="0" dirty="0" err="1">
                          <a:solidFill>
                            <a:sysClr val="windowText" lastClr="000000"/>
                          </a:solidFill>
                          <a:latin typeface="Times New Roman" panose="02020603050405020304" pitchFamily="18" charset="0"/>
                          <a:cs typeface="Times New Roman" panose="02020603050405020304" pitchFamily="18" charset="0"/>
                        </a:rPr>
                        <a:t>torch.zeros</a:t>
                      </a:r>
                      <a:r>
                        <a:rPr kumimoji="1" lang="en-GB" altLang="zh-CN" b="0" dirty="0">
                          <a:solidFill>
                            <a:sysClr val="windowText" lastClr="000000"/>
                          </a:solidFill>
                          <a:latin typeface="Times New Roman" panose="02020603050405020304" pitchFamily="18" charset="0"/>
                          <a:cs typeface="Times New Roman" panose="02020603050405020304" pitchFamily="18" charset="0"/>
                        </a:rPr>
                        <a:t>(</a:t>
                      </a:r>
                      <a:r>
                        <a:rPr kumimoji="1" lang="en-US" altLang="zh-CN" b="0" dirty="0">
                          <a:solidFill>
                            <a:sysClr val="windowText" lastClr="000000"/>
                          </a:solidFill>
                          <a:latin typeface="Times New Roman" panose="02020603050405020304" pitchFamily="18" charset="0"/>
                          <a:cs typeface="Times New Roman" panose="02020603050405020304" pitchFamily="18" charset="0"/>
                        </a:rPr>
                        <a:t>2</a:t>
                      </a:r>
                      <a:r>
                        <a:rPr kumimoji="1" lang="en-GB" altLang="zh-CN" b="0" dirty="0">
                          <a:solidFill>
                            <a:sysClr val="windowText" lastClr="000000"/>
                          </a:solidFill>
                          <a:latin typeface="Times New Roman" panose="02020603050405020304" pitchFamily="18" charset="0"/>
                          <a:cs typeface="Times New Roman" panose="02020603050405020304" pitchFamily="18" charset="0"/>
                        </a:rPr>
                        <a:t>, 3, </a:t>
                      </a:r>
                      <a:r>
                        <a:rPr kumimoji="1" lang="en-GB" altLang="zh-CN" b="0" dirty="0" err="1">
                          <a:solidFill>
                            <a:sysClr val="windowText" lastClr="000000"/>
                          </a:solidFill>
                          <a:latin typeface="Times New Roman" panose="02020603050405020304" pitchFamily="18" charset="0"/>
                          <a:cs typeface="Times New Roman" panose="02020603050405020304" pitchFamily="18" charset="0"/>
                        </a:rPr>
                        <a:t>dtype</a:t>
                      </a:r>
                      <a:r>
                        <a:rPr kumimoji="1" lang="en-GB" altLang="zh-CN" b="0" dirty="0">
                          <a:solidFill>
                            <a:sysClr val="windowText" lastClr="000000"/>
                          </a:solidFill>
                          <a:latin typeface="Times New Roman" panose="02020603050405020304" pitchFamily="18" charset="0"/>
                          <a:cs typeface="Times New Roman" panose="02020603050405020304" pitchFamily="18" charset="0"/>
                        </a:rPr>
                        <a:t>=</a:t>
                      </a:r>
                      <a:r>
                        <a:rPr kumimoji="1" lang="en-GB" altLang="zh-CN" b="0" dirty="0" err="1">
                          <a:solidFill>
                            <a:sysClr val="windowText" lastClr="000000"/>
                          </a:solidFill>
                          <a:latin typeface="Times New Roman" panose="02020603050405020304" pitchFamily="18" charset="0"/>
                          <a:cs typeface="Times New Roman" panose="02020603050405020304" pitchFamily="18" charset="0"/>
                        </a:rPr>
                        <a:t>torch.long</a:t>
                      </a:r>
                      <a:r>
                        <a:rPr kumimoji="1" lang="en-GB" altLang="zh-CN" b="0" dirty="0">
                          <a:solidFill>
                            <a:sysClr val="windowText" lastClr="000000"/>
                          </a:solidFill>
                          <a:latin typeface="Times New Roman" panose="02020603050405020304" pitchFamily="18" charset="0"/>
                          <a:cs typeface="Times New Roman" panose="02020603050405020304" pitchFamily="18" charset="0"/>
                        </a:rPr>
                        <a:t>)</a:t>
                      </a:r>
                      <a:endParaRPr kumimoji="1" lang="en-GB" altLang="zh-CN"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b="0" dirty="0">
                          <a:solidFill>
                            <a:sysClr val="windowText" lastClr="000000"/>
                          </a:solidFill>
                          <a:latin typeface="Times New Roman" panose="02020603050405020304" pitchFamily="18" charset="0"/>
                          <a:cs typeface="Times New Roman" panose="02020603050405020304" pitchFamily="18" charset="0"/>
                        </a:rPr>
                        <a:t>print(x)</a:t>
                      </a:r>
                      <a:endParaRPr kumimoji="1" lang="en-GB" altLang="zh-CN"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b="0" dirty="0">
                          <a:solidFill>
                            <a:sysClr val="windowText" lastClr="000000"/>
                          </a:solidFill>
                          <a:latin typeface="Times New Roman" panose="02020603050405020304" pitchFamily="18" charset="0"/>
                          <a:cs typeface="Times New Roman" panose="02020603050405020304" pitchFamily="18" charset="0"/>
                        </a:rPr>
                        <a:t>Out [4]:</a:t>
                      </a:r>
                      <a:endParaRPr lang="zh-CN" altLang="en-US"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dirty="0">
                          <a:latin typeface="Times New Roman" panose="02020603050405020304" pitchFamily="18" charset="0"/>
                          <a:cs typeface="Times New Roman" panose="02020603050405020304" pitchFamily="18" charset="0"/>
                        </a:rPr>
                        <a:t>tensor([[0, 0, 0],</a:t>
                      </a:r>
                      <a:endParaRPr lang="en-GB"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dirty="0">
                          <a:latin typeface="Times New Roman" panose="02020603050405020304" pitchFamily="18" charset="0"/>
                          <a:cs typeface="Times New Roman" panose="02020603050405020304" pitchFamily="18" charset="0"/>
                        </a:rPr>
                        <a:t>            [0, 0, 0]])</a:t>
                      </a:r>
                      <a:endParaRPr kumimoji="1" lang="en-GB" altLang="zh-CN"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6" name="文本框 15"/>
          <p:cNvSpPr txBox="1"/>
          <p:nvPr/>
        </p:nvSpPr>
        <p:spPr>
          <a:xfrm>
            <a:off x="761418" y="4850297"/>
            <a:ext cx="2377574" cy="369332"/>
          </a:xfrm>
          <a:prstGeom prst="rect">
            <a:avLst/>
          </a:prstGeom>
          <a:noFill/>
        </p:spPr>
        <p:txBody>
          <a:bodyPr wrap="none" rtlCol="0">
            <a:spAutoFit/>
          </a:bodyPr>
          <a:lstStyle/>
          <a:p>
            <a:pPr marL="342900" indent="-34290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直接根据数据创建</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1067044" y="5354018"/>
          <a:ext cx="8092885" cy="1280160"/>
        </p:xfrm>
        <a:graphic>
          <a:graphicData uri="http://schemas.openxmlformats.org/drawingml/2006/table">
            <a:tbl>
              <a:tblPr firstRow="1" bandRow="1">
                <a:tableStyleId>{5C22544A-7EE6-4342-B048-85BDC9FD1C3A}</a:tableStyleId>
              </a:tblPr>
              <a:tblGrid>
                <a:gridCol w="927008"/>
                <a:gridCol w="7165877"/>
              </a:tblGrid>
              <a:tr h="0">
                <a:tc>
                  <a:txBody>
                    <a:bodyPr/>
                    <a:lstStyle/>
                    <a:p>
                      <a:r>
                        <a:rPr kumimoji="1" lang="en-GB" altLang="zh-CN" b="0" dirty="0">
                          <a:solidFill>
                            <a:sysClr val="windowText" lastClr="000000"/>
                          </a:solidFill>
                          <a:latin typeface="Times New Roman" panose="02020603050405020304" pitchFamily="18" charset="0"/>
                          <a:cs typeface="Times New Roman" panose="02020603050405020304" pitchFamily="18" charset="0"/>
                        </a:rPr>
                        <a:t>In [5]:</a:t>
                      </a:r>
                      <a:endParaRPr lang="zh-CN" altLang="en-US"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b="0" dirty="0">
                          <a:solidFill>
                            <a:sysClr val="windowText" lastClr="000000"/>
                          </a:solidFill>
                          <a:latin typeface="Times New Roman" panose="02020603050405020304" pitchFamily="18" charset="0"/>
                          <a:cs typeface="Times New Roman" panose="02020603050405020304" pitchFamily="18" charset="0"/>
                        </a:rPr>
                        <a:t>x = </a:t>
                      </a:r>
                      <a:r>
                        <a:rPr kumimoji="1" lang="en-GB" altLang="zh-CN" b="0" dirty="0" err="1">
                          <a:solidFill>
                            <a:sysClr val="windowText" lastClr="000000"/>
                          </a:solidFill>
                          <a:latin typeface="Times New Roman" panose="02020603050405020304" pitchFamily="18" charset="0"/>
                          <a:cs typeface="Times New Roman" panose="02020603050405020304" pitchFamily="18" charset="0"/>
                        </a:rPr>
                        <a:t>torch.tensor</a:t>
                      </a:r>
                      <a:r>
                        <a:rPr kumimoji="1" lang="en-GB" altLang="zh-CN" b="0" dirty="0">
                          <a:solidFill>
                            <a:sysClr val="windowText" lastClr="000000"/>
                          </a:solidFill>
                          <a:latin typeface="Times New Roman" panose="02020603050405020304" pitchFamily="18" charset="0"/>
                          <a:cs typeface="Times New Roman" panose="02020603050405020304" pitchFamily="18" charset="0"/>
                        </a:rPr>
                        <a:t>([[5.5, 3],[2.2,5]])</a:t>
                      </a:r>
                      <a:endParaRPr kumimoji="1" lang="en-GB" altLang="zh-CN"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b="0" dirty="0">
                          <a:solidFill>
                            <a:sysClr val="windowText" lastClr="000000"/>
                          </a:solidFill>
                          <a:latin typeface="Times New Roman" panose="02020603050405020304" pitchFamily="18" charset="0"/>
                          <a:cs typeface="Times New Roman" panose="02020603050405020304" pitchFamily="18" charset="0"/>
                        </a:rPr>
                        <a:t>print(x)</a:t>
                      </a:r>
                      <a:endParaRPr kumimoji="1" lang="en-GB" altLang="zh-CN"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b="0" dirty="0">
                          <a:solidFill>
                            <a:sysClr val="windowText" lastClr="000000"/>
                          </a:solidFill>
                          <a:latin typeface="Times New Roman" panose="02020603050405020304" pitchFamily="18" charset="0"/>
                          <a:cs typeface="Times New Roman" panose="02020603050405020304" pitchFamily="18" charset="0"/>
                        </a:rPr>
                        <a:t>Out [5]:</a:t>
                      </a:r>
                      <a:endParaRPr lang="zh-CN" altLang="en-US"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dirty="0">
                          <a:latin typeface="Times New Roman" panose="02020603050405020304" pitchFamily="18" charset="0"/>
                          <a:cs typeface="Times New Roman" panose="02020603050405020304" pitchFamily="18" charset="0"/>
                        </a:rPr>
                        <a:t>tensor(</a:t>
                      </a:r>
                      <a:r>
                        <a:rPr lang="en-US" altLang="zh-CN" dirty="0">
                          <a:latin typeface="Times New Roman" panose="02020603050405020304" pitchFamily="18" charset="0"/>
                          <a:cs typeface="Times New Roman" panose="02020603050405020304" pitchFamily="18" charset="0"/>
                        </a:rPr>
                        <a:t>[[5.5000, 3.0000], </a:t>
                      </a:r>
                      <a:endParaRPr lang="en-US" altLang="zh-C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latin typeface="Times New Roman" panose="02020603050405020304" pitchFamily="18" charset="0"/>
                          <a:cs typeface="Times New Roman" panose="02020603050405020304" pitchFamily="18" charset="0"/>
                        </a:rPr>
                        <a:t>            [2.2000, 5.0000]]</a:t>
                      </a:r>
                      <a:r>
                        <a:rPr lang="en-GB" altLang="zh-CN" dirty="0">
                          <a:latin typeface="Times New Roman" panose="02020603050405020304" pitchFamily="18" charset="0"/>
                          <a:cs typeface="Times New Roman" panose="02020603050405020304" pitchFamily="18" charset="0"/>
                        </a:rPr>
                        <a:t>)</a:t>
                      </a:r>
                      <a:endParaRPr kumimoji="1" lang="en-GB" altLang="zh-CN"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2.1</a:t>
            </a:r>
            <a:r>
              <a:rPr lang="zh-CN" altLang="en-US" sz="2800" b="1" dirty="0">
                <a:solidFill>
                  <a:srgbClr val="000000"/>
                </a:solidFill>
                <a:latin typeface="微软雅黑" panose="020B0503020204020204" pitchFamily="34" charset="-122"/>
                <a:ea typeface="微软雅黑" panose="020B0503020204020204" pitchFamily="34" charset="-122"/>
              </a:rPr>
              <a:t> 创建</a:t>
            </a:r>
            <a:r>
              <a:rPr lang="en-US" altLang="zh-CN" sz="2800" b="1" dirty="0">
                <a:solidFill>
                  <a:srgbClr val="000000"/>
                </a:solidFill>
                <a:latin typeface="微软雅黑" panose="020B0503020204020204" pitchFamily="34" charset="-122"/>
                <a:ea typeface="微软雅黑" panose="020B0503020204020204" pitchFamily="34" charset="-122"/>
              </a:rPr>
              <a:t>Tensor</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20" name="矩形 19"/>
          <p:cNvSpPr/>
          <p:nvPr/>
        </p:nvSpPr>
        <p:spPr>
          <a:xfrm>
            <a:off x="772756" y="4817801"/>
            <a:ext cx="6763927"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通过</a:t>
            </a:r>
            <a:r>
              <a:rPr lang="en-GB" altLang="zh-CN" b="1" dirty="0">
                <a:solidFill>
                  <a:srgbClr val="FF0000"/>
                </a:solidFill>
                <a:latin typeface="微软雅黑" panose="020B0503020204020204" pitchFamily="34" charset="-122"/>
                <a:ea typeface="微软雅黑" panose="020B0503020204020204" pitchFamily="34" charset="-122"/>
              </a:rPr>
              <a:t>shape</a:t>
            </a:r>
            <a:r>
              <a:rPr lang="zh-CN" altLang="en-US" dirty="0">
                <a:latin typeface="微软雅黑" panose="020B0503020204020204" pitchFamily="34" charset="-122"/>
                <a:ea typeface="微软雅黑" panose="020B0503020204020204" pitchFamily="34" charset="-122"/>
              </a:rPr>
              <a:t>或者</a:t>
            </a:r>
            <a:r>
              <a:rPr lang="en-GB" altLang="zh-CN" b="1" dirty="0">
                <a:solidFill>
                  <a:srgbClr val="FF0000"/>
                </a:solidFill>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来获取</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的形状</a:t>
            </a:r>
            <a:endParaRPr lang="zh-CN" altLang="en-US" dirty="0">
              <a:latin typeface="微软雅黑" panose="020B0503020204020204" pitchFamily="34" charset="-122"/>
              <a:ea typeface="微软雅黑" panose="020B0503020204020204" pitchFamily="34" charset="-122"/>
            </a:endParaRPr>
          </a:p>
        </p:txBody>
      </p:sp>
      <p:graphicFrame>
        <p:nvGraphicFramePr>
          <p:cNvPr id="21" name="表格 20"/>
          <p:cNvGraphicFramePr>
            <a:graphicFrameLocks noGrp="1"/>
          </p:cNvGraphicFramePr>
          <p:nvPr/>
        </p:nvGraphicFramePr>
        <p:xfrm>
          <a:off x="1122691" y="5223963"/>
          <a:ext cx="8092887" cy="1402080"/>
        </p:xfrm>
        <a:graphic>
          <a:graphicData uri="http://schemas.openxmlformats.org/drawingml/2006/table">
            <a:tbl>
              <a:tblPr firstRow="1" bandRow="1">
                <a:tableStyleId>{5C22544A-7EE6-4342-B048-85BDC9FD1C3A}</a:tableStyleId>
              </a:tblPr>
              <a:tblGrid>
                <a:gridCol w="915429"/>
                <a:gridCol w="7177458"/>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[6]:</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返回的</a:t>
                      </a:r>
                      <a:r>
                        <a:rPr kumimoji="1" lang="en-US" altLang="zh-CN" sz="16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torch.Size</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其实就是一个</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tuple,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支持所有</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tuple</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的操作。</a:t>
                      </a:r>
                      <a:endPar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x.size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x.shape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[6]:</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err="1">
                          <a:latin typeface="Times New Roman" panose="02020603050405020304" pitchFamily="18" charset="0"/>
                          <a:ea typeface="微软雅黑" panose="020B0503020204020204" pitchFamily="34" charset="-122"/>
                          <a:cs typeface="Times New Roman" panose="02020603050405020304" pitchFamily="18" charset="0"/>
                        </a:rPr>
                        <a:t>torch.Size</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([2, 2])</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err="1">
                          <a:latin typeface="Times New Roman" panose="02020603050405020304" pitchFamily="18" charset="0"/>
                          <a:ea typeface="微软雅黑" panose="020B0503020204020204" pitchFamily="34" charset="-122"/>
                          <a:cs typeface="Times New Roman" panose="02020603050405020304" pitchFamily="18" charset="0"/>
                        </a:rPr>
                        <a:t>torch.Size</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([2, 2])</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2" name="矩形 21"/>
          <p:cNvSpPr/>
          <p:nvPr/>
        </p:nvSpPr>
        <p:spPr>
          <a:xfrm>
            <a:off x="772756" y="856797"/>
            <a:ext cx="8602118" cy="646331"/>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我们还可以通过现有的</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来创建</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此方法会默认重用输入</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的一些属性，例如数据类型，除非自定义数据类型。</a:t>
            </a:r>
            <a:endParaRPr lang="zh-CN" altLang="en-US" dirty="0">
              <a:latin typeface="微软雅黑" panose="020B0503020204020204" pitchFamily="34" charset="-122"/>
              <a:ea typeface="微软雅黑" panose="020B0503020204020204" pitchFamily="34" charset="-122"/>
            </a:endParaRPr>
          </a:p>
        </p:txBody>
      </p:sp>
      <p:graphicFrame>
        <p:nvGraphicFramePr>
          <p:cNvPr id="23" name="表格 22"/>
          <p:cNvGraphicFramePr>
            <a:graphicFrameLocks noGrp="1"/>
          </p:cNvGraphicFramePr>
          <p:nvPr/>
        </p:nvGraphicFramePr>
        <p:xfrm>
          <a:off x="1122691" y="1560264"/>
          <a:ext cx="8087797" cy="2865120"/>
        </p:xfrm>
        <a:graphic>
          <a:graphicData uri="http://schemas.openxmlformats.org/drawingml/2006/table">
            <a:tbl>
              <a:tblPr firstRow="1" bandRow="1">
                <a:tableStyleId>{5C22544A-7EE6-4342-B048-85BDC9FD1C3A}</a:tableStyleId>
              </a:tblPr>
              <a:tblGrid>
                <a:gridCol w="926446"/>
                <a:gridCol w="7161351"/>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[7]:</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返回的</a:t>
                      </a:r>
                      <a:r>
                        <a:rPr kumimoji="1" lang="en-GB"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tensor</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默认具有相同的</a:t>
                      </a:r>
                      <a:r>
                        <a:rPr kumimoji="1" lang="en-GB" altLang="zh-CN" sz="16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torch.dtype</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a:t>
                      </a:r>
                      <a:r>
                        <a:rPr kumimoji="1" lang="en-GB" altLang="zh-CN" sz="16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torch.device</a:t>
                      </a:r>
                      <a:endParaRPr kumimoji="1" lang="en-GB"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 </a:t>
                      </a:r>
                      <a:r>
                        <a:rPr kumimoji="1" lang="en-GB"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x.new_ones</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3, </a:t>
                      </a:r>
                      <a:r>
                        <a:rPr kumimoji="1" lang="en-GB"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dtype</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=torch.float64)  </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print(x)</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指定新的数据类型</a:t>
                      </a:r>
                      <a:endPar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 </a:t>
                      </a:r>
                      <a:r>
                        <a:rPr kumimoji="1" lang="en-GB"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torch.randn_like</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a:t>
                      </a:r>
                      <a:r>
                        <a:rPr kumimoji="1" lang="en-GB"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dtype</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GB"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torch.float</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print(x) </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[7]:</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tensor([[1., 1., 1.],</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            [1., 1., 1.]], </a:t>
                      </a:r>
                      <a:r>
                        <a:rPr lang="en-GB" altLang="zh-CN" sz="1600" dirty="0" err="1">
                          <a:latin typeface="Times New Roman" panose="02020603050405020304" pitchFamily="18" charset="0"/>
                          <a:ea typeface="微软雅黑" panose="020B0503020204020204" pitchFamily="34" charset="-122"/>
                          <a:cs typeface="Times New Roman" panose="02020603050405020304" pitchFamily="18" charset="0"/>
                        </a:rPr>
                        <a:t>dtype</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=torch.float64)</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tensor([[ 0.5344,  0.5095,  0.3691],</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            [ 0.0160,  1.4369,  1.3419]])</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矩形 1"/>
          <p:cNvSpPr/>
          <p:nvPr/>
        </p:nvSpPr>
        <p:spPr>
          <a:xfrm>
            <a:off x="3657596" y="3646581"/>
            <a:ext cx="1872871" cy="2644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右箭头 2"/>
          <p:cNvSpPr/>
          <p:nvPr/>
        </p:nvSpPr>
        <p:spPr>
          <a:xfrm>
            <a:off x="5673587" y="3646580"/>
            <a:ext cx="682999" cy="264405"/>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6453694" y="3594116"/>
            <a:ext cx="2165978" cy="369332"/>
          </a:xfrm>
          <a:prstGeom prst="rect">
            <a:avLst/>
          </a:prstGeom>
          <a:noFill/>
        </p:spPr>
        <p:txBody>
          <a:bodyPr wrap="none" rtlCol="0">
            <a:spAutoFit/>
          </a:bodyPr>
          <a:lstStyle/>
          <a:p>
            <a:r>
              <a:rPr kumimoji="1" lang="zh-CN" altLang="en-US" dirty="0">
                <a:solidFill>
                  <a:srgbClr val="FF0000"/>
                </a:solidFill>
                <a:latin typeface="微软雅黑" panose="020B0503020204020204" pitchFamily="34" charset="-122"/>
                <a:ea typeface="微软雅黑" panose="020B0503020204020204" pitchFamily="34" charset="-122"/>
              </a:rPr>
              <a:t>与</a:t>
            </a:r>
            <a:r>
              <a:rPr kumimoji="1" lang="en-US" altLang="zh-CN" dirty="0">
                <a:solidFill>
                  <a:srgbClr val="FF0000"/>
                </a:solidFill>
                <a:latin typeface="微软雅黑" panose="020B0503020204020204" pitchFamily="34" charset="-122"/>
                <a:ea typeface="微软雅黑" panose="020B0503020204020204" pitchFamily="34" charset="-122"/>
              </a:rPr>
              <a:t>x</a:t>
            </a:r>
            <a:r>
              <a:rPr kumimoji="1" lang="zh-CN" altLang="en-US" dirty="0">
                <a:solidFill>
                  <a:srgbClr val="FF0000"/>
                </a:solidFill>
                <a:latin typeface="微软雅黑" panose="020B0503020204020204" pitchFamily="34" charset="-122"/>
                <a:ea typeface="微软雅黑" panose="020B0503020204020204" pitchFamily="34" charset="-122"/>
              </a:rPr>
              <a:t>相同的数据类型</a:t>
            </a:r>
            <a:endParaRPr kumimoji="1"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2.1</a:t>
            </a:r>
            <a:r>
              <a:rPr lang="zh-CN" altLang="en-US" sz="2800" b="1" dirty="0">
                <a:solidFill>
                  <a:srgbClr val="000000"/>
                </a:solidFill>
                <a:latin typeface="微软雅黑" panose="020B0503020204020204" pitchFamily="34" charset="-122"/>
                <a:ea typeface="微软雅黑" panose="020B0503020204020204" pitchFamily="34" charset="-122"/>
              </a:rPr>
              <a:t> 创建</a:t>
            </a:r>
            <a:r>
              <a:rPr lang="en-US" altLang="zh-CN" sz="2800" b="1" dirty="0">
                <a:solidFill>
                  <a:srgbClr val="000000"/>
                </a:solidFill>
                <a:latin typeface="微软雅黑" panose="020B0503020204020204" pitchFamily="34" charset="-122"/>
                <a:ea typeface="微软雅黑" panose="020B0503020204020204" pitchFamily="34" charset="-122"/>
              </a:rPr>
              <a:t>Tensor</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484731" y="1101939"/>
            <a:ext cx="5190855"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其他创建</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GB" dirty="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函数（可查阅官方</a:t>
            </a:r>
            <a:r>
              <a:rPr lang="en-GB" altLang="zh-CN" dirty="0">
                <a:latin typeface="微软雅黑" panose="020B0503020204020204" pitchFamily="34" charset="-122"/>
                <a:ea typeface="微软雅黑" panose="020B0503020204020204" pitchFamily="34" charset="-122"/>
              </a:rPr>
              <a:t>API</a:t>
            </a:r>
            <a:r>
              <a:rPr lang="en-US" altLang="zh-CN" baseline="30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902372" y="1841541"/>
          <a:ext cx="7546428" cy="4274704"/>
        </p:xfrm>
        <a:graphic>
          <a:graphicData uri="http://schemas.openxmlformats.org/drawingml/2006/table">
            <a:tbl>
              <a:tblPr/>
              <a:tblGrid>
                <a:gridCol w="4204138"/>
                <a:gridCol w="3342290"/>
              </a:tblGrid>
              <a:tr h="371722">
                <a:tc>
                  <a:txBody>
                    <a:bodyPr/>
                    <a:lstStyle/>
                    <a:p>
                      <a:pPr algn="ctr"/>
                      <a:r>
                        <a:rPr lang="zh-CN" altLang="en-US" sz="1800" b="1" dirty="0">
                          <a:effectLst/>
                        </a:rPr>
                        <a:t>函数</a:t>
                      </a:r>
                      <a:endParaRPr lang="zh-CN" altLang="en-US" sz="1800" b="1" dirty="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800" b="1" dirty="0">
                          <a:effectLst/>
                        </a:rPr>
                        <a:t>功能</a:t>
                      </a:r>
                      <a:endParaRPr lang="zh-CN" altLang="en-US" sz="1800" b="1" dirty="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722">
                <a:tc>
                  <a:txBody>
                    <a:bodyPr/>
                    <a:lstStyle/>
                    <a:p>
                      <a:pPr algn="ctr"/>
                      <a:r>
                        <a:rPr lang="en-GB" sz="1800" dirty="0">
                          <a:effectLst/>
                        </a:rPr>
                        <a:t>Tensor(*sizes)</a:t>
                      </a:r>
                      <a:endParaRPr lang="en-GB" sz="1800" dirty="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800">
                          <a:effectLst/>
                        </a:rPr>
                        <a:t>基础构造函数</a:t>
                      </a:r>
                      <a:endParaRPr lang="zh-CN" altLang="en-US"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722">
                <a:tc>
                  <a:txBody>
                    <a:bodyPr/>
                    <a:lstStyle/>
                    <a:p>
                      <a:pPr algn="ctr"/>
                      <a:r>
                        <a:rPr lang="en-GB" sz="1800">
                          <a:effectLst/>
                        </a:rPr>
                        <a:t>tensor(data,)</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800">
                          <a:effectLst/>
                        </a:rPr>
                        <a:t>类似</a:t>
                      </a:r>
                      <a:r>
                        <a:rPr lang="en-GB" sz="1800">
                          <a:effectLst/>
                        </a:rPr>
                        <a:t>np.array</a:t>
                      </a:r>
                      <a:r>
                        <a:rPr lang="zh-CN" altLang="en-US" sz="1800">
                          <a:effectLst/>
                        </a:rPr>
                        <a:t>的构造函数</a:t>
                      </a:r>
                      <a:endParaRPr lang="zh-CN" altLang="en-US"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371722">
                <a:tc>
                  <a:txBody>
                    <a:bodyPr/>
                    <a:lstStyle/>
                    <a:p>
                      <a:pPr algn="ctr"/>
                      <a:r>
                        <a:rPr lang="en-GB" sz="1800" dirty="0">
                          <a:effectLst/>
                        </a:rPr>
                        <a:t>ones(*sizes)</a:t>
                      </a:r>
                      <a:endParaRPr lang="en-GB" sz="1800" dirty="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800">
                          <a:effectLst/>
                        </a:rPr>
                        <a:t>全</a:t>
                      </a:r>
                      <a:r>
                        <a:rPr lang="en-US" altLang="zh-CN" sz="1800">
                          <a:effectLst/>
                        </a:rPr>
                        <a:t>1</a:t>
                      </a:r>
                      <a:r>
                        <a:rPr lang="en-GB" sz="1800">
                          <a:effectLst/>
                        </a:rPr>
                        <a:t>Tensor</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722">
                <a:tc>
                  <a:txBody>
                    <a:bodyPr/>
                    <a:lstStyle/>
                    <a:p>
                      <a:pPr algn="ctr"/>
                      <a:r>
                        <a:rPr lang="en-GB" sz="1800" dirty="0">
                          <a:effectLst/>
                        </a:rPr>
                        <a:t>zeros(*sizes)</a:t>
                      </a:r>
                      <a:endParaRPr lang="en-GB" sz="1800" dirty="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800">
                          <a:effectLst/>
                        </a:rPr>
                        <a:t>全</a:t>
                      </a:r>
                      <a:r>
                        <a:rPr lang="en-US" altLang="zh-CN" sz="1800">
                          <a:effectLst/>
                        </a:rPr>
                        <a:t>0</a:t>
                      </a:r>
                      <a:r>
                        <a:rPr lang="en-GB" sz="1800">
                          <a:effectLst/>
                        </a:rPr>
                        <a:t>Tensor</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371722">
                <a:tc>
                  <a:txBody>
                    <a:bodyPr/>
                    <a:lstStyle/>
                    <a:p>
                      <a:pPr algn="ctr"/>
                      <a:r>
                        <a:rPr lang="en-GB" sz="1800" dirty="0">
                          <a:effectLst/>
                        </a:rPr>
                        <a:t>eye(*sizes)</a:t>
                      </a:r>
                      <a:endParaRPr lang="en-GB" sz="1800" dirty="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800">
                          <a:effectLst/>
                        </a:rPr>
                        <a:t>对角线为</a:t>
                      </a:r>
                      <a:r>
                        <a:rPr lang="en-US" altLang="zh-CN" sz="1800">
                          <a:effectLst/>
                        </a:rPr>
                        <a:t>1</a:t>
                      </a:r>
                      <a:r>
                        <a:rPr lang="zh-CN" altLang="en-US" sz="1800">
                          <a:effectLst/>
                        </a:rPr>
                        <a:t>，其他为</a:t>
                      </a:r>
                      <a:r>
                        <a:rPr lang="en-US" altLang="zh-CN" sz="1800">
                          <a:effectLst/>
                        </a:rPr>
                        <a:t>0</a:t>
                      </a:r>
                      <a:endParaRPr lang="en-US" altLang="zh-CN"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722">
                <a:tc>
                  <a:txBody>
                    <a:bodyPr/>
                    <a:lstStyle/>
                    <a:p>
                      <a:pPr algn="ctr"/>
                      <a:r>
                        <a:rPr lang="en-GB" sz="1800">
                          <a:effectLst/>
                        </a:rPr>
                        <a:t>arange(s,e,step)</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800">
                          <a:effectLst/>
                        </a:rPr>
                        <a:t>从</a:t>
                      </a:r>
                      <a:r>
                        <a:rPr lang="en-GB" sz="1800">
                          <a:effectLst/>
                        </a:rPr>
                        <a:t>s</a:t>
                      </a:r>
                      <a:r>
                        <a:rPr lang="zh-CN" altLang="en-US" sz="1800">
                          <a:effectLst/>
                        </a:rPr>
                        <a:t>到</a:t>
                      </a:r>
                      <a:r>
                        <a:rPr lang="en-GB" sz="1800">
                          <a:effectLst/>
                        </a:rPr>
                        <a:t>e，</a:t>
                      </a:r>
                      <a:r>
                        <a:rPr lang="zh-CN" altLang="en-US" sz="1800">
                          <a:effectLst/>
                        </a:rPr>
                        <a:t>步长为</a:t>
                      </a:r>
                      <a:r>
                        <a:rPr lang="en-GB" sz="1800">
                          <a:effectLst/>
                        </a:rPr>
                        <a:t>step</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371722">
                <a:tc>
                  <a:txBody>
                    <a:bodyPr/>
                    <a:lstStyle/>
                    <a:p>
                      <a:pPr algn="ctr"/>
                      <a:r>
                        <a:rPr lang="en-GB" sz="1800">
                          <a:effectLst/>
                        </a:rPr>
                        <a:t>linspace(s,e,steps)</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800">
                          <a:effectLst/>
                        </a:rPr>
                        <a:t>从</a:t>
                      </a:r>
                      <a:r>
                        <a:rPr lang="en-GB" sz="1800">
                          <a:effectLst/>
                        </a:rPr>
                        <a:t>s</a:t>
                      </a:r>
                      <a:r>
                        <a:rPr lang="zh-CN" altLang="en-US" sz="1800">
                          <a:effectLst/>
                        </a:rPr>
                        <a:t>到</a:t>
                      </a:r>
                      <a:r>
                        <a:rPr lang="en-GB" sz="1800">
                          <a:effectLst/>
                        </a:rPr>
                        <a:t>e，</a:t>
                      </a:r>
                      <a:r>
                        <a:rPr lang="zh-CN" altLang="en-US" sz="1800">
                          <a:effectLst/>
                        </a:rPr>
                        <a:t>均匀切分成</a:t>
                      </a:r>
                      <a:r>
                        <a:rPr lang="en-GB" sz="1800">
                          <a:effectLst/>
                        </a:rPr>
                        <a:t>steps</a:t>
                      </a:r>
                      <a:r>
                        <a:rPr lang="zh-CN" altLang="en-US" sz="1800">
                          <a:effectLst/>
                        </a:rPr>
                        <a:t>份</a:t>
                      </a:r>
                      <a:endParaRPr lang="zh-CN" altLang="en-US"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722">
                <a:tc>
                  <a:txBody>
                    <a:bodyPr/>
                    <a:lstStyle/>
                    <a:p>
                      <a:pPr algn="ctr"/>
                      <a:r>
                        <a:rPr lang="en-GB" sz="1800">
                          <a:effectLst/>
                        </a:rPr>
                        <a:t>rand/randn(*sizes)</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800">
                          <a:effectLst/>
                        </a:rPr>
                        <a:t>均匀</a:t>
                      </a:r>
                      <a:r>
                        <a:rPr lang="en-US" altLang="zh-CN" sz="1800">
                          <a:effectLst/>
                        </a:rPr>
                        <a:t>/</a:t>
                      </a:r>
                      <a:r>
                        <a:rPr lang="zh-CN" altLang="en-US" sz="1800">
                          <a:effectLst/>
                        </a:rPr>
                        <a:t>标准分布</a:t>
                      </a:r>
                      <a:endParaRPr lang="zh-CN" altLang="en-US"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438204">
                <a:tc>
                  <a:txBody>
                    <a:bodyPr/>
                    <a:lstStyle/>
                    <a:p>
                      <a:pPr algn="ctr"/>
                      <a:r>
                        <a:rPr lang="en-GB" sz="1800">
                          <a:effectLst/>
                        </a:rPr>
                        <a:t>normal(mean,std)/uniform(from,to)</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800" dirty="0">
                          <a:effectLst/>
                        </a:rPr>
                        <a:t>正态分布</a:t>
                      </a:r>
                      <a:r>
                        <a:rPr lang="en-US" altLang="zh-CN" sz="1800" dirty="0">
                          <a:effectLst/>
                        </a:rPr>
                        <a:t>/</a:t>
                      </a:r>
                      <a:r>
                        <a:rPr lang="zh-CN" altLang="en-US" sz="1800" dirty="0">
                          <a:effectLst/>
                        </a:rPr>
                        <a:t>均匀分布</a:t>
                      </a:r>
                      <a:endParaRPr lang="zh-CN" altLang="en-US" sz="1800" dirty="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1722">
                <a:tc>
                  <a:txBody>
                    <a:bodyPr/>
                    <a:lstStyle/>
                    <a:p>
                      <a:pPr algn="ctr"/>
                      <a:r>
                        <a:rPr lang="en-GB" sz="1800">
                          <a:effectLst/>
                        </a:rPr>
                        <a:t>randperm(m)</a:t>
                      </a:r>
                      <a:endParaRPr lang="en-GB" sz="180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1800" dirty="0">
                          <a:effectLst/>
                        </a:rPr>
                        <a:t>随机排列</a:t>
                      </a:r>
                      <a:endParaRPr lang="zh-CN" altLang="en-US" sz="1800" dirty="0">
                        <a:effectLst/>
                      </a:endParaRPr>
                    </a:p>
                  </a:txBody>
                  <a:tcPr marL="118441" marR="118441" marT="54665" marB="5466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
        <p:nvSpPr>
          <p:cNvPr id="3" name="文本框 2"/>
          <p:cNvSpPr txBox="1"/>
          <p:nvPr/>
        </p:nvSpPr>
        <p:spPr>
          <a:xfrm>
            <a:off x="777846" y="6486515"/>
            <a:ext cx="4154022" cy="307777"/>
          </a:xfrm>
          <a:prstGeom prst="rect">
            <a:avLst/>
          </a:prstGeom>
          <a:noFill/>
        </p:spPr>
        <p:txBody>
          <a:bodyPr wrap="none" rtlCol="0">
            <a:spAutoFit/>
          </a:bodyPr>
          <a:lstStyle/>
          <a:p>
            <a:r>
              <a:rPr lang="en-GB" altLang="zh-CN" sz="1400" dirty="0">
                <a:latin typeface="微软雅黑" panose="020B0503020204020204" pitchFamily="34" charset="-122"/>
                <a:ea typeface="微软雅黑" panose="020B0503020204020204" pitchFamily="34" charset="-122"/>
              </a:rPr>
              <a:t>[1] </a:t>
            </a:r>
            <a:r>
              <a:rPr lang="en-GB" altLang="zh-CN" sz="1400" dirty="0">
                <a:latin typeface="微软雅黑" panose="020B0503020204020204" pitchFamily="34" charset="-122"/>
                <a:ea typeface="微软雅黑" panose="020B0503020204020204" pitchFamily="34" charset="-122"/>
                <a:hlinkClick r:id="rId1"/>
              </a:rPr>
              <a:t>https://pytorch.org/docs/stable/index.html</a:t>
            </a:r>
            <a:endParaRPr kumimoji="1"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2.2</a:t>
            </a:r>
            <a:r>
              <a:rPr lang="zh-CN" altLang="en-US" sz="2800" b="1" dirty="0">
                <a:solidFill>
                  <a:srgbClr val="000000"/>
                </a:solidFill>
                <a:latin typeface="微软雅黑" panose="020B0503020204020204" pitchFamily="34" charset="-122"/>
                <a:ea typeface="微软雅黑" panose="020B0503020204020204" pitchFamily="34" charset="-122"/>
              </a:rPr>
              <a:t> </a:t>
            </a:r>
            <a:r>
              <a:rPr lang="en-US" altLang="zh-CN" sz="2800" b="1" dirty="0">
                <a:solidFill>
                  <a:srgbClr val="000000"/>
                </a:solidFill>
                <a:latin typeface="微软雅黑" panose="020B0503020204020204" pitchFamily="34" charset="-122"/>
                <a:ea typeface="微软雅黑" panose="020B0503020204020204" pitchFamily="34" charset="-122"/>
              </a:rPr>
              <a:t>Tensor</a:t>
            </a:r>
            <a:r>
              <a:rPr lang="zh-CN" altLang="en-US" sz="2800" b="1" dirty="0">
                <a:solidFill>
                  <a:srgbClr val="000000"/>
                </a:solidFill>
                <a:latin typeface="微软雅黑" panose="020B0503020204020204" pitchFamily="34" charset="-122"/>
                <a:ea typeface="微软雅黑" panose="020B0503020204020204" pitchFamily="34" charset="-122"/>
              </a:rPr>
              <a:t>的相关操作</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474222" y="944231"/>
            <a:ext cx="8602118"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算术操作</a:t>
            </a:r>
            <a:endParaRPr lang="zh-CN" altLang="en-US" dirty="0">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777846" y="1936973"/>
          <a:ext cx="8996775" cy="3596640"/>
        </p:xfrm>
        <a:graphic>
          <a:graphicData uri="http://schemas.openxmlformats.org/drawingml/2006/table">
            <a:tbl>
              <a:tblPr firstRow="1" bandRow="1">
                <a:tableStyleId>{5C22544A-7EE6-4342-B048-85BDC9FD1C3A}</a:tableStyleId>
              </a:tblPr>
              <a:tblGrid>
                <a:gridCol w="940785"/>
                <a:gridCol w="8055990"/>
              </a:tblGrid>
              <a:tr h="370840">
                <a:tc>
                  <a:txBody>
                    <a:bodyPr/>
                    <a:lstStyle/>
                    <a:p>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加法形式一</a:t>
                      </a:r>
                      <a:endParaRPr kumimoji="1" lang="en-US"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 </a:t>
                      </a:r>
                      <a:r>
                        <a:rPr kumimoji="1" lang="en-US" altLang="zh-CN" sz="14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torch.rand</a:t>
                      </a:r>
                      <a:r>
                        <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(2, 3)</a:t>
                      </a:r>
                      <a:endPar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y = </a:t>
                      </a:r>
                      <a:r>
                        <a:rPr kumimoji="1" lang="en-US" altLang="zh-CN" sz="14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torch.rand</a:t>
                      </a:r>
                      <a:r>
                        <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(2, 3)</a:t>
                      </a:r>
                      <a:endPar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print(x + y)</a:t>
                      </a:r>
                      <a:endPar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GB"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加法</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形式二</a:t>
                      </a:r>
                      <a:endParaRPr kumimoji="1" lang="en-GB"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GB" altLang="zh-CN" sz="14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torch.add</a:t>
                      </a:r>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y))</a:t>
                      </a:r>
                      <a:endPar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加法形式三，</a:t>
                      </a:r>
                      <a:r>
                        <a:rPr kumimoji="1" lang="en-GB" altLang="zh-CN" sz="14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inplace</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（原地操作）</a:t>
                      </a:r>
                      <a:br>
                        <a:rPr kumimoji="1" lang="en-GB"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br>
                      <a:r>
                        <a:rPr kumimoji="1" lang="en-GB" altLang="zh-CN" sz="14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y.add</a:t>
                      </a:r>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_(x) </a:t>
                      </a:r>
                      <a:endPar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print(y)</a:t>
                      </a:r>
                      <a:endPar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GB" altLang="zh-CN" sz="14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PyTorch</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操作的</a:t>
                      </a:r>
                      <a:r>
                        <a:rPr kumimoji="1" lang="en-GB" altLang="zh-CN" sz="14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inplace</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版本都有后缀</a:t>
                      </a:r>
                      <a:r>
                        <a:rPr kumimoji="1" lang="en-US"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_</a:t>
                      </a:r>
                      <a:r>
                        <a:rPr kumimoji="1" lang="en-US"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4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例如</a:t>
                      </a:r>
                      <a:r>
                        <a:rPr kumimoji="1" lang="en-GB" altLang="zh-CN" sz="14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x.copy</a:t>
                      </a:r>
                      <a:r>
                        <a:rPr kumimoji="1" lang="en-GB" altLang="zh-CN" sz="1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_(y), </a:t>
                      </a:r>
                      <a:r>
                        <a:rPr kumimoji="1" lang="en-GB" altLang="zh-CN" sz="1400" b="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x.t</a:t>
                      </a:r>
                      <a:r>
                        <a:rPr kumimoji="1" lang="en-GB" altLang="zh-CN" sz="1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_()</a:t>
                      </a:r>
                      <a:endParaRPr kumimoji="1" lang="en-GB" altLang="zh-CN" sz="1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400" dirty="0">
                          <a:latin typeface="Times New Roman" panose="02020603050405020304" pitchFamily="18" charset="0"/>
                          <a:ea typeface="微软雅黑" panose="020B0503020204020204" pitchFamily="34" charset="-122"/>
                          <a:cs typeface="Times New Roman" panose="02020603050405020304" pitchFamily="18" charset="0"/>
                        </a:rPr>
                        <a:t>tensor([</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[0.6693, 0.6933, 0.6357],</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            [1.2661, 1.2059, 1.4899]</a:t>
                      </a:r>
                      <a:r>
                        <a:rPr lang="en-GB" altLang="zh-CN" sz="140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GB" altLang="zh-CN" sz="14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文本框 1"/>
          <p:cNvSpPr txBox="1"/>
          <p:nvPr/>
        </p:nvSpPr>
        <p:spPr>
          <a:xfrm>
            <a:off x="777846" y="1431370"/>
            <a:ext cx="721543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在</a:t>
            </a:r>
            <a:r>
              <a:rPr lang="en-GB"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中，同一种操作可能有很多种形式，下面用加法作为例子</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2.2</a:t>
            </a:r>
            <a:r>
              <a:rPr lang="zh-CN" altLang="en-US" sz="2800" b="1" dirty="0">
                <a:solidFill>
                  <a:srgbClr val="000000"/>
                </a:solidFill>
                <a:latin typeface="微软雅黑" panose="020B0503020204020204" pitchFamily="34" charset="-122"/>
                <a:ea typeface="微软雅黑" panose="020B0503020204020204" pitchFamily="34" charset="-122"/>
              </a:rPr>
              <a:t> </a:t>
            </a:r>
            <a:r>
              <a:rPr lang="en-US" altLang="zh-CN" sz="2800" b="1" dirty="0">
                <a:solidFill>
                  <a:srgbClr val="000000"/>
                </a:solidFill>
                <a:latin typeface="微软雅黑" panose="020B0503020204020204" pitchFamily="34" charset="-122"/>
                <a:ea typeface="微软雅黑" panose="020B0503020204020204" pitchFamily="34" charset="-122"/>
              </a:rPr>
              <a:t>Tensor</a:t>
            </a:r>
            <a:r>
              <a:rPr lang="zh-CN" altLang="en-US" sz="2800" b="1" dirty="0">
                <a:solidFill>
                  <a:srgbClr val="000000"/>
                </a:solidFill>
                <a:latin typeface="微软雅黑" panose="020B0503020204020204" pitchFamily="34" charset="-122"/>
                <a:ea typeface="微软雅黑" panose="020B0503020204020204" pitchFamily="34" charset="-122"/>
              </a:rPr>
              <a:t>的相关操作</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474222" y="944231"/>
            <a:ext cx="8602118"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索引</a:t>
            </a:r>
            <a:endParaRPr lang="zh-CN" altLang="en-US" dirty="0">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777844" y="2169314"/>
          <a:ext cx="8996775" cy="1645920"/>
        </p:xfrm>
        <a:graphic>
          <a:graphicData uri="http://schemas.openxmlformats.org/drawingml/2006/table">
            <a:tbl>
              <a:tblPr firstRow="1" bandRow="1">
                <a:tableStyleId>{5C22544A-7EE6-4342-B048-85BDC9FD1C3A}</a:tableStyleId>
              </a:tblPr>
              <a:tblGrid>
                <a:gridCol w="951804"/>
                <a:gridCol w="8044971"/>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y = x[0, :]</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y += 1</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print(y)</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print(x[0, :]) </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源</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tensor</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也被改了</a:t>
                      </a:r>
                      <a:endParaRPr kumimoji="1" lang="en-GB"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tensor([1.0910, 1.5265, 1.3833])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tensor([1.0910, 1.5265, 1.3833])</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文本框 1"/>
          <p:cNvSpPr txBox="1"/>
          <p:nvPr/>
        </p:nvSpPr>
        <p:spPr>
          <a:xfrm>
            <a:off x="777845" y="1378456"/>
            <a:ext cx="899677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我们还可以使用类似</a:t>
            </a:r>
            <a:r>
              <a:rPr lang="en-GB" altLang="zh-CN" dirty="0">
                <a:latin typeface="微软雅黑" panose="020B0503020204020204" pitchFamily="34" charset="-122"/>
                <a:ea typeface="微软雅黑" panose="020B0503020204020204" pitchFamily="34" charset="-122"/>
              </a:rPr>
              <a:t>NumPy</a:t>
            </a:r>
            <a:r>
              <a:rPr lang="zh-CN" altLang="en-US" dirty="0">
                <a:latin typeface="微软雅黑" panose="020B0503020204020204" pitchFamily="34" charset="-122"/>
                <a:ea typeface="微软雅黑" panose="020B0503020204020204" pitchFamily="34" charset="-122"/>
              </a:rPr>
              <a:t>的索引操作来访问</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的一部分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需要注意的是：</a:t>
            </a:r>
            <a:r>
              <a:rPr lang="zh-CN" altLang="en-US" b="1" dirty="0">
                <a:latin typeface="微软雅黑" panose="020B0503020204020204" pitchFamily="34" charset="-122"/>
                <a:ea typeface="微软雅黑" panose="020B0503020204020204" pitchFamily="34" charset="-122"/>
              </a:rPr>
              <a:t>索引出来的结果与原数据共享内存，也即修改一个，另一个会跟着修改。</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777844" y="4648542"/>
          <a:ext cx="10415292" cy="1943100"/>
        </p:xfrm>
        <a:graphic>
          <a:graphicData uri="http://schemas.openxmlformats.org/drawingml/2006/table">
            <a:tbl>
              <a:tblPr/>
              <a:tblGrid>
                <a:gridCol w="3717037"/>
                <a:gridCol w="6698255"/>
              </a:tblGrid>
              <a:tr h="0">
                <a:tc>
                  <a:txBody>
                    <a:bodyPr/>
                    <a:lstStyle/>
                    <a:p>
                      <a:pPr algn="ctr"/>
                      <a:r>
                        <a:rPr lang="zh-CN" altLang="en-US" b="1">
                          <a:effectLst/>
                          <a:latin typeface="微软雅黑" panose="020B0503020204020204" pitchFamily="34" charset="-122"/>
                          <a:ea typeface="微软雅黑" panose="020B0503020204020204" pitchFamily="34" charset="-122"/>
                        </a:rPr>
                        <a:t>函数</a:t>
                      </a:r>
                      <a:endParaRPr lang="zh-CN" altLang="en-US" b="1">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b="1">
                          <a:effectLst/>
                          <a:latin typeface="微软雅黑" panose="020B0503020204020204" pitchFamily="34" charset="-122"/>
                          <a:ea typeface="微软雅黑" panose="020B0503020204020204" pitchFamily="34" charset="-122"/>
                        </a:rPr>
                        <a:t>功能</a:t>
                      </a:r>
                      <a:endParaRPr lang="zh-CN" altLang="en-US" b="1">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GB" dirty="0" err="1">
                          <a:effectLst/>
                          <a:latin typeface="微软雅黑" panose="020B0503020204020204" pitchFamily="34" charset="-122"/>
                          <a:ea typeface="微软雅黑" panose="020B0503020204020204" pitchFamily="34" charset="-122"/>
                        </a:rPr>
                        <a:t>index_select</a:t>
                      </a:r>
                      <a:r>
                        <a:rPr lang="en-GB" dirty="0">
                          <a:effectLst/>
                          <a:latin typeface="微软雅黑" panose="020B0503020204020204" pitchFamily="34" charset="-122"/>
                          <a:ea typeface="微软雅黑" panose="020B0503020204020204" pitchFamily="34" charset="-122"/>
                        </a:rPr>
                        <a:t>(input, dim, index)</a:t>
                      </a:r>
                      <a:endParaRPr lang="en-GB"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dirty="0">
                          <a:effectLst/>
                          <a:latin typeface="微软雅黑" panose="020B0503020204020204" pitchFamily="34" charset="-122"/>
                          <a:ea typeface="微软雅黑" panose="020B0503020204020204" pitchFamily="34" charset="-122"/>
                        </a:rPr>
                        <a:t>在指定维度</a:t>
                      </a:r>
                      <a:r>
                        <a:rPr lang="en-GB" dirty="0">
                          <a:effectLst/>
                          <a:latin typeface="微软雅黑" panose="020B0503020204020204" pitchFamily="34" charset="-122"/>
                          <a:ea typeface="微软雅黑" panose="020B0503020204020204" pitchFamily="34" charset="-122"/>
                        </a:rPr>
                        <a:t>dim</a:t>
                      </a:r>
                      <a:r>
                        <a:rPr lang="zh-CN" altLang="en-US" dirty="0">
                          <a:effectLst/>
                          <a:latin typeface="微软雅黑" panose="020B0503020204020204" pitchFamily="34" charset="-122"/>
                          <a:ea typeface="微软雅黑" panose="020B0503020204020204" pitchFamily="34" charset="-122"/>
                        </a:rPr>
                        <a:t>上选取，比如选取某些行、某些列</a:t>
                      </a:r>
                      <a:endParaRPr lang="zh-CN" altLang="en-US"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GB" dirty="0" err="1">
                          <a:effectLst/>
                          <a:latin typeface="微软雅黑" panose="020B0503020204020204" pitchFamily="34" charset="-122"/>
                          <a:ea typeface="微软雅黑" panose="020B0503020204020204" pitchFamily="34" charset="-122"/>
                        </a:rPr>
                        <a:t>masked_select</a:t>
                      </a:r>
                      <a:r>
                        <a:rPr lang="en-GB" dirty="0">
                          <a:effectLst/>
                          <a:latin typeface="微软雅黑" panose="020B0503020204020204" pitchFamily="34" charset="-122"/>
                          <a:ea typeface="微软雅黑" panose="020B0503020204020204" pitchFamily="34" charset="-122"/>
                        </a:rPr>
                        <a:t>(input, mask)</a:t>
                      </a:r>
                      <a:endParaRPr lang="en-GB"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dirty="0">
                          <a:effectLst/>
                          <a:latin typeface="微软雅黑" panose="020B0503020204020204" pitchFamily="34" charset="-122"/>
                          <a:ea typeface="微软雅黑" panose="020B0503020204020204" pitchFamily="34" charset="-122"/>
                        </a:rPr>
                        <a:t>例子如上，</a:t>
                      </a:r>
                      <a:r>
                        <a:rPr lang="en-GB" dirty="0">
                          <a:effectLst/>
                          <a:latin typeface="微软雅黑" panose="020B0503020204020204" pitchFamily="34" charset="-122"/>
                          <a:ea typeface="微软雅黑" panose="020B0503020204020204" pitchFamily="34" charset="-122"/>
                        </a:rPr>
                        <a:t>a[a&gt;0]，</a:t>
                      </a:r>
                      <a:r>
                        <a:rPr lang="zh-CN" altLang="en-US" dirty="0">
                          <a:effectLst/>
                          <a:latin typeface="微软雅黑" panose="020B0503020204020204" pitchFamily="34" charset="-122"/>
                          <a:ea typeface="微软雅黑" panose="020B0503020204020204" pitchFamily="34" charset="-122"/>
                        </a:rPr>
                        <a:t>使用</a:t>
                      </a:r>
                      <a:r>
                        <a:rPr lang="en-GB" dirty="0" err="1">
                          <a:effectLst/>
                          <a:latin typeface="微软雅黑" panose="020B0503020204020204" pitchFamily="34" charset="-122"/>
                          <a:ea typeface="微软雅黑" panose="020B0503020204020204" pitchFamily="34" charset="-122"/>
                        </a:rPr>
                        <a:t>ByteTensor</a:t>
                      </a:r>
                      <a:r>
                        <a:rPr lang="zh-CN" altLang="en-US" dirty="0">
                          <a:effectLst/>
                          <a:latin typeface="微软雅黑" panose="020B0503020204020204" pitchFamily="34" charset="-122"/>
                          <a:ea typeface="微软雅黑" panose="020B0503020204020204" pitchFamily="34" charset="-122"/>
                        </a:rPr>
                        <a:t>进行选取</a:t>
                      </a:r>
                      <a:endParaRPr lang="zh-CN" altLang="en-US"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0">
                <a:tc>
                  <a:txBody>
                    <a:bodyPr/>
                    <a:lstStyle/>
                    <a:p>
                      <a:pPr algn="l"/>
                      <a:r>
                        <a:rPr lang="en-GB">
                          <a:effectLst/>
                          <a:latin typeface="微软雅黑" panose="020B0503020204020204" pitchFamily="34" charset="-122"/>
                          <a:ea typeface="微软雅黑" panose="020B0503020204020204" pitchFamily="34" charset="-122"/>
                        </a:rPr>
                        <a:t>nonzero(input)</a:t>
                      </a:r>
                      <a:endParaRPr lang="en-GB">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dirty="0">
                          <a:effectLst/>
                          <a:latin typeface="微软雅黑" panose="020B0503020204020204" pitchFamily="34" charset="-122"/>
                          <a:ea typeface="微软雅黑" panose="020B0503020204020204" pitchFamily="34" charset="-122"/>
                        </a:rPr>
                        <a:t>非</a:t>
                      </a:r>
                      <a:r>
                        <a:rPr lang="en-US" altLang="zh-CN" dirty="0">
                          <a:effectLst/>
                          <a:latin typeface="微软雅黑" panose="020B0503020204020204" pitchFamily="34" charset="-122"/>
                          <a:ea typeface="微软雅黑" panose="020B0503020204020204" pitchFamily="34" charset="-122"/>
                        </a:rPr>
                        <a:t>0</a:t>
                      </a:r>
                      <a:r>
                        <a:rPr lang="zh-CN" altLang="en-US" dirty="0">
                          <a:effectLst/>
                          <a:latin typeface="微软雅黑" panose="020B0503020204020204" pitchFamily="34" charset="-122"/>
                          <a:ea typeface="微软雅黑" panose="020B0503020204020204" pitchFamily="34" charset="-122"/>
                        </a:rPr>
                        <a:t>元素的下标</a:t>
                      </a:r>
                      <a:endParaRPr lang="zh-CN" altLang="en-US"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a:r>
                        <a:rPr lang="en-GB" dirty="0">
                          <a:effectLst/>
                          <a:latin typeface="微软雅黑" panose="020B0503020204020204" pitchFamily="34" charset="-122"/>
                          <a:ea typeface="微软雅黑" panose="020B0503020204020204" pitchFamily="34" charset="-122"/>
                        </a:rPr>
                        <a:t>gather(input, dim, index)</a:t>
                      </a:r>
                      <a:endParaRPr lang="en-GB"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dirty="0">
                          <a:effectLst/>
                          <a:latin typeface="微软雅黑" panose="020B0503020204020204" pitchFamily="34" charset="-122"/>
                          <a:ea typeface="微软雅黑" panose="020B0503020204020204" pitchFamily="34" charset="-122"/>
                        </a:rPr>
                        <a:t>根据</a:t>
                      </a:r>
                      <a:r>
                        <a:rPr lang="en-GB" dirty="0">
                          <a:effectLst/>
                          <a:latin typeface="微软雅黑" panose="020B0503020204020204" pitchFamily="34" charset="-122"/>
                          <a:ea typeface="微软雅黑" panose="020B0503020204020204" pitchFamily="34" charset="-122"/>
                        </a:rPr>
                        <a:t>index，</a:t>
                      </a:r>
                      <a:r>
                        <a:rPr lang="zh-CN" altLang="en-US" dirty="0">
                          <a:effectLst/>
                          <a:latin typeface="微软雅黑" panose="020B0503020204020204" pitchFamily="34" charset="-122"/>
                          <a:ea typeface="微软雅黑" panose="020B0503020204020204" pitchFamily="34" charset="-122"/>
                        </a:rPr>
                        <a:t>在</a:t>
                      </a:r>
                      <a:r>
                        <a:rPr lang="en-GB" dirty="0">
                          <a:effectLst/>
                          <a:latin typeface="微软雅黑" panose="020B0503020204020204" pitchFamily="34" charset="-122"/>
                          <a:ea typeface="微软雅黑" panose="020B0503020204020204" pitchFamily="34" charset="-122"/>
                        </a:rPr>
                        <a:t>dim</a:t>
                      </a:r>
                      <a:r>
                        <a:rPr lang="zh-CN" altLang="en-US" dirty="0">
                          <a:effectLst/>
                          <a:latin typeface="微软雅黑" panose="020B0503020204020204" pitchFamily="34" charset="-122"/>
                          <a:ea typeface="微软雅黑" panose="020B0503020204020204" pitchFamily="34" charset="-122"/>
                        </a:rPr>
                        <a:t>维度上选取数据，输出的</a:t>
                      </a:r>
                      <a:r>
                        <a:rPr lang="en-GB" dirty="0">
                          <a:effectLst/>
                          <a:latin typeface="微软雅黑" panose="020B0503020204020204" pitchFamily="34" charset="-122"/>
                          <a:ea typeface="微软雅黑" panose="020B0503020204020204" pitchFamily="34" charset="-122"/>
                        </a:rPr>
                        <a:t>size</a:t>
                      </a:r>
                      <a:r>
                        <a:rPr lang="zh-CN" altLang="en-US" dirty="0">
                          <a:effectLst/>
                          <a:latin typeface="微软雅黑" panose="020B0503020204020204" pitchFamily="34" charset="-122"/>
                          <a:ea typeface="微软雅黑" panose="020B0503020204020204" pitchFamily="34" charset="-122"/>
                        </a:rPr>
                        <a:t>与</a:t>
                      </a:r>
                      <a:r>
                        <a:rPr lang="en-GB" dirty="0">
                          <a:effectLst/>
                          <a:latin typeface="微软雅黑" panose="020B0503020204020204" pitchFamily="34" charset="-122"/>
                          <a:ea typeface="微软雅黑" panose="020B0503020204020204" pitchFamily="34" charset="-122"/>
                        </a:rPr>
                        <a:t>index</a:t>
                      </a:r>
                      <a:r>
                        <a:rPr lang="zh-CN" altLang="en-US" dirty="0">
                          <a:effectLst/>
                          <a:latin typeface="微软雅黑" panose="020B0503020204020204" pitchFamily="34" charset="-122"/>
                          <a:ea typeface="微软雅黑" panose="020B0503020204020204" pitchFamily="34" charset="-122"/>
                        </a:rPr>
                        <a:t>一样</a:t>
                      </a:r>
                      <a:endParaRPr lang="zh-CN" altLang="en-US"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bl>
          </a:graphicData>
        </a:graphic>
      </p:graphicFrame>
      <p:sp>
        <p:nvSpPr>
          <p:cNvPr id="4" name="文本框 3"/>
          <p:cNvSpPr txBox="1"/>
          <p:nvPr/>
        </p:nvSpPr>
        <p:spPr>
          <a:xfrm>
            <a:off x="777844" y="4138662"/>
            <a:ext cx="444063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其他更高级的选择函数（可查阅官方</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762699" y="3263745"/>
            <a:ext cx="2809302" cy="5691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2.2</a:t>
            </a:r>
            <a:r>
              <a:rPr lang="zh-CN" altLang="en-US" sz="2800" b="1" dirty="0">
                <a:solidFill>
                  <a:srgbClr val="000000"/>
                </a:solidFill>
                <a:latin typeface="微软雅黑" panose="020B0503020204020204" pitchFamily="34" charset="-122"/>
                <a:ea typeface="微软雅黑" panose="020B0503020204020204" pitchFamily="34" charset="-122"/>
              </a:rPr>
              <a:t> </a:t>
            </a:r>
            <a:r>
              <a:rPr lang="en-US" altLang="zh-CN" sz="2800" b="1" dirty="0">
                <a:solidFill>
                  <a:srgbClr val="000000"/>
                </a:solidFill>
                <a:latin typeface="微软雅黑" panose="020B0503020204020204" pitchFamily="34" charset="-122"/>
                <a:ea typeface="微软雅黑" panose="020B0503020204020204" pitchFamily="34" charset="-122"/>
              </a:rPr>
              <a:t>Tensor</a:t>
            </a:r>
            <a:r>
              <a:rPr lang="zh-CN" altLang="en-US" sz="2800" b="1" dirty="0">
                <a:solidFill>
                  <a:srgbClr val="000000"/>
                </a:solidFill>
                <a:latin typeface="微软雅黑" panose="020B0503020204020204" pitchFamily="34" charset="-122"/>
                <a:ea typeface="微软雅黑" panose="020B0503020204020204" pitchFamily="34" charset="-122"/>
              </a:rPr>
              <a:t>的相关操作</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16" name="矩形 15"/>
          <p:cNvSpPr/>
          <p:nvPr/>
        </p:nvSpPr>
        <p:spPr>
          <a:xfrm>
            <a:off x="474222" y="944231"/>
            <a:ext cx="8602118"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改变形状</a:t>
            </a:r>
            <a:endParaRPr lang="zh-CN" altLang="en-US" dirty="0">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777844" y="1888336"/>
          <a:ext cx="8996775" cy="1193800"/>
        </p:xfrm>
        <a:graphic>
          <a:graphicData uri="http://schemas.openxmlformats.org/drawingml/2006/table">
            <a:tbl>
              <a:tblPr firstRow="1" bandRow="1">
                <a:tableStyleId>{5C22544A-7EE6-4342-B048-85BDC9FD1C3A}</a:tableStyleId>
              </a:tblPr>
              <a:tblGrid>
                <a:gridCol w="951804"/>
                <a:gridCol w="8044971"/>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y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x.view</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(6)</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z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x.view</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 2)  </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-1</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所指的维度可以根据其他维度的值推出来</a:t>
                      </a:r>
                      <a:endPar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x.size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y.size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z.size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err="1">
                          <a:latin typeface="Times New Roman" panose="02020603050405020304" pitchFamily="18" charset="0"/>
                          <a:ea typeface="微软雅黑" panose="020B0503020204020204" pitchFamily="34" charset="-122"/>
                          <a:cs typeface="Times New Roman" panose="02020603050405020304" pitchFamily="18" charset="0"/>
                        </a:rPr>
                        <a:t>torch.Size</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([2, 3]) </a:t>
                      </a:r>
                      <a:r>
                        <a:rPr lang="en-GB" altLang="zh-CN" sz="1600" dirty="0" err="1">
                          <a:latin typeface="Times New Roman" panose="02020603050405020304" pitchFamily="18" charset="0"/>
                          <a:ea typeface="微软雅黑" panose="020B0503020204020204" pitchFamily="34" charset="-122"/>
                          <a:cs typeface="Times New Roman" panose="02020603050405020304" pitchFamily="18" charset="0"/>
                        </a:rPr>
                        <a:t>torch.Size</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([6]) </a:t>
                      </a:r>
                      <a:r>
                        <a:rPr lang="en-GB" altLang="zh-CN" sz="1600" dirty="0" err="1">
                          <a:latin typeface="Times New Roman" panose="02020603050405020304" pitchFamily="18" charset="0"/>
                          <a:ea typeface="微软雅黑" panose="020B0503020204020204" pitchFamily="34" charset="-122"/>
                          <a:cs typeface="Times New Roman" panose="02020603050405020304" pitchFamily="18" charset="0"/>
                        </a:rPr>
                        <a:t>torch.Size</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([3, 2])</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文本框 1"/>
          <p:cNvSpPr txBox="1"/>
          <p:nvPr/>
        </p:nvSpPr>
        <p:spPr>
          <a:xfrm>
            <a:off x="777845" y="1378456"/>
            <a:ext cx="899677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用</a:t>
            </a:r>
            <a:r>
              <a:rPr lang="en-GB"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来改变</a:t>
            </a:r>
            <a:r>
              <a:rPr lang="en-GB"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的形状</a:t>
            </a:r>
            <a:endParaRPr kumimoji="1"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67255" y="3415862"/>
            <a:ext cx="9236061"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注意</a:t>
            </a:r>
            <a:r>
              <a:rPr lang="en-GB" altLang="zh-CN" b="1" dirty="0">
                <a:solidFill>
                  <a:srgbClr val="FF0000"/>
                </a:solidFill>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返回的新</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与源</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虽然可能有不同的</a:t>
            </a:r>
            <a:r>
              <a:rPr lang="en-GB" altLang="zh-CN" b="1" dirty="0">
                <a:solidFill>
                  <a:srgbClr val="FF0000"/>
                </a:solidFill>
                <a:latin typeface="微软雅黑" panose="020B0503020204020204" pitchFamily="34" charset="-122"/>
                <a:ea typeface="微软雅黑" panose="020B0503020204020204" pitchFamily="34" charset="-122"/>
              </a:rPr>
              <a:t>size</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但是是共享</a:t>
            </a:r>
            <a:r>
              <a:rPr lang="en-GB" altLang="zh-CN" b="1" dirty="0">
                <a:solidFill>
                  <a:srgbClr val="FF0000"/>
                </a:solidFill>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的，也即更改其中的一个，另外一个也会跟着改变。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顾名思义，</a:t>
            </a:r>
            <a:r>
              <a:rPr lang="en-GB"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仅仅是改变了对这个张量的观察角度，内部数据并未改变</a:t>
            </a:r>
            <a:r>
              <a:rPr lang="en-US" altLang="zh-CN" dirty="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777844" y="4581478"/>
          <a:ext cx="8996775" cy="1645920"/>
        </p:xfrm>
        <a:graphic>
          <a:graphicData uri="http://schemas.openxmlformats.org/drawingml/2006/table">
            <a:tbl>
              <a:tblPr firstRow="1" bandRow="1">
                <a:tableStyleId>{5C22544A-7EE6-4342-B048-85BDC9FD1C3A}</a:tableStyleId>
              </a:tblPr>
              <a:tblGrid>
                <a:gridCol w="940787"/>
                <a:gridCol w="8055988"/>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 1</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print(x)</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print(y) </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y</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也加了</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endParaRPr kumimoji="1" lang="en-GB"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tensor([[2.0910, 2.5265, 2.3833],</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[1.4564, 1.3117, 1.5181]])</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tensor([2.0910, 2.5265, 2.3833, 1.4564, 1.3117, 1.5181])</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目录</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5" y="1041025"/>
            <a:ext cx="4660815" cy="574984"/>
          </a:xfrm>
          <a:prstGeom prst="rect">
            <a:avLst/>
          </a:prstGeom>
          <a:noFill/>
        </p:spPr>
        <p:txBody>
          <a:bodyPr wrap="square" rtlCol="0" anchor="ctr">
            <a:noAutofit/>
          </a:bodyPr>
          <a:lstStyle/>
          <a:p>
            <a:pPr marL="457200" indent="-457200">
              <a:lnSpc>
                <a:spcPct val="150000"/>
              </a:lnSpc>
              <a:buAutoNum type="arabicPeriod"/>
            </a:pPr>
            <a:r>
              <a:rPr lang="en-GB" altLang="zh-CN" sz="2400" dirty="0" err="1">
                <a:solidFill>
                  <a:srgbClr val="FF0000"/>
                </a:solidFill>
                <a:latin typeface="微软雅黑" panose="020B0503020204020204" pitchFamily="34" charset="-122"/>
                <a:ea typeface="微软雅黑" panose="020B0503020204020204" pitchFamily="34" charset="-122"/>
              </a:rPr>
              <a:t>PyTorch</a:t>
            </a:r>
            <a:r>
              <a:rPr lang="zh-CN" altLang="en-US" sz="2400" dirty="0">
                <a:solidFill>
                  <a:srgbClr val="FF0000"/>
                </a:solidFill>
                <a:latin typeface="微软雅黑" panose="020B0503020204020204" pitchFamily="34" charset="-122"/>
                <a:ea typeface="微软雅黑" panose="020B0503020204020204" pitchFamily="34" charset="-122"/>
              </a:rPr>
              <a:t>安装与环境配置</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846" y="3326604"/>
            <a:ext cx="4660814" cy="581057"/>
          </a:xfrm>
          <a:prstGeom prst="rect">
            <a:avLst/>
          </a:prstGeom>
          <a:noFill/>
        </p:spPr>
        <p:txBody>
          <a:bodyPr wrap="square" rtlCol="0">
            <a:spAutoFit/>
          </a:bodyPr>
          <a:lstStyle/>
          <a:p>
            <a:pPr marL="457200" indent="-457200">
              <a:lnSpc>
                <a:spcPct val="150000"/>
              </a:lnSpc>
              <a:buFont typeface="+mj-lt"/>
              <a:buAutoNum type="arabicPeriod" startAt="2"/>
            </a:pPr>
            <a:r>
              <a:rPr lang="zh-CN" altLang="en-US" sz="2400" dirty="0">
                <a:solidFill>
                  <a:srgbClr val="000000"/>
                </a:solidFill>
                <a:latin typeface="微软雅黑" panose="020B0503020204020204" pitchFamily="34" charset="-122"/>
                <a:ea typeface="微软雅黑" panose="020B0503020204020204" pitchFamily="34" charset="-122"/>
              </a:rPr>
              <a:t>基本数据处理与计算操作</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753340" y="997816"/>
            <a:ext cx="2688115" cy="581057"/>
          </a:xfrm>
          <a:prstGeom prst="rect">
            <a:avLst/>
          </a:prstGeom>
          <a:noFill/>
        </p:spPr>
        <p:txBody>
          <a:bodyPr wrap="square" rtlCol="0">
            <a:spAutoFit/>
          </a:bodyPr>
          <a:lstStyle/>
          <a:p>
            <a:pPr marL="457200" indent="-457200">
              <a:lnSpc>
                <a:spcPct val="150000"/>
              </a:lnSpc>
              <a:buFont typeface="+mj-lt"/>
              <a:buAutoNum type="arabicPeriod" startAt="3"/>
            </a:pPr>
            <a:r>
              <a:rPr lang="zh-CN" altLang="en-US" sz="2400" dirty="0">
                <a:solidFill>
                  <a:srgbClr val="000000"/>
                </a:solidFill>
                <a:latin typeface="微软雅黑" panose="020B0503020204020204" pitchFamily="34" charset="-122"/>
                <a:ea typeface="微软雅黑" panose="020B0503020204020204" pitchFamily="34" charset="-122"/>
              </a:rPr>
              <a:t>线性回归实现</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753340" y="3323077"/>
            <a:ext cx="2610997" cy="588110"/>
          </a:xfrm>
          <a:prstGeom prst="rect">
            <a:avLst/>
          </a:prstGeom>
          <a:noFill/>
        </p:spPr>
        <p:txBody>
          <a:bodyPr wrap="square" rtlCol="0">
            <a:spAutoFit/>
          </a:bodyPr>
          <a:lstStyle/>
          <a:p>
            <a:pPr marL="457200" indent="-457200">
              <a:lnSpc>
                <a:spcPct val="150000"/>
              </a:lnSpc>
              <a:buFont typeface="+mj-lt"/>
              <a:buAutoNum type="arabicPeriod" startAt="4"/>
            </a:pPr>
            <a:r>
              <a:rPr lang="zh-CN" altLang="en-US" sz="2400" dirty="0">
                <a:solidFill>
                  <a:srgbClr val="000000"/>
                </a:solidFill>
                <a:latin typeface="微软雅黑" panose="020B0503020204020204" pitchFamily="34" charset="-122"/>
                <a:ea typeface="微软雅黑" panose="020B0503020204020204" pitchFamily="34" charset="-122"/>
              </a:rPr>
              <a:t>实验要求</a:t>
            </a:r>
            <a:endParaRPr kumimoji="1" lang="zh-CN" altLang="en-US" dirty="0"/>
          </a:p>
        </p:txBody>
      </p:sp>
      <p:sp>
        <p:nvSpPr>
          <p:cNvPr id="7" name="文本框 6"/>
          <p:cNvSpPr txBox="1"/>
          <p:nvPr/>
        </p:nvSpPr>
        <p:spPr>
          <a:xfrm>
            <a:off x="1326121" y="1728055"/>
            <a:ext cx="3873839" cy="12950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b="1" dirty="0" err="1">
                <a:solidFill>
                  <a:srgbClr val="FF0000"/>
                </a:solidFill>
                <a:latin typeface="微软雅黑" panose="020B0503020204020204" pitchFamily="34" charset="-122"/>
                <a:ea typeface="微软雅黑" panose="020B0503020204020204" pitchFamily="34" charset="-122"/>
              </a:rPr>
              <a:t>Anoconda</a:t>
            </a:r>
            <a:r>
              <a:rPr lang="zh-CN" altLang="en-US" b="1" dirty="0">
                <a:solidFill>
                  <a:srgbClr val="FF0000"/>
                </a:solidFill>
                <a:latin typeface="微软雅黑" panose="020B0503020204020204" pitchFamily="34" charset="-122"/>
                <a:ea typeface="微软雅黑" panose="020B0503020204020204" pitchFamily="34" charset="-122"/>
              </a:rPr>
              <a:t>安装</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err="1">
                <a:solidFill>
                  <a:srgbClr val="FF0000"/>
                </a:solidFill>
                <a:latin typeface="微软雅黑" panose="020B0503020204020204" pitchFamily="34" charset="-122"/>
                <a:ea typeface="微软雅黑" panose="020B0503020204020204" pitchFamily="34" charset="-122"/>
              </a:rPr>
              <a:t>Pytorch</a:t>
            </a:r>
            <a:r>
              <a:rPr lang="zh-CN" altLang="en-US" b="1" dirty="0">
                <a:solidFill>
                  <a:srgbClr val="FF0000"/>
                </a:solidFill>
                <a:latin typeface="微软雅黑" panose="020B0503020204020204" pitchFamily="34" charset="-122"/>
                <a:ea typeface="微软雅黑" panose="020B0503020204020204" pitchFamily="34" charset="-122"/>
              </a:rPr>
              <a:t>安装</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err="1">
                <a:solidFill>
                  <a:srgbClr val="FF0000"/>
                </a:solidFill>
                <a:latin typeface="微软雅黑" panose="020B0503020204020204" pitchFamily="34" charset="-122"/>
                <a:ea typeface="微软雅黑" panose="020B0503020204020204" pitchFamily="34" charset="-122"/>
              </a:rPr>
              <a:t>Jupyter</a:t>
            </a:r>
            <a:r>
              <a:rPr lang="en-US" altLang="zh-CN" b="1" dirty="0">
                <a:solidFill>
                  <a:srgbClr val="FF0000"/>
                </a:solidFill>
                <a:latin typeface="微软雅黑" panose="020B0503020204020204" pitchFamily="34" charset="-122"/>
                <a:ea typeface="微软雅黑" panose="020B0503020204020204" pitchFamily="34" charset="-122"/>
              </a:rPr>
              <a:t> Notebook</a:t>
            </a:r>
            <a:endParaRPr kumimoji="1" lang="zh-CN" altLang="en-US" dirty="0">
              <a:solidFill>
                <a:srgbClr val="FF0000"/>
              </a:solidFill>
            </a:endParaRPr>
          </a:p>
        </p:txBody>
      </p:sp>
      <p:sp>
        <p:nvSpPr>
          <p:cNvPr id="8" name="文本框 7"/>
          <p:cNvSpPr txBox="1"/>
          <p:nvPr/>
        </p:nvSpPr>
        <p:spPr>
          <a:xfrm>
            <a:off x="1326122" y="4008847"/>
            <a:ext cx="4534851" cy="254159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创建</a:t>
            </a:r>
            <a:r>
              <a:rPr lang="en-US" altLang="zh-CN" b="1" dirty="0">
                <a:solidFill>
                  <a:srgbClr val="000000"/>
                </a:solidFill>
                <a:latin typeface="微软雅黑" panose="020B0503020204020204" pitchFamily="34" charset="-122"/>
                <a:ea typeface="微软雅黑" panose="020B0503020204020204" pitchFamily="34" charset="-122"/>
              </a:rPr>
              <a:t>Tensor</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a:solidFill>
                  <a:srgbClr val="000000"/>
                </a:solidFill>
                <a:latin typeface="微软雅黑" panose="020B0503020204020204" pitchFamily="34" charset="-122"/>
                <a:ea typeface="微软雅黑" panose="020B0503020204020204" pitchFamily="34" charset="-122"/>
              </a:rPr>
              <a:t>Tensor</a:t>
            </a:r>
            <a:r>
              <a:rPr lang="zh-CN" altLang="en-US" b="1" dirty="0">
                <a:solidFill>
                  <a:srgbClr val="000000"/>
                </a:solidFill>
                <a:latin typeface="微软雅黑" panose="020B0503020204020204" pitchFamily="34" charset="-122"/>
                <a:ea typeface="微软雅黑" panose="020B0503020204020204" pitchFamily="34" charset="-122"/>
              </a:rPr>
              <a:t>的相关操作</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广播机制</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GB" altLang="zh-CN" b="1" dirty="0">
                <a:solidFill>
                  <a:srgbClr val="000000"/>
                </a:solidFill>
                <a:latin typeface="微软雅黑" panose="020B0503020204020204" pitchFamily="34" charset="-122"/>
                <a:ea typeface="微软雅黑" panose="020B0503020204020204" pitchFamily="34" charset="-122"/>
              </a:rPr>
              <a:t>Tensor</a:t>
            </a:r>
            <a:r>
              <a:rPr lang="zh-CN" altLang="en-US" b="1" dirty="0">
                <a:solidFill>
                  <a:srgbClr val="000000"/>
                </a:solidFill>
                <a:latin typeface="微软雅黑" panose="020B0503020204020204" pitchFamily="34" charset="-122"/>
                <a:ea typeface="微软雅黑" panose="020B0503020204020204" pitchFamily="34" charset="-122"/>
              </a:rPr>
              <a:t>和</a:t>
            </a:r>
            <a:r>
              <a:rPr lang="en-GB" altLang="zh-CN" b="1" dirty="0">
                <a:solidFill>
                  <a:srgbClr val="000000"/>
                </a:solidFill>
                <a:latin typeface="微软雅黑" panose="020B0503020204020204" pitchFamily="34" charset="-122"/>
                <a:ea typeface="微软雅黑" panose="020B0503020204020204" pitchFamily="34" charset="-122"/>
              </a:rPr>
              <a:t>NumPy</a:t>
            </a:r>
            <a:r>
              <a:rPr lang="zh-CN" altLang="en-US" b="1" dirty="0">
                <a:solidFill>
                  <a:srgbClr val="000000"/>
                </a:solidFill>
                <a:latin typeface="微软雅黑" panose="020B0503020204020204" pitchFamily="34" charset="-122"/>
                <a:ea typeface="微软雅黑" panose="020B0503020204020204" pitchFamily="34" charset="-122"/>
              </a:rPr>
              <a:t>相互转换</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a:solidFill>
                  <a:srgbClr val="000000"/>
                </a:solidFill>
                <a:latin typeface="微软雅黑" panose="020B0503020204020204" pitchFamily="34" charset="-122"/>
                <a:ea typeface="微软雅黑" panose="020B0503020204020204" pitchFamily="34" charset="-122"/>
              </a:rPr>
              <a:t>Tensor on GPU</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自动求梯度</a:t>
            </a:r>
            <a:endParaRPr kumimoji="1" lang="zh-CN" altLang="en-US" dirty="0"/>
          </a:p>
        </p:txBody>
      </p:sp>
      <p:sp>
        <p:nvSpPr>
          <p:cNvPr id="9" name="文本框 8"/>
          <p:cNvSpPr txBox="1"/>
          <p:nvPr/>
        </p:nvSpPr>
        <p:spPr>
          <a:xfrm>
            <a:off x="7299872" y="1616008"/>
            <a:ext cx="4278856" cy="171059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手动实现线性回归</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利用</a:t>
            </a:r>
            <a:r>
              <a:rPr lang="en-US" altLang="zh-CN" b="1" dirty="0" err="1">
                <a:solidFill>
                  <a:srgbClr val="000000"/>
                </a:solidFill>
                <a:latin typeface="微软雅黑" panose="020B0503020204020204" pitchFamily="34" charset="-122"/>
                <a:ea typeface="微软雅黑" panose="020B0503020204020204" pitchFamily="34" charset="-122"/>
              </a:rPr>
              <a:t>torch.nn</a:t>
            </a:r>
            <a:r>
              <a:rPr lang="zh-CN" altLang="en-US" b="1" dirty="0">
                <a:solidFill>
                  <a:srgbClr val="000000"/>
                </a:solidFill>
                <a:latin typeface="微软雅黑" panose="020B0503020204020204" pitchFamily="34" charset="-122"/>
                <a:ea typeface="微软雅黑" panose="020B0503020204020204" pitchFamily="34" charset="-122"/>
              </a:rPr>
              <a:t>实现线性回归</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常用损失函数</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模型预测及评价（分类问题）</a:t>
            </a:r>
            <a:endParaRPr kumimoji="1" lang="zh-CN" altLang="en-US" dirty="0"/>
          </a:p>
        </p:txBody>
      </p:sp>
      <p:sp>
        <p:nvSpPr>
          <p:cNvPr id="10" name="文本框 9"/>
          <p:cNvSpPr txBox="1"/>
          <p:nvPr/>
        </p:nvSpPr>
        <p:spPr>
          <a:xfrm>
            <a:off x="7299873" y="4008847"/>
            <a:ext cx="2978864"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数据集介绍</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实验内容</a:t>
            </a:r>
            <a:endParaRPr lang="zh-CN" altLang="en-US"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2.2</a:t>
            </a:r>
            <a:r>
              <a:rPr lang="zh-CN" altLang="en-US" sz="2800" b="1" dirty="0">
                <a:solidFill>
                  <a:srgbClr val="000000"/>
                </a:solidFill>
                <a:latin typeface="微软雅黑" panose="020B0503020204020204" pitchFamily="34" charset="-122"/>
                <a:ea typeface="微软雅黑" panose="020B0503020204020204" pitchFamily="34" charset="-122"/>
              </a:rPr>
              <a:t> </a:t>
            </a:r>
            <a:r>
              <a:rPr lang="en-US" altLang="zh-CN" sz="2800" b="1" dirty="0">
                <a:solidFill>
                  <a:srgbClr val="000000"/>
                </a:solidFill>
                <a:latin typeface="微软雅黑" panose="020B0503020204020204" pitchFamily="34" charset="-122"/>
                <a:ea typeface="微软雅黑" panose="020B0503020204020204" pitchFamily="34" charset="-122"/>
              </a:rPr>
              <a:t>Tensor</a:t>
            </a:r>
            <a:r>
              <a:rPr lang="zh-CN" altLang="en-US" sz="2800" b="1" dirty="0">
                <a:solidFill>
                  <a:srgbClr val="000000"/>
                </a:solidFill>
                <a:latin typeface="微软雅黑" panose="020B0503020204020204" pitchFamily="34" charset="-122"/>
                <a:ea typeface="微软雅黑" panose="020B0503020204020204" pitchFamily="34" charset="-122"/>
              </a:rPr>
              <a:t>的相关操作</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777845" y="2738213"/>
          <a:ext cx="8996775" cy="1889760"/>
        </p:xfrm>
        <a:graphic>
          <a:graphicData uri="http://schemas.openxmlformats.org/drawingml/2006/table">
            <a:tbl>
              <a:tblPr firstRow="1" bandRow="1">
                <a:tableStyleId>{5C22544A-7EE6-4342-B048-85BDC9FD1C3A}</a:tableStyleId>
              </a:tblPr>
              <a:tblGrid>
                <a:gridCol w="907736"/>
                <a:gridCol w="8089039"/>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5</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x_cp</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x.clone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().view(6)</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 1</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print(x)</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x_cp</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5</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tensor([[1.0910, 1.5265, 1.3833],</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[0.4564, 0.3117, 0.5181]])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tensor([2.0910, 2.5265, 2.3833, 1.4564, 1.3117, 1.5181])</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文本框 1"/>
          <p:cNvSpPr txBox="1"/>
          <p:nvPr/>
        </p:nvSpPr>
        <p:spPr>
          <a:xfrm>
            <a:off x="777845" y="1041699"/>
            <a:ext cx="9280555" cy="129657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如果我们想返回一个真正新的副本（即不共享</a:t>
            </a:r>
            <a:r>
              <a:rPr lang="en-GB"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内存）该怎么办呢？</a:t>
            </a:r>
            <a:endParaRPr lang="en-US" altLang="zh-CN" dirty="0">
              <a:latin typeface="微软雅黑" panose="020B0503020204020204" pitchFamily="34" charset="-122"/>
              <a:ea typeface="微软雅黑" panose="020B0503020204020204" pitchFamily="34" charset="-122"/>
            </a:endParaRPr>
          </a:p>
          <a:p>
            <a:pPr>
              <a:lnSpc>
                <a:spcPct val="150000"/>
              </a:lnSpc>
            </a:pPr>
            <a:r>
              <a:rPr lang="en-GB"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还提供了一个</a:t>
            </a:r>
            <a:r>
              <a:rPr lang="en-GB" altLang="zh-CN" b="1" dirty="0">
                <a:solidFill>
                  <a:srgbClr val="FF0000"/>
                </a:solidFill>
                <a:latin typeface="微软雅黑" panose="020B0503020204020204" pitchFamily="34" charset="-122"/>
                <a:ea typeface="微软雅黑" panose="020B0503020204020204" pitchFamily="34" charset="-122"/>
              </a:rPr>
              <a:t>reshape()</a:t>
            </a:r>
            <a:r>
              <a:rPr lang="zh-CN" altLang="en-GB" dirty="0">
                <a:latin typeface="微软雅黑" panose="020B0503020204020204" pitchFamily="34" charset="-122"/>
                <a:ea typeface="微软雅黑" panose="020B0503020204020204" pitchFamily="34" charset="-122"/>
              </a:rPr>
              <a:t>方法</a:t>
            </a:r>
            <a:r>
              <a:rPr lang="zh-CN" altLang="en-US" dirty="0">
                <a:latin typeface="微软雅黑" panose="020B0503020204020204" pitchFamily="34" charset="-122"/>
                <a:ea typeface="微软雅黑" panose="020B0503020204020204" pitchFamily="34" charset="-122"/>
              </a:rPr>
              <a:t>可以改变形状，但是此函数并不能保证返回的是其拷贝，所以不推荐使用。我们推荐先用</a:t>
            </a:r>
            <a:r>
              <a:rPr lang="en-GB" altLang="zh-CN" b="1" dirty="0">
                <a:solidFill>
                  <a:srgbClr val="FF0000"/>
                </a:solidFill>
                <a:latin typeface="微软雅黑" panose="020B0503020204020204" pitchFamily="34" charset="-122"/>
                <a:ea typeface="微软雅黑" panose="020B0503020204020204" pitchFamily="34" charset="-122"/>
              </a:rPr>
              <a:t>clone</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创造一个副本然后再使用</a:t>
            </a:r>
            <a:r>
              <a:rPr lang="en-GB" altLang="zh-CN" b="1" dirty="0">
                <a:solidFill>
                  <a:srgbClr val="FF0000"/>
                </a:solidFill>
                <a:latin typeface="微软雅黑" panose="020B0503020204020204" pitchFamily="34" charset="-122"/>
                <a:ea typeface="微软雅黑" panose="020B0503020204020204" pitchFamily="34" charset="-122"/>
              </a:rPr>
              <a:t>view()</a:t>
            </a:r>
            <a:r>
              <a:rPr lang="zh-CN" altLang="en-GB" dirty="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2.2</a:t>
            </a:r>
            <a:r>
              <a:rPr lang="zh-CN" altLang="en-US" sz="2800" b="1" dirty="0">
                <a:solidFill>
                  <a:srgbClr val="000000"/>
                </a:solidFill>
                <a:latin typeface="微软雅黑" panose="020B0503020204020204" pitchFamily="34" charset="-122"/>
                <a:ea typeface="微软雅黑" panose="020B0503020204020204" pitchFamily="34" charset="-122"/>
              </a:rPr>
              <a:t> </a:t>
            </a:r>
            <a:r>
              <a:rPr lang="en-US" altLang="zh-CN" sz="2800" b="1" dirty="0">
                <a:solidFill>
                  <a:srgbClr val="000000"/>
                </a:solidFill>
                <a:latin typeface="微软雅黑" panose="020B0503020204020204" pitchFamily="34" charset="-122"/>
                <a:ea typeface="微软雅黑" panose="020B0503020204020204" pitchFamily="34" charset="-122"/>
              </a:rPr>
              <a:t>Tensor</a:t>
            </a:r>
            <a:r>
              <a:rPr lang="zh-CN" altLang="en-US" sz="2800" b="1" dirty="0">
                <a:solidFill>
                  <a:srgbClr val="000000"/>
                </a:solidFill>
                <a:latin typeface="微软雅黑" panose="020B0503020204020204" pitchFamily="34" charset="-122"/>
                <a:ea typeface="微软雅黑" panose="020B0503020204020204" pitchFamily="34" charset="-122"/>
              </a:rPr>
              <a:t>的相关操作</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1899989" y="1794634"/>
          <a:ext cx="8392022" cy="4155072"/>
        </p:xfrm>
        <a:graphic>
          <a:graphicData uri="http://schemas.openxmlformats.org/drawingml/2006/table">
            <a:tbl>
              <a:tblPr/>
              <a:tblGrid>
                <a:gridCol w="5133334"/>
                <a:gridCol w="3258688"/>
              </a:tblGrid>
              <a:tr h="381303">
                <a:tc>
                  <a:txBody>
                    <a:bodyPr/>
                    <a:lstStyle/>
                    <a:p>
                      <a:pPr algn="ctr"/>
                      <a:r>
                        <a:rPr lang="zh-CN" altLang="en-US" sz="1800" b="1" dirty="0">
                          <a:effectLst/>
                          <a:latin typeface="微软雅黑" panose="020B0503020204020204" pitchFamily="34" charset="-122"/>
                          <a:ea typeface="微软雅黑" panose="020B0503020204020204" pitchFamily="34" charset="-122"/>
                        </a:rPr>
                        <a:t>函数</a:t>
                      </a:r>
                      <a:endParaRPr lang="zh-CN" altLang="en-US" sz="1800" b="1"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zh-CN" altLang="en-US" sz="1800" b="1">
                          <a:effectLst/>
                          <a:latin typeface="微软雅黑" panose="020B0503020204020204" pitchFamily="34" charset="-122"/>
                          <a:ea typeface="微软雅黑" panose="020B0503020204020204" pitchFamily="34" charset="-122"/>
                        </a:rPr>
                        <a:t>功能</a:t>
                      </a:r>
                      <a:endParaRPr lang="zh-CN" altLang="en-US" sz="1800" b="1">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1303">
                <a:tc>
                  <a:txBody>
                    <a:bodyPr/>
                    <a:lstStyle/>
                    <a:p>
                      <a:pPr algn="l"/>
                      <a:r>
                        <a:rPr lang="en-GB" sz="1800" dirty="0">
                          <a:effectLst/>
                          <a:latin typeface="微软雅黑" panose="020B0503020204020204" pitchFamily="34" charset="-122"/>
                          <a:ea typeface="微软雅黑" panose="020B0503020204020204" pitchFamily="34" charset="-122"/>
                        </a:rPr>
                        <a:t>trace</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对角线元素之和</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矩阵的迹</a:t>
                      </a:r>
                      <a:r>
                        <a:rPr lang="en-US" altLang="zh-CN" sz="1800" dirty="0">
                          <a:effectLst/>
                          <a:latin typeface="微软雅黑" panose="020B0503020204020204" pitchFamily="34" charset="-122"/>
                          <a:ea typeface="微软雅黑" panose="020B0503020204020204" pitchFamily="34" charset="-122"/>
                        </a:rPr>
                        <a:t>)</a:t>
                      </a:r>
                      <a:endParaRPr lang="en-US" altLang="zh-CN"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1303">
                <a:tc>
                  <a:txBody>
                    <a:bodyPr/>
                    <a:lstStyle/>
                    <a:p>
                      <a:pPr algn="l"/>
                      <a:r>
                        <a:rPr lang="en-GB" sz="1800" dirty="0" err="1">
                          <a:effectLst/>
                          <a:latin typeface="微软雅黑" panose="020B0503020204020204" pitchFamily="34" charset="-122"/>
                          <a:ea typeface="微软雅黑" panose="020B0503020204020204" pitchFamily="34" charset="-122"/>
                        </a:rPr>
                        <a:t>diag</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对角线元素</a:t>
                      </a:r>
                      <a:endParaRPr lang="zh-CN" altLang="en-US"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650458">
                <a:tc>
                  <a:txBody>
                    <a:bodyPr/>
                    <a:lstStyle/>
                    <a:p>
                      <a:pPr algn="l"/>
                      <a:r>
                        <a:rPr lang="en-GB" sz="1800" dirty="0" err="1">
                          <a:effectLst/>
                          <a:latin typeface="微软雅黑" panose="020B0503020204020204" pitchFamily="34" charset="-122"/>
                          <a:ea typeface="微软雅黑" panose="020B0503020204020204" pitchFamily="34" charset="-122"/>
                        </a:rPr>
                        <a:t>triu</a:t>
                      </a:r>
                      <a:r>
                        <a:rPr lang="en-GB" sz="1800" dirty="0">
                          <a:effectLst/>
                          <a:latin typeface="微软雅黑" panose="020B0503020204020204" pitchFamily="34" charset="-122"/>
                          <a:ea typeface="微软雅黑" panose="020B0503020204020204" pitchFamily="34" charset="-122"/>
                        </a:rPr>
                        <a:t>/</a:t>
                      </a:r>
                      <a:r>
                        <a:rPr lang="en-GB" sz="1800" dirty="0" err="1">
                          <a:effectLst/>
                          <a:latin typeface="微软雅黑" panose="020B0503020204020204" pitchFamily="34" charset="-122"/>
                          <a:ea typeface="微软雅黑" panose="020B0503020204020204" pitchFamily="34" charset="-122"/>
                        </a:rPr>
                        <a:t>tril</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矩阵的上三角</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下三角，可指定偏移量</a:t>
                      </a:r>
                      <a:endParaRPr lang="zh-CN" altLang="en-US"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1303">
                <a:tc>
                  <a:txBody>
                    <a:bodyPr/>
                    <a:lstStyle/>
                    <a:p>
                      <a:pPr algn="l"/>
                      <a:r>
                        <a:rPr lang="en-GB" sz="1800" dirty="0">
                          <a:effectLst/>
                          <a:latin typeface="微软雅黑" panose="020B0503020204020204" pitchFamily="34" charset="-122"/>
                          <a:ea typeface="微软雅黑" panose="020B0503020204020204" pitchFamily="34" charset="-122"/>
                        </a:rPr>
                        <a:t>mm/</a:t>
                      </a:r>
                      <a:r>
                        <a:rPr lang="en-GB" sz="1800" dirty="0" err="1">
                          <a:effectLst/>
                          <a:latin typeface="微软雅黑" panose="020B0503020204020204" pitchFamily="34" charset="-122"/>
                          <a:ea typeface="微软雅黑" panose="020B0503020204020204" pitchFamily="34" charset="-122"/>
                        </a:rPr>
                        <a:t>bmm</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矩阵乘法，</a:t>
                      </a:r>
                      <a:r>
                        <a:rPr lang="en-GB" sz="1800" dirty="0">
                          <a:effectLst/>
                          <a:latin typeface="微软雅黑" panose="020B0503020204020204" pitchFamily="34" charset="-122"/>
                          <a:ea typeface="微软雅黑" panose="020B0503020204020204" pitchFamily="34" charset="-122"/>
                        </a:rPr>
                        <a:t>batch</a:t>
                      </a:r>
                      <a:r>
                        <a:rPr lang="zh-CN" altLang="en-US" sz="1800" dirty="0">
                          <a:effectLst/>
                          <a:latin typeface="微软雅黑" panose="020B0503020204020204" pitchFamily="34" charset="-122"/>
                          <a:ea typeface="微软雅黑" panose="020B0503020204020204" pitchFamily="34" charset="-122"/>
                        </a:rPr>
                        <a:t>的矩阵乘法</a:t>
                      </a:r>
                      <a:endParaRPr lang="zh-CN" altLang="en-US"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402540">
                <a:tc>
                  <a:txBody>
                    <a:bodyPr/>
                    <a:lstStyle/>
                    <a:p>
                      <a:pPr algn="l"/>
                      <a:r>
                        <a:rPr lang="en-GB" sz="1800" dirty="0" err="1">
                          <a:effectLst/>
                          <a:latin typeface="微软雅黑" panose="020B0503020204020204" pitchFamily="34" charset="-122"/>
                          <a:ea typeface="微软雅黑" panose="020B0503020204020204" pitchFamily="34" charset="-122"/>
                        </a:rPr>
                        <a:t>addmm</a:t>
                      </a:r>
                      <a:r>
                        <a:rPr lang="en-GB" sz="1800" dirty="0">
                          <a:effectLst/>
                          <a:latin typeface="微软雅黑" panose="020B0503020204020204" pitchFamily="34" charset="-122"/>
                          <a:ea typeface="微软雅黑" panose="020B0503020204020204" pitchFamily="34" charset="-122"/>
                        </a:rPr>
                        <a:t>/</a:t>
                      </a:r>
                      <a:r>
                        <a:rPr lang="en-GB" sz="1800" dirty="0" err="1">
                          <a:effectLst/>
                          <a:latin typeface="微软雅黑" panose="020B0503020204020204" pitchFamily="34" charset="-122"/>
                          <a:ea typeface="微软雅黑" panose="020B0503020204020204" pitchFamily="34" charset="-122"/>
                        </a:rPr>
                        <a:t>addbmm</a:t>
                      </a:r>
                      <a:r>
                        <a:rPr lang="en-GB" sz="1800" dirty="0">
                          <a:effectLst/>
                          <a:latin typeface="微软雅黑" panose="020B0503020204020204" pitchFamily="34" charset="-122"/>
                          <a:ea typeface="微软雅黑" panose="020B0503020204020204" pitchFamily="34" charset="-122"/>
                        </a:rPr>
                        <a:t>/</a:t>
                      </a:r>
                      <a:r>
                        <a:rPr lang="en-GB" sz="1800" dirty="0" err="1">
                          <a:effectLst/>
                          <a:latin typeface="微软雅黑" panose="020B0503020204020204" pitchFamily="34" charset="-122"/>
                          <a:ea typeface="微软雅黑" panose="020B0503020204020204" pitchFamily="34" charset="-122"/>
                        </a:rPr>
                        <a:t>addmv</a:t>
                      </a:r>
                      <a:r>
                        <a:rPr lang="en-GB" sz="1800" dirty="0">
                          <a:effectLst/>
                          <a:latin typeface="微软雅黑" panose="020B0503020204020204" pitchFamily="34" charset="-122"/>
                          <a:ea typeface="微软雅黑" panose="020B0503020204020204" pitchFamily="34" charset="-122"/>
                        </a:rPr>
                        <a:t>/</a:t>
                      </a:r>
                      <a:r>
                        <a:rPr lang="en-GB" sz="1800" dirty="0" err="1">
                          <a:effectLst/>
                          <a:latin typeface="微软雅黑" panose="020B0503020204020204" pitchFamily="34" charset="-122"/>
                          <a:ea typeface="微软雅黑" panose="020B0503020204020204" pitchFamily="34" charset="-122"/>
                        </a:rPr>
                        <a:t>addr</a:t>
                      </a:r>
                      <a:r>
                        <a:rPr lang="en-GB" sz="1800" dirty="0">
                          <a:effectLst/>
                          <a:latin typeface="微软雅黑" panose="020B0503020204020204" pitchFamily="34" charset="-122"/>
                          <a:ea typeface="微软雅黑" panose="020B0503020204020204" pitchFamily="34" charset="-122"/>
                        </a:rPr>
                        <a:t>/</a:t>
                      </a:r>
                      <a:r>
                        <a:rPr lang="en-GB" sz="1800" dirty="0" err="1">
                          <a:effectLst/>
                          <a:latin typeface="微软雅黑" panose="020B0503020204020204" pitchFamily="34" charset="-122"/>
                          <a:ea typeface="微软雅黑" panose="020B0503020204020204" pitchFamily="34" charset="-122"/>
                        </a:rPr>
                        <a:t>baddbmm</a:t>
                      </a:r>
                      <a:r>
                        <a:rPr lang="en-GB" sz="1800" dirty="0">
                          <a:effectLst/>
                          <a:latin typeface="微软雅黑" panose="020B0503020204020204" pitchFamily="34" charset="-122"/>
                          <a:ea typeface="微软雅黑" panose="020B0503020204020204" pitchFamily="34" charset="-122"/>
                        </a:rPr>
                        <a:t>..</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矩阵运算</a:t>
                      </a:r>
                      <a:endParaRPr lang="zh-CN" altLang="en-US"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1303">
                <a:tc>
                  <a:txBody>
                    <a:bodyPr/>
                    <a:lstStyle/>
                    <a:p>
                      <a:pPr algn="l"/>
                      <a:r>
                        <a:rPr lang="en-GB" sz="1800" dirty="0">
                          <a:effectLst/>
                          <a:latin typeface="微软雅黑" panose="020B0503020204020204" pitchFamily="34" charset="-122"/>
                          <a:ea typeface="微软雅黑" panose="020B0503020204020204" pitchFamily="34" charset="-122"/>
                        </a:rPr>
                        <a:t>t</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转置</a:t>
                      </a:r>
                      <a:endParaRPr lang="zh-CN" altLang="en-US"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381303">
                <a:tc>
                  <a:txBody>
                    <a:bodyPr/>
                    <a:lstStyle/>
                    <a:p>
                      <a:pPr algn="l"/>
                      <a:r>
                        <a:rPr lang="en-GB" sz="1800" dirty="0">
                          <a:effectLst/>
                          <a:latin typeface="微软雅黑" panose="020B0503020204020204" pitchFamily="34" charset="-122"/>
                          <a:ea typeface="微软雅黑" panose="020B0503020204020204" pitchFamily="34" charset="-122"/>
                        </a:rPr>
                        <a:t>dot/cross</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内积</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外积</a:t>
                      </a:r>
                      <a:endParaRPr lang="zh-CN" altLang="en-US"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1303">
                <a:tc>
                  <a:txBody>
                    <a:bodyPr/>
                    <a:lstStyle/>
                    <a:p>
                      <a:pPr algn="l"/>
                      <a:r>
                        <a:rPr lang="en-GB" sz="1800" dirty="0">
                          <a:effectLst/>
                          <a:latin typeface="微软雅黑" panose="020B0503020204020204" pitchFamily="34" charset="-122"/>
                          <a:ea typeface="微软雅黑" panose="020B0503020204020204" pitchFamily="34" charset="-122"/>
                        </a:rPr>
                        <a:t>inverse</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求逆矩阵</a:t>
                      </a:r>
                      <a:endParaRPr lang="zh-CN" altLang="en-US"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r>
              <a:tr h="381303">
                <a:tc>
                  <a:txBody>
                    <a:bodyPr/>
                    <a:lstStyle/>
                    <a:p>
                      <a:pPr algn="l"/>
                      <a:r>
                        <a:rPr lang="en-GB" sz="1800" dirty="0" err="1">
                          <a:effectLst/>
                          <a:latin typeface="微软雅黑" panose="020B0503020204020204" pitchFamily="34" charset="-122"/>
                          <a:ea typeface="微软雅黑" panose="020B0503020204020204" pitchFamily="34" charset="-122"/>
                        </a:rPr>
                        <a:t>svd</a:t>
                      </a:r>
                      <a:endParaRPr lang="en-GB"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zh-CN" altLang="en-US" sz="1800" dirty="0">
                          <a:effectLst/>
                          <a:latin typeface="微软雅黑" panose="020B0503020204020204" pitchFamily="34" charset="-122"/>
                          <a:ea typeface="微软雅黑" panose="020B0503020204020204" pitchFamily="34" charset="-122"/>
                        </a:rPr>
                        <a:t>奇异值分解</a:t>
                      </a:r>
                      <a:endParaRPr lang="zh-CN" altLang="en-US" sz="1800" dirty="0">
                        <a:effectLst/>
                        <a:latin typeface="微软雅黑" panose="020B0503020204020204" pitchFamily="34" charset="-122"/>
                        <a:ea typeface="微软雅黑" panose="020B0503020204020204" pitchFamily="34" charset="-122"/>
                      </a:endParaRPr>
                    </a:p>
                  </a:txBody>
                  <a:tcPr marL="121494" marR="121494" marT="56074" marB="56074"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文本框 4"/>
          <p:cNvSpPr txBox="1"/>
          <p:nvPr/>
        </p:nvSpPr>
        <p:spPr>
          <a:xfrm>
            <a:off x="777846" y="1033530"/>
            <a:ext cx="681616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另外，</a:t>
            </a:r>
            <a:r>
              <a:rPr lang="en-GB"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还支持一些线性函数，具体用法可参考官方文档。</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2.3</a:t>
            </a:r>
            <a:r>
              <a:rPr lang="zh-CN" altLang="en-US" sz="2800" b="1" dirty="0">
                <a:solidFill>
                  <a:srgbClr val="000000"/>
                </a:solidFill>
                <a:latin typeface="微软雅黑" panose="020B0503020204020204" pitchFamily="34" charset="-122"/>
                <a:ea typeface="微软雅黑" panose="020B0503020204020204" pitchFamily="34" charset="-122"/>
              </a:rPr>
              <a:t> 广播机制</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5" y="967426"/>
            <a:ext cx="914835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当我们对两个形状不同的</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按元素运算时，可能会触发</a:t>
            </a:r>
            <a:r>
              <a:rPr lang="zh-CN" altLang="en-US" b="1" dirty="0">
                <a:solidFill>
                  <a:srgbClr val="FF0000"/>
                </a:solidFill>
                <a:latin typeface="微软雅黑" panose="020B0503020204020204" pitchFamily="34" charset="-122"/>
                <a:ea typeface="微软雅黑" panose="020B0503020204020204" pitchFamily="34" charset="-122"/>
              </a:rPr>
              <a:t>广播（</a:t>
            </a:r>
            <a:r>
              <a:rPr lang="en-GB" altLang="zh-CN" b="1" dirty="0">
                <a:solidFill>
                  <a:srgbClr val="FF0000"/>
                </a:solidFill>
                <a:latin typeface="微软雅黑" panose="020B0503020204020204" pitchFamily="34" charset="-122"/>
                <a:ea typeface="微软雅黑" panose="020B0503020204020204" pitchFamily="34" charset="-122"/>
              </a:rPr>
              <a:t>broadcasting</a:t>
            </a:r>
            <a:r>
              <a:rPr lang="zh-CN" altLang="en-GB"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机制</a:t>
            </a:r>
            <a:r>
              <a:rPr lang="zh-CN" altLang="en-US" dirty="0">
                <a:latin typeface="微软雅黑" panose="020B0503020204020204" pitchFamily="34" charset="-122"/>
                <a:ea typeface="微软雅黑" panose="020B0503020204020204" pitchFamily="34" charset="-122"/>
              </a:rPr>
              <a:t>：先适当复制元素使这两个</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形状相同后再按元素运算。例如</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777845" y="1870525"/>
          <a:ext cx="8996775" cy="3108960"/>
        </p:xfrm>
        <a:graphic>
          <a:graphicData uri="http://schemas.openxmlformats.org/drawingml/2006/table">
            <a:tbl>
              <a:tblPr firstRow="1" bandRow="1">
                <a:tableStyleId>{5C22544A-7EE6-4342-B048-85BDC9FD1C3A}</a:tableStyleId>
              </a:tblPr>
              <a:tblGrid>
                <a:gridCol w="929769"/>
                <a:gridCol w="8067006"/>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x = </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torch.arange</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 3).view(1, 2)</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print(x)</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y = </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torch.arange</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 4).view(3, 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print(y)</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print(x + y)</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tensor([[1, 2]])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tensor([[1],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rPr>
                        <a:t>[2],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rPr>
                        <a:t>[3]])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tensor([[2, 3],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rPr>
                        <a:t>[3, 4],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rPr>
                        <a:t>[4, 5]])</a:t>
                      </a:r>
                      <a:endParaRPr lang="en-GB" altLang="zh-CN" sz="1600" dirty="0">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文本框 1"/>
          <p:cNvSpPr txBox="1"/>
          <p:nvPr/>
        </p:nvSpPr>
        <p:spPr>
          <a:xfrm>
            <a:off x="777844" y="5236253"/>
            <a:ext cx="8996775"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 </a:t>
            </a:r>
            <a:r>
              <a:rPr lang="en-GB" altLang="zh-CN" b="1" dirty="0">
                <a:solidFill>
                  <a:srgbClr val="FF0000"/>
                </a:solidFill>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 </a:t>
            </a:r>
            <a:r>
              <a:rPr lang="en-GB" altLang="zh-CN" b="1" dirty="0">
                <a:solidFill>
                  <a:srgbClr val="FF0000"/>
                </a:solidFill>
                <a:latin typeface="微软雅黑" panose="020B0503020204020204" pitchFamily="34" charset="-122"/>
                <a:ea typeface="微软雅黑" panose="020B0503020204020204" pitchFamily="34" charset="-122"/>
              </a:rPr>
              <a:t>y </a:t>
            </a:r>
            <a:r>
              <a:rPr lang="zh-CN" altLang="en-US" dirty="0">
                <a:latin typeface="微软雅黑" panose="020B0503020204020204" pitchFamily="34" charset="-122"/>
                <a:ea typeface="微软雅黑" panose="020B0503020204020204" pitchFamily="34" charset="-122"/>
              </a:rPr>
              <a:t>分别是</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行</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列和</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行</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列的矩阵，如果要计算</a:t>
            </a:r>
            <a:r>
              <a:rPr lang="en-US" altLang="zh-CN" dirty="0">
                <a:latin typeface="微软雅黑" panose="020B0503020204020204" pitchFamily="34" charset="-122"/>
                <a:ea typeface="微软雅黑" panose="020B0503020204020204" pitchFamily="34" charset="-122"/>
              </a:rPr>
              <a:t> </a:t>
            </a:r>
            <a:r>
              <a:rPr lang="en-GB" altLang="zh-CN" b="1" dirty="0">
                <a:solidFill>
                  <a:srgbClr val="FF0000"/>
                </a:solidFill>
                <a:latin typeface="微软雅黑" panose="020B0503020204020204" pitchFamily="34" charset="-122"/>
                <a:ea typeface="微软雅黑" panose="020B0503020204020204" pitchFamily="34" charset="-122"/>
              </a:rPr>
              <a:t>x + y</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那么</a:t>
            </a:r>
            <a:r>
              <a:rPr lang="en-US" altLang="zh-CN" dirty="0">
                <a:latin typeface="微软雅黑" panose="020B0503020204020204" pitchFamily="34" charset="-122"/>
                <a:ea typeface="微软雅黑" panose="020B0503020204020204" pitchFamily="34" charset="-122"/>
              </a:rPr>
              <a:t> </a:t>
            </a:r>
            <a:r>
              <a:rPr lang="en-GB" altLang="zh-CN" b="1" dirty="0">
                <a:solidFill>
                  <a:srgbClr val="FF0000"/>
                </a:solidFill>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中第一行的</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个元素被广播（复制）到了第二行和第三行，而</a:t>
            </a:r>
            <a:r>
              <a:rPr lang="en-US" altLang="zh-CN" dirty="0">
                <a:latin typeface="微软雅黑" panose="020B0503020204020204" pitchFamily="34" charset="-122"/>
                <a:ea typeface="微软雅黑" panose="020B0503020204020204" pitchFamily="34" charset="-122"/>
              </a:rPr>
              <a:t> </a:t>
            </a:r>
            <a:r>
              <a:rPr lang="en-GB" altLang="zh-CN" b="1" dirty="0">
                <a:solidFill>
                  <a:srgbClr val="FF0000"/>
                </a:solidFill>
                <a:latin typeface="微软雅黑" panose="020B0503020204020204" pitchFamily="34" charset="-122"/>
                <a:ea typeface="微软雅黑" panose="020B0503020204020204" pitchFamily="34" charset="-122"/>
              </a:rPr>
              <a:t>y </a:t>
            </a:r>
            <a:r>
              <a:rPr lang="zh-CN" altLang="en-US" dirty="0">
                <a:latin typeface="微软雅黑" panose="020B0503020204020204" pitchFamily="34" charset="-122"/>
                <a:ea typeface="微软雅黑" panose="020B0503020204020204" pitchFamily="34" charset="-122"/>
              </a:rPr>
              <a:t>中第一列的</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个元素被广播（复制）到了第二列。如此，就可以对</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行</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列的矩阵按元素相加。</a:t>
            </a:r>
            <a:endParaRPr kumimoji="1"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701283" y="4185377"/>
            <a:ext cx="1432193" cy="794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右箭头 7"/>
          <p:cNvSpPr/>
          <p:nvPr/>
        </p:nvSpPr>
        <p:spPr>
          <a:xfrm>
            <a:off x="3321210" y="4450228"/>
            <a:ext cx="682999" cy="264405"/>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191943" y="4397765"/>
            <a:ext cx="2723823" cy="369332"/>
          </a:xfrm>
          <a:prstGeom prst="rect">
            <a:avLst/>
          </a:prstGeom>
          <a:noFill/>
        </p:spPr>
        <p:txBody>
          <a:bodyPr wrap="none" rtlCol="0">
            <a:spAutoFit/>
          </a:bodyPr>
          <a:lstStyle/>
          <a:p>
            <a:r>
              <a:rPr kumimoji="1" lang="zh-CN" altLang="en-US" dirty="0">
                <a:solidFill>
                  <a:srgbClr val="FF0000"/>
                </a:solidFill>
                <a:latin typeface="微软雅黑" panose="020B0503020204020204" pitchFamily="34" charset="-122"/>
                <a:ea typeface="微软雅黑" panose="020B0503020204020204" pitchFamily="34" charset="-122"/>
              </a:rPr>
              <a:t>计算过程触发了广播机制</a:t>
            </a:r>
            <a:endParaRPr kumimoji="1"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2.4</a:t>
            </a:r>
            <a:r>
              <a:rPr lang="zh-CN" altLang="en-US" sz="2800" b="1" dirty="0">
                <a:solidFill>
                  <a:srgbClr val="000000"/>
                </a:solidFill>
                <a:latin typeface="微软雅黑" panose="020B0503020204020204" pitchFamily="34" charset="-122"/>
                <a:ea typeface="微软雅黑" panose="020B0503020204020204" pitchFamily="34" charset="-122"/>
              </a:rPr>
              <a:t> </a:t>
            </a:r>
            <a:r>
              <a:rPr lang="en-GB" altLang="zh-CN" sz="2800" b="1" dirty="0">
                <a:solidFill>
                  <a:srgbClr val="000000"/>
                </a:solidFill>
                <a:latin typeface="微软雅黑" panose="020B0503020204020204" pitchFamily="34" charset="-122"/>
                <a:ea typeface="微软雅黑" panose="020B0503020204020204" pitchFamily="34" charset="-122"/>
              </a:rPr>
              <a:t>Tensor</a:t>
            </a:r>
            <a:r>
              <a:rPr lang="zh-CN" altLang="en-US" sz="2800" b="1" dirty="0">
                <a:solidFill>
                  <a:srgbClr val="000000"/>
                </a:solidFill>
                <a:latin typeface="微软雅黑" panose="020B0503020204020204" pitchFamily="34" charset="-122"/>
                <a:ea typeface="微软雅黑" panose="020B0503020204020204" pitchFamily="34" charset="-122"/>
              </a:rPr>
              <a:t>和</a:t>
            </a:r>
            <a:r>
              <a:rPr lang="en-GB" altLang="zh-CN" sz="2800" b="1" dirty="0">
                <a:solidFill>
                  <a:srgbClr val="000000"/>
                </a:solidFill>
                <a:latin typeface="微软雅黑" panose="020B0503020204020204" pitchFamily="34" charset="-122"/>
                <a:ea typeface="微软雅黑" panose="020B0503020204020204" pitchFamily="34" charset="-122"/>
              </a:rPr>
              <a:t>NumPy</a:t>
            </a:r>
            <a:r>
              <a:rPr lang="zh-CN" altLang="en-US" sz="2800" b="1" dirty="0">
                <a:solidFill>
                  <a:srgbClr val="000000"/>
                </a:solidFill>
                <a:latin typeface="微软雅黑" panose="020B0503020204020204" pitchFamily="34" charset="-122"/>
                <a:ea typeface="微软雅黑" panose="020B0503020204020204" pitchFamily="34" charset="-122"/>
              </a:rPr>
              <a:t>相互转换</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5" y="894554"/>
            <a:ext cx="9417189"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我们可以使用</a:t>
            </a:r>
            <a:r>
              <a:rPr lang="en-GB" altLang="zh-CN" b="1" dirty="0" err="1">
                <a:solidFill>
                  <a:srgbClr val="FF0000"/>
                </a:solidFill>
                <a:latin typeface="微软雅黑" panose="020B0503020204020204" pitchFamily="34" charset="-122"/>
                <a:ea typeface="微软雅黑" panose="020B0503020204020204" pitchFamily="34" charset="-122"/>
              </a:rPr>
              <a:t>numpy</a:t>
            </a:r>
            <a:r>
              <a:rPr lang="en-GB" altLang="zh-CN" b="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和</a:t>
            </a:r>
            <a:r>
              <a:rPr lang="en-GB" altLang="zh-CN" b="1" dirty="0" err="1">
                <a:solidFill>
                  <a:srgbClr val="FF0000"/>
                </a:solidFill>
                <a:latin typeface="微软雅黑" panose="020B0503020204020204" pitchFamily="34" charset="-122"/>
                <a:ea typeface="微软雅黑" panose="020B0503020204020204" pitchFamily="34" charset="-122"/>
              </a:rPr>
              <a:t>from_numpy</a:t>
            </a:r>
            <a:r>
              <a:rPr lang="en-GB" altLang="zh-CN" b="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a:t>
            </a:r>
            <a:r>
              <a:rPr lang="en-GB"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和</a:t>
            </a:r>
            <a:r>
              <a:rPr lang="en-GB" altLang="zh-CN" dirty="0">
                <a:latin typeface="微软雅黑" panose="020B0503020204020204" pitchFamily="34" charset="-122"/>
                <a:ea typeface="微软雅黑" panose="020B0503020204020204" pitchFamily="34" charset="-122"/>
              </a:rPr>
              <a:t>NumPy</a:t>
            </a:r>
            <a:r>
              <a:rPr lang="zh-CN" altLang="en-US" dirty="0">
                <a:latin typeface="微软雅黑" panose="020B0503020204020204" pitchFamily="34" charset="-122"/>
                <a:ea typeface="微软雅黑" panose="020B0503020204020204" pitchFamily="34" charset="-122"/>
              </a:rPr>
              <a:t>中的数组相互转换。但是需要注意的一点是： </a:t>
            </a:r>
            <a:r>
              <a:rPr lang="zh-CN" altLang="en-US" b="1" dirty="0">
                <a:latin typeface="微软雅黑" panose="020B0503020204020204" pitchFamily="34" charset="-122"/>
                <a:ea typeface="微软雅黑" panose="020B0503020204020204" pitchFamily="34" charset="-122"/>
              </a:rPr>
              <a:t>这两个函数所产生的的</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b="1" dirty="0">
                <a:latin typeface="微软雅黑" panose="020B0503020204020204" pitchFamily="34" charset="-122"/>
                <a:ea typeface="微软雅黑" panose="020B0503020204020204" pitchFamily="34" charset="-122"/>
              </a:rPr>
              <a:t>和</a:t>
            </a:r>
            <a:r>
              <a:rPr lang="en-GB" altLang="zh-CN" b="1" dirty="0">
                <a:latin typeface="微软雅黑" panose="020B0503020204020204" pitchFamily="34" charset="-122"/>
                <a:ea typeface="微软雅黑" panose="020B0503020204020204" pitchFamily="34" charset="-122"/>
              </a:rPr>
              <a:t>NumPy</a:t>
            </a:r>
            <a:r>
              <a:rPr lang="zh-CN" altLang="en-US" b="1" dirty="0">
                <a:latin typeface="微软雅黑" panose="020B0503020204020204" pitchFamily="34" charset="-122"/>
                <a:ea typeface="微软雅黑" panose="020B0503020204020204" pitchFamily="34" charset="-122"/>
              </a:rPr>
              <a:t>中的数组共享相同的内存（所以他们之间的转换很快），改变其中一个时另一个也会改变！</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777845" y="3429000"/>
          <a:ext cx="8996775" cy="2865120"/>
        </p:xfrm>
        <a:graphic>
          <a:graphicData uri="http://schemas.openxmlformats.org/drawingml/2006/table">
            <a:tbl>
              <a:tblPr firstRow="1" bandRow="1">
                <a:tableStyleId>{5C22544A-7EE6-4342-B048-85BDC9FD1C3A}</a:tableStyleId>
              </a:tblPr>
              <a:tblGrid>
                <a:gridCol w="841635"/>
                <a:gridCol w="8155140"/>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torch.ones</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a.numpy</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 b)</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 += 1</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 b)</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 += 1</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 b)</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tensor([1., 1., 1.])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[1. 1. 1.]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tensor([2., 2., 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[2. 2. 2.]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tensor([3., 3., 3.])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[3. 3. 3.]</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3" name="文本框 2"/>
          <p:cNvSpPr txBox="1"/>
          <p:nvPr/>
        </p:nvSpPr>
        <p:spPr>
          <a:xfrm>
            <a:off x="777845" y="1893258"/>
            <a:ext cx="9417189"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还有一个常用的将</a:t>
            </a:r>
            <a:r>
              <a:rPr lang="en-GB" altLang="zh-CN" dirty="0">
                <a:latin typeface="微软雅黑" panose="020B0503020204020204" pitchFamily="34" charset="-122"/>
                <a:ea typeface="微软雅黑" panose="020B0503020204020204" pitchFamily="34" charset="-122"/>
              </a:rPr>
              <a:t>NumPy</a:t>
            </a:r>
            <a:r>
              <a:rPr lang="zh-CN" altLang="en-US" dirty="0">
                <a:latin typeface="微软雅黑" panose="020B0503020204020204" pitchFamily="34" charset="-122"/>
                <a:ea typeface="微软雅黑" panose="020B0503020204020204" pitchFamily="34" charset="-122"/>
              </a:rPr>
              <a:t>中的</a:t>
            </a:r>
            <a:r>
              <a:rPr lang="en-GB" altLang="zh-CN" dirty="0">
                <a:latin typeface="微软雅黑" panose="020B0503020204020204" pitchFamily="34" charset="-122"/>
                <a:ea typeface="微软雅黑" panose="020B0503020204020204" pitchFamily="34" charset="-122"/>
              </a:rPr>
              <a:t>array</a:t>
            </a:r>
            <a:r>
              <a:rPr lang="zh-CN" altLang="en-US" dirty="0">
                <a:latin typeface="微软雅黑" panose="020B0503020204020204" pitchFamily="34" charset="-122"/>
                <a:ea typeface="微软雅黑" panose="020B0503020204020204" pitchFamily="34" charset="-122"/>
              </a:rPr>
              <a:t>转换成</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的方法就是</a:t>
            </a:r>
            <a:r>
              <a:rPr lang="en-GB" altLang="zh-CN" b="1" dirty="0" err="1">
                <a:solidFill>
                  <a:srgbClr val="FF0000"/>
                </a:solidFill>
                <a:latin typeface="微软雅黑" panose="020B0503020204020204" pitchFamily="34" charset="-122"/>
                <a:ea typeface="微软雅黑" panose="020B0503020204020204" pitchFamily="34" charset="-122"/>
              </a:rPr>
              <a:t>torch.tensor</a:t>
            </a:r>
            <a:r>
              <a:rPr lang="en-GB" altLang="zh-CN" b="1" dirty="0">
                <a:solidFill>
                  <a:srgbClr val="FF0000"/>
                </a:solidFill>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需要注意的是，此方法总是会进行数据拷贝（就会消耗更多的时间和空间），所以返回的</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和原来的数据不再共享内存。</a:t>
            </a:r>
            <a:endParaRPr kumimoji="1"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77845" y="2891961"/>
            <a:ext cx="3273781" cy="461665"/>
          </a:xfrm>
          <a:prstGeom prst="rect">
            <a:avLst/>
          </a:prstGeom>
          <a:noFill/>
        </p:spPr>
        <p:txBody>
          <a:bodyPr wrap="none" rtlCol="0">
            <a:spAutoFit/>
          </a:bodyPr>
          <a:lstStyle/>
          <a:p>
            <a:r>
              <a:rPr kumimoji="1" lang="en-GB" altLang="zh-CN" sz="2400" b="1" dirty="0">
                <a:solidFill>
                  <a:srgbClr val="0000FF"/>
                </a:solidFill>
                <a:latin typeface="微软雅黑" panose="020B0503020204020204" pitchFamily="34" charset="-122"/>
                <a:ea typeface="微软雅黑" panose="020B0503020204020204" pitchFamily="34" charset="-122"/>
              </a:rPr>
              <a:t>Tensor</a:t>
            </a:r>
            <a:r>
              <a:rPr kumimoji="1" lang="zh-CN" altLang="en-US" sz="2400" b="1" dirty="0">
                <a:solidFill>
                  <a:srgbClr val="0000FF"/>
                </a:solidFill>
                <a:latin typeface="微软雅黑" panose="020B0503020204020204" pitchFamily="34" charset="-122"/>
                <a:ea typeface="微软雅黑" panose="020B0503020204020204" pitchFamily="34" charset="-122"/>
              </a:rPr>
              <a:t>转</a:t>
            </a:r>
            <a:r>
              <a:rPr kumimoji="1" lang="en-GB" altLang="zh-CN" sz="2400" b="1" dirty="0">
                <a:solidFill>
                  <a:srgbClr val="0000FF"/>
                </a:solidFill>
                <a:latin typeface="微软雅黑" panose="020B0503020204020204" pitchFamily="34" charset="-122"/>
                <a:ea typeface="微软雅黑" panose="020B0503020204020204" pitchFamily="34" charset="-122"/>
              </a:rPr>
              <a:t>NumPy</a:t>
            </a:r>
            <a:r>
              <a:rPr kumimoji="1" lang="zh-CN" altLang="en-GB" sz="2400" b="1" dirty="0">
                <a:solidFill>
                  <a:srgbClr val="0000FF"/>
                </a:solidFill>
                <a:latin typeface="微软雅黑" panose="020B0503020204020204" pitchFamily="34" charset="-122"/>
                <a:ea typeface="微软雅黑" panose="020B0503020204020204" pitchFamily="34" charset="-122"/>
              </a:rPr>
              <a:t>数组</a:t>
            </a:r>
            <a:endParaRPr kumimoji="1" lang="en-GB"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2.4</a:t>
            </a:r>
            <a:r>
              <a:rPr lang="zh-CN" altLang="en-US" sz="2800" b="1" dirty="0">
                <a:solidFill>
                  <a:srgbClr val="000000"/>
                </a:solidFill>
                <a:latin typeface="微软雅黑" panose="020B0503020204020204" pitchFamily="34" charset="-122"/>
                <a:ea typeface="微软雅黑" panose="020B0503020204020204" pitchFamily="34" charset="-122"/>
              </a:rPr>
              <a:t> </a:t>
            </a:r>
            <a:r>
              <a:rPr lang="en-GB" altLang="zh-CN" sz="2800" b="1" dirty="0">
                <a:solidFill>
                  <a:srgbClr val="000000"/>
                </a:solidFill>
                <a:latin typeface="微软雅黑" panose="020B0503020204020204" pitchFamily="34" charset="-122"/>
                <a:ea typeface="微软雅黑" panose="020B0503020204020204" pitchFamily="34" charset="-122"/>
              </a:rPr>
              <a:t>Tensor</a:t>
            </a:r>
            <a:r>
              <a:rPr lang="zh-CN" altLang="en-US" sz="2800" b="1" dirty="0">
                <a:solidFill>
                  <a:srgbClr val="000000"/>
                </a:solidFill>
                <a:latin typeface="微软雅黑" panose="020B0503020204020204" pitchFamily="34" charset="-122"/>
                <a:ea typeface="微软雅黑" panose="020B0503020204020204" pitchFamily="34" charset="-122"/>
              </a:rPr>
              <a:t>和</a:t>
            </a:r>
            <a:r>
              <a:rPr lang="en-GB" altLang="zh-CN" sz="2800" b="1" dirty="0">
                <a:solidFill>
                  <a:srgbClr val="000000"/>
                </a:solidFill>
                <a:latin typeface="微软雅黑" panose="020B0503020204020204" pitchFamily="34" charset="-122"/>
                <a:ea typeface="微软雅黑" panose="020B0503020204020204" pitchFamily="34" charset="-122"/>
              </a:rPr>
              <a:t>NumPy</a:t>
            </a:r>
            <a:r>
              <a:rPr lang="zh-CN" altLang="en-US" sz="2800" b="1" dirty="0">
                <a:solidFill>
                  <a:srgbClr val="000000"/>
                </a:solidFill>
                <a:latin typeface="微软雅黑" panose="020B0503020204020204" pitchFamily="34" charset="-122"/>
                <a:ea typeface="微软雅黑" panose="020B0503020204020204" pitchFamily="34" charset="-122"/>
              </a:rPr>
              <a:t>相互转换</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777845" y="1382340"/>
          <a:ext cx="8996775" cy="3108960"/>
        </p:xfrm>
        <a:graphic>
          <a:graphicData uri="http://schemas.openxmlformats.org/drawingml/2006/table">
            <a:tbl>
              <a:tblPr firstRow="1" bandRow="1">
                <a:tableStyleId>{5C22544A-7EE6-4342-B048-85BDC9FD1C3A}</a:tableStyleId>
              </a:tblPr>
              <a:tblGrid>
                <a:gridCol w="918753"/>
                <a:gridCol w="8078022"/>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import </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numpy</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 as np</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a = </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np.ones</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b = </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torch.from_numpy</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(a)</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print(a, b)</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a += 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print(a, b)</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b += 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print(a, b)</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[1. 1. 1.] tensor([1., 1., 1.], </a:t>
                      </a:r>
                      <a:r>
                        <a:rPr lang="en-GB" altLang="zh-CN" sz="1600" dirty="0" err="1">
                          <a:latin typeface="Times New Roman" panose="02020603050405020304" pitchFamily="18" charset="0"/>
                          <a:cs typeface="Times New Roman" panose="02020603050405020304" pitchFamily="18" charset="0"/>
                        </a:rPr>
                        <a:t>dtype</a:t>
                      </a:r>
                      <a:r>
                        <a:rPr lang="en-GB" altLang="zh-CN" sz="1600" dirty="0">
                          <a:latin typeface="Times New Roman" panose="02020603050405020304" pitchFamily="18" charset="0"/>
                          <a:cs typeface="Times New Roman" panose="02020603050405020304" pitchFamily="18" charset="0"/>
                        </a:rPr>
                        <a:t>=torch.float64)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[2. 2. 2.] tensor([2., 2., 2.], </a:t>
                      </a:r>
                      <a:r>
                        <a:rPr lang="en-GB" altLang="zh-CN" sz="1600" dirty="0" err="1">
                          <a:latin typeface="Times New Roman" panose="02020603050405020304" pitchFamily="18" charset="0"/>
                          <a:cs typeface="Times New Roman" panose="02020603050405020304" pitchFamily="18" charset="0"/>
                        </a:rPr>
                        <a:t>dtype</a:t>
                      </a:r>
                      <a:r>
                        <a:rPr lang="en-GB" altLang="zh-CN" sz="1600" dirty="0">
                          <a:latin typeface="Times New Roman" panose="02020603050405020304" pitchFamily="18" charset="0"/>
                          <a:cs typeface="Times New Roman" panose="02020603050405020304" pitchFamily="18" charset="0"/>
                        </a:rPr>
                        <a:t>=torch.float64)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[3. 3. 3.] tensor([3., 3., 3.], </a:t>
                      </a:r>
                      <a:r>
                        <a:rPr lang="en-GB" altLang="zh-CN" sz="1600" dirty="0" err="1">
                          <a:latin typeface="Times New Roman" panose="02020603050405020304" pitchFamily="18" charset="0"/>
                          <a:cs typeface="Times New Roman" panose="02020603050405020304" pitchFamily="18" charset="0"/>
                        </a:rPr>
                        <a:t>dtype</a:t>
                      </a:r>
                      <a:r>
                        <a:rPr lang="en-GB" altLang="zh-CN" sz="1600" dirty="0">
                          <a:latin typeface="Times New Roman" panose="02020603050405020304" pitchFamily="18" charset="0"/>
                          <a:cs typeface="Times New Roman" panose="02020603050405020304" pitchFamily="18" charset="0"/>
                        </a:rPr>
                        <a:t>=torch.float64)</a:t>
                      </a:r>
                      <a:endParaRPr lang="en-GB" altLang="zh-CN" sz="1600" dirty="0">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8" name="文本框 7"/>
          <p:cNvSpPr txBox="1"/>
          <p:nvPr/>
        </p:nvSpPr>
        <p:spPr>
          <a:xfrm>
            <a:off x="777845" y="890387"/>
            <a:ext cx="3273781" cy="461665"/>
          </a:xfrm>
          <a:prstGeom prst="rect">
            <a:avLst/>
          </a:prstGeom>
          <a:noFill/>
        </p:spPr>
        <p:txBody>
          <a:bodyPr wrap="none" rtlCol="0">
            <a:spAutoFit/>
          </a:bodyPr>
          <a:lstStyle/>
          <a:p>
            <a:r>
              <a:rPr kumimoji="1" lang="en-GB" altLang="zh-CN" sz="2400" b="1" dirty="0">
                <a:solidFill>
                  <a:srgbClr val="0000FF"/>
                </a:solidFill>
                <a:latin typeface="微软雅黑" panose="020B0503020204020204" pitchFamily="34" charset="-122"/>
                <a:ea typeface="微软雅黑" panose="020B0503020204020204" pitchFamily="34" charset="-122"/>
              </a:rPr>
              <a:t>NumPy</a:t>
            </a:r>
            <a:r>
              <a:rPr kumimoji="1" lang="zh-CN" altLang="en-US" sz="2400" b="1" dirty="0">
                <a:solidFill>
                  <a:srgbClr val="0000FF"/>
                </a:solidFill>
                <a:latin typeface="微软雅黑" panose="020B0503020204020204" pitchFamily="34" charset="-122"/>
                <a:ea typeface="微软雅黑" panose="020B0503020204020204" pitchFamily="34" charset="-122"/>
              </a:rPr>
              <a:t>数组转</a:t>
            </a:r>
            <a:r>
              <a:rPr kumimoji="1" lang="en-GB" altLang="zh-CN" sz="2400" b="1" dirty="0">
                <a:solidFill>
                  <a:srgbClr val="0000FF"/>
                </a:solidFill>
                <a:latin typeface="微软雅黑" panose="020B0503020204020204" pitchFamily="34" charset="-122"/>
                <a:ea typeface="微软雅黑" panose="020B0503020204020204" pitchFamily="34" charset="-122"/>
              </a:rPr>
              <a:t>Tensor</a:t>
            </a:r>
            <a:endParaRPr kumimoji="1" lang="en-GB" altLang="zh-CN" sz="2400" b="1" dirty="0">
              <a:solidFill>
                <a:srgbClr val="0000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77845" y="4746340"/>
            <a:ext cx="689887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使用</a:t>
            </a:r>
            <a:r>
              <a:rPr lang="en-GB" altLang="zh-CN" dirty="0" err="1">
                <a:latin typeface="微软雅黑" panose="020B0503020204020204" pitchFamily="34" charset="-122"/>
                <a:ea typeface="微软雅黑" panose="020B0503020204020204" pitchFamily="34" charset="-122"/>
              </a:rPr>
              <a:t>torch.tensor</a:t>
            </a:r>
            <a:r>
              <a:rPr lang="en-GB"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a:t>
            </a:r>
            <a:r>
              <a:rPr lang="en-GB" altLang="zh-CN" dirty="0">
                <a:latin typeface="微软雅黑" panose="020B0503020204020204" pitchFamily="34" charset="-122"/>
                <a:ea typeface="微软雅黑" panose="020B0503020204020204" pitchFamily="34" charset="-122"/>
              </a:rPr>
              <a:t>NumPy</a:t>
            </a:r>
            <a:r>
              <a:rPr lang="zh-CN" altLang="en-US" dirty="0">
                <a:latin typeface="微软雅黑" panose="020B0503020204020204" pitchFamily="34" charset="-122"/>
                <a:ea typeface="微软雅黑" panose="020B0503020204020204" pitchFamily="34" charset="-122"/>
              </a:rPr>
              <a:t>数组转换成</a:t>
            </a:r>
            <a:r>
              <a:rPr lang="en-GB"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（不再共享内存）</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777845" y="5370713"/>
          <a:ext cx="8996775" cy="1193800"/>
        </p:xfrm>
        <a:graphic>
          <a:graphicData uri="http://schemas.openxmlformats.org/drawingml/2006/table">
            <a:tbl>
              <a:tblPr firstRow="1" bandRow="1">
                <a:tableStyleId>{5C22544A-7EE6-4342-B048-85BDC9FD1C3A}</a:tableStyleId>
              </a:tblPr>
              <a:tblGrid>
                <a:gridCol w="907736"/>
                <a:gridCol w="8089039"/>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c = </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torch.tensor</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(a)</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a += 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print(a, c)</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[4. 4. 4.] tensor([3., 3., 3.], </a:t>
                      </a:r>
                      <a:r>
                        <a:rPr lang="en-GB" altLang="zh-CN" sz="1600" dirty="0" err="1">
                          <a:latin typeface="Times New Roman" panose="02020603050405020304" pitchFamily="18" charset="0"/>
                          <a:cs typeface="Times New Roman" panose="02020603050405020304" pitchFamily="18" charset="0"/>
                        </a:rPr>
                        <a:t>dtype</a:t>
                      </a:r>
                      <a:r>
                        <a:rPr lang="en-GB" altLang="zh-CN" sz="1600" dirty="0">
                          <a:latin typeface="Times New Roman" panose="02020603050405020304" pitchFamily="18" charset="0"/>
                          <a:cs typeface="Times New Roman" panose="02020603050405020304" pitchFamily="18" charset="0"/>
                        </a:rPr>
                        <a:t>=torch.float64)</a:t>
                      </a:r>
                      <a:endParaRPr lang="en-GB" altLang="zh-CN" sz="1600" dirty="0">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2.5</a:t>
            </a:r>
            <a:r>
              <a:rPr lang="zh-CN" altLang="en-US" sz="2800" b="1" dirty="0">
                <a:solidFill>
                  <a:srgbClr val="000000"/>
                </a:solidFill>
                <a:latin typeface="微软雅黑" panose="020B0503020204020204" pitchFamily="34" charset="-122"/>
                <a:ea typeface="微软雅黑" panose="020B0503020204020204" pitchFamily="34" charset="-122"/>
              </a:rPr>
              <a:t> </a:t>
            </a:r>
            <a:r>
              <a:rPr lang="en-US" altLang="zh-CN" sz="2800" b="1" dirty="0">
                <a:solidFill>
                  <a:srgbClr val="000000"/>
                </a:solidFill>
                <a:latin typeface="微软雅黑" panose="020B0503020204020204" pitchFamily="34" charset="-122"/>
                <a:ea typeface="微软雅黑" panose="020B0503020204020204" pitchFamily="34" charset="-122"/>
              </a:rPr>
              <a:t>Tensor on GPU</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5" y="1071475"/>
            <a:ext cx="899677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用方法</a:t>
            </a:r>
            <a:r>
              <a:rPr lang="en-GB" altLang="zh-CN" b="1" dirty="0">
                <a:solidFill>
                  <a:srgbClr val="FF0000"/>
                </a:solidFill>
                <a:latin typeface="微软雅黑" panose="020B0503020204020204" pitchFamily="34" charset="-122"/>
                <a:ea typeface="微软雅黑" panose="020B0503020204020204" pitchFamily="34" charset="-122"/>
              </a:rPr>
              <a:t>to()</a:t>
            </a:r>
            <a:r>
              <a:rPr lang="zh-CN" altLang="en-US" dirty="0">
                <a:latin typeface="微软雅黑" panose="020B0503020204020204" pitchFamily="34" charset="-122"/>
                <a:ea typeface="微软雅黑" panose="020B0503020204020204" pitchFamily="34" charset="-122"/>
              </a:rPr>
              <a:t>可以将</a:t>
            </a:r>
            <a:r>
              <a:rPr lang="en-GB"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在</a:t>
            </a:r>
            <a:r>
              <a:rPr lang="en-GB"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和</a:t>
            </a:r>
            <a:r>
              <a:rPr lang="en-GB" altLang="zh-CN" dirty="0">
                <a:latin typeface="微软雅黑" panose="020B0503020204020204" pitchFamily="34" charset="-122"/>
                <a:ea typeface="微软雅黑" panose="020B0503020204020204" pitchFamily="34" charset="-122"/>
              </a:rPr>
              <a:t>GPU</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需要硬件支持）之间相互移动。</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777845" y="1880717"/>
          <a:ext cx="8996775" cy="2621280"/>
        </p:xfrm>
        <a:graphic>
          <a:graphicData uri="http://schemas.openxmlformats.org/drawingml/2006/table">
            <a:tbl>
              <a:tblPr firstRow="1" bandRow="1">
                <a:tableStyleId>{5C22544A-7EE6-4342-B048-85BDC9FD1C3A}</a:tableStyleId>
              </a:tblPr>
              <a:tblGrid>
                <a:gridCol w="1071975"/>
                <a:gridCol w="7924800"/>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以下代码只有在</a:t>
                      </a:r>
                      <a:r>
                        <a:rPr kumimoji="1" lang="en-US" altLang="zh-CN" sz="16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PyTorch</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GPU</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版本上才会执行</a:t>
                      </a:r>
                      <a:endPar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if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torch.cuda.is_available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device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torch.device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cuda</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GPU</a:t>
                      </a:r>
                      <a:endPar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y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torch.ones_like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device=device)  </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直接创建一个在</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GPU</a:t>
                      </a:r>
                      <a:r>
                        <a:rPr kumimoji="1" lang="zh-CN" altLang="en-US"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上的</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Tensor</a:t>
                      </a:r>
                      <a:endPar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x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x.to</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(device)                       </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等价于 </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.to("</a:t>
                      </a:r>
                      <a:r>
                        <a:rPr kumimoji="1" lang="en-US" altLang="zh-CN" sz="1600" b="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cuda</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z = x + y</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print(z)</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z.to</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cpu</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torch.double</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to()</a:t>
                      </a:r>
                      <a:r>
                        <a:rPr kumimoji="1" lang="zh-CN" altLang="en-US"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还可以同时更改数据类型</a:t>
                      </a:r>
                      <a:endParaRPr kumimoji="1" lang="en-GB" altLang="zh-CN" sz="1600" b="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tensor([[2, 3]], device='cuda:0’)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tensor([[2., 3.]], </a:t>
                      </a:r>
                      <a:r>
                        <a:rPr lang="en-GB" altLang="zh-CN" sz="1600" dirty="0" err="1">
                          <a:latin typeface="Times New Roman" panose="02020603050405020304" pitchFamily="18" charset="0"/>
                          <a:ea typeface="微软雅黑" panose="020B0503020204020204" pitchFamily="34" charset="-122"/>
                          <a:cs typeface="Times New Roman" panose="02020603050405020304" pitchFamily="18" charset="0"/>
                        </a:rPr>
                        <a:t>dtype</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=torch.float64)</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3" name="矩形 2"/>
          <p:cNvSpPr/>
          <p:nvPr/>
        </p:nvSpPr>
        <p:spPr>
          <a:xfrm>
            <a:off x="1883884" y="3933018"/>
            <a:ext cx="3249976" cy="587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右箭头 7"/>
          <p:cNvSpPr/>
          <p:nvPr/>
        </p:nvSpPr>
        <p:spPr>
          <a:xfrm rot="3223961">
            <a:off x="5123066" y="4684160"/>
            <a:ext cx="528362" cy="240890"/>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5640635" y="5088855"/>
            <a:ext cx="2517036" cy="646331"/>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第一条数据位于</a:t>
            </a:r>
            <a:r>
              <a:rPr kumimoji="1" lang="en-US" altLang="zh-CN" dirty="0">
                <a:latin typeface="微软雅黑" panose="020B0503020204020204" pitchFamily="34" charset="-122"/>
                <a:ea typeface="微软雅黑" panose="020B0503020204020204" pitchFamily="34" charset="-122"/>
              </a:rPr>
              <a:t>GPU</a:t>
            </a:r>
            <a:r>
              <a:rPr kumimoji="1" lang="zh-CN" altLang="en-US" dirty="0">
                <a:latin typeface="微软雅黑" panose="020B0503020204020204" pitchFamily="34" charset="-122"/>
                <a:ea typeface="微软雅黑" panose="020B0503020204020204" pitchFamily="34" charset="-122"/>
              </a:rPr>
              <a:t>上</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第二条数据位于</a:t>
            </a:r>
            <a:r>
              <a:rPr kumimoji="1" lang="en-US" altLang="zh-CN" dirty="0">
                <a:latin typeface="微软雅黑" panose="020B0503020204020204" pitchFamily="34" charset="-122"/>
                <a:ea typeface="微软雅黑" panose="020B0503020204020204" pitchFamily="34" charset="-122"/>
              </a:rPr>
              <a:t>CPU</a:t>
            </a:r>
            <a:r>
              <a:rPr kumimoji="1" lang="zh-CN" altLang="en-US" dirty="0">
                <a:latin typeface="微软雅黑" panose="020B0503020204020204" pitchFamily="34" charset="-122"/>
                <a:ea typeface="微软雅黑" panose="020B0503020204020204" pitchFamily="34" charset="-122"/>
              </a:rPr>
              <a:t>上</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2.6 </a:t>
            </a:r>
            <a:r>
              <a:rPr lang="zh-CN" altLang="en-US" sz="2800" b="1" dirty="0">
                <a:solidFill>
                  <a:srgbClr val="000000"/>
                </a:solidFill>
                <a:latin typeface="微软雅黑" panose="020B0503020204020204" pitchFamily="34" charset="-122"/>
                <a:ea typeface="微软雅黑" panose="020B0503020204020204" pitchFamily="34" charset="-122"/>
              </a:rPr>
              <a:t>自动求梯度</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2" name="矩形 1"/>
          <p:cNvSpPr/>
          <p:nvPr/>
        </p:nvSpPr>
        <p:spPr>
          <a:xfrm>
            <a:off x="777846" y="1842950"/>
            <a:ext cx="10005848" cy="923330"/>
          </a:xfrm>
          <a:prstGeom prst="rect">
            <a:avLst/>
          </a:prstGeom>
        </p:spPr>
        <p:txBody>
          <a:bodyPr wrap="square">
            <a:spAutoFit/>
          </a:bodyPr>
          <a:lstStyle/>
          <a:p>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是</a:t>
            </a:r>
            <a:r>
              <a:rPr kumimoji="1" lang="en-GB" altLang="zh-CN" b="1" dirty="0" err="1">
                <a:solidFill>
                  <a:srgbClr val="FF0000"/>
                </a:solidFill>
                <a:latin typeface="微软雅黑" panose="020B0503020204020204" pitchFamily="34" charset="-122"/>
                <a:ea typeface="微软雅黑" panose="020B0503020204020204" pitchFamily="34" charset="-122"/>
              </a:rPr>
              <a:t>autograd</a:t>
            </a:r>
            <a:r>
              <a:rPr kumimoji="1" lang="zh-CN" altLang="en-US" dirty="0">
                <a:latin typeface="微软雅黑" panose="020B0503020204020204" pitchFamily="34" charset="-122"/>
                <a:ea typeface="微软雅黑" panose="020B0503020204020204" pitchFamily="34" charset="-122"/>
              </a:rPr>
              <a:t>包</a:t>
            </a:r>
            <a:r>
              <a:rPr lang="zh-CN" altLang="en-US" dirty="0">
                <a:latin typeface="微软雅黑" panose="020B0503020204020204" pitchFamily="34" charset="-122"/>
                <a:ea typeface="微软雅黑" panose="020B0503020204020204" pitchFamily="34" charset="-122"/>
              </a:rPr>
              <a:t>的核心类，如果将其属性</a:t>
            </a:r>
            <a:r>
              <a:rPr lang="en-US" altLang="zh-CN" b="1" dirty="0">
                <a:solidFill>
                  <a:srgbClr val="FF0000"/>
                </a:solidFill>
                <a:latin typeface="微软雅黑" panose="020B0503020204020204" pitchFamily="34" charset="-122"/>
                <a:ea typeface="微软雅黑" panose="020B0503020204020204" pitchFamily="34" charset="-122"/>
              </a:rPr>
              <a:t>.</a:t>
            </a:r>
            <a:r>
              <a:rPr lang="en-GB" altLang="zh-CN" b="1" dirty="0" err="1">
                <a:solidFill>
                  <a:srgbClr val="FF0000"/>
                </a:solidFill>
                <a:latin typeface="微软雅黑" panose="020B0503020204020204" pitchFamily="34" charset="-122"/>
                <a:ea typeface="微软雅黑" panose="020B0503020204020204" pitchFamily="34" charset="-122"/>
              </a:rPr>
              <a:t>requires_grad</a:t>
            </a:r>
            <a:r>
              <a:rPr lang="zh-CN" altLang="en-US" dirty="0">
                <a:latin typeface="微软雅黑" panose="020B0503020204020204" pitchFamily="34" charset="-122"/>
                <a:ea typeface="微软雅黑" panose="020B0503020204020204" pitchFamily="34" charset="-122"/>
              </a:rPr>
              <a:t>设置为</a:t>
            </a:r>
            <a:r>
              <a:rPr lang="en-GB" altLang="zh-CN" b="1" dirty="0">
                <a:solidFill>
                  <a:srgbClr val="FF0000"/>
                </a:solidFill>
                <a:latin typeface="微软雅黑" panose="020B0503020204020204" pitchFamily="34" charset="-122"/>
                <a:ea typeface="微软雅黑" panose="020B0503020204020204" pitchFamily="34" charset="-122"/>
              </a:rPr>
              <a:t>True</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它将开始追踪</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track)</a:t>
            </a:r>
            <a:r>
              <a:rPr lang="zh-CN" altLang="en-US" dirty="0">
                <a:latin typeface="微软雅黑" panose="020B0503020204020204" pitchFamily="34" charset="-122"/>
                <a:ea typeface="微软雅黑" panose="020B0503020204020204" pitchFamily="34" charset="-122"/>
              </a:rPr>
              <a:t>在其上的所有操作（这样就可以利用链式法则进行梯度传播了）。完成计算后，可以调用</a:t>
            </a:r>
            <a:r>
              <a:rPr lang="en-US" altLang="zh-CN" b="1" dirty="0">
                <a:solidFill>
                  <a:srgbClr val="FF0000"/>
                </a:solidFill>
                <a:latin typeface="微软雅黑" panose="020B0503020204020204" pitchFamily="34" charset="-122"/>
                <a:ea typeface="微软雅黑" panose="020B0503020204020204" pitchFamily="34" charset="-122"/>
              </a:rPr>
              <a:t>.</a:t>
            </a:r>
            <a:r>
              <a:rPr lang="en-GB" altLang="zh-CN" b="1" dirty="0">
                <a:solidFill>
                  <a:srgbClr val="FF0000"/>
                </a:solidFill>
                <a:latin typeface="微软雅黑" panose="020B0503020204020204" pitchFamily="34" charset="-122"/>
                <a:ea typeface="微软雅黑" panose="020B0503020204020204" pitchFamily="34" charset="-122"/>
              </a:rPr>
              <a:t>backward()</a:t>
            </a:r>
            <a:r>
              <a:rPr lang="zh-CN" altLang="en-US" dirty="0">
                <a:latin typeface="微软雅黑" panose="020B0503020204020204" pitchFamily="34" charset="-122"/>
                <a:ea typeface="微软雅黑" panose="020B0503020204020204" pitchFamily="34" charset="-122"/>
              </a:rPr>
              <a:t>来完成所有梯度计算。此</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的梯度将累积到</a:t>
            </a:r>
            <a:r>
              <a:rPr lang="en-US" altLang="zh-CN" b="1" dirty="0">
                <a:solidFill>
                  <a:srgbClr val="FF0000"/>
                </a:solidFill>
                <a:latin typeface="微软雅黑" panose="020B0503020204020204" pitchFamily="34" charset="-122"/>
                <a:ea typeface="微软雅黑" panose="020B0503020204020204" pitchFamily="34" charset="-122"/>
              </a:rPr>
              <a:t>.</a:t>
            </a:r>
            <a:r>
              <a:rPr lang="en-GB" altLang="zh-CN" b="1" dirty="0">
                <a:solidFill>
                  <a:srgbClr val="FF0000"/>
                </a:solidFill>
                <a:latin typeface="微软雅黑" panose="020B0503020204020204" pitchFamily="34" charset="-122"/>
                <a:ea typeface="微软雅黑" panose="020B0503020204020204" pitchFamily="34" charset="-122"/>
              </a:rPr>
              <a:t>grad</a:t>
            </a:r>
            <a:r>
              <a:rPr lang="zh-CN" altLang="en-US" dirty="0">
                <a:latin typeface="微软雅黑" panose="020B0503020204020204" pitchFamily="34" charset="-122"/>
                <a:ea typeface="微软雅黑" panose="020B0503020204020204" pitchFamily="34" charset="-122"/>
              </a:rPr>
              <a:t>属性中。</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777845" y="4330043"/>
            <a:ext cx="10005847" cy="1200329"/>
          </a:xfrm>
          <a:prstGeom prst="rect">
            <a:avLst/>
          </a:prstGeom>
        </p:spPr>
        <p:txBody>
          <a:bodyPr wrap="square">
            <a:spAutoFit/>
          </a:bodyPr>
          <a:lstStyle/>
          <a:p>
            <a:r>
              <a:rPr lang="en-GB" altLang="zh-CN" b="1" dirty="0">
                <a:solidFill>
                  <a:srgbClr val="FF0000"/>
                </a:solidFill>
                <a:latin typeface="微软雅黑" panose="020B0503020204020204" pitchFamily="34" charset="-122"/>
                <a:ea typeface="微软雅黑" panose="020B0503020204020204" pitchFamily="34" charset="-122"/>
              </a:rPr>
              <a:t>Function</a:t>
            </a:r>
            <a:r>
              <a:rPr lang="zh-CN" altLang="en-US" dirty="0">
                <a:latin typeface="微软雅黑" panose="020B0503020204020204" pitchFamily="34" charset="-122"/>
                <a:ea typeface="微软雅黑" panose="020B0503020204020204" pitchFamily="34" charset="-122"/>
              </a:rPr>
              <a:t>是另外一个很重要的类。</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和</a:t>
            </a:r>
            <a:r>
              <a:rPr lang="en-GB" altLang="zh-CN" b="1" dirty="0">
                <a:solidFill>
                  <a:srgbClr val="FF0000"/>
                </a:solidFill>
                <a:latin typeface="微软雅黑" panose="020B0503020204020204" pitchFamily="34" charset="-122"/>
                <a:ea typeface="微软雅黑" panose="020B0503020204020204" pitchFamily="34" charset="-122"/>
              </a:rPr>
              <a:t>Function</a:t>
            </a:r>
            <a:r>
              <a:rPr lang="zh-CN" altLang="en-US" dirty="0">
                <a:latin typeface="微软雅黑" panose="020B0503020204020204" pitchFamily="34" charset="-122"/>
                <a:ea typeface="微软雅黑" panose="020B0503020204020204" pitchFamily="34" charset="-122"/>
              </a:rPr>
              <a:t>互相结合就可以构建一个记录有整个计算过程的有向无环图（</a:t>
            </a:r>
            <a:r>
              <a:rPr lang="en-GB" altLang="zh-CN" dirty="0">
                <a:latin typeface="微软雅黑" panose="020B0503020204020204" pitchFamily="34" charset="-122"/>
                <a:ea typeface="微软雅黑" panose="020B0503020204020204" pitchFamily="34" charset="-122"/>
              </a:rPr>
              <a:t>DAG</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每个</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都有一个</a:t>
            </a:r>
            <a:r>
              <a:rPr lang="en-US" altLang="zh-CN" b="1" dirty="0">
                <a:solidFill>
                  <a:srgbClr val="FF0000"/>
                </a:solidFill>
                <a:latin typeface="微软雅黑" panose="020B0503020204020204" pitchFamily="34" charset="-122"/>
                <a:ea typeface="微软雅黑" panose="020B0503020204020204" pitchFamily="34" charset="-122"/>
              </a:rPr>
              <a:t>.</a:t>
            </a:r>
            <a:r>
              <a:rPr lang="en-GB" altLang="zh-CN" b="1" dirty="0" err="1">
                <a:solidFill>
                  <a:srgbClr val="FF0000"/>
                </a:solidFill>
                <a:latin typeface="微软雅黑" panose="020B0503020204020204" pitchFamily="34" charset="-122"/>
                <a:ea typeface="微软雅黑" panose="020B0503020204020204" pitchFamily="34" charset="-122"/>
              </a:rPr>
              <a:t>grad_fn</a:t>
            </a:r>
            <a:r>
              <a:rPr lang="zh-CN" altLang="en-US" dirty="0">
                <a:latin typeface="微软雅黑" panose="020B0503020204020204" pitchFamily="34" charset="-122"/>
                <a:ea typeface="微软雅黑" panose="020B0503020204020204" pitchFamily="34" charset="-122"/>
              </a:rPr>
              <a:t>属性，该属性即创建该</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的</a:t>
            </a:r>
            <a:r>
              <a:rPr lang="en-GB" altLang="zh-CN" b="1" dirty="0">
                <a:solidFill>
                  <a:srgbClr val="FF0000"/>
                </a:solidFill>
                <a:latin typeface="微软雅黑" panose="020B0503020204020204" pitchFamily="34" charset="-122"/>
                <a:ea typeface="微软雅黑" panose="020B0503020204020204" pitchFamily="34" charset="-122"/>
              </a:rPr>
              <a:t>Function</a:t>
            </a:r>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就是说该</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是不是通过某些运算得到的，若是，则</a:t>
            </a:r>
            <a:r>
              <a:rPr lang="en-GB" altLang="zh-CN" b="1" dirty="0" err="1">
                <a:solidFill>
                  <a:srgbClr val="FF0000"/>
                </a:solidFill>
                <a:latin typeface="微软雅黑" panose="020B0503020204020204" pitchFamily="34" charset="-122"/>
                <a:ea typeface="微软雅黑" panose="020B0503020204020204" pitchFamily="34" charset="-122"/>
              </a:rPr>
              <a:t>grad_fn</a:t>
            </a:r>
            <a:r>
              <a:rPr lang="zh-CN" altLang="en-US" dirty="0">
                <a:latin typeface="微软雅黑" panose="020B0503020204020204" pitchFamily="34" charset="-122"/>
                <a:ea typeface="微软雅黑" panose="020B0503020204020204" pitchFamily="34" charset="-122"/>
              </a:rPr>
              <a:t>返回一个与这些运算相关的对象，否则是</a:t>
            </a:r>
            <a:r>
              <a:rPr lang="en-GB" altLang="zh-CN" dirty="0">
                <a:latin typeface="微软雅黑" panose="020B0503020204020204" pitchFamily="34" charset="-122"/>
                <a:ea typeface="微软雅黑" panose="020B0503020204020204" pitchFamily="34" charset="-122"/>
              </a:rPr>
              <a:t>None</a:t>
            </a:r>
            <a:r>
              <a:rPr lang="zh-CN" altLang="en-GB" dirty="0">
                <a:latin typeface="微软雅黑" panose="020B0503020204020204" pitchFamily="34" charset="-122"/>
                <a:ea typeface="微软雅黑" panose="020B0503020204020204" pitchFamily="34" charset="-122"/>
              </a:rPr>
              <a:t>。</a:t>
            </a:r>
            <a:endParaRPr lang="zh-CN" altLang="en-GB"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77846" y="1014902"/>
            <a:ext cx="10005846" cy="646331"/>
          </a:xfrm>
          <a:prstGeom prst="rect">
            <a:avLst/>
          </a:prstGeom>
          <a:noFill/>
        </p:spPr>
        <p:txBody>
          <a:bodyPr wrap="square" rtlCol="0">
            <a:spAutoFit/>
          </a:bodyPr>
          <a:lstStyle/>
          <a:p>
            <a:r>
              <a:rPr kumimoji="1" lang="zh-CN" altLang="en-US" dirty="0">
                <a:latin typeface="微软雅黑" panose="020B0503020204020204" pitchFamily="34" charset="-122"/>
                <a:ea typeface="微软雅黑" panose="020B0503020204020204" pitchFamily="34" charset="-122"/>
              </a:rPr>
              <a:t>在深度学习中，我们经常需要对函数求梯度（</a:t>
            </a:r>
            <a:r>
              <a:rPr kumimoji="1" lang="en-GB" altLang="zh-CN" dirty="0">
                <a:latin typeface="微软雅黑" panose="020B0503020204020204" pitchFamily="34" charset="-122"/>
                <a:ea typeface="微软雅黑" panose="020B0503020204020204" pitchFamily="34" charset="-122"/>
              </a:rPr>
              <a:t>gradient</a:t>
            </a:r>
            <a:r>
              <a:rPr kumimoji="1" lang="zh-CN" altLang="en-GB" dirty="0">
                <a:latin typeface="微软雅黑" panose="020B0503020204020204" pitchFamily="34" charset="-122"/>
                <a:ea typeface="微软雅黑" panose="020B0503020204020204" pitchFamily="34" charset="-122"/>
              </a:rPr>
              <a:t>）。</a:t>
            </a:r>
            <a:r>
              <a:rPr kumimoji="1" lang="en-GB" altLang="zh-CN" dirty="0" err="1">
                <a:latin typeface="微软雅黑" panose="020B0503020204020204" pitchFamily="34" charset="-122"/>
                <a:ea typeface="微软雅黑" panose="020B0503020204020204" pitchFamily="34" charset="-122"/>
              </a:rPr>
              <a:t>PyTorch</a:t>
            </a:r>
            <a:r>
              <a:rPr kumimoji="1" lang="zh-CN" altLang="en-US" dirty="0">
                <a:latin typeface="微软雅黑" panose="020B0503020204020204" pitchFamily="34" charset="-122"/>
                <a:ea typeface="微软雅黑" panose="020B0503020204020204" pitchFamily="34" charset="-122"/>
              </a:rPr>
              <a:t>提供的</a:t>
            </a:r>
            <a:r>
              <a:rPr kumimoji="1" lang="en-GB" altLang="zh-CN" b="1" dirty="0" err="1">
                <a:solidFill>
                  <a:srgbClr val="FF0000"/>
                </a:solidFill>
                <a:latin typeface="微软雅黑" panose="020B0503020204020204" pitchFamily="34" charset="-122"/>
                <a:ea typeface="微软雅黑" panose="020B0503020204020204" pitchFamily="34" charset="-122"/>
              </a:rPr>
              <a:t>autograd</a:t>
            </a:r>
            <a:r>
              <a:rPr kumimoji="1" lang="zh-CN" altLang="en-US" dirty="0">
                <a:latin typeface="微软雅黑" panose="020B0503020204020204" pitchFamily="34" charset="-122"/>
                <a:ea typeface="微软雅黑" panose="020B0503020204020204" pitchFamily="34" charset="-122"/>
              </a:rPr>
              <a:t>包能够根据输入和前向传播过程自动构建计算图，并执行反向传播。</a:t>
            </a:r>
            <a:endParaRPr kumimoji="1"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777845" y="2947997"/>
            <a:ext cx="10005847"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如果不想要被继续追踪，可以调用</a:t>
            </a:r>
            <a:r>
              <a:rPr lang="en-US" altLang="zh-CN" b="1" dirty="0">
                <a:solidFill>
                  <a:srgbClr val="FF0000"/>
                </a:solidFill>
                <a:latin typeface="微软雅黑" panose="020B0503020204020204" pitchFamily="34" charset="-122"/>
                <a:ea typeface="微软雅黑" panose="020B0503020204020204" pitchFamily="34" charset="-122"/>
              </a:rPr>
              <a:t>.</a:t>
            </a:r>
            <a:r>
              <a:rPr lang="en-GB" altLang="zh-CN" b="1" dirty="0">
                <a:solidFill>
                  <a:srgbClr val="FF0000"/>
                </a:solidFill>
                <a:latin typeface="微软雅黑" panose="020B0503020204020204" pitchFamily="34" charset="-122"/>
                <a:ea typeface="微软雅黑" panose="020B0503020204020204" pitchFamily="34" charset="-122"/>
              </a:rPr>
              <a:t>detach()</a:t>
            </a:r>
            <a:r>
              <a:rPr lang="zh-CN" altLang="en-US" dirty="0">
                <a:latin typeface="微软雅黑" panose="020B0503020204020204" pitchFamily="34" charset="-122"/>
                <a:ea typeface="微软雅黑" panose="020B0503020204020204" pitchFamily="34" charset="-122"/>
              </a:rPr>
              <a:t>将其从追踪记录中分离出来，这样就可以防止将来的计算被追踪，这样梯度就传不过去了。此外，还可以用</a:t>
            </a:r>
            <a:r>
              <a:rPr lang="en-GB" altLang="zh-CN" b="1" dirty="0">
                <a:solidFill>
                  <a:srgbClr val="FF0000"/>
                </a:solidFill>
                <a:latin typeface="微软雅黑" panose="020B0503020204020204" pitchFamily="34" charset="-122"/>
                <a:ea typeface="微软雅黑" panose="020B0503020204020204" pitchFamily="34" charset="-122"/>
              </a:rPr>
              <a:t>with </a:t>
            </a:r>
            <a:r>
              <a:rPr lang="en-GB" altLang="zh-CN" b="1" dirty="0" err="1">
                <a:solidFill>
                  <a:srgbClr val="FF0000"/>
                </a:solidFill>
                <a:latin typeface="微软雅黑" panose="020B0503020204020204" pitchFamily="34" charset="-122"/>
                <a:ea typeface="微软雅黑" panose="020B0503020204020204" pitchFamily="34" charset="-122"/>
              </a:rPr>
              <a:t>torch.no_grad</a:t>
            </a:r>
            <a:r>
              <a:rPr lang="en-GB" altLang="zh-CN" b="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将不想被追踪的操作代码块包裹起来，这种方法在评估模型的时候很常用，因为在评估模型时，我们并不需要计算可训练参数（</a:t>
            </a:r>
            <a:r>
              <a:rPr lang="en-GB" altLang="zh-CN" b="1" dirty="0" err="1">
                <a:solidFill>
                  <a:srgbClr val="FF0000"/>
                </a:solidFill>
                <a:latin typeface="微软雅黑" panose="020B0503020204020204" pitchFamily="34" charset="-122"/>
                <a:ea typeface="微软雅黑" panose="020B0503020204020204" pitchFamily="34" charset="-122"/>
              </a:rPr>
              <a:t>requires_grad</a:t>
            </a:r>
            <a:r>
              <a:rPr lang="en-GB" altLang="zh-CN" b="1" dirty="0">
                <a:solidFill>
                  <a:srgbClr val="FF0000"/>
                </a:solidFill>
                <a:latin typeface="微软雅黑" panose="020B0503020204020204" pitchFamily="34" charset="-122"/>
                <a:ea typeface="微软雅黑" panose="020B0503020204020204" pitchFamily="34" charset="-122"/>
              </a:rPr>
              <a:t>=True</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的梯度。</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2.6 </a:t>
            </a:r>
            <a:r>
              <a:rPr lang="zh-CN" altLang="en-US" sz="2800" b="1" dirty="0">
                <a:solidFill>
                  <a:srgbClr val="000000"/>
                </a:solidFill>
                <a:latin typeface="微软雅黑" panose="020B0503020204020204" pitchFamily="34" charset="-122"/>
                <a:ea typeface="微软雅黑" panose="020B0503020204020204" pitchFamily="34" charset="-122"/>
              </a:rPr>
              <a:t>自动求梯度</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35421" y="956564"/>
            <a:ext cx="1209114" cy="461665"/>
          </a:xfrm>
          <a:prstGeom prst="rect">
            <a:avLst/>
          </a:prstGeom>
          <a:noFill/>
        </p:spPr>
        <p:txBody>
          <a:bodyPr wrap="none" rtlCol="0">
            <a:spAutoFit/>
          </a:bodyPr>
          <a:lstStyle/>
          <a:p>
            <a:r>
              <a:rPr kumimoji="1" lang="en-US" altLang="zh-CN" sz="2400" b="1" dirty="0">
                <a:solidFill>
                  <a:srgbClr val="0000FF"/>
                </a:solidFill>
                <a:latin typeface="微软雅黑" panose="020B0503020204020204" pitchFamily="34" charset="-122"/>
                <a:ea typeface="微软雅黑" panose="020B0503020204020204" pitchFamily="34" charset="-122"/>
              </a:rPr>
              <a:t>Tensor</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35421" y="1528610"/>
            <a:ext cx="4900444"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创建一个</a:t>
            </a:r>
            <a:r>
              <a:rPr lang="en-GB" altLang="zh-CN" b="1" dirty="0">
                <a:solidFill>
                  <a:srgbClr val="FF0000"/>
                </a:solidFill>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并设置</a:t>
            </a:r>
            <a:r>
              <a:rPr lang="en-GB" altLang="zh-CN" b="1" dirty="0" err="1">
                <a:solidFill>
                  <a:srgbClr val="FF0000"/>
                </a:solidFill>
                <a:latin typeface="微软雅黑" panose="020B0503020204020204" pitchFamily="34" charset="-122"/>
                <a:ea typeface="微软雅黑" panose="020B0503020204020204" pitchFamily="34" charset="-122"/>
              </a:rPr>
              <a:t>requires_grad</a:t>
            </a:r>
            <a:r>
              <a:rPr lang="en-GB" altLang="zh-CN" b="1" dirty="0">
                <a:solidFill>
                  <a:srgbClr val="FF0000"/>
                </a:solidFill>
                <a:latin typeface="微软雅黑" panose="020B0503020204020204" pitchFamily="34" charset="-122"/>
                <a:ea typeface="微软雅黑" panose="020B0503020204020204" pitchFamily="34" charset="-122"/>
              </a:rPr>
              <a:t>=True</a:t>
            </a:r>
            <a:r>
              <a:rPr lang="en-US" altLang="zh-CN" dirty="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935421" y="2071590"/>
          <a:ext cx="8996775" cy="1645920"/>
        </p:xfrm>
        <a:graphic>
          <a:graphicData uri="http://schemas.openxmlformats.org/drawingml/2006/table">
            <a:tbl>
              <a:tblPr firstRow="1" bandRow="1">
                <a:tableStyleId>{5C22544A-7EE6-4342-B048-85BDC9FD1C3A}</a:tableStyleId>
              </a:tblPr>
              <a:tblGrid>
                <a:gridCol w="893379"/>
                <a:gridCol w="8103396"/>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torch.ones</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(2, 2,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requires_grad</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=True)</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print(x)</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x.grad_fn</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tensor([[1., 1.],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            [1., 1.]], </a:t>
                      </a:r>
                      <a:r>
                        <a:rPr lang="en-GB" altLang="zh-CN" sz="1600" dirty="0" err="1">
                          <a:latin typeface="Times New Roman" panose="02020603050405020304" pitchFamily="18" charset="0"/>
                          <a:ea typeface="微软雅黑" panose="020B0503020204020204" pitchFamily="34" charset="-122"/>
                          <a:cs typeface="Times New Roman" panose="02020603050405020304" pitchFamily="18" charset="0"/>
                        </a:rPr>
                        <a:t>requires_grad</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=True)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None</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1" name="文本框 10"/>
          <p:cNvSpPr txBox="1"/>
          <p:nvPr/>
        </p:nvSpPr>
        <p:spPr>
          <a:xfrm>
            <a:off x="935421" y="4062733"/>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做运算操作：</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nvGraphicFramePr>
        <p:xfrm>
          <a:off x="935421" y="4606306"/>
          <a:ext cx="8996775" cy="1402080"/>
        </p:xfrm>
        <a:graphic>
          <a:graphicData uri="http://schemas.openxmlformats.org/drawingml/2006/table">
            <a:tbl>
              <a:tblPr firstRow="1" bandRow="1">
                <a:tableStyleId>{5C22544A-7EE6-4342-B048-85BDC9FD1C3A}</a:tableStyleId>
              </a:tblPr>
              <a:tblGrid>
                <a:gridCol w="893379"/>
                <a:gridCol w="8103396"/>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y = x + 2</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print(y)</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y.grad_fn</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tensor([[3., 3.], [3., 3.]], </a:t>
                      </a:r>
                      <a:r>
                        <a:rPr lang="en-GB" altLang="zh-CN" sz="1600" dirty="0" err="1">
                          <a:latin typeface="Times New Roman" panose="02020603050405020304" pitchFamily="18" charset="0"/>
                          <a:cs typeface="Times New Roman" panose="02020603050405020304" pitchFamily="18" charset="0"/>
                        </a:rPr>
                        <a:t>grad_fn</a:t>
                      </a:r>
                      <a:r>
                        <a:rPr lang="en-GB" altLang="zh-CN" sz="1600" dirty="0">
                          <a:latin typeface="Times New Roman" panose="02020603050405020304" pitchFamily="18" charset="0"/>
                          <a:cs typeface="Times New Roman" panose="02020603050405020304" pitchFamily="18" charset="0"/>
                        </a:rPr>
                        <a:t>=&lt;AddBackward0&gt;)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&lt;AddBackward0 object at 0x7fab97795828&gt;</a:t>
                      </a:r>
                      <a:endParaRPr lang="en-GB" altLang="zh-CN" sz="1600" dirty="0">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矩形 1"/>
          <p:cNvSpPr/>
          <p:nvPr/>
        </p:nvSpPr>
        <p:spPr>
          <a:xfrm>
            <a:off x="1853621" y="3404211"/>
            <a:ext cx="735341" cy="3133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右箭头 8"/>
          <p:cNvSpPr/>
          <p:nvPr/>
        </p:nvSpPr>
        <p:spPr>
          <a:xfrm rot="1573099">
            <a:off x="2648044" y="3608729"/>
            <a:ext cx="528362" cy="240890"/>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3119233" y="3768186"/>
            <a:ext cx="3974165" cy="369332"/>
          </a:xfrm>
          <a:prstGeom prst="rect">
            <a:avLst/>
          </a:prstGeom>
        </p:spPr>
        <p:txBody>
          <a:bodyPr wrap="none">
            <a:spAutoFit/>
          </a:bodyPr>
          <a:lstStyle/>
          <a:p>
            <a:r>
              <a:rPr lang="en-GB"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是直接创建的，所以它没有</a:t>
            </a:r>
            <a:r>
              <a:rPr lang="en-GB" altLang="zh-CN" dirty="0" err="1">
                <a:solidFill>
                  <a:srgbClr val="FF0000"/>
                </a:solidFill>
                <a:latin typeface="微软雅黑" panose="020B0503020204020204" pitchFamily="34" charset="-122"/>
                <a:ea typeface="微软雅黑" panose="020B0503020204020204" pitchFamily="34" charset="-122"/>
              </a:rPr>
              <a:t>grad_fn</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1875654" y="5706737"/>
            <a:ext cx="3828008" cy="301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1842604" y="6213840"/>
            <a:ext cx="7924339" cy="369332"/>
          </a:xfrm>
          <a:prstGeom prst="rect">
            <a:avLst/>
          </a:prstGeom>
        </p:spPr>
        <p:txBody>
          <a:bodyPr wrap="square">
            <a:spAutoFit/>
          </a:bodyPr>
          <a:lstStyle/>
          <a:p>
            <a:r>
              <a:rPr lang="en-GB"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是通过一个加法操作创建的，所以它有一个为</a:t>
            </a:r>
            <a:r>
              <a:rPr lang="en-US" altLang="zh-CN" dirty="0">
                <a:solidFill>
                  <a:srgbClr val="FF0000"/>
                </a:solidFill>
                <a:latin typeface="微软雅黑" panose="020B0503020204020204" pitchFamily="34" charset="-122"/>
                <a:ea typeface="微软雅黑" panose="020B0503020204020204" pitchFamily="34" charset="-122"/>
              </a:rPr>
              <a:t>&lt;</a:t>
            </a:r>
            <a:r>
              <a:rPr lang="en-GB" altLang="zh-CN" dirty="0" err="1">
                <a:solidFill>
                  <a:srgbClr val="FF0000"/>
                </a:solidFill>
                <a:latin typeface="微软雅黑" panose="020B0503020204020204" pitchFamily="34" charset="-122"/>
                <a:ea typeface="微软雅黑" panose="020B0503020204020204" pitchFamily="34" charset="-122"/>
              </a:rPr>
              <a:t>AddBackward</a:t>
            </a:r>
            <a:r>
              <a:rPr lang="en-GB" altLang="zh-CN" dirty="0">
                <a:solidFill>
                  <a:srgbClr val="FF0000"/>
                </a:solidFill>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的</a:t>
            </a:r>
            <a:r>
              <a:rPr lang="en-GB" altLang="zh-CN" dirty="0" err="1">
                <a:solidFill>
                  <a:srgbClr val="FF0000"/>
                </a:solidFill>
                <a:latin typeface="微软雅黑" panose="020B0503020204020204" pitchFamily="34" charset="-122"/>
                <a:ea typeface="微软雅黑" panose="020B0503020204020204" pitchFamily="34" charset="-122"/>
              </a:rPr>
              <a:t>grad_fn</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8" name="右弧形箭头 7"/>
          <p:cNvSpPr/>
          <p:nvPr/>
        </p:nvSpPr>
        <p:spPr>
          <a:xfrm>
            <a:off x="1454224" y="5814246"/>
            <a:ext cx="421430" cy="662928"/>
          </a:xfrm>
          <a:prstGeom prst="curved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4"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2.6 </a:t>
            </a:r>
            <a:r>
              <a:rPr lang="zh-CN" altLang="en-US" sz="2800" b="1" dirty="0">
                <a:solidFill>
                  <a:srgbClr val="000000"/>
                </a:solidFill>
                <a:latin typeface="微软雅黑" panose="020B0503020204020204" pitchFamily="34" charset="-122"/>
                <a:ea typeface="微软雅黑" panose="020B0503020204020204" pitchFamily="34" charset="-122"/>
              </a:rPr>
              <a:t>自动求梯度</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35421" y="906170"/>
            <a:ext cx="228299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更复杂的运算操作：</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935421" y="1399334"/>
          <a:ext cx="8996775" cy="1645920"/>
        </p:xfrm>
        <a:graphic>
          <a:graphicData uri="http://schemas.openxmlformats.org/drawingml/2006/table">
            <a:tbl>
              <a:tblPr firstRow="1" bandRow="1">
                <a:tableStyleId>{5C22544A-7EE6-4342-B048-85BDC9FD1C3A}</a:tableStyleId>
              </a:tblPr>
              <a:tblGrid>
                <a:gridCol w="893379"/>
                <a:gridCol w="8103396"/>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3</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z = y * y * 3</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out = </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z.mean</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print(z)</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print(out)</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3</a:t>
                      </a:r>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tensor([[27., 27.], [27., 27.]], </a:t>
                      </a:r>
                      <a:r>
                        <a:rPr lang="en-GB" altLang="zh-CN" sz="1600" dirty="0" err="1">
                          <a:latin typeface="Times New Roman" panose="02020603050405020304" pitchFamily="18" charset="0"/>
                          <a:cs typeface="Times New Roman" panose="02020603050405020304" pitchFamily="18" charset="0"/>
                        </a:rPr>
                        <a:t>grad_fn</a:t>
                      </a:r>
                      <a:r>
                        <a:rPr lang="en-GB" altLang="zh-CN" sz="1600" dirty="0">
                          <a:latin typeface="Times New Roman" panose="02020603050405020304" pitchFamily="18" charset="0"/>
                          <a:cs typeface="Times New Roman" panose="02020603050405020304" pitchFamily="18" charset="0"/>
                        </a:rPr>
                        <a:t>=&lt;MulBackward0&gt;) </a:t>
                      </a:r>
                      <a:endParaRPr lang="en-GB" altLang="zh-C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cs typeface="Times New Roman" panose="02020603050405020304" pitchFamily="18" charset="0"/>
                        </a:rPr>
                        <a:t>tensor(27., </a:t>
                      </a:r>
                      <a:r>
                        <a:rPr lang="en-GB" altLang="zh-CN" sz="1600" dirty="0" err="1">
                          <a:latin typeface="Times New Roman" panose="02020603050405020304" pitchFamily="18" charset="0"/>
                          <a:cs typeface="Times New Roman" panose="02020603050405020304" pitchFamily="18" charset="0"/>
                        </a:rPr>
                        <a:t>grad_fn</a:t>
                      </a:r>
                      <a:r>
                        <a:rPr lang="zh-CN" altLang="en-US" sz="16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rPr>
                        <a:t>&lt;MeanBackward0&gt;)</a:t>
                      </a:r>
                      <a:endParaRPr lang="en-GB" altLang="zh-CN" sz="1600" dirty="0">
                        <a:latin typeface="Times New Roman" panose="02020603050405020304" pitchFamily="18" charset="0"/>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graphicFrame>
        <p:nvGraphicFramePr>
          <p:cNvPr id="12" name="表格 11"/>
          <p:cNvGraphicFramePr>
            <a:graphicFrameLocks noGrp="1"/>
          </p:cNvGraphicFramePr>
          <p:nvPr/>
        </p:nvGraphicFramePr>
        <p:xfrm>
          <a:off x="935421" y="3813382"/>
          <a:ext cx="8996775" cy="2621280"/>
        </p:xfrm>
        <a:graphic>
          <a:graphicData uri="http://schemas.openxmlformats.org/drawingml/2006/table">
            <a:tbl>
              <a:tblPr firstRow="1" bandRow="1">
                <a:tableStyleId>{5C22544A-7EE6-4342-B048-85BDC9FD1C3A}</a:tableStyleId>
              </a:tblPr>
              <a:tblGrid>
                <a:gridCol w="893379"/>
                <a:gridCol w="8103396"/>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torch.randn</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(2, 2)    </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缺失情况下默认 </a:t>
                      </a:r>
                      <a:r>
                        <a:rPr kumimoji="1" lang="en-US" altLang="zh-CN" sz="16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requires_grad</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False</a:t>
                      </a:r>
                      <a:endPar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 = ((a * 3) / (a - 1))</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a.requires_grad</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False</a:t>
                      </a:r>
                      <a:endParaRPr kumimoji="1" lang="en-US" altLang="zh-CN" sz="1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a.requires_grad</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_(True)</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a.requires_grad</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True</a:t>
                      </a:r>
                      <a:endParaRPr kumimoji="1" lang="en-US" altLang="zh-CN" sz="1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 = (a * a).sum()</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b.grad_fn</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False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True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&lt;SumBackward0 object at 0x7fab977a33c8&gt;</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文本框 1"/>
          <p:cNvSpPr txBox="1"/>
          <p:nvPr/>
        </p:nvSpPr>
        <p:spPr>
          <a:xfrm>
            <a:off x="935421" y="3244652"/>
            <a:ext cx="7372724"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通过</a:t>
            </a:r>
            <a:r>
              <a:rPr lang="en-US" altLang="zh-CN" b="1" dirty="0">
                <a:solidFill>
                  <a:srgbClr val="FF0000"/>
                </a:solidFill>
                <a:latin typeface="微软雅黑" panose="020B0503020204020204" pitchFamily="34" charset="-122"/>
                <a:ea typeface="微软雅黑" panose="020B0503020204020204" pitchFamily="34" charset="-122"/>
              </a:rPr>
              <a:t>.</a:t>
            </a:r>
            <a:r>
              <a:rPr lang="en-GB" altLang="zh-CN" b="1" dirty="0" err="1">
                <a:solidFill>
                  <a:srgbClr val="FF0000"/>
                </a:solidFill>
                <a:latin typeface="微软雅黑" panose="020B0503020204020204" pitchFamily="34" charset="-122"/>
                <a:ea typeface="微软雅黑" panose="020B0503020204020204" pitchFamily="34" charset="-122"/>
              </a:rPr>
              <a:t>requires_grad</a:t>
            </a:r>
            <a:r>
              <a:rPr lang="en-GB" altLang="zh-CN" b="1" dirty="0">
                <a:solidFill>
                  <a:srgbClr val="FF0000"/>
                </a:solidFill>
                <a:latin typeface="微软雅黑" panose="020B0503020204020204" pitchFamily="34" charset="-122"/>
                <a:ea typeface="微软雅黑" panose="020B0503020204020204" pitchFamily="34" charset="-122"/>
              </a:rPr>
              <a:t>_()</a:t>
            </a:r>
            <a:r>
              <a:rPr lang="zh-CN" altLang="en-US" dirty="0">
                <a:latin typeface="微软雅黑" panose="020B0503020204020204" pitchFamily="34" charset="-122"/>
                <a:ea typeface="微软雅黑" panose="020B0503020204020204" pitchFamily="34" charset="-122"/>
              </a:rPr>
              <a:t>来用</a:t>
            </a:r>
            <a:r>
              <a:rPr lang="en-GB" altLang="zh-CN" dirty="0">
                <a:latin typeface="微软雅黑" panose="020B0503020204020204" pitchFamily="34" charset="-122"/>
                <a:ea typeface="微软雅黑" panose="020B0503020204020204" pitchFamily="34" charset="-122"/>
              </a:rPr>
              <a:t>in-place</a:t>
            </a:r>
            <a:r>
              <a:rPr lang="zh-CN" altLang="en-US" dirty="0">
                <a:latin typeface="微软雅黑" panose="020B0503020204020204" pitchFamily="34" charset="-122"/>
                <a:ea typeface="微软雅黑" panose="020B0503020204020204" pitchFamily="34" charset="-122"/>
              </a:rPr>
              <a:t>的方式改变</a:t>
            </a:r>
            <a:r>
              <a:rPr lang="en-GB" altLang="zh-CN" b="1" dirty="0" err="1">
                <a:solidFill>
                  <a:srgbClr val="FF0000"/>
                </a:solidFill>
                <a:latin typeface="微软雅黑" panose="020B0503020204020204" pitchFamily="34" charset="-122"/>
                <a:ea typeface="微软雅黑" panose="020B0503020204020204" pitchFamily="34" charset="-122"/>
              </a:rPr>
              <a:t>requires_grad</a:t>
            </a:r>
            <a:r>
              <a:rPr lang="zh-CN" altLang="en-US" dirty="0">
                <a:latin typeface="微软雅黑" panose="020B0503020204020204" pitchFamily="34" charset="-122"/>
                <a:ea typeface="微软雅黑" panose="020B0503020204020204" pitchFamily="34" charset="-122"/>
              </a:rPr>
              <a:t>属性：</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2.6 </a:t>
            </a:r>
            <a:r>
              <a:rPr lang="zh-CN" altLang="en-US" sz="2800" b="1" dirty="0">
                <a:solidFill>
                  <a:srgbClr val="000000"/>
                </a:solidFill>
                <a:latin typeface="微软雅黑" panose="020B0503020204020204" pitchFamily="34" charset="-122"/>
                <a:ea typeface="微软雅黑" panose="020B0503020204020204" pitchFamily="34" charset="-122"/>
              </a:rPr>
              <a:t>自动求梯度</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35421" y="872395"/>
            <a:ext cx="800219" cy="461665"/>
          </a:xfrm>
          <a:prstGeom prst="rect">
            <a:avLst/>
          </a:prstGeom>
          <a:noFill/>
        </p:spPr>
        <p:txBody>
          <a:bodyPr wrap="none" rtlCol="0">
            <a:spAutoFit/>
          </a:bodyPr>
          <a:lstStyle/>
          <a:p>
            <a:r>
              <a:rPr kumimoji="1" lang="zh-CN" altLang="en-US" sz="2400" b="1" dirty="0">
                <a:solidFill>
                  <a:srgbClr val="0000FF"/>
                </a:solidFill>
                <a:latin typeface="微软雅黑" panose="020B0503020204020204" pitchFamily="34" charset="-122"/>
                <a:ea typeface="微软雅黑" panose="020B0503020204020204" pitchFamily="34" charset="-122"/>
              </a:rPr>
              <a:t>梯度</a:t>
            </a:r>
            <a:endParaRPr kumimoji="1" lang="zh-CN" altLang="en-US"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935421" y="1432664"/>
          <a:ext cx="8996775" cy="2377440"/>
        </p:xfrm>
        <a:graphic>
          <a:graphicData uri="http://schemas.openxmlformats.org/drawingml/2006/table">
            <a:tbl>
              <a:tblPr firstRow="1" bandRow="1">
                <a:tableStyleId>{5C22544A-7EE6-4342-B048-85BDC9FD1C3A}</a:tableStyleId>
              </a:tblPr>
              <a:tblGrid>
                <a:gridCol w="1071975"/>
                <a:gridCol w="7924800"/>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torch.ones</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(2, 2,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requires_grad</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=True)</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y = x + 2</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z = y * y * 3</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 </a:t>
                      </a:r>
                      <a:r>
                        <a:rPr kumimoji="1" lang="en-GB"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z.mean</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out.backward</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等价于 </a:t>
                      </a:r>
                      <a:r>
                        <a:rPr kumimoji="1" lang="en-GB" altLang="zh-CN" sz="16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out.backward</a:t>
                      </a:r>
                      <a:r>
                        <a:rPr kumimoji="1" lang="en-GB"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GB" altLang="zh-CN" sz="1600" b="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torch.tensor</a:t>
                      </a:r>
                      <a:r>
                        <a:rPr kumimoji="1" lang="en-GB"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endParaRPr kumimoji="1" lang="en-GB"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GB"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x.grad</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tensor([[4.5000, 4.5000], </a:t>
                      </a:r>
                      <a:b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[4.5000, 4.5000]])</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2" name="文本框 1"/>
              <p:cNvSpPr txBox="1"/>
              <p:nvPr/>
            </p:nvSpPr>
            <p:spPr>
              <a:xfrm>
                <a:off x="2763165" y="4762847"/>
                <a:ext cx="3759812" cy="65800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𝑜</m:t>
                      </m:r>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4</m:t>
                          </m:r>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4</m:t>
                          </m:r>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𝑧</m:t>
                              </m:r>
                            </m:e>
                            <m:sub>
                              <m:r>
                                <a:rPr kumimoji="1" lang="en-US" altLang="zh-CN" b="0" i="1" smtClean="0">
                                  <a:latin typeface="Cambria Math" panose="02040503050406030204" pitchFamily="18" charset="0"/>
                                </a:rPr>
                                <m:t>𝑖</m:t>
                              </m:r>
                            </m:sub>
                          </m:sSub>
                        </m:e>
                      </m:nary>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4</m:t>
                          </m:r>
                        </m:den>
                      </m:f>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1</m:t>
                          </m:r>
                        </m:sub>
                        <m:sup>
                          <m:r>
                            <a:rPr kumimoji="1" lang="en-US" altLang="zh-CN" i="1">
                              <a:latin typeface="Cambria Math" panose="02040503050406030204" pitchFamily="18" charset="0"/>
                            </a:rPr>
                            <m:t>4</m:t>
                          </m:r>
                        </m:sup>
                        <m:e>
                          <m:r>
                            <a:rPr kumimoji="1" lang="en-US" altLang="zh-CN" b="0" i="1" smtClean="0">
                              <a:latin typeface="Cambria Math" panose="02040503050406030204" pitchFamily="18" charset="0"/>
                            </a:rPr>
                            <m:t>3</m:t>
                          </m:r>
                          <m:sSup>
                            <m:sSupPr>
                              <m:ctrlPr>
                                <a:rPr kumimoji="1" lang="en-US" altLang="zh-CN" b="0" i="1" smtClean="0">
                                  <a:latin typeface="Cambria Math" panose="02040503050406030204" pitchFamily="18" charset="0"/>
                                </a:rPr>
                              </m:ctrlPr>
                            </m:sSupPr>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r>
                                <a:rPr kumimoji="1" lang="en-US" altLang="zh-CN" i="1">
                                  <a:latin typeface="Cambria Math" panose="02040503050406030204" pitchFamily="18" charset="0"/>
                                </a:rPr>
                                <m:t>+</m:t>
                              </m:r>
                              <m:r>
                                <a:rPr kumimoji="1" lang="en-US" altLang="zh-CN" i="1">
                                  <a:latin typeface="Cambria Math" panose="02040503050406030204" pitchFamily="18" charset="0"/>
                                </a:rPr>
                                <m:t>2</m:t>
                              </m:r>
                              <m:r>
                                <a:rPr kumimoji="1" lang="en-US" altLang="zh-CN" i="1">
                                  <a:latin typeface="Cambria Math" panose="02040503050406030204" pitchFamily="18" charset="0"/>
                                </a:rPr>
                                <m:t>)</m:t>
                              </m:r>
                            </m:e>
                            <m:sup>
                              <m:r>
                                <a:rPr kumimoji="1" lang="en-US" altLang="zh-CN" b="0" i="1" smtClean="0">
                                  <a:latin typeface="Cambria Math" panose="02040503050406030204" pitchFamily="18" charset="0"/>
                                </a:rPr>
                                <m:t>2</m:t>
                              </m:r>
                            </m:sup>
                          </m:sSup>
                        </m:e>
                      </m:nary>
                    </m:oMath>
                  </m:oMathPara>
                </a14:m>
                <a:endParaRPr kumimoji="1" lang="zh-CN" altLang="en-US" dirty="0">
                  <a:latin typeface="微软雅黑" panose="020B0503020204020204" pitchFamily="34" charset="-122"/>
                  <a:ea typeface="微软雅黑" panose="020B0503020204020204" pitchFamily="34"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2763165" y="4762847"/>
                <a:ext cx="3759812" cy="658001"/>
              </a:xfrm>
              <a:prstGeom prst="rect">
                <a:avLst/>
              </a:prstGeom>
              <a:blipFill rotWithShape="1">
                <a:blip r:embed="rId1"/>
                <a:stretch>
                  <a:fillRect l="-7" t="-53" r="7" b="74"/>
                </a:stretch>
              </a:blipFill>
            </p:spPr>
            <p:txBody>
              <a:bodyPr/>
              <a:lstStyle/>
              <a:p>
                <a:r>
                  <a:rPr lang="zh-CN" altLang="en-US">
                    <a:noFill/>
                  </a:rPr>
                  <a:t> </a:t>
                </a:r>
              </a:p>
            </p:txBody>
          </p:sp>
        </mc:Fallback>
      </mc:AlternateContent>
      <p:sp>
        <p:nvSpPr>
          <p:cNvPr id="3" name="文本框 2"/>
          <p:cNvSpPr txBox="1"/>
          <p:nvPr/>
        </p:nvSpPr>
        <p:spPr>
          <a:xfrm>
            <a:off x="935421" y="4295211"/>
            <a:ext cx="1883849" cy="369332"/>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令</a:t>
            </a:r>
            <a:r>
              <a:rPr kumimoji="1" lang="en-US" altLang="zh-CN" b="1" dirty="0">
                <a:solidFill>
                  <a:srgbClr val="FF0000"/>
                </a:solidFill>
                <a:latin typeface="微软雅黑" panose="020B0503020204020204" pitchFamily="34" charset="-122"/>
                <a:ea typeface="微软雅黑" panose="020B0503020204020204" pitchFamily="34" charset="-122"/>
              </a:rPr>
              <a:t>out</a:t>
            </a:r>
            <a:r>
              <a:rPr kumimoji="1" lang="zh-CN" altLang="en-US" dirty="0">
                <a:latin typeface="微软雅黑" panose="020B0503020204020204" pitchFamily="34" charset="-122"/>
                <a:ea typeface="微软雅黑" panose="020B0503020204020204" pitchFamily="34" charset="-122"/>
              </a:rPr>
              <a:t>为</a:t>
            </a:r>
            <a:r>
              <a:rPr kumimoji="1" lang="en-US" altLang="zh-CN" i="1" dirty="0">
                <a:latin typeface="微软雅黑" panose="020B0503020204020204" pitchFamily="34" charset="-122"/>
                <a:ea typeface="微软雅黑" panose="020B0503020204020204" pitchFamily="34" charset="-122"/>
              </a:rPr>
              <a:t>o</a:t>
            </a:r>
            <a:r>
              <a:rPr kumimoji="1" lang="zh-CN" altLang="en-US" i="1"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因为</a:t>
            </a:r>
            <a:endParaRPr kumimoji="1" lang="zh-CN" altLang="en-US" i="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35421" y="5455374"/>
            <a:ext cx="646331" cy="369332"/>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所以</a:t>
            </a:r>
            <a:endParaRPr kumimoji="1"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3" name="文本框 12"/>
              <p:cNvSpPr txBox="1"/>
              <p:nvPr/>
            </p:nvSpPr>
            <p:spPr>
              <a:xfrm>
                <a:off x="3697684" y="5824706"/>
                <a:ext cx="1890774" cy="6900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d>
                            <m:dPr>
                              <m:begChr m:val=""/>
                              <m:endChr m:val="|"/>
                              <m:ctrlPr>
                                <a:rPr kumimoji="1" lang="en-US" altLang="zh-CN" i="1">
                                  <a:latin typeface="Cambria Math" panose="02040503050406030204" pitchFamily="18" charset="0"/>
                                </a:rPr>
                              </m:ctrlPr>
                            </m:dPr>
                            <m:e>
                              <m:f>
                                <m:fPr>
                                  <m:ctrlPr>
                                    <a:rPr kumimoji="1" lang="en-US" altLang="zh-CN" i="1">
                                      <a:latin typeface="Cambria Math" panose="02040503050406030204" pitchFamily="18" charset="0"/>
                                    </a:rPr>
                                  </m:ctrlPr>
                                </m:fPr>
                                <m:num>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𝑜</m:t>
                                  </m:r>
                                </m:num>
                                <m:den>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𝑥</m:t>
                                      </m:r>
                                    </m:e>
                                    <m:sub>
                                      <m:r>
                                        <a:rPr kumimoji="1" lang="en-US" altLang="zh-CN" i="1">
                                          <a:latin typeface="Cambria Math" panose="02040503050406030204" pitchFamily="18" charset="0"/>
                                          <a:ea typeface="Cambria Math" panose="02040503050406030204" pitchFamily="18" charset="0"/>
                                        </a:rPr>
                                        <m:t>𝑖</m:t>
                                      </m:r>
                                    </m:sub>
                                  </m:sSub>
                                </m:den>
                              </m:f>
                            </m:e>
                          </m:d>
                        </m:e>
                        <m:sub>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9</m:t>
                          </m:r>
                        </m:num>
                        <m:den>
                          <m:r>
                            <a:rPr kumimoji="1" lang="en-US" altLang="zh-CN" b="0" i="1" smtClean="0">
                              <a:latin typeface="Cambria Math" panose="02040503050406030204" pitchFamily="18" charset="0"/>
                            </a:rPr>
                            <m:t>2</m:t>
                          </m:r>
                        </m:den>
                      </m:f>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4</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5</m:t>
                      </m:r>
                    </m:oMath>
                  </m:oMathPara>
                </a14:m>
                <a:endParaRPr kumimoji="1" lang="zh-CN" altLang="en-US" dirty="0">
                  <a:latin typeface="微软雅黑" panose="020B0503020204020204" pitchFamily="34" charset="-122"/>
                  <a:ea typeface="微软雅黑" panose="020B0503020204020204" pitchFamily="3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3697684" y="5824706"/>
                <a:ext cx="1890774" cy="690061"/>
              </a:xfrm>
              <a:prstGeom prst="rect">
                <a:avLst/>
              </a:prstGeom>
              <a:blipFill rotWithShape="1">
                <a:blip r:embed="rId2"/>
                <a:stretch>
                  <a:fillRect l="-4" t="-70" r="-3401" b="44"/>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21422"/>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1.1 </a:t>
            </a:r>
            <a:r>
              <a:rPr lang="en-US" altLang="zh-CN" sz="2800" b="1" dirty="0" err="1">
                <a:solidFill>
                  <a:srgbClr val="000000"/>
                </a:solidFill>
                <a:latin typeface="微软雅黑" panose="020B0503020204020204" pitchFamily="34" charset="-122"/>
                <a:ea typeface="微软雅黑" panose="020B0503020204020204" pitchFamily="34" charset="-122"/>
              </a:rPr>
              <a:t>Anoconda</a:t>
            </a:r>
            <a:r>
              <a:rPr lang="zh-CN" altLang="en-US" sz="2800" b="1" dirty="0">
                <a:solidFill>
                  <a:srgbClr val="000000"/>
                </a:solidFill>
                <a:latin typeface="微软雅黑" panose="020B0503020204020204" pitchFamily="34" charset="-122"/>
                <a:ea typeface="微软雅黑" panose="020B0503020204020204" pitchFamily="34" charset="-122"/>
              </a:rPr>
              <a:t>安装</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6" y="1058049"/>
            <a:ext cx="10767831" cy="1932313"/>
          </a:xfrm>
          <a:prstGeom prst="rect">
            <a:avLst/>
          </a:prstGeom>
          <a:noFill/>
        </p:spPr>
        <p:txBody>
          <a:bodyPr wrap="square" rtlCol="0">
            <a:noAutofit/>
          </a:bodyPr>
          <a:lstStyle/>
          <a:p>
            <a:r>
              <a:rPr lang="en-US" altLang="zh-CN" b="1" dirty="0">
                <a:latin typeface="微软雅黑" panose="020B0503020204020204" pitchFamily="34" charset="-122"/>
                <a:ea typeface="微软雅黑" panose="020B0503020204020204" pitchFamily="34" charset="-122"/>
              </a:rPr>
              <a:t>Anaconda</a:t>
            </a:r>
            <a:r>
              <a:rPr lang="zh-CN" altLang="en-US" dirty="0">
                <a:latin typeface="微软雅黑" panose="020B0503020204020204" pitchFamily="34" charset="-122"/>
                <a:ea typeface="微软雅黑" panose="020B0503020204020204" pitchFamily="34" charset="-122"/>
              </a:rPr>
              <a:t>是一个用于科学计算的</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发行版，支持</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Window</a:t>
            </a:r>
            <a:r>
              <a:rPr lang="zh-CN" altLang="en-US" dirty="0">
                <a:latin typeface="微软雅黑" panose="020B0503020204020204" pitchFamily="34" charset="-122"/>
                <a:ea typeface="微软雅黑" panose="020B0503020204020204" pitchFamily="34" charset="-122"/>
              </a:rPr>
              <a:t>系统，提供了包管理</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与环境管理的功能，可以很方便地解决</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并存、切换，以及各种第三方包安装的问题。</a:t>
            </a:r>
            <a:endParaRPr lang="en-US" altLang="zh-CN" dirty="0">
              <a:latin typeface="微软雅黑" panose="020B0503020204020204" pitchFamily="34" charset="-122"/>
              <a:ea typeface="微软雅黑" panose="020B0503020204020204" pitchFamily="34" charset="-122"/>
            </a:endParaRPr>
          </a:p>
          <a:p>
            <a:endParaRPr lang="en-US" altLang="zh-CN" sz="2800" dirty="0">
              <a:solidFill>
                <a:srgbClr val="00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可以直接从 </a:t>
            </a:r>
            <a:r>
              <a:rPr lang="en-US" altLang="zh-CN" dirty="0">
                <a:latin typeface="微软雅黑" panose="020B0503020204020204" pitchFamily="34" charset="-122"/>
                <a:ea typeface="微软雅黑" panose="020B0503020204020204" pitchFamily="34" charset="-122"/>
              </a:rPr>
              <a:t>Anaconda</a:t>
            </a:r>
            <a:r>
              <a:rPr lang="zh-CN" altLang="en-US" dirty="0">
                <a:latin typeface="微软雅黑" panose="020B0503020204020204" pitchFamily="34" charset="-122"/>
                <a:ea typeface="微软雅黑" panose="020B0503020204020204" pitchFamily="34" charset="-122"/>
              </a:rPr>
              <a:t>官网</a:t>
            </a:r>
            <a:r>
              <a:rPr lang="en-US" altLang="zh-CN" baseline="30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下载，但因为</a:t>
            </a:r>
            <a:r>
              <a:rPr lang="en-US" altLang="zh-CN" dirty="0">
                <a:latin typeface="微软雅黑" panose="020B0503020204020204" pitchFamily="34" charset="-122"/>
                <a:ea typeface="微软雅黑" panose="020B0503020204020204" pitchFamily="34" charset="-122"/>
              </a:rPr>
              <a:t>Anaconda</a:t>
            </a:r>
            <a:r>
              <a:rPr lang="zh-CN" altLang="en-US" dirty="0">
                <a:latin typeface="微软雅黑" panose="020B0503020204020204" pitchFamily="34" charset="-122"/>
                <a:ea typeface="微软雅黑" panose="020B0503020204020204" pitchFamily="34" charset="-122"/>
              </a:rPr>
              <a:t>的服务器在国外，所以下载速度会很慢，这里</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推荐使用清华的镜像</a:t>
            </a:r>
            <a:r>
              <a:rPr lang="en-US" altLang="zh-CN" baseline="30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来下载。选择合适你的版本下载，这里选择</a:t>
            </a:r>
            <a:r>
              <a:rPr lang="en-US" altLang="zh-CN" b="1" dirty="0">
                <a:solidFill>
                  <a:srgbClr val="FF0000"/>
                </a:solidFill>
                <a:latin typeface="微软雅黑" panose="020B0503020204020204" pitchFamily="34" charset="-122"/>
                <a:ea typeface="微软雅黑" panose="020B0503020204020204" pitchFamily="34" charset="-122"/>
              </a:rPr>
              <a:t>Anaconda2020.02-Windowsx86_</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64.exe</a:t>
            </a:r>
            <a:r>
              <a:rPr lang="zh-CN" altLang="en-US" dirty="0">
                <a:latin typeface="微软雅黑" panose="020B0503020204020204" pitchFamily="34" charset="-122"/>
                <a:ea typeface="微软雅黑" panose="020B0503020204020204" pitchFamily="34" charset="-122"/>
              </a:rPr>
              <a:t>版本</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1657350" y="3660385"/>
            <a:ext cx="8877300" cy="1647825"/>
            <a:chOff x="1058507" y="4232181"/>
            <a:chExt cx="8877300" cy="1647825"/>
          </a:xfrm>
        </p:grpSpPr>
        <p:pic>
          <p:nvPicPr>
            <p:cNvPr id="7" name="图片 6"/>
            <p:cNvPicPr>
              <a:picLocks noChangeAspect="1"/>
            </p:cNvPicPr>
            <p:nvPr/>
          </p:nvPicPr>
          <p:blipFill>
            <a:blip r:embed="rId1"/>
            <a:stretch>
              <a:fillRect/>
            </a:stretch>
          </p:blipFill>
          <p:spPr>
            <a:xfrm>
              <a:off x="1058507" y="4232181"/>
              <a:ext cx="8877300" cy="1647825"/>
            </a:xfrm>
            <a:prstGeom prst="rect">
              <a:avLst/>
            </a:prstGeom>
          </p:spPr>
        </p:pic>
        <p:sp>
          <p:nvSpPr>
            <p:cNvPr id="8" name="矩形 7"/>
            <p:cNvSpPr/>
            <p:nvPr/>
          </p:nvSpPr>
          <p:spPr>
            <a:xfrm>
              <a:off x="1215614" y="5056094"/>
              <a:ext cx="8563087" cy="3012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777846" y="5978233"/>
            <a:ext cx="4700326" cy="523220"/>
          </a:xfrm>
          <a:prstGeom prst="rect">
            <a:avLst/>
          </a:prstGeom>
          <a:noFill/>
        </p:spPr>
        <p:txBody>
          <a:bodyPr wrap="none" rtlCol="0">
            <a:spAutoFit/>
          </a:bodyPr>
          <a:lstStyle/>
          <a:p>
            <a:r>
              <a:rPr lang="en-GB" altLang="zh-CN" sz="1400" dirty="0"/>
              <a:t>[1] </a:t>
            </a:r>
            <a:r>
              <a:rPr lang="en-US" altLang="zh-CN" sz="1400" dirty="0">
                <a:hlinkClick r:id="rId2"/>
              </a:rPr>
              <a:t>https://www.anaconda.com/</a:t>
            </a:r>
            <a:endParaRPr lang="en-US" altLang="zh-CN" sz="1400" dirty="0"/>
          </a:p>
          <a:p>
            <a:r>
              <a:rPr kumimoji="1" lang="en-US" altLang="zh-CN" sz="1400" dirty="0"/>
              <a:t>[2] </a:t>
            </a:r>
            <a:r>
              <a:rPr lang="en-US" altLang="zh-CN" sz="1400" dirty="0">
                <a:hlinkClick r:id="rId3"/>
              </a:rPr>
              <a:t>https://mirrors.tuna.tsinghua.edu.cn/anaconda/archive/</a:t>
            </a:r>
            <a:endParaRPr kumimoji="1" lang="zh-CN" alt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2.6</a:t>
            </a:r>
            <a:r>
              <a:rPr lang="en-US" altLang="zh-CN" sz="2800" b="1" dirty="0">
                <a:solidFill>
                  <a:srgbClr val="000000"/>
                </a:solidFill>
                <a:latin typeface="微软雅黑" panose="020B0503020204020204" pitchFamily="34" charset="-122"/>
                <a:ea typeface="微软雅黑" panose="020B0503020204020204" pitchFamily="34" charset="-122"/>
              </a:rPr>
              <a:t> </a:t>
            </a:r>
            <a:r>
              <a:rPr lang="zh-CN" altLang="en-US" sz="2800" b="1" dirty="0">
                <a:solidFill>
                  <a:srgbClr val="000000"/>
                </a:solidFill>
                <a:latin typeface="微软雅黑" panose="020B0503020204020204" pitchFamily="34" charset="-122"/>
                <a:ea typeface="微软雅黑" panose="020B0503020204020204" pitchFamily="34" charset="-122"/>
              </a:rPr>
              <a:t>自动求梯度</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1072056" y="2022559"/>
          <a:ext cx="8996775" cy="3596640"/>
        </p:xfrm>
        <a:graphic>
          <a:graphicData uri="http://schemas.openxmlformats.org/drawingml/2006/table">
            <a:tbl>
              <a:tblPr firstRow="1" bandRow="1">
                <a:tableStyleId>{5C22544A-7EE6-4342-B048-85BDC9FD1C3A}</a:tableStyleId>
              </a:tblPr>
              <a:tblGrid>
                <a:gridCol w="910980"/>
                <a:gridCol w="8085795"/>
              </a:tblGrid>
              <a:tr h="37084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再来反向传播一次，注意</a:t>
                      </a:r>
                      <a:r>
                        <a:rPr kumimoji="1" lang="en-US" altLang="zh-CN"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grad</a:t>
                      </a:r>
                      <a:r>
                        <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是累加的</a:t>
                      </a:r>
                      <a:endParaRPr kumimoji="1" lang="zh-CN" altLang="en-US" sz="16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out2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x.sum</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out2.backward()</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x.grad</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out3 = </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x.sum</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x.grad.data.zero</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_()</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out3.backward()</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x.grad</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0">
                <a:tc>
                  <a:txBody>
                    <a:bodyPr/>
                    <a:lstStyle/>
                    <a:p>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GB"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tensor([[5.5000, 5.5000], </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[5.5000, 5.5000]])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tensor([[1., 1.], </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latin typeface="Times New Roman" panose="02020603050405020304" pitchFamily="18" charset="0"/>
                          <a:ea typeface="微软雅黑" panose="020B0503020204020204" pitchFamily="34" charset="-122"/>
                          <a:cs typeface="Times New Roman" panose="02020603050405020304" pitchFamily="18" charset="0"/>
                        </a:rPr>
                        <a:t>[1., 1.]])</a:t>
                      </a:r>
                      <a:endParaRPr lang="en-GB" altLang="zh-CN" sz="160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4" name="文本框 3"/>
          <p:cNvSpPr txBox="1"/>
          <p:nvPr/>
        </p:nvSpPr>
        <p:spPr>
          <a:xfrm>
            <a:off x="1072056" y="1008993"/>
            <a:ext cx="8303172"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注意：</a:t>
            </a:r>
            <a:r>
              <a:rPr lang="en-GB" altLang="zh-CN" dirty="0">
                <a:latin typeface="微软雅黑" panose="020B0503020204020204" pitchFamily="34" charset="-122"/>
                <a:ea typeface="微软雅黑" panose="020B0503020204020204" pitchFamily="34" charset="-122"/>
              </a:rPr>
              <a:t>grad</a:t>
            </a:r>
            <a:r>
              <a:rPr lang="zh-CN" altLang="en-US" dirty="0">
                <a:latin typeface="微软雅黑" panose="020B0503020204020204" pitchFamily="34" charset="-122"/>
                <a:ea typeface="微软雅黑" panose="020B0503020204020204" pitchFamily="34" charset="-122"/>
              </a:rPr>
              <a:t>在反向传播过程中是</a:t>
            </a:r>
            <a:r>
              <a:rPr lang="zh-CN" altLang="en-US" b="1" dirty="0">
                <a:solidFill>
                  <a:srgbClr val="FF0000"/>
                </a:solidFill>
                <a:latin typeface="微软雅黑" panose="020B0503020204020204" pitchFamily="34" charset="-122"/>
                <a:ea typeface="微软雅黑" panose="020B0503020204020204" pitchFamily="34" charset="-122"/>
              </a:rPr>
              <a:t>累加</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rPr>
              <a:t>accumulated)</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这意味着每一次运行反向传播，梯度都会累加之前的梯度，所以一般在反向传播之前都需要把梯度</a:t>
            </a:r>
            <a:r>
              <a:rPr lang="zh-CN" altLang="en-US" b="1" dirty="0">
                <a:solidFill>
                  <a:srgbClr val="FF0000"/>
                </a:solidFill>
                <a:latin typeface="微软雅黑" panose="020B0503020204020204" pitchFamily="34" charset="-122"/>
                <a:ea typeface="微软雅黑" panose="020B0503020204020204" pitchFamily="34" charset="-122"/>
              </a:rPr>
              <a:t>清零</a:t>
            </a:r>
            <a:r>
              <a:rPr lang="zh-CN" altLang="en-US" dirty="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2016086" y="4318609"/>
            <a:ext cx="2610997" cy="13005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右箭头 6"/>
          <p:cNvSpPr/>
          <p:nvPr/>
        </p:nvSpPr>
        <p:spPr>
          <a:xfrm>
            <a:off x="4752805" y="4453184"/>
            <a:ext cx="528362" cy="240890"/>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5395872" y="4388963"/>
            <a:ext cx="2492990" cy="369332"/>
          </a:xfrm>
          <a:prstGeom prst="rect">
            <a:avLst/>
          </a:prstGeom>
          <a:noFill/>
        </p:spPr>
        <p:txBody>
          <a:bodyPr wrap="none" rtlCol="0">
            <a:spAutoFit/>
          </a:bodyPr>
          <a:lstStyle/>
          <a:p>
            <a:r>
              <a:rPr kumimoji="1" lang="zh-CN" altLang="en-US" dirty="0">
                <a:solidFill>
                  <a:srgbClr val="FF0000"/>
                </a:solidFill>
              </a:rPr>
              <a:t>梯度未清零，累加梯度</a:t>
            </a:r>
            <a:endParaRPr kumimoji="1" lang="en-US" altLang="zh-CN" dirty="0">
              <a:solidFill>
                <a:srgbClr val="FF0000"/>
              </a:solidFill>
            </a:endParaRPr>
          </a:p>
        </p:txBody>
      </p:sp>
      <p:sp>
        <p:nvSpPr>
          <p:cNvPr id="5" name="文本框 4"/>
          <p:cNvSpPr txBox="1"/>
          <p:nvPr/>
        </p:nvSpPr>
        <p:spPr>
          <a:xfrm>
            <a:off x="5395872" y="5199808"/>
            <a:ext cx="2701381" cy="369332"/>
          </a:xfrm>
          <a:prstGeom prst="rect">
            <a:avLst/>
          </a:prstGeom>
          <a:noFill/>
        </p:spPr>
        <p:txBody>
          <a:bodyPr wrap="none" rtlCol="0">
            <a:spAutoFit/>
          </a:bodyPr>
          <a:lstStyle/>
          <a:p>
            <a:r>
              <a:rPr kumimoji="1" lang="zh-CN" altLang="en-US" dirty="0">
                <a:solidFill>
                  <a:srgbClr val="FF0000"/>
                </a:solidFill>
              </a:rPr>
              <a:t>梯度清零后，</a:t>
            </a:r>
            <a:r>
              <a:rPr kumimoji="1" lang="en-US" altLang="zh-CN" dirty="0">
                <a:solidFill>
                  <a:srgbClr val="FF0000"/>
                </a:solidFill>
              </a:rPr>
              <a:t>x</a:t>
            </a:r>
            <a:r>
              <a:rPr kumimoji="1" lang="zh-CN" altLang="en-US" dirty="0">
                <a:solidFill>
                  <a:srgbClr val="FF0000"/>
                </a:solidFill>
              </a:rPr>
              <a:t>的梯度为</a:t>
            </a:r>
            <a:r>
              <a:rPr kumimoji="1" lang="en-US" altLang="zh-CN" dirty="0">
                <a:solidFill>
                  <a:srgbClr val="FF0000"/>
                </a:solidFill>
              </a:rPr>
              <a:t>1</a:t>
            </a:r>
            <a:endParaRPr kumimoji="1" lang="zh-CN" altLang="en-US" dirty="0">
              <a:solidFill>
                <a:srgbClr val="FF0000"/>
              </a:solidFill>
            </a:endParaRPr>
          </a:p>
        </p:txBody>
      </p:sp>
      <p:sp>
        <p:nvSpPr>
          <p:cNvPr id="9" name="右箭头 8"/>
          <p:cNvSpPr/>
          <p:nvPr/>
        </p:nvSpPr>
        <p:spPr>
          <a:xfrm>
            <a:off x="4752805" y="5264029"/>
            <a:ext cx="528362" cy="240890"/>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2.6 </a:t>
            </a:r>
            <a:r>
              <a:rPr lang="zh-CN" altLang="en-US" sz="2800" b="1" dirty="0">
                <a:solidFill>
                  <a:srgbClr val="000000"/>
                </a:solidFill>
                <a:latin typeface="微软雅黑" panose="020B0503020204020204" pitchFamily="34" charset="-122"/>
                <a:ea typeface="微软雅黑" panose="020B0503020204020204" pitchFamily="34" charset="-122"/>
              </a:rPr>
              <a:t>自动求梯度</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6" y="1014094"/>
            <a:ext cx="9438289" cy="923330"/>
          </a:xfrm>
          <a:prstGeom prst="rect">
            <a:avLst/>
          </a:prstGeom>
          <a:noFill/>
          <a:ln w="19050">
            <a:solidFill>
              <a:schemeClr val="accent2">
                <a:lumMod val="75000"/>
              </a:schemeClr>
            </a:solidFill>
          </a:ln>
        </p:spPr>
        <p:txBody>
          <a:bodyPr wrap="square" rtlCol="0">
            <a:spAutoFit/>
          </a:bodyPr>
          <a:lstStyle/>
          <a:p>
            <a:r>
              <a:rPr lang="zh-CN" altLang="en-US" dirty="0">
                <a:latin typeface="微软雅黑" panose="020B0503020204020204" pitchFamily="34" charset="-122"/>
                <a:ea typeface="微软雅黑" panose="020B0503020204020204" pitchFamily="34" charset="-122"/>
              </a:rPr>
              <a:t>注意在</a:t>
            </a:r>
            <a:r>
              <a:rPr lang="en-GB" altLang="zh-CN" b="1" dirty="0" err="1">
                <a:solidFill>
                  <a:srgbClr val="FF0000"/>
                </a:solidFill>
                <a:latin typeface="微软雅黑" panose="020B0503020204020204" pitchFamily="34" charset="-122"/>
                <a:ea typeface="微软雅黑" panose="020B0503020204020204" pitchFamily="34" charset="-122"/>
              </a:rPr>
              <a:t>y.backward</a:t>
            </a:r>
            <a:r>
              <a:rPr lang="en-GB" altLang="zh-CN" b="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时，如果</a:t>
            </a:r>
            <a:r>
              <a:rPr lang="en-GB"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是标量，则不需要为</a:t>
            </a:r>
            <a:r>
              <a:rPr lang="en-GB" altLang="zh-CN" b="1" dirty="0">
                <a:solidFill>
                  <a:srgbClr val="FF0000"/>
                </a:solidFill>
                <a:latin typeface="微软雅黑" panose="020B0503020204020204" pitchFamily="34" charset="-122"/>
                <a:ea typeface="微软雅黑" panose="020B0503020204020204" pitchFamily="34" charset="-122"/>
              </a:rPr>
              <a:t>backward()</a:t>
            </a:r>
            <a:r>
              <a:rPr lang="zh-CN" altLang="en-US" dirty="0">
                <a:latin typeface="微软雅黑" panose="020B0503020204020204" pitchFamily="34" charset="-122"/>
                <a:ea typeface="微软雅黑" panose="020B0503020204020204" pitchFamily="34" charset="-122"/>
              </a:rPr>
              <a:t>传入任何参数；否则，需要传入一个与</a:t>
            </a:r>
            <a:r>
              <a:rPr lang="en-GB"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同形的</a:t>
            </a:r>
            <a:r>
              <a:rPr lang="en-GB"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。这样的原因简单来说就是为了避免向量（甚至更高维张量）对张量求导，因此转换成标量对张量进行求导。</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777845" y="2210873"/>
                <a:ext cx="9438290" cy="1964961"/>
              </a:xfrm>
              <a:prstGeom prst="rect">
                <a:avLst/>
              </a:prstGeom>
            </p:spPr>
            <p:txBody>
              <a:bodyPr wrap="square">
                <a:spAutoFit/>
              </a:bodyPr>
              <a:lstStyle/>
              <a:p>
                <a:pPr marL="285750" indent="-285750">
                  <a:lnSpc>
                    <a:spcPct val="150000"/>
                  </a:lnSpc>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举例</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假设形状为</a:t>
                </a:r>
                <a14:m>
                  <m:oMath xmlns:m="http://schemas.openxmlformats.org/officeDocument/2006/math">
                    <m:r>
                      <a:rPr lang="en-GB" altLang="zh-CN" b="1" i="1" dirty="0" smtClean="0">
                        <a:solidFill>
                          <a:srgbClr val="FF0000"/>
                        </a:solidFill>
                        <a:latin typeface="Cambria Math" panose="02040503050406030204" pitchFamily="18" charset="0"/>
                        <a:ea typeface="微软雅黑" panose="020B0503020204020204" pitchFamily="34" charset="-122"/>
                      </a:rPr>
                      <m:t>𝒎</m:t>
                    </m:r>
                    <m:r>
                      <a:rPr lang="en-GB" altLang="zh-CN" b="1" i="1" dirty="0" smtClean="0">
                        <a:solidFill>
                          <a:srgbClr val="FF0000"/>
                        </a:solidFill>
                        <a:latin typeface="Cambria Math" panose="02040503050406030204" pitchFamily="18" charset="0"/>
                        <a:ea typeface="Cambria Math" panose="02040503050406030204" pitchFamily="18" charset="0"/>
                      </a:rPr>
                      <m:t>×</m:t>
                    </m:r>
                    <m:r>
                      <a:rPr lang="en-GB" altLang="zh-CN" b="1" i="1" dirty="0">
                        <a:solidFill>
                          <a:srgbClr val="FF0000"/>
                        </a:solidFill>
                        <a:latin typeface="Cambria Math" panose="02040503050406030204" pitchFamily="18" charset="0"/>
                        <a:ea typeface="微软雅黑" panose="020B0503020204020204" pitchFamily="34" charset="-122"/>
                      </a:rPr>
                      <m:t>𝒏</m:t>
                    </m:r>
                    <m:r>
                      <a:rPr lang="en-GB" altLang="zh-CN" b="1" i="1" dirty="0">
                        <a:solidFill>
                          <a:srgbClr val="FF0000"/>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的矩阵</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𝐗</m:t>
                    </m:r>
                  </m:oMath>
                </a14:m>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经过运算得到了</a:t>
                </a:r>
                <a14:m>
                  <m:oMath xmlns:m="http://schemas.openxmlformats.org/officeDocument/2006/math">
                    <m:r>
                      <a:rPr lang="en-US" altLang="zh-CN" b="1" i="1" dirty="0" smtClean="0">
                        <a:solidFill>
                          <a:srgbClr val="FF0000"/>
                        </a:solidFill>
                        <a:latin typeface="Cambria Math" panose="02040503050406030204" pitchFamily="18" charset="0"/>
                        <a:ea typeface="Cambria Math" panose="02040503050406030204" pitchFamily="18" charset="0"/>
                      </a:rPr>
                      <m:t>𝒑</m:t>
                    </m:r>
                    <m:r>
                      <a:rPr lang="en-GB" altLang="zh-CN" b="1" i="1" dirty="0">
                        <a:solidFill>
                          <a:srgbClr val="FF0000"/>
                        </a:solidFill>
                        <a:latin typeface="Cambria Math" panose="02040503050406030204" pitchFamily="18" charset="0"/>
                        <a:ea typeface="Cambria Math" panose="02040503050406030204" pitchFamily="18" charset="0"/>
                      </a:rPr>
                      <m:t>×</m:t>
                    </m:r>
                    <m:r>
                      <a:rPr lang="en-US" altLang="zh-CN" b="1" i="1" dirty="0" smtClean="0">
                        <a:solidFill>
                          <a:srgbClr val="FF0000"/>
                        </a:solidFill>
                        <a:latin typeface="Cambria Math" panose="02040503050406030204" pitchFamily="18" charset="0"/>
                        <a:ea typeface="Cambria Math" panose="02040503050406030204" pitchFamily="18" charset="0"/>
                      </a:rPr>
                      <m:t>𝒒</m:t>
                    </m:r>
                  </m:oMath>
                </a14:m>
                <a:r>
                  <a:rPr lang="zh-CN" altLang="en-US" dirty="0">
                    <a:latin typeface="微软雅黑" panose="020B0503020204020204" pitchFamily="34" charset="-122"/>
                    <a:ea typeface="微软雅黑" panose="020B0503020204020204" pitchFamily="34" charset="-122"/>
                  </a:rPr>
                  <a:t>的矩阵 </a:t>
                </a:r>
                <a14:m>
                  <m:oMath xmlns:m="http://schemas.openxmlformats.org/officeDocument/2006/math">
                    <m:r>
                      <a:rPr lang="en-US" altLang="zh-CN" b="1" i="0" smtClean="0">
                        <a:solidFill>
                          <a:srgbClr val="FF0000"/>
                        </a:solidFill>
                        <a:latin typeface="Cambria Math" panose="02040503050406030204" pitchFamily="18" charset="0"/>
                        <a:ea typeface="微软雅黑" panose="020B0503020204020204" pitchFamily="34" charset="-122"/>
                      </a:rPr>
                      <m:t>𝐘</m:t>
                    </m:r>
                  </m:oMath>
                </a14:m>
                <a:r>
                  <a:rPr lang="zh-CN" altLang="en-GB" dirty="0">
                    <a:latin typeface="微软雅黑" panose="020B0503020204020204" pitchFamily="34" charset="-122"/>
                    <a:ea typeface="微软雅黑" panose="020B0503020204020204" pitchFamily="34" charset="-122"/>
                  </a:rPr>
                  <a:t>，</a:t>
                </a:r>
                <a14:m>
                  <m:oMath xmlns:m="http://schemas.openxmlformats.org/officeDocument/2006/math">
                    <m:r>
                      <a:rPr lang="en-US" altLang="zh-CN" b="1" i="0" smtClean="0">
                        <a:solidFill>
                          <a:srgbClr val="FF0000"/>
                        </a:solidFill>
                        <a:latin typeface="Cambria Math" panose="02040503050406030204" pitchFamily="18" charset="0"/>
                        <a:ea typeface="微软雅黑" panose="020B0503020204020204" pitchFamily="34" charset="-122"/>
                      </a:rPr>
                      <m:t>𝐘</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又经过运算得到了</a:t>
                </a:r>
                <a14:m>
                  <m:oMath xmlns:m="http://schemas.openxmlformats.org/officeDocument/2006/math">
                    <m:r>
                      <a:rPr lang="en-US" altLang="zh-CN" b="1" i="1" dirty="0" smtClean="0">
                        <a:solidFill>
                          <a:srgbClr val="FF0000"/>
                        </a:solidFill>
                        <a:latin typeface="Cambria Math" panose="02040503050406030204" pitchFamily="18" charset="0"/>
                        <a:ea typeface="Cambria Math" panose="02040503050406030204" pitchFamily="18" charset="0"/>
                      </a:rPr>
                      <m:t>𝒔</m:t>
                    </m:r>
                    <m:r>
                      <a:rPr lang="en-GB" altLang="zh-CN" b="1" i="1" dirty="0">
                        <a:solidFill>
                          <a:srgbClr val="FF0000"/>
                        </a:solidFill>
                        <a:latin typeface="Cambria Math" panose="02040503050406030204" pitchFamily="18" charset="0"/>
                        <a:ea typeface="Cambria Math" panose="02040503050406030204" pitchFamily="18" charset="0"/>
                      </a:rPr>
                      <m:t>×</m:t>
                    </m:r>
                    <m:r>
                      <a:rPr lang="en-US" altLang="zh-CN" b="1" i="1" dirty="0" smtClean="0">
                        <a:solidFill>
                          <a:srgbClr val="FF0000"/>
                        </a:solidFill>
                        <a:latin typeface="Cambria Math" panose="02040503050406030204" pitchFamily="18" charset="0"/>
                        <a:ea typeface="Cambria Math" panose="02040503050406030204" pitchFamily="18" charset="0"/>
                      </a:rPr>
                      <m:t>𝒕</m:t>
                    </m:r>
                  </m:oMath>
                </a14:m>
                <a:r>
                  <a:rPr lang="zh-CN" altLang="en-US" dirty="0">
                    <a:latin typeface="微软雅黑" panose="020B0503020204020204" pitchFamily="34" charset="-122"/>
                    <a:ea typeface="微软雅黑" panose="020B0503020204020204" pitchFamily="34" charset="-122"/>
                  </a:rPr>
                  <a:t>的矩阵 </a:t>
                </a:r>
                <a14:m>
                  <m:oMath xmlns:m="http://schemas.openxmlformats.org/officeDocument/2006/math">
                    <m:r>
                      <a:rPr lang="en-GB" altLang="zh-CN" b="1" i="0" dirty="0" smtClean="0">
                        <a:solidFill>
                          <a:srgbClr val="FF0000"/>
                        </a:solidFill>
                        <a:latin typeface="Cambria Math" panose="02040503050406030204" pitchFamily="18" charset="0"/>
                        <a:ea typeface="微软雅黑" panose="020B0503020204020204" pitchFamily="34" charset="-122"/>
                      </a:rPr>
                      <m:t>𝐙</m:t>
                    </m:r>
                  </m:oMath>
                </a14:m>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那么按照梯度计算的规则，</a:t>
                </a:r>
                <a14:m>
                  <m:oMath xmlns:m="http://schemas.openxmlformats.org/officeDocument/2006/math">
                    <m:f>
                      <m:fPr>
                        <m:ctrlPr>
                          <a:rPr lang="en-GB" altLang="zh-CN" b="1" i="1" dirty="0" smtClean="0">
                            <a:solidFill>
                              <a:srgbClr val="FF0000"/>
                            </a:solidFill>
                            <a:latin typeface="Cambria Math" panose="02040503050406030204" pitchFamily="18" charset="0"/>
                            <a:ea typeface="微软雅黑" panose="020B0503020204020204" pitchFamily="34" charset="-122"/>
                          </a:rPr>
                        </m:ctrlPr>
                      </m:fPr>
                      <m:num>
                        <m:r>
                          <a:rPr lang="en-US" altLang="zh-CN" b="1" i="1" dirty="0" smtClean="0">
                            <a:solidFill>
                              <a:srgbClr val="FF0000"/>
                            </a:solidFill>
                            <a:latin typeface="Cambria Math" panose="02040503050406030204" pitchFamily="18" charset="0"/>
                            <a:ea typeface="微软雅黑" panose="020B0503020204020204" pitchFamily="34" charset="-122"/>
                          </a:rPr>
                          <m:t>𝒅𝒁</m:t>
                        </m:r>
                      </m:num>
                      <m:den>
                        <m:r>
                          <a:rPr lang="en-US" altLang="zh-CN" b="1" i="1" dirty="0" smtClean="0">
                            <a:solidFill>
                              <a:srgbClr val="FF0000"/>
                            </a:solidFill>
                            <a:latin typeface="Cambria Math" panose="02040503050406030204" pitchFamily="18" charset="0"/>
                            <a:ea typeface="微软雅黑" panose="020B0503020204020204" pitchFamily="34" charset="-122"/>
                          </a:rPr>
                          <m:t>𝒅𝒀</m:t>
                        </m:r>
                      </m:den>
                    </m:f>
                  </m:oMath>
                </a14:m>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应该是一个</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 </a:t>
                </a:r>
                <a14:m>
                  <m:oMath xmlns:m="http://schemas.openxmlformats.org/officeDocument/2006/math">
                    <m:r>
                      <a:rPr lang="en-GB" altLang="zh-CN" b="1" i="1" dirty="0" smtClean="0">
                        <a:solidFill>
                          <a:srgbClr val="FF0000"/>
                        </a:solidFill>
                        <a:latin typeface="Cambria Math" panose="02040503050406030204" pitchFamily="18" charset="0"/>
                        <a:ea typeface="微软雅黑" panose="020B0503020204020204" pitchFamily="34" charset="-122"/>
                      </a:rPr>
                      <m:t>𝒔</m:t>
                    </m:r>
                    <m:r>
                      <a:rPr lang="en-GB" altLang="zh-CN" b="1" i="1" dirty="0" smtClean="0">
                        <a:solidFill>
                          <a:srgbClr val="FF0000"/>
                        </a:solidFill>
                        <a:latin typeface="Cambria Math" panose="02040503050406030204" pitchFamily="18" charset="0"/>
                        <a:ea typeface="Cambria Math" panose="02040503050406030204" pitchFamily="18" charset="0"/>
                      </a:rPr>
                      <m:t>×</m:t>
                    </m:r>
                    <m:r>
                      <a:rPr lang="en-GB" altLang="zh-CN" b="1" i="1" dirty="0" smtClean="0">
                        <a:solidFill>
                          <a:srgbClr val="FF0000"/>
                        </a:solidFill>
                        <a:latin typeface="Cambria Math" panose="02040503050406030204" pitchFamily="18" charset="0"/>
                        <a:ea typeface="微软雅黑" panose="020B0503020204020204" pitchFamily="34" charset="-122"/>
                      </a:rPr>
                      <m:t>𝒕</m:t>
                    </m:r>
                    <m:r>
                      <a:rPr lang="en-GB" altLang="zh-CN" b="1" i="1" dirty="0" smtClean="0">
                        <a:solidFill>
                          <a:srgbClr val="FF0000"/>
                        </a:solidFill>
                        <a:latin typeface="Cambria Math" panose="02040503050406030204" pitchFamily="18" charset="0"/>
                        <a:ea typeface="Cambria Math" panose="02040503050406030204" pitchFamily="18" charset="0"/>
                      </a:rPr>
                      <m:t>×</m:t>
                    </m:r>
                    <m:r>
                      <a:rPr lang="en-GB" altLang="zh-CN" b="1" i="1" dirty="0" smtClean="0">
                        <a:solidFill>
                          <a:srgbClr val="FF0000"/>
                        </a:solidFill>
                        <a:latin typeface="Cambria Math" panose="02040503050406030204" pitchFamily="18" charset="0"/>
                        <a:ea typeface="微软雅黑" panose="020B0503020204020204" pitchFamily="34" charset="-122"/>
                      </a:rPr>
                      <m:t>𝒑</m:t>
                    </m:r>
                    <m:r>
                      <a:rPr lang="en-GB" altLang="zh-CN" b="1" i="1" dirty="0" smtClean="0">
                        <a:solidFill>
                          <a:srgbClr val="FF0000"/>
                        </a:solidFill>
                        <a:latin typeface="Cambria Math" panose="02040503050406030204" pitchFamily="18" charset="0"/>
                        <a:ea typeface="Cambria Math" panose="02040503050406030204" pitchFamily="18" charset="0"/>
                      </a:rPr>
                      <m:t>×</m:t>
                    </m:r>
                    <m:r>
                      <a:rPr lang="en-GB" altLang="zh-CN" b="1" i="1" dirty="0" smtClean="0">
                        <a:solidFill>
                          <a:srgbClr val="FF0000"/>
                        </a:solidFill>
                        <a:latin typeface="Cambria Math" panose="02040503050406030204" pitchFamily="18" charset="0"/>
                        <a:ea typeface="微软雅黑" panose="020B0503020204020204" pitchFamily="34" charset="-122"/>
                      </a:rPr>
                      <m:t>𝒒</m:t>
                    </m:r>
                    <m:r>
                      <a:rPr lang="en-GB" altLang="zh-CN" b="1" i="1" dirty="0" smtClean="0">
                        <a:solidFill>
                          <a:srgbClr val="FF0000"/>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四维张量，</a:t>
                </a:r>
                <a:r>
                  <a:rPr lang="en-GB" altLang="zh-CN" b="1" dirty="0">
                    <a:ea typeface="微软雅黑" panose="020B0503020204020204" pitchFamily="34" charset="-122"/>
                  </a:rPr>
                  <a:t> </a:t>
                </a:r>
                <a14:m>
                  <m:oMath xmlns:m="http://schemas.openxmlformats.org/officeDocument/2006/math">
                    <m:f>
                      <m:fPr>
                        <m:ctrlPr>
                          <a:rPr lang="en-GB" altLang="zh-CN" b="1" i="1" dirty="0" smtClean="0">
                            <a:solidFill>
                              <a:srgbClr val="FF0000"/>
                            </a:solidFill>
                            <a:latin typeface="Cambria Math" panose="02040503050406030204" pitchFamily="18" charset="0"/>
                            <a:ea typeface="微软雅黑" panose="020B0503020204020204" pitchFamily="34" charset="-122"/>
                          </a:rPr>
                        </m:ctrlPr>
                      </m:fPr>
                      <m:num>
                        <m:r>
                          <a:rPr lang="en-US" altLang="zh-CN" b="1" i="1" dirty="0">
                            <a:solidFill>
                              <a:srgbClr val="FF0000"/>
                            </a:solidFill>
                            <a:latin typeface="Cambria Math" panose="02040503050406030204" pitchFamily="18" charset="0"/>
                            <a:ea typeface="微软雅黑" panose="020B0503020204020204" pitchFamily="34" charset="-122"/>
                          </a:rPr>
                          <m:t>𝒅</m:t>
                        </m:r>
                        <m:r>
                          <a:rPr lang="en-US" altLang="zh-CN" b="1" i="1" dirty="0" smtClean="0">
                            <a:solidFill>
                              <a:srgbClr val="FF0000"/>
                            </a:solidFill>
                            <a:latin typeface="Cambria Math" panose="02040503050406030204" pitchFamily="18" charset="0"/>
                            <a:ea typeface="微软雅黑" panose="020B0503020204020204" pitchFamily="34" charset="-122"/>
                          </a:rPr>
                          <m:t>𝒀</m:t>
                        </m:r>
                      </m:num>
                      <m:den>
                        <m:r>
                          <a:rPr lang="en-US" altLang="zh-CN" b="1" i="1" dirty="0">
                            <a:solidFill>
                              <a:srgbClr val="FF0000"/>
                            </a:solidFill>
                            <a:latin typeface="Cambria Math" panose="02040503050406030204" pitchFamily="18" charset="0"/>
                            <a:ea typeface="微软雅黑" panose="020B0503020204020204" pitchFamily="34" charset="-122"/>
                          </a:rPr>
                          <m:t>𝒅</m:t>
                        </m:r>
                        <m:r>
                          <a:rPr lang="en-US" altLang="zh-CN" b="1" i="1" dirty="0" smtClean="0">
                            <a:solidFill>
                              <a:srgbClr val="FF0000"/>
                            </a:solidFill>
                            <a:latin typeface="Cambria Math" panose="02040503050406030204" pitchFamily="18" charset="0"/>
                            <a:ea typeface="微软雅黑" panose="020B0503020204020204" pitchFamily="34" charset="-122"/>
                          </a:rPr>
                          <m:t>𝑿</m:t>
                        </m:r>
                      </m:den>
                    </m:f>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是一个 </a:t>
                </a:r>
                <a14:m>
                  <m:oMath xmlns:m="http://schemas.openxmlformats.org/officeDocument/2006/math">
                    <m:r>
                      <a:rPr lang="en-US" altLang="zh-CN" b="1" i="1" dirty="0" smtClean="0">
                        <a:solidFill>
                          <a:srgbClr val="FF0000"/>
                        </a:solidFill>
                        <a:latin typeface="Cambria Math" panose="02040503050406030204" pitchFamily="18" charset="0"/>
                        <a:ea typeface="Cambria Math" panose="02040503050406030204" pitchFamily="18" charset="0"/>
                      </a:rPr>
                      <m:t>𝒑</m:t>
                    </m:r>
                    <m:r>
                      <a:rPr lang="en-GB" altLang="zh-CN" b="1" i="1" dirty="0">
                        <a:solidFill>
                          <a:srgbClr val="FF0000"/>
                        </a:solidFill>
                        <a:latin typeface="Cambria Math" panose="02040503050406030204" pitchFamily="18" charset="0"/>
                        <a:ea typeface="Cambria Math" panose="02040503050406030204" pitchFamily="18" charset="0"/>
                      </a:rPr>
                      <m:t>×</m:t>
                    </m:r>
                    <m:r>
                      <a:rPr lang="en-US" altLang="zh-CN" b="1" i="1" dirty="0" smtClean="0">
                        <a:solidFill>
                          <a:srgbClr val="FF0000"/>
                        </a:solidFill>
                        <a:latin typeface="Cambria Math" panose="02040503050406030204" pitchFamily="18" charset="0"/>
                        <a:ea typeface="Cambria Math" panose="02040503050406030204" pitchFamily="18" charset="0"/>
                      </a:rPr>
                      <m:t>𝒒</m:t>
                    </m:r>
                    <m:r>
                      <a:rPr lang="en-GB" altLang="zh-CN" b="1" i="1" dirty="0">
                        <a:solidFill>
                          <a:srgbClr val="FF0000"/>
                        </a:solidFill>
                        <a:latin typeface="Cambria Math" panose="02040503050406030204" pitchFamily="18" charset="0"/>
                        <a:ea typeface="Cambria Math" panose="02040503050406030204" pitchFamily="18" charset="0"/>
                      </a:rPr>
                      <m:t>×</m:t>
                    </m:r>
                    <m:r>
                      <a:rPr lang="en-US" altLang="zh-CN" b="1" i="1" dirty="0" smtClean="0">
                        <a:solidFill>
                          <a:srgbClr val="FF0000"/>
                        </a:solidFill>
                        <a:latin typeface="Cambria Math" panose="02040503050406030204" pitchFamily="18" charset="0"/>
                        <a:ea typeface="Cambria Math" panose="02040503050406030204" pitchFamily="18" charset="0"/>
                      </a:rPr>
                      <m:t>𝒎</m:t>
                    </m:r>
                    <m:r>
                      <a:rPr lang="en-GB" altLang="zh-CN" b="1" i="1" dirty="0">
                        <a:solidFill>
                          <a:srgbClr val="FF0000"/>
                        </a:solidFill>
                        <a:latin typeface="Cambria Math" panose="02040503050406030204" pitchFamily="18" charset="0"/>
                        <a:ea typeface="Cambria Math" panose="02040503050406030204" pitchFamily="18" charset="0"/>
                      </a:rPr>
                      <m:t>×</m:t>
                    </m:r>
                    <m:r>
                      <a:rPr lang="en-US" altLang="zh-CN" b="1" i="1" dirty="0" smtClean="0">
                        <a:solidFill>
                          <a:srgbClr val="FF0000"/>
                        </a:solidFill>
                        <a:latin typeface="Cambria Math" panose="02040503050406030204" pitchFamily="18" charset="0"/>
                        <a:ea typeface="Cambria Math" panose="02040503050406030204" pitchFamily="18" charset="0"/>
                      </a:rPr>
                      <m:t>𝒏</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的四维张量，而如何对</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维张量进行计算是一个比较复杂的问题。</a:t>
                </a:r>
                <a:endParaRPr lang="en-US" altLang="zh-CN" dirty="0">
                  <a:latin typeface="微软雅黑" panose="020B0503020204020204" pitchFamily="34" charset="-122"/>
                  <a:ea typeface="微软雅黑" panose="020B0503020204020204" pitchFamily="34" charset="-122"/>
                </a:endParaRPr>
              </a:p>
            </p:txBody>
          </p:sp>
        </mc:Choice>
        <mc:Fallback>
          <p:sp>
            <p:nvSpPr>
              <p:cNvPr id="2" name="矩形 1"/>
              <p:cNvSpPr>
                <a:spLocks noRot="1" noChangeAspect="1" noMove="1" noResize="1" noEditPoints="1" noAdjustHandles="1" noChangeArrowheads="1" noChangeShapeType="1" noTextEdit="1"/>
              </p:cNvSpPr>
              <p:nvPr/>
            </p:nvSpPr>
            <p:spPr>
              <a:xfrm>
                <a:off x="777845" y="2210873"/>
                <a:ext cx="9438290" cy="1964961"/>
              </a:xfrm>
              <a:prstGeom prst="rect">
                <a:avLst/>
              </a:prstGeom>
              <a:blipFill rotWithShape="1">
                <a:blip r:embed="rId1"/>
                <a:stretch>
                  <a:fillRect l="-6" t="-22" r="3"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777845" y="4416674"/>
                <a:ext cx="9754280"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为了避免这个问题，我们</a:t>
                </a:r>
                <a:r>
                  <a:rPr lang="zh-CN" altLang="en-US" b="1" dirty="0">
                    <a:latin typeface="微软雅黑" panose="020B0503020204020204" pitchFamily="34" charset="-122"/>
                    <a:ea typeface="微软雅黑" panose="020B0503020204020204" pitchFamily="34" charset="-122"/>
                  </a:rPr>
                  <a:t>不允许张量对张量求导，只允许标量对张量求导，求导结果是和自变量同形的张量</a:t>
                </a:r>
                <a:r>
                  <a:rPr lang="zh-CN" altLang="en-US" dirty="0">
                    <a:latin typeface="微软雅黑" panose="020B0503020204020204" pitchFamily="34" charset="-122"/>
                    <a:ea typeface="微软雅黑" panose="020B0503020204020204" pitchFamily="34" charset="-122"/>
                  </a:rPr>
                  <a:t>。所以必要时我们要把张量通过将所有张量的元素加权求和的方式转换为标量，举个例子，假设 </a:t>
                </a:r>
                <a14:m>
                  <m:oMath xmlns:m="http://schemas.openxmlformats.org/officeDocument/2006/math">
                    <m:r>
                      <a:rPr lang="en-GB" altLang="zh-CN" b="1" i="1" dirty="0">
                        <a:solidFill>
                          <a:srgbClr val="FF0000"/>
                        </a:solidFill>
                        <a:latin typeface="Cambria Math" panose="02040503050406030204" pitchFamily="18" charset="0"/>
                        <a:ea typeface="微软雅黑" panose="020B0503020204020204" pitchFamily="34" charset="-122"/>
                      </a:rPr>
                      <m:t>𝒚</m:t>
                    </m:r>
                  </m:oMath>
                </a14:m>
                <a:r>
                  <a:rPr lang="zh-CN" altLang="en-US" dirty="0">
                    <a:latin typeface="微软雅黑" panose="020B0503020204020204" pitchFamily="34" charset="-122"/>
                    <a:ea typeface="微软雅黑" panose="020B0503020204020204" pitchFamily="34" charset="-122"/>
                  </a:rPr>
                  <a:t> 由自变量 </a:t>
                </a:r>
                <a14:m>
                  <m:oMath xmlns:m="http://schemas.openxmlformats.org/officeDocument/2006/math">
                    <m:r>
                      <a:rPr lang="en-GB" altLang="zh-CN" b="1" i="1" dirty="0">
                        <a:solidFill>
                          <a:srgbClr val="FF0000"/>
                        </a:solidFill>
                        <a:latin typeface="Cambria Math" panose="02040503050406030204" pitchFamily="18" charset="0"/>
                        <a:ea typeface="微软雅黑" panose="020B0503020204020204" pitchFamily="34" charset="-122"/>
                      </a:rPr>
                      <m:t>𝒙</m:t>
                    </m:r>
                  </m:oMath>
                </a14:m>
                <a:r>
                  <a:rPr lang="en-GB" altLang="zh-CN" b="1"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计算而来，</a:t>
                </a:r>
                <a14:m>
                  <m:oMath xmlns:m="http://schemas.openxmlformats.org/officeDocument/2006/math">
                    <m:r>
                      <a:rPr lang="en-GB" altLang="zh-CN" b="1" i="1" dirty="0">
                        <a:solidFill>
                          <a:srgbClr val="FF0000"/>
                        </a:solidFill>
                        <a:latin typeface="Cambria Math" panose="02040503050406030204" pitchFamily="18" charset="0"/>
                        <a:ea typeface="微软雅黑" panose="020B0503020204020204" pitchFamily="34" charset="-122"/>
                      </a:rPr>
                      <m:t>𝒘</m:t>
                    </m:r>
                  </m:oMath>
                </a14:m>
                <a:r>
                  <a:rPr lang="en-GB" altLang="zh-CN" b="1"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是和 </a:t>
                </a:r>
                <a14:m>
                  <m:oMath xmlns:m="http://schemas.openxmlformats.org/officeDocument/2006/math">
                    <m:r>
                      <a:rPr lang="en-GB" altLang="zh-CN" b="1" i="1" dirty="0">
                        <a:solidFill>
                          <a:srgbClr val="FF0000"/>
                        </a:solidFill>
                        <a:latin typeface="Cambria Math" panose="02040503050406030204" pitchFamily="18" charset="0"/>
                        <a:ea typeface="微软雅黑" panose="020B0503020204020204" pitchFamily="34" charset="-122"/>
                      </a:rPr>
                      <m:t>𝒚</m:t>
                    </m:r>
                  </m:oMath>
                </a14:m>
                <a:r>
                  <a:rPr lang="en-GB" altLang="zh-CN" b="1"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同形的张量，则 </a:t>
                </a:r>
                <a14:m>
                  <m:oMath xmlns:m="http://schemas.openxmlformats.org/officeDocument/2006/math">
                    <m:r>
                      <a:rPr lang="en-GB" altLang="zh-CN" b="1" i="0" dirty="0">
                        <a:solidFill>
                          <a:srgbClr val="FF0000"/>
                        </a:solidFill>
                        <a:latin typeface="Cambria Math" panose="02040503050406030204" pitchFamily="18" charset="0"/>
                        <a:ea typeface="微软雅黑" panose="020B0503020204020204" pitchFamily="34" charset="-122"/>
                      </a:rPr>
                      <m:t>𝐲</m:t>
                    </m:r>
                    <m:r>
                      <a:rPr lang="en-GB" altLang="zh-CN" b="1" i="0" dirty="0">
                        <a:solidFill>
                          <a:srgbClr val="FF0000"/>
                        </a:solidFill>
                        <a:latin typeface="Cambria Math" panose="02040503050406030204" pitchFamily="18" charset="0"/>
                        <a:ea typeface="微软雅黑" panose="020B0503020204020204" pitchFamily="34" charset="-122"/>
                      </a:rPr>
                      <m:t>.</m:t>
                    </m:r>
                    <m:r>
                      <a:rPr lang="en-GB" altLang="zh-CN" b="1" i="0" dirty="0">
                        <a:solidFill>
                          <a:srgbClr val="FF0000"/>
                        </a:solidFill>
                        <a:latin typeface="Cambria Math" panose="02040503050406030204" pitchFamily="18" charset="0"/>
                        <a:ea typeface="微软雅黑" panose="020B0503020204020204" pitchFamily="34" charset="-122"/>
                      </a:rPr>
                      <m:t>𝐛𝐚𝐜𝐤𝐰𝐚𝐫𝐝</m:t>
                    </m:r>
                    <m:r>
                      <a:rPr lang="en-GB" altLang="zh-CN" b="1" i="0" dirty="0">
                        <a:solidFill>
                          <a:srgbClr val="FF0000"/>
                        </a:solidFill>
                        <a:latin typeface="Cambria Math" panose="02040503050406030204" pitchFamily="18" charset="0"/>
                        <a:ea typeface="微软雅黑" panose="020B0503020204020204" pitchFamily="34" charset="-122"/>
                      </a:rPr>
                      <m:t>(</m:t>
                    </m:r>
                    <m:r>
                      <a:rPr lang="en-GB" altLang="zh-CN" b="1" i="1" dirty="0">
                        <a:solidFill>
                          <a:srgbClr val="FF0000"/>
                        </a:solidFill>
                        <a:latin typeface="Cambria Math" panose="02040503050406030204" pitchFamily="18" charset="0"/>
                        <a:ea typeface="微软雅黑" panose="020B0503020204020204" pitchFamily="34" charset="-122"/>
                      </a:rPr>
                      <m:t>𝒘</m:t>
                    </m:r>
                    <m:r>
                      <a:rPr lang="en-GB" altLang="zh-CN" b="1" i="0" dirty="0">
                        <a:solidFill>
                          <a:srgbClr val="FF0000"/>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的含义是：先计算 </a:t>
                </a:r>
                <a14:m>
                  <m:oMath xmlns:m="http://schemas.openxmlformats.org/officeDocument/2006/math">
                    <m:r>
                      <a:rPr lang="en-GB" altLang="zh-CN" b="1" i="1" dirty="0">
                        <a:solidFill>
                          <a:srgbClr val="FF0000"/>
                        </a:solidFill>
                        <a:latin typeface="Cambria Math" panose="02040503050406030204" pitchFamily="18" charset="0"/>
                        <a:ea typeface="微软雅黑" panose="020B0503020204020204" pitchFamily="34" charset="-122"/>
                      </a:rPr>
                      <m:t>𝒍</m:t>
                    </m:r>
                    <m:r>
                      <a:rPr lang="en-GB" altLang="zh-CN" b="1" i="1" dirty="0">
                        <a:solidFill>
                          <a:srgbClr val="FF0000"/>
                        </a:solidFill>
                        <a:latin typeface="Cambria Math" panose="02040503050406030204" pitchFamily="18" charset="0"/>
                        <a:ea typeface="微软雅黑" panose="020B0503020204020204" pitchFamily="34" charset="-122"/>
                      </a:rPr>
                      <m:t> = </m:t>
                    </m:r>
                    <m:r>
                      <a:rPr lang="en-GB" altLang="zh-CN" b="1" i="0" dirty="0" err="1">
                        <a:solidFill>
                          <a:srgbClr val="FF0000"/>
                        </a:solidFill>
                        <a:latin typeface="Cambria Math" panose="02040503050406030204" pitchFamily="18" charset="0"/>
                        <a:ea typeface="微软雅黑" panose="020B0503020204020204" pitchFamily="34" charset="-122"/>
                      </a:rPr>
                      <m:t>𝐭𝐨𝐫𝐜𝐡</m:t>
                    </m:r>
                    <m:r>
                      <a:rPr lang="en-GB" altLang="zh-CN" b="1" i="0" dirty="0" err="1">
                        <a:solidFill>
                          <a:srgbClr val="FF0000"/>
                        </a:solidFill>
                        <a:latin typeface="Cambria Math" panose="02040503050406030204" pitchFamily="18" charset="0"/>
                        <a:ea typeface="微软雅黑" panose="020B0503020204020204" pitchFamily="34" charset="-122"/>
                      </a:rPr>
                      <m:t>.</m:t>
                    </m:r>
                    <m:r>
                      <a:rPr lang="en-GB" altLang="zh-CN" b="1" i="0" dirty="0" err="1">
                        <a:solidFill>
                          <a:srgbClr val="FF0000"/>
                        </a:solidFill>
                        <a:latin typeface="Cambria Math" panose="02040503050406030204" pitchFamily="18" charset="0"/>
                        <a:ea typeface="微软雅黑" panose="020B0503020204020204" pitchFamily="34" charset="-122"/>
                      </a:rPr>
                      <m:t>𝐬𝐮𝐦</m:t>
                    </m:r>
                    <m:r>
                      <a:rPr lang="en-GB" altLang="zh-CN" b="1" i="1" dirty="0">
                        <a:solidFill>
                          <a:srgbClr val="FF0000"/>
                        </a:solidFill>
                        <a:latin typeface="Cambria Math" panose="02040503050406030204" pitchFamily="18" charset="0"/>
                        <a:ea typeface="微软雅黑" panose="020B0503020204020204" pitchFamily="34" charset="-122"/>
                      </a:rPr>
                      <m:t>(</m:t>
                    </m:r>
                    <m:r>
                      <a:rPr lang="en-GB" altLang="zh-CN" b="1" i="1" dirty="0">
                        <a:solidFill>
                          <a:srgbClr val="FF0000"/>
                        </a:solidFill>
                        <a:latin typeface="Cambria Math" panose="02040503050406030204" pitchFamily="18" charset="0"/>
                        <a:ea typeface="微软雅黑" panose="020B0503020204020204" pitchFamily="34" charset="-122"/>
                      </a:rPr>
                      <m:t>𝒚</m:t>
                    </m:r>
                    <m:r>
                      <a:rPr lang="en-GB" altLang="zh-CN" b="1" i="1" dirty="0">
                        <a:solidFill>
                          <a:srgbClr val="FF0000"/>
                        </a:solidFill>
                        <a:latin typeface="Cambria Math" panose="02040503050406030204" pitchFamily="18" charset="0"/>
                        <a:ea typeface="微软雅黑" panose="020B0503020204020204" pitchFamily="34" charset="-122"/>
                      </a:rPr>
                      <m:t> ∗ </m:t>
                    </m:r>
                    <m:r>
                      <a:rPr lang="en-GB" altLang="zh-CN" b="1" i="1" dirty="0">
                        <a:solidFill>
                          <a:srgbClr val="FF0000"/>
                        </a:solidFill>
                        <a:latin typeface="Cambria Math" panose="02040503050406030204" pitchFamily="18" charset="0"/>
                        <a:ea typeface="微软雅黑" panose="020B0503020204020204" pitchFamily="34" charset="-122"/>
                      </a:rPr>
                      <m:t>𝒘</m:t>
                    </m:r>
                    <m:r>
                      <a:rPr lang="en-GB" altLang="zh-CN" b="1" i="1" dirty="0">
                        <a:solidFill>
                          <a:srgbClr val="FF0000"/>
                        </a:solidFill>
                        <a:latin typeface="Cambria Math" panose="02040503050406030204" pitchFamily="18" charset="0"/>
                        <a:ea typeface="微软雅黑" panose="020B0503020204020204" pitchFamily="34" charset="-122"/>
                      </a:rPr>
                      <m:t>)</m:t>
                    </m:r>
                  </m:oMath>
                </a14:m>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因此 </a:t>
                </a:r>
                <a14:m>
                  <m:oMath xmlns:m="http://schemas.openxmlformats.org/officeDocument/2006/math">
                    <m:r>
                      <a:rPr lang="en-GB" altLang="zh-CN" b="1" i="1" dirty="0">
                        <a:solidFill>
                          <a:srgbClr val="FF0000"/>
                        </a:solidFill>
                        <a:latin typeface="Cambria Math" panose="02040503050406030204" pitchFamily="18" charset="0"/>
                        <a:ea typeface="微软雅黑" panose="020B0503020204020204" pitchFamily="34" charset="-122"/>
                      </a:rPr>
                      <m:t>𝒍</m:t>
                    </m:r>
                    <m:r>
                      <a:rPr lang="en-US" altLang="zh-CN" b="1" i="1" dirty="0">
                        <a:solidFill>
                          <a:srgbClr val="FF0000"/>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是一个标量，然后我们再求 </a:t>
                </a:r>
                <a14:m>
                  <m:oMath xmlns:m="http://schemas.openxmlformats.org/officeDocument/2006/math">
                    <m:r>
                      <a:rPr lang="en-GB" altLang="zh-CN" b="1" i="1" dirty="0">
                        <a:solidFill>
                          <a:srgbClr val="FF0000"/>
                        </a:solidFill>
                        <a:latin typeface="Cambria Math" panose="02040503050406030204" pitchFamily="18" charset="0"/>
                        <a:ea typeface="微软雅黑" panose="020B0503020204020204" pitchFamily="34" charset="-122"/>
                      </a:rPr>
                      <m:t>𝒍</m:t>
                    </m:r>
                    <m:r>
                      <a:rPr lang="en-US" altLang="zh-CN" b="1" i="1" dirty="0">
                        <a:solidFill>
                          <a:srgbClr val="FF0000"/>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对自变量 </a:t>
                </a:r>
                <a14:m>
                  <m:oMath xmlns:m="http://schemas.openxmlformats.org/officeDocument/2006/math">
                    <m:r>
                      <a:rPr lang="en-GB" altLang="zh-CN" b="1" i="1" dirty="0">
                        <a:solidFill>
                          <a:srgbClr val="FF0000"/>
                        </a:solidFill>
                        <a:latin typeface="Cambria Math" panose="02040503050406030204" pitchFamily="18" charset="0"/>
                        <a:ea typeface="微软雅黑" panose="020B0503020204020204" pitchFamily="34" charset="-122"/>
                      </a:rPr>
                      <m:t>𝒙</m:t>
                    </m:r>
                  </m:oMath>
                </a14:m>
                <a:r>
                  <a:rPr lang="en-GB" altLang="zh-CN" b="1"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的导数。</a:t>
                </a:r>
                <a:endParaRPr kumimoji="1" lang="zh-CN" altLang="en-US" dirty="0">
                  <a:latin typeface="微软雅黑" panose="020B0503020204020204" pitchFamily="34" charset="-122"/>
                  <a:ea typeface="微软雅黑" panose="020B0503020204020204" pitchFamily="34" charset="-122"/>
                </a:endParaRPr>
              </a:p>
            </p:txBody>
          </p:sp>
        </mc:Choice>
        <mc:Fallback>
          <p:sp>
            <p:nvSpPr>
              <p:cNvPr id="3" name="矩形 2"/>
              <p:cNvSpPr>
                <a:spLocks noRot="1" noChangeAspect="1" noMove="1" noResize="1" noEditPoints="1" noAdjustHandles="1" noChangeArrowheads="1" noChangeShapeType="1" noTextEdit="1"/>
              </p:cNvSpPr>
              <p:nvPr/>
            </p:nvSpPr>
            <p:spPr>
              <a:xfrm>
                <a:off x="777845" y="4416674"/>
                <a:ext cx="9754280" cy="1705403"/>
              </a:xfrm>
              <a:prstGeom prst="rect">
                <a:avLst/>
              </a:prstGeom>
              <a:blipFill rotWithShape="1">
                <a:blip r:embed="rId2"/>
                <a:stretch>
                  <a:fillRect l="-6" t="-15" r="-260" b="2"/>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2.6</a:t>
            </a:r>
            <a:r>
              <a:rPr lang="en-US" altLang="zh-CN" sz="2800" b="1" dirty="0">
                <a:solidFill>
                  <a:srgbClr val="000000"/>
                </a:solidFill>
                <a:latin typeface="微软雅黑" panose="020B0503020204020204" pitchFamily="34" charset="-122"/>
                <a:ea typeface="微软雅黑" panose="020B0503020204020204" pitchFamily="34" charset="-122"/>
              </a:rPr>
              <a:t> </a:t>
            </a:r>
            <a:r>
              <a:rPr lang="zh-CN" altLang="en-US" sz="2800" b="1" dirty="0">
                <a:solidFill>
                  <a:srgbClr val="000000"/>
                </a:solidFill>
                <a:latin typeface="微软雅黑" panose="020B0503020204020204" pitchFamily="34" charset="-122"/>
                <a:ea typeface="微软雅黑" panose="020B0503020204020204" pitchFamily="34" charset="-122"/>
              </a:rPr>
              <a:t>自动求梯度</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777846" y="1622448"/>
          <a:ext cx="6141427" cy="1645920"/>
        </p:xfrm>
        <a:graphic>
          <a:graphicData uri="http://schemas.openxmlformats.org/drawingml/2006/table">
            <a:tbl>
              <a:tblPr firstRow="1" bandRow="1">
                <a:tableStyleId>{5C22544A-7EE6-4342-B048-85BDC9FD1C3A}</a:tableStyleId>
              </a:tblPr>
              <a:tblGrid>
                <a:gridCol w="731757"/>
                <a:gridCol w="5409670"/>
              </a:tblGrid>
              <a:tr h="370840">
                <a:tc>
                  <a:txBody>
                    <a:bodyPr/>
                    <a:lstStyle/>
                    <a:p>
                      <a:r>
                        <a:rPr kumimoji="1" lang="en-GB"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 [</a:t>
                      </a: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x = </a:t>
                      </a:r>
                      <a:r>
                        <a:rPr kumimoji="1" lang="en-US" altLang="zh-CN" sz="16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torch.tensor</a:t>
                      </a: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([1.0, 2.0, 3.0, 4.0], </a:t>
                      </a:r>
                      <a:r>
                        <a:rPr kumimoji="1" lang="en-US" altLang="zh-CN" sz="16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requires_grad</a:t>
                      </a: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=True)</a:t>
                      </a:r>
                      <a:endPar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 = 2 * x</a:t>
                      </a:r>
                      <a:endPar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z = </a:t>
                      </a:r>
                      <a:r>
                        <a:rPr kumimoji="1" lang="en-US" altLang="zh-CN" sz="16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y.view</a:t>
                      </a: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(2, 2)</a:t>
                      </a:r>
                      <a:endPar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print(z)</a:t>
                      </a:r>
                      <a:endParaRPr kumimoji="1" lang="en-GB"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0">
                <a:tc>
                  <a:txBody>
                    <a:bodyPr/>
                    <a:lstStyle/>
                    <a:p>
                      <a:r>
                        <a:rPr kumimoji="1" lang="en-GB"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Out [</a:t>
                      </a:r>
                      <a:r>
                        <a:rPr kumimoji="1" lang="en-US"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en-GB" altLang="zh-CN"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tensor([[2., 4.], </a:t>
                      </a:r>
                      <a:endParaRPr lang="en-GB"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 8.]], </a:t>
                      </a:r>
                      <a:r>
                        <a:rPr lang="en-GB"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grad_fn</a:t>
                      </a:r>
                      <a:r>
                        <a:rPr lang="en-GB"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=&lt;</a:t>
                      </a:r>
                      <a:r>
                        <a:rPr lang="en-GB"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ViewBackward</a:t>
                      </a:r>
                      <a:r>
                        <a:rPr lang="en-GB"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GB"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文本框 1"/>
          <p:cNvSpPr txBox="1"/>
          <p:nvPr/>
        </p:nvSpPr>
        <p:spPr>
          <a:xfrm>
            <a:off x="777844" y="976117"/>
            <a:ext cx="3462102" cy="400110"/>
          </a:xfrm>
          <a:prstGeom prst="rect">
            <a:avLst/>
          </a:prstGeom>
          <a:noFill/>
        </p:spPr>
        <p:txBody>
          <a:bodyPr wrap="none" rtlCol="0">
            <a:spAutoFit/>
          </a:bodyPr>
          <a:lstStyle/>
          <a:p>
            <a:pPr marL="342900" indent="-342900">
              <a:buClr>
                <a:srgbClr val="0000FF"/>
              </a:buClr>
              <a:buFont typeface="Wingdings" panose="05000000000000000000" pitchFamily="2" charset="2"/>
              <a:buChar char="n"/>
            </a:pPr>
            <a:r>
              <a:rPr lang="en-GB" altLang="zh-CN" sz="2000" b="1" dirty="0" err="1">
                <a:solidFill>
                  <a:srgbClr val="FF0000"/>
                </a:solidFill>
                <a:latin typeface="微软雅黑" panose="020B0503020204020204" pitchFamily="34" charset="-122"/>
                <a:ea typeface="微软雅黑" panose="020B0503020204020204" pitchFamily="34" charset="-122"/>
              </a:rPr>
              <a:t>y.backward</a:t>
            </a:r>
            <a:r>
              <a:rPr lang="en-GB" altLang="zh-CN" sz="2000" b="1"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a:t>
            </a:r>
            <a:r>
              <a:rPr kumimoji="1" lang="zh-CN" altLang="en-US" sz="2000" dirty="0">
                <a:latin typeface="微软雅黑" panose="020B0503020204020204" pitchFamily="34" charset="-122"/>
                <a:ea typeface="微软雅黑" panose="020B0503020204020204" pitchFamily="34" charset="-122"/>
              </a:rPr>
              <a:t>具体例子</a:t>
            </a:r>
            <a:endParaRPr kumimoji="1"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p:cNvSpPr txBox="1"/>
              <p:nvPr/>
            </p:nvSpPr>
            <p:spPr>
              <a:xfrm>
                <a:off x="777844" y="3511287"/>
                <a:ext cx="8996775" cy="646331"/>
              </a:xfrm>
              <a:prstGeom prst="rect">
                <a:avLst/>
              </a:prstGeom>
              <a:noFill/>
            </p:spPr>
            <p:txBody>
              <a:bodyPr wrap="square" rtlCol="0">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此时 </a:t>
                </a:r>
                <a14:m>
                  <m:oMath xmlns:m="http://schemas.openxmlformats.org/officeDocument/2006/math">
                    <m:r>
                      <a:rPr lang="en-GB" altLang="zh-CN" b="1" i="1" dirty="0" smtClean="0">
                        <a:solidFill>
                          <a:srgbClr val="FF0000"/>
                        </a:solidFill>
                        <a:latin typeface="Cambria Math" panose="02040503050406030204" pitchFamily="18" charset="0"/>
                      </a:rPr>
                      <m:t>𝒛</m:t>
                    </m:r>
                  </m:oMath>
                </a14:m>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不是一个标量，所以在调用</a:t>
                </a:r>
                <a14:m>
                  <m:oMath xmlns:m="http://schemas.openxmlformats.org/officeDocument/2006/math">
                    <m:r>
                      <m:rPr>
                        <m:nor/>
                      </m:rPr>
                      <a:rPr lang="en-GB" altLang="zh-CN" b="1" dirty="0">
                        <a:solidFill>
                          <a:srgbClr val="FF0000"/>
                        </a:solidFill>
                        <a:latin typeface="微软雅黑" panose="020B0503020204020204" pitchFamily="34" charset="-122"/>
                        <a:ea typeface="微软雅黑" panose="020B0503020204020204" pitchFamily="34" charset="-122"/>
                      </a:rPr>
                      <m:t>backward</m:t>
                    </m:r>
                    <m:r>
                      <m:rPr>
                        <m:nor/>
                      </m:rPr>
                      <a:rPr lang="en-GB" altLang="zh-CN" b="1" dirty="0">
                        <a:solidFill>
                          <a:srgbClr val="FF0000"/>
                        </a:solidFill>
                        <a:latin typeface="微软雅黑" panose="020B0503020204020204" pitchFamily="34" charset="-122"/>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时需要传入一个和 </a:t>
                </a:r>
                <a14:m>
                  <m:oMath xmlns:m="http://schemas.openxmlformats.org/officeDocument/2006/math">
                    <m:r>
                      <a:rPr lang="en-GB" altLang="zh-CN" b="1" i="1" dirty="0">
                        <a:solidFill>
                          <a:srgbClr val="FF0000"/>
                        </a:solidFill>
                        <a:latin typeface="Cambria Math" panose="02040503050406030204" pitchFamily="18" charset="0"/>
                      </a:rPr>
                      <m:t>𝒛</m:t>
                    </m:r>
                  </m:oMath>
                </a14:m>
                <a:r>
                  <a:rPr lang="en-GB"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同形的权重向量进行加权求和来得到一个标量。</a:t>
                </a:r>
                <a:endParaRPr kumimoji="1" lang="zh-CN" altLang="en-US" dirty="0">
                  <a:latin typeface="微软雅黑" panose="020B0503020204020204" pitchFamily="34" charset="-122"/>
                  <a:ea typeface="微软雅黑" panose="020B0503020204020204"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777844" y="3511287"/>
                <a:ext cx="8996775" cy="646331"/>
              </a:xfrm>
              <a:prstGeom prst="rect">
                <a:avLst/>
              </a:prstGeom>
              <a:blipFill rotWithShape="1">
                <a:blip r:embed="rId1"/>
                <a:stretch>
                  <a:fillRect l="-7" t="-58" r="1" b="-7425"/>
                </a:stretch>
              </a:blipFill>
            </p:spPr>
            <p:txBody>
              <a:bodyPr/>
              <a:lstStyle/>
              <a:p>
                <a:r>
                  <a:rPr lang="zh-CN" altLang="en-US">
                    <a:noFill/>
                  </a:rPr>
                  <a:t> </a:t>
                </a:r>
              </a:p>
            </p:txBody>
          </p:sp>
        </mc:Fallback>
      </mc:AlternateContent>
      <p:graphicFrame>
        <p:nvGraphicFramePr>
          <p:cNvPr id="7" name="表格 6"/>
          <p:cNvGraphicFramePr>
            <a:graphicFrameLocks noGrp="1"/>
          </p:cNvGraphicFramePr>
          <p:nvPr/>
        </p:nvGraphicFramePr>
        <p:xfrm>
          <a:off x="777844" y="4400537"/>
          <a:ext cx="8743227" cy="1158240"/>
        </p:xfrm>
        <a:graphic>
          <a:graphicData uri="http://schemas.openxmlformats.org/drawingml/2006/table">
            <a:tbl>
              <a:tblPr firstRow="1" bandRow="1">
                <a:tableStyleId>{5C22544A-7EE6-4342-B048-85BDC9FD1C3A}</a:tableStyleId>
              </a:tblPr>
              <a:tblGrid>
                <a:gridCol w="1041764"/>
                <a:gridCol w="7701463"/>
              </a:tblGrid>
              <a:tr h="370840">
                <a:tc>
                  <a:txBody>
                    <a:bodyPr/>
                    <a:lstStyle/>
                    <a:p>
                      <a:r>
                        <a:rPr kumimoji="1" lang="en-GB" altLang="zh-CN" sz="1600" b="0" dirty="0">
                          <a:solidFill>
                            <a:schemeClr val="tx1"/>
                          </a:solidFill>
                          <a:latin typeface="Times New Roman" panose="02020603050405020304" pitchFamily="18" charset="0"/>
                          <a:cs typeface="Times New Roman" panose="02020603050405020304" pitchFamily="18" charset="0"/>
                        </a:rPr>
                        <a:t>In [</a:t>
                      </a:r>
                      <a:r>
                        <a:rPr kumimoji="1" lang="en-US" altLang="zh-CN" sz="1600" b="0" dirty="0">
                          <a:solidFill>
                            <a:schemeClr val="tx1"/>
                          </a:solidFill>
                          <a:latin typeface="Times New Roman" panose="02020603050405020304" pitchFamily="18" charset="0"/>
                          <a:cs typeface="Times New Roman" panose="02020603050405020304" pitchFamily="18" charset="0"/>
                        </a:rPr>
                        <a:t>2</a:t>
                      </a:r>
                      <a:r>
                        <a:rPr kumimoji="1" lang="en-GB" altLang="zh-CN" sz="1600" b="0" dirty="0">
                          <a:solidFill>
                            <a:schemeClr val="tx1"/>
                          </a:solidFill>
                          <a:latin typeface="Times New Roman" panose="02020603050405020304" pitchFamily="18" charset="0"/>
                          <a:cs typeface="Times New Roman" panose="02020603050405020304" pitchFamily="18" charset="0"/>
                        </a:rPr>
                        <a:t>]:</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chemeClr val="tx1"/>
                          </a:solidFill>
                          <a:latin typeface="Times New Roman" panose="02020603050405020304" pitchFamily="18" charset="0"/>
                          <a:cs typeface="Times New Roman" panose="02020603050405020304" pitchFamily="18" charset="0"/>
                        </a:rPr>
                        <a:t>v = </a:t>
                      </a:r>
                      <a:r>
                        <a:rPr kumimoji="1" lang="en-US" altLang="zh-CN" sz="1600" b="0" dirty="0" err="1">
                          <a:solidFill>
                            <a:schemeClr val="tx1"/>
                          </a:solidFill>
                          <a:latin typeface="Times New Roman" panose="02020603050405020304" pitchFamily="18" charset="0"/>
                          <a:cs typeface="Times New Roman" panose="02020603050405020304" pitchFamily="18" charset="0"/>
                        </a:rPr>
                        <a:t>torch.tensor</a:t>
                      </a:r>
                      <a:r>
                        <a:rPr kumimoji="1" lang="en-US" altLang="zh-CN" sz="1600" b="0" dirty="0">
                          <a:solidFill>
                            <a:schemeClr val="tx1"/>
                          </a:solidFill>
                          <a:latin typeface="Times New Roman" panose="02020603050405020304" pitchFamily="18" charset="0"/>
                          <a:cs typeface="Times New Roman" panose="02020603050405020304" pitchFamily="18" charset="0"/>
                        </a:rPr>
                        <a:t>([[1.0, 0.1], [0.01, 0.001]], </a:t>
                      </a:r>
                      <a:r>
                        <a:rPr kumimoji="1" lang="en-US" altLang="zh-CN" sz="1600" b="0" dirty="0" err="1">
                          <a:solidFill>
                            <a:schemeClr val="tx1"/>
                          </a:solidFill>
                          <a:latin typeface="Times New Roman" panose="02020603050405020304" pitchFamily="18" charset="0"/>
                          <a:cs typeface="Times New Roman" panose="02020603050405020304" pitchFamily="18" charset="0"/>
                        </a:rPr>
                        <a:t>dtype</a:t>
                      </a:r>
                      <a:r>
                        <a:rPr kumimoji="1" lang="en-US" altLang="zh-CN" sz="1600" b="0" dirty="0">
                          <a:solidFill>
                            <a:schemeClr val="tx1"/>
                          </a:solidFill>
                          <a:latin typeface="Times New Roman" panose="02020603050405020304" pitchFamily="18" charset="0"/>
                          <a:cs typeface="Times New Roman" panose="02020603050405020304" pitchFamily="18" charset="0"/>
                        </a:rPr>
                        <a:t>=</a:t>
                      </a:r>
                      <a:r>
                        <a:rPr kumimoji="1" lang="en-US" altLang="zh-CN" sz="1600" b="0" dirty="0" err="1">
                          <a:solidFill>
                            <a:schemeClr val="tx1"/>
                          </a:solidFill>
                          <a:latin typeface="Times New Roman" panose="02020603050405020304" pitchFamily="18" charset="0"/>
                          <a:cs typeface="Times New Roman" panose="02020603050405020304" pitchFamily="18" charset="0"/>
                        </a:rPr>
                        <a:t>torch.float</a:t>
                      </a:r>
                      <a:r>
                        <a:rPr kumimoji="1" lang="en-US" altLang="zh-CN" sz="1600" b="0" dirty="0">
                          <a:solidFill>
                            <a:schemeClr val="tx1"/>
                          </a:solidFill>
                          <a:latin typeface="Times New Roman" panose="02020603050405020304" pitchFamily="18" charset="0"/>
                          <a:cs typeface="Times New Roman" panose="02020603050405020304" pitchFamily="18" charset="0"/>
                        </a:rPr>
                        <a:t>)</a:t>
                      </a:r>
                      <a:endParaRPr kumimoji="1" lang="en-US" altLang="zh-CN" sz="1600" b="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err="1">
                          <a:solidFill>
                            <a:schemeClr val="tx1"/>
                          </a:solidFill>
                          <a:latin typeface="Times New Roman" panose="02020603050405020304" pitchFamily="18" charset="0"/>
                          <a:cs typeface="Times New Roman" panose="02020603050405020304" pitchFamily="18" charset="0"/>
                        </a:rPr>
                        <a:t>z.backward</a:t>
                      </a:r>
                      <a:r>
                        <a:rPr kumimoji="1" lang="en-US" altLang="zh-CN" sz="1600" b="0" dirty="0">
                          <a:solidFill>
                            <a:schemeClr val="tx1"/>
                          </a:solidFill>
                          <a:latin typeface="Times New Roman" panose="02020603050405020304" pitchFamily="18" charset="0"/>
                          <a:cs typeface="Times New Roman" panose="02020603050405020304" pitchFamily="18" charset="0"/>
                        </a:rPr>
                        <a:t>(v)</a:t>
                      </a:r>
                      <a:endParaRPr kumimoji="1" lang="en-US" altLang="zh-CN" sz="1600" b="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chemeClr val="tx1"/>
                          </a:solidFill>
                          <a:latin typeface="Times New Roman" panose="02020603050405020304" pitchFamily="18" charset="0"/>
                          <a:cs typeface="Times New Roman" panose="02020603050405020304" pitchFamily="18" charset="0"/>
                        </a:rPr>
                        <a:t>print(</a:t>
                      </a:r>
                      <a:r>
                        <a:rPr kumimoji="1" lang="en-US" altLang="zh-CN" sz="1600" b="0" dirty="0" err="1">
                          <a:solidFill>
                            <a:schemeClr val="tx1"/>
                          </a:solidFill>
                          <a:latin typeface="Times New Roman" panose="02020603050405020304" pitchFamily="18" charset="0"/>
                          <a:cs typeface="Times New Roman" panose="02020603050405020304" pitchFamily="18" charset="0"/>
                        </a:rPr>
                        <a:t>x.grad</a:t>
                      </a:r>
                      <a:r>
                        <a:rPr kumimoji="1" lang="en-US" altLang="zh-CN" sz="1600" b="0" dirty="0">
                          <a:solidFill>
                            <a:schemeClr val="tx1"/>
                          </a:solidFill>
                          <a:latin typeface="Times New Roman" panose="02020603050405020304" pitchFamily="18" charset="0"/>
                          <a:cs typeface="Times New Roman" panose="02020603050405020304" pitchFamily="18" charset="0"/>
                        </a:rPr>
                        <a:t>)</a:t>
                      </a:r>
                      <a:endParaRPr kumimoji="1" lang="en-GB" altLang="zh-C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0">
                <a:tc>
                  <a:txBody>
                    <a:bodyPr/>
                    <a:lstStyle/>
                    <a:p>
                      <a:r>
                        <a:rPr kumimoji="1" lang="en-GB" altLang="zh-CN" sz="1600" b="0" dirty="0">
                          <a:solidFill>
                            <a:schemeClr val="tx1"/>
                          </a:solidFill>
                          <a:latin typeface="Times New Roman" panose="02020603050405020304" pitchFamily="18" charset="0"/>
                          <a:cs typeface="Times New Roman" panose="02020603050405020304" pitchFamily="18" charset="0"/>
                        </a:rPr>
                        <a:t>Out [</a:t>
                      </a:r>
                      <a:r>
                        <a:rPr kumimoji="1" lang="en-US" altLang="zh-CN" sz="1600" b="0" dirty="0">
                          <a:solidFill>
                            <a:schemeClr val="tx1"/>
                          </a:solidFill>
                          <a:latin typeface="Times New Roman" panose="02020603050405020304" pitchFamily="18" charset="0"/>
                          <a:cs typeface="Times New Roman" panose="02020603050405020304" pitchFamily="18" charset="0"/>
                        </a:rPr>
                        <a:t>2</a:t>
                      </a:r>
                      <a:r>
                        <a:rPr kumimoji="1" lang="en-GB" altLang="zh-CN" sz="1600" b="0" dirty="0">
                          <a:solidFill>
                            <a:schemeClr val="tx1"/>
                          </a:solidFill>
                          <a:latin typeface="Times New Roman" panose="02020603050405020304" pitchFamily="18" charset="0"/>
                          <a:cs typeface="Times New Roman" panose="02020603050405020304" pitchFamily="18" charset="0"/>
                        </a:rPr>
                        <a:t>]:</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dirty="0">
                          <a:solidFill>
                            <a:schemeClr val="tx1"/>
                          </a:solidFill>
                          <a:latin typeface="Times New Roman" panose="02020603050405020304" pitchFamily="18" charset="0"/>
                          <a:cs typeface="Times New Roman" panose="02020603050405020304" pitchFamily="18" charset="0"/>
                        </a:rPr>
                        <a:t>tensor([2.0000, 0.2000, 0.0200, 0.0020])</a:t>
                      </a:r>
                      <a:endParaRPr lang="en-GB" altLang="zh-C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目录</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5" y="1041025"/>
            <a:ext cx="5083127" cy="574984"/>
          </a:xfrm>
          <a:prstGeom prst="rect">
            <a:avLst/>
          </a:prstGeom>
          <a:noFill/>
        </p:spPr>
        <p:txBody>
          <a:bodyPr wrap="square" rtlCol="0" anchor="ctr">
            <a:noAutofit/>
          </a:bodyPr>
          <a:lstStyle/>
          <a:p>
            <a:pPr marL="457200" indent="-457200">
              <a:lnSpc>
                <a:spcPct val="150000"/>
              </a:lnSpc>
              <a:buAutoNum type="arabicPeriod"/>
            </a:pPr>
            <a:r>
              <a:rPr lang="en-GB" altLang="zh-CN" sz="2400" dirty="0" err="1">
                <a:latin typeface="微软雅黑" panose="020B0503020204020204" pitchFamily="34" charset="-122"/>
                <a:ea typeface="微软雅黑" panose="020B0503020204020204" pitchFamily="34" charset="-122"/>
              </a:rPr>
              <a:t>PyTorch</a:t>
            </a:r>
            <a:r>
              <a:rPr lang="zh-CN" altLang="en-US" sz="2400" dirty="0">
                <a:latin typeface="微软雅黑" panose="020B0503020204020204" pitchFamily="34" charset="-122"/>
                <a:ea typeface="微软雅黑" panose="020B0503020204020204" pitchFamily="34" charset="-122"/>
              </a:rPr>
              <a:t>安装与环境配置</a:t>
            </a:r>
            <a:endParaRPr lang="en-US" altLang="zh-CN"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77846" y="3326604"/>
            <a:ext cx="4660815" cy="581057"/>
          </a:xfrm>
          <a:prstGeom prst="rect">
            <a:avLst/>
          </a:prstGeom>
          <a:noFill/>
        </p:spPr>
        <p:txBody>
          <a:bodyPr wrap="square" rtlCol="0">
            <a:spAutoFit/>
          </a:bodyPr>
          <a:lstStyle/>
          <a:p>
            <a:pPr marL="457200" indent="-457200">
              <a:lnSpc>
                <a:spcPct val="150000"/>
              </a:lnSpc>
              <a:buFont typeface="+mj-lt"/>
              <a:buAutoNum type="arabicPeriod" startAt="2"/>
            </a:pPr>
            <a:r>
              <a:rPr lang="zh-CN" altLang="en-US" sz="2400" dirty="0">
                <a:solidFill>
                  <a:srgbClr val="000000"/>
                </a:solidFill>
                <a:latin typeface="微软雅黑" panose="020B0503020204020204" pitchFamily="34" charset="-122"/>
                <a:ea typeface="微软雅黑" panose="020B0503020204020204" pitchFamily="34" charset="-122"/>
              </a:rPr>
              <a:t>基本数据处理与计算操作</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753340" y="997816"/>
            <a:ext cx="2765233" cy="581057"/>
          </a:xfrm>
          <a:prstGeom prst="rect">
            <a:avLst/>
          </a:prstGeom>
          <a:noFill/>
        </p:spPr>
        <p:txBody>
          <a:bodyPr wrap="square" rtlCol="0">
            <a:spAutoFit/>
          </a:bodyPr>
          <a:lstStyle/>
          <a:p>
            <a:pPr marL="457200" indent="-457200">
              <a:lnSpc>
                <a:spcPct val="150000"/>
              </a:lnSpc>
              <a:buFont typeface="+mj-lt"/>
              <a:buAutoNum type="arabicPeriod" startAt="3"/>
            </a:pPr>
            <a:r>
              <a:rPr lang="zh-CN" altLang="en-US" sz="2400" dirty="0">
                <a:solidFill>
                  <a:srgbClr val="FF0000"/>
                </a:solidFill>
                <a:latin typeface="微软雅黑" panose="020B0503020204020204" pitchFamily="34" charset="-122"/>
                <a:ea typeface="微软雅黑" panose="020B0503020204020204" pitchFamily="34" charset="-122"/>
              </a:rPr>
              <a:t>线性回归实现</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753340" y="3323077"/>
            <a:ext cx="2566930" cy="588110"/>
          </a:xfrm>
          <a:prstGeom prst="rect">
            <a:avLst/>
          </a:prstGeom>
          <a:noFill/>
        </p:spPr>
        <p:txBody>
          <a:bodyPr wrap="square" rtlCol="0">
            <a:spAutoFit/>
          </a:bodyPr>
          <a:lstStyle/>
          <a:p>
            <a:pPr marL="457200" indent="-457200">
              <a:lnSpc>
                <a:spcPct val="150000"/>
              </a:lnSpc>
              <a:buFont typeface="+mj-lt"/>
              <a:buAutoNum type="arabicPeriod" startAt="4"/>
            </a:pPr>
            <a:r>
              <a:rPr lang="zh-CN" altLang="en-US" sz="2400" dirty="0">
                <a:solidFill>
                  <a:srgbClr val="000000"/>
                </a:solidFill>
                <a:latin typeface="微软雅黑" panose="020B0503020204020204" pitchFamily="34" charset="-122"/>
                <a:ea typeface="微软雅黑" panose="020B0503020204020204" pitchFamily="34" charset="-122"/>
              </a:rPr>
              <a:t>实验要求</a:t>
            </a:r>
            <a:endParaRPr kumimoji="1" lang="zh-CN" altLang="en-US" dirty="0"/>
          </a:p>
        </p:txBody>
      </p:sp>
      <p:sp>
        <p:nvSpPr>
          <p:cNvPr id="7" name="文本框 6"/>
          <p:cNvSpPr txBox="1"/>
          <p:nvPr/>
        </p:nvSpPr>
        <p:spPr>
          <a:xfrm>
            <a:off x="1326121" y="1728055"/>
            <a:ext cx="3252493" cy="12950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Anoconda</a:t>
            </a:r>
            <a:r>
              <a:rPr lang="zh-CN" altLang="en-US" b="1" dirty="0">
                <a:latin typeface="微软雅黑" panose="020B0503020204020204" pitchFamily="34" charset="-122"/>
                <a:ea typeface="微软雅黑" panose="020B0503020204020204" pitchFamily="34" charset="-122"/>
              </a:rPr>
              <a:t>安装</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Pytorch</a:t>
            </a:r>
            <a:r>
              <a:rPr lang="zh-CN" altLang="en-US" b="1" dirty="0">
                <a:latin typeface="微软雅黑" panose="020B0503020204020204" pitchFamily="34" charset="-122"/>
                <a:ea typeface="微软雅黑" panose="020B0503020204020204" pitchFamily="34" charset="-122"/>
              </a:rPr>
              <a:t>安装</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Jupyter</a:t>
            </a:r>
            <a:r>
              <a:rPr lang="en-US" altLang="zh-CN" b="1" dirty="0">
                <a:latin typeface="微软雅黑" panose="020B0503020204020204" pitchFamily="34" charset="-122"/>
                <a:ea typeface="微软雅黑" panose="020B0503020204020204" pitchFamily="34" charset="-122"/>
              </a:rPr>
              <a:t> Notebook</a:t>
            </a:r>
            <a:endParaRPr kumimoji="1" lang="zh-CN" altLang="en-US" dirty="0"/>
          </a:p>
        </p:txBody>
      </p:sp>
      <p:sp>
        <p:nvSpPr>
          <p:cNvPr id="8" name="文本框 7"/>
          <p:cNvSpPr txBox="1"/>
          <p:nvPr/>
        </p:nvSpPr>
        <p:spPr>
          <a:xfrm>
            <a:off x="1326122" y="4008847"/>
            <a:ext cx="3984008" cy="254159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创建</a:t>
            </a:r>
            <a:r>
              <a:rPr lang="en-US" altLang="zh-CN" b="1" dirty="0">
                <a:solidFill>
                  <a:srgbClr val="000000"/>
                </a:solidFill>
                <a:latin typeface="微软雅黑" panose="020B0503020204020204" pitchFamily="34" charset="-122"/>
                <a:ea typeface="微软雅黑" panose="020B0503020204020204" pitchFamily="34" charset="-122"/>
              </a:rPr>
              <a:t>Tensor</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a:solidFill>
                  <a:srgbClr val="000000"/>
                </a:solidFill>
                <a:latin typeface="微软雅黑" panose="020B0503020204020204" pitchFamily="34" charset="-122"/>
                <a:ea typeface="微软雅黑" panose="020B0503020204020204" pitchFamily="34" charset="-122"/>
              </a:rPr>
              <a:t>Tensor</a:t>
            </a:r>
            <a:r>
              <a:rPr lang="zh-CN" altLang="en-US" b="1" dirty="0">
                <a:solidFill>
                  <a:srgbClr val="000000"/>
                </a:solidFill>
                <a:latin typeface="微软雅黑" panose="020B0503020204020204" pitchFamily="34" charset="-122"/>
                <a:ea typeface="微软雅黑" panose="020B0503020204020204" pitchFamily="34" charset="-122"/>
              </a:rPr>
              <a:t>的相关操作</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广播机制</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GB" altLang="zh-CN" b="1" dirty="0">
                <a:solidFill>
                  <a:srgbClr val="000000"/>
                </a:solidFill>
                <a:latin typeface="微软雅黑" panose="020B0503020204020204" pitchFamily="34" charset="-122"/>
                <a:ea typeface="微软雅黑" panose="020B0503020204020204" pitchFamily="34" charset="-122"/>
              </a:rPr>
              <a:t>Tensor</a:t>
            </a:r>
            <a:r>
              <a:rPr lang="zh-CN" altLang="en-US" b="1" dirty="0">
                <a:solidFill>
                  <a:srgbClr val="000000"/>
                </a:solidFill>
                <a:latin typeface="微软雅黑" panose="020B0503020204020204" pitchFamily="34" charset="-122"/>
                <a:ea typeface="微软雅黑" panose="020B0503020204020204" pitchFamily="34" charset="-122"/>
              </a:rPr>
              <a:t>和</a:t>
            </a:r>
            <a:r>
              <a:rPr lang="en-GB" altLang="zh-CN" b="1" dirty="0">
                <a:solidFill>
                  <a:srgbClr val="000000"/>
                </a:solidFill>
                <a:latin typeface="微软雅黑" panose="020B0503020204020204" pitchFamily="34" charset="-122"/>
                <a:ea typeface="微软雅黑" panose="020B0503020204020204" pitchFamily="34" charset="-122"/>
              </a:rPr>
              <a:t>NumPy</a:t>
            </a:r>
            <a:r>
              <a:rPr lang="zh-CN" altLang="en-US" b="1" dirty="0">
                <a:solidFill>
                  <a:srgbClr val="000000"/>
                </a:solidFill>
                <a:latin typeface="微软雅黑" panose="020B0503020204020204" pitchFamily="34" charset="-122"/>
                <a:ea typeface="微软雅黑" panose="020B0503020204020204" pitchFamily="34" charset="-122"/>
              </a:rPr>
              <a:t>相互转换</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a:solidFill>
                  <a:srgbClr val="000000"/>
                </a:solidFill>
                <a:latin typeface="微软雅黑" panose="020B0503020204020204" pitchFamily="34" charset="-122"/>
                <a:ea typeface="微软雅黑" panose="020B0503020204020204" pitchFamily="34" charset="-122"/>
              </a:rPr>
              <a:t>Tensor on GPU</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自动求梯度</a:t>
            </a:r>
            <a:endParaRPr kumimoji="1" lang="zh-CN" altLang="en-US" dirty="0"/>
          </a:p>
        </p:txBody>
      </p:sp>
      <p:sp>
        <p:nvSpPr>
          <p:cNvPr id="9" name="文本框 8"/>
          <p:cNvSpPr txBox="1"/>
          <p:nvPr/>
        </p:nvSpPr>
        <p:spPr>
          <a:xfrm>
            <a:off x="7299873" y="1616008"/>
            <a:ext cx="4267838" cy="171059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手动实现线性回归</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利用</a:t>
            </a:r>
            <a:r>
              <a:rPr lang="en-US" altLang="zh-CN" b="1" dirty="0" err="1">
                <a:solidFill>
                  <a:srgbClr val="FF0000"/>
                </a:solidFill>
                <a:latin typeface="微软雅黑" panose="020B0503020204020204" pitchFamily="34" charset="-122"/>
                <a:ea typeface="微软雅黑" panose="020B0503020204020204" pitchFamily="34" charset="-122"/>
              </a:rPr>
              <a:t>torch.nn</a:t>
            </a:r>
            <a:r>
              <a:rPr lang="zh-CN" altLang="en-US" b="1" dirty="0">
                <a:solidFill>
                  <a:srgbClr val="FF0000"/>
                </a:solidFill>
                <a:latin typeface="微软雅黑" panose="020B0503020204020204" pitchFamily="34" charset="-122"/>
                <a:ea typeface="微软雅黑" panose="020B0503020204020204" pitchFamily="34" charset="-122"/>
              </a:rPr>
              <a:t>实现线性回归</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常用损失函数</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模型预测及评价（分类问题）</a:t>
            </a:r>
            <a:endParaRPr kumimoji="1" lang="zh-CN" altLang="en-US" dirty="0">
              <a:solidFill>
                <a:srgbClr val="FF0000"/>
              </a:solidFill>
            </a:endParaRPr>
          </a:p>
        </p:txBody>
      </p:sp>
      <p:sp>
        <p:nvSpPr>
          <p:cNvPr id="10" name="文本框 9"/>
          <p:cNvSpPr txBox="1"/>
          <p:nvPr/>
        </p:nvSpPr>
        <p:spPr>
          <a:xfrm>
            <a:off x="7299873" y="4008847"/>
            <a:ext cx="2566930"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数据集介绍</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实验内容</a:t>
            </a:r>
            <a:endParaRPr lang="zh-CN" altLang="en-US"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a:t>
            </a:r>
            <a:r>
              <a:rPr lang="zh-CN" altLang="en-US" sz="2800" b="1" dirty="0">
                <a:solidFill>
                  <a:srgbClr val="000000"/>
                </a:solidFill>
                <a:latin typeface="微软雅黑" panose="020B0503020204020204" pitchFamily="34" charset="-122"/>
                <a:ea typeface="微软雅黑" panose="020B0503020204020204" pitchFamily="34" charset="-122"/>
              </a:rPr>
              <a:t> 线性回归 </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20110" y="967355"/>
            <a:ext cx="1415772" cy="461665"/>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基本概念</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620111" y="1605757"/>
            <a:ext cx="9967100" cy="646331"/>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线性回归</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Linear Regression</a:t>
            </a:r>
            <a:r>
              <a:rPr lang="zh-CN" altLang="en-US" dirty="0">
                <a:latin typeface="微软雅黑" panose="020B0503020204020204" pitchFamily="34" charset="-122"/>
                <a:ea typeface="微软雅黑" panose="020B0503020204020204" pitchFamily="34" charset="-122"/>
              </a:rPr>
              <a:t>）是机器学习和统计学中最基础和广泛应用的模型，是一种对自变量和因变量之间关系进行建模的回归分析。</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矩形 6"/>
              <p:cNvSpPr/>
              <p:nvPr/>
            </p:nvSpPr>
            <p:spPr>
              <a:xfrm>
                <a:off x="620110" y="2428825"/>
                <a:ext cx="9967100" cy="651269"/>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t> </a:t>
                </a:r>
                <a:r>
                  <a:rPr lang="zh-CN" altLang="en-US" dirty="0">
                    <a:latin typeface="微软雅黑" panose="020B0503020204020204" pitchFamily="34" charset="-122"/>
                    <a:ea typeface="微软雅黑" panose="020B0503020204020204" pitchFamily="34" charset="-122"/>
                  </a:rPr>
                  <a:t>从机器学习的角度来看，自变量就是样本的特征向量 </a:t>
                </a:r>
                <a:r>
                  <a:rPr lang="en-US" altLang="zh-CN"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𝑑</m:t>
                        </m:r>
                      </m:sup>
                    </m:sSup>
                  </m:oMath>
                </a14:m>
                <a:r>
                  <a:rPr lang="zh-CN" altLang="en-US" dirty="0">
                    <a:latin typeface="微软雅黑" panose="020B0503020204020204" pitchFamily="34" charset="-122"/>
                    <a:ea typeface="微软雅黑" panose="020B0503020204020204" pitchFamily="34" charset="-122"/>
                  </a:rPr>
                  <a:t>（每一维对应一个自变量），因变量是标签 </a:t>
                </a:r>
                <a:r>
                  <a:rPr lang="en-US" altLang="zh-CN" i="1" dirty="0">
                    <a:latin typeface="微软雅黑" panose="020B0503020204020204" pitchFamily="34" charset="-122"/>
                    <a:ea typeface="微软雅黑" panose="020B0503020204020204" pitchFamily="34" charset="-122"/>
                  </a:rPr>
                  <a:t>y </a:t>
                </a:r>
                <a:r>
                  <a:rPr lang="zh-CN" altLang="en-US" dirty="0">
                    <a:latin typeface="微软雅黑" panose="020B0503020204020204" pitchFamily="34" charset="-122"/>
                    <a:ea typeface="微软雅黑" panose="020B0503020204020204" pitchFamily="34" charset="-122"/>
                  </a:rPr>
                  <a:t>，这里 </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𝑅</m:t>
                    </m:r>
                    <m:r>
                      <a:rPr lang="en-US" altLang="zh-CN" b="0" i="0" smtClean="0">
                        <a:latin typeface="Cambria Math" panose="02040503050406030204" pitchFamily="18" charset="0"/>
                      </a:rPr>
                      <m:t> </m:t>
                    </m:r>
                    <m:r>
                      <a:rPr lang="zh-CN" altLang="en-US" i="1">
                        <a:latin typeface="Cambria Math" panose="02040503050406030204" pitchFamily="18" charset="0"/>
                      </a:rPr>
                      <m:t>是</m:t>
                    </m:r>
                  </m:oMath>
                </a14:m>
                <a:r>
                  <a:rPr lang="zh-CN" altLang="en-US" dirty="0">
                    <a:latin typeface="微软雅黑" panose="020B0503020204020204" pitchFamily="34" charset="-122"/>
                    <a:ea typeface="微软雅黑" panose="020B0503020204020204" pitchFamily="34" charset="-122"/>
                  </a:rPr>
                  <a:t>连续值。假设空间是一组参数化的线性函数</a:t>
                </a:r>
                <a:endParaRPr lang="zh-CN" altLang="en-US" dirty="0">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620110" y="2428825"/>
                <a:ext cx="9967100" cy="651269"/>
              </a:xfrm>
              <a:prstGeom prst="rect">
                <a:avLst/>
              </a:prstGeom>
              <a:blipFill rotWithShape="1">
                <a:blip r:embed="rId1"/>
                <a:stretch>
                  <a:fillRect l="-4" t="-90" r="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4724400" y="3251056"/>
                <a:ext cx="2743200" cy="369332"/>
              </a:xfrm>
              <a:prstGeom prst="rect">
                <a:avLst/>
              </a:prstGeom>
            </p:spPr>
            <p:txBody>
              <a:bodyPr wrap="square">
                <a:spAutoFit/>
              </a:bodyPr>
              <a:lstStyle/>
              <a:p>
                <a14:m>
                  <m:oMathPara xmlns:m="http://schemas.openxmlformats.org/officeDocument/2006/math">
                    <m:oMathParaPr>
                      <m:jc m:val="center"/>
                    </m:oMathParaPr>
                    <m:oMath xmlns:m="http://schemas.openxmlformats.org/officeDocument/2006/math">
                      <m:r>
                        <a:rPr lang="pt-BR" altLang="zh-CN" i="1" smtClean="0">
                          <a:latin typeface="Cambria Math" panose="02040503050406030204" pitchFamily="18" charset="0"/>
                        </a:rPr>
                        <m:t>𝑓</m:t>
                      </m:r>
                      <m:d>
                        <m:dPr>
                          <m:ctrlPr>
                            <a:rPr lang="pt-BR" altLang="zh-CN" i="1" smtClean="0">
                              <a:latin typeface="Cambria Math" panose="02040503050406030204" pitchFamily="18" charset="0"/>
                            </a:rPr>
                          </m:ctrlPr>
                        </m:dPr>
                        <m:e>
                          <m:r>
                            <m:rPr>
                              <m:sty m:val="p"/>
                            </m:rPr>
                            <a:rPr lang="en-US" altLang="zh-CN" i="1">
                              <a:latin typeface="Cambria Math" panose="02040503050406030204" pitchFamily="18" charset="0"/>
                            </a:rPr>
                            <m:t>x</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pt-BR" altLang="zh-CN" i="1" smtClean="0">
                          <a:latin typeface="Cambria Math" panose="02040503050406030204" pitchFamily="18" charset="0"/>
                        </a:rPr>
                        <m:t>=</m:t>
                      </m:r>
                      <m:r>
                        <a:rPr lang="en-US" altLang="zh-CN" b="0" i="1" smtClean="0">
                          <a:latin typeface="Cambria Math" panose="02040503050406030204" pitchFamily="18" charset="0"/>
                        </a:rPr>
                        <m:t>𝑥</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𝑤</m:t>
                          </m:r>
                        </m:e>
                        <m:sup>
                          <m:r>
                            <a:rPr lang="en-US" altLang="zh-CN" b="0" i="1" smtClean="0">
                              <a:latin typeface="Cambria Math" panose="02040503050406030204" pitchFamily="18" charset="0"/>
                            </a:rPr>
                            <m:t>𝑇</m:t>
                          </m:r>
                        </m:sup>
                      </m:sSup>
                      <m:r>
                        <a:rPr lang="pt-BR" altLang="zh-CN"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m:oMathPara>
                </a14:m>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4724400" y="3251056"/>
                <a:ext cx="2743200" cy="369332"/>
              </a:xfrm>
              <a:prstGeom prst="rect">
                <a:avLst/>
              </a:prstGeom>
              <a:blipFill rotWithShape="1">
                <a:blip r:embed="rId2"/>
                <a:stretch>
                  <a:fillRect t="-133" b="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620109" y="3791350"/>
                <a:ext cx="9967101"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其中，权重向量 </a:t>
                </a:r>
                <a14:m>
                  <m:oMath xmlns:m="http://schemas.openxmlformats.org/officeDocument/2006/math">
                    <m:r>
                      <a:rPr lang="en-US" altLang="zh-CN" b="1" i="1" dirty="0" smtClean="0">
                        <a:solidFill>
                          <a:srgbClr val="FF0000"/>
                        </a:solidFill>
                        <a:latin typeface="Cambria Math" panose="02040503050406030204" pitchFamily="18" charset="0"/>
                        <a:ea typeface="微软雅黑" panose="020B0503020204020204" pitchFamily="34" charset="-122"/>
                      </a:rPr>
                      <m:t>𝒘</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和偏置</a:t>
                </a:r>
                <a:r>
                  <a:rPr lang="zh-CN" altLang="en-US" b="1" dirty="0">
                    <a:solidFill>
                      <a:schemeClr val="accent2">
                        <a:lumMod val="75000"/>
                      </a:schemeClr>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b="1" i="1" dirty="0" smtClean="0">
                        <a:solidFill>
                          <a:srgbClr val="FF0000"/>
                        </a:solidFill>
                        <a:latin typeface="Cambria Math" panose="02040503050406030204" pitchFamily="18" charset="0"/>
                        <a:ea typeface="微软雅黑" panose="020B0503020204020204" pitchFamily="34" charset="-122"/>
                      </a:rPr>
                      <m:t>𝒃</m:t>
                    </m:r>
                  </m:oMath>
                </a14:m>
                <a:r>
                  <a:rPr lang="en-US" altLang="zh-CN" b="1" dirty="0">
                    <a:solidFill>
                      <a:schemeClr val="accent2">
                        <a:lumMod val="75000"/>
                      </a:schemeClr>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是线性回归需要学习的参数， 函数 </a:t>
                </a:r>
                <a14:m>
                  <m:oMath xmlns:m="http://schemas.openxmlformats.org/officeDocument/2006/math">
                    <m:r>
                      <a:rPr lang="pt-BR" altLang="zh-CN" i="1">
                        <a:latin typeface="Cambria Math" panose="02040503050406030204" pitchFamily="18" charset="0"/>
                      </a:rPr>
                      <m:t>𝑓</m:t>
                    </m:r>
                    <m:d>
                      <m:dPr>
                        <m:ctrlPr>
                          <a:rPr lang="pt-BR" altLang="zh-CN" i="1">
                            <a:latin typeface="Cambria Math" panose="02040503050406030204" pitchFamily="18" charset="0"/>
                          </a:rPr>
                        </m:ctrlPr>
                      </m:dPr>
                      <m:e>
                        <m:r>
                          <m:rPr>
                            <m:sty m:val="p"/>
                          </m:rPr>
                          <a:rPr lang="en-US" altLang="zh-CN" i="1">
                            <a:latin typeface="Cambria Math" panose="02040503050406030204" pitchFamily="18" charset="0"/>
                          </a:rPr>
                          <m:t>x</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𝑅</m:t>
                    </m:r>
                  </m:oMath>
                </a14:m>
                <a:r>
                  <a:rPr lang="zh-CN" altLang="en-US" dirty="0">
                    <a:latin typeface="微软雅黑" panose="020B0503020204020204" pitchFamily="34" charset="-122"/>
                    <a:ea typeface="微软雅黑" panose="020B0503020204020204" pitchFamily="34" charset="-122"/>
                  </a:rPr>
                  <a:t> 称为</a:t>
                </a:r>
                <a:r>
                  <a:rPr lang="zh-CN" altLang="en-US" b="1" dirty="0">
                    <a:latin typeface="微软雅黑" panose="020B0503020204020204" pitchFamily="34" charset="-122"/>
                    <a:ea typeface="微软雅黑" panose="020B0503020204020204" pitchFamily="34" charset="-122"/>
                  </a:rPr>
                  <a:t>线性模型</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620109" y="3791350"/>
                <a:ext cx="9967101" cy="369332"/>
              </a:xfrm>
              <a:prstGeom prst="rect">
                <a:avLst/>
              </a:prstGeom>
              <a:blipFill rotWithShape="1">
                <a:blip r:embed="rId3"/>
                <a:stretch>
                  <a:fillRect l="-4" t="-108" r="5" b="44"/>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a:t>
            </a:r>
            <a:r>
              <a:rPr lang="zh-CN" altLang="en-US" sz="2800" b="1" dirty="0">
                <a:solidFill>
                  <a:srgbClr val="000000"/>
                </a:solidFill>
                <a:latin typeface="微软雅黑" panose="020B0503020204020204" pitchFamily="34" charset="-122"/>
                <a:ea typeface="微软雅黑" panose="020B0503020204020204" pitchFamily="34" charset="-122"/>
              </a:rPr>
              <a:t> 线性回归 </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695853" y="1529952"/>
            <a:ext cx="8996775" cy="2536400"/>
          </a:xfrm>
          <a:prstGeom prst="rect">
            <a:avLst/>
          </a:prstGeom>
        </p:spPr>
        <p:txBody>
          <a:bodyPr wrap="square">
            <a:spAutoFit/>
          </a:bodyPr>
          <a:lstStyle/>
          <a:p>
            <a:pPr marL="285750" indent="-285750">
              <a:lnSpc>
                <a:spcPct val="150000"/>
              </a:lnSpc>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Tensor </a:t>
            </a:r>
            <a:r>
              <a:rPr lang="zh-CN" altLang="en-US" dirty="0">
                <a:latin typeface="微软雅黑" panose="020B0503020204020204" pitchFamily="34" charset="-122"/>
                <a:ea typeface="微软雅黑" panose="020B0503020204020204" pitchFamily="34" charset="-122"/>
              </a:rPr>
              <a:t>和 </a:t>
            </a:r>
            <a:r>
              <a:rPr lang="en-US" altLang="zh-CN" dirty="0" err="1">
                <a:latin typeface="微软雅黑" panose="020B0503020204020204" pitchFamily="34" charset="-122"/>
                <a:ea typeface="微软雅黑" panose="020B0503020204020204" pitchFamily="34" charset="-122"/>
              </a:rPr>
              <a:t>autograd</a:t>
            </a:r>
            <a:r>
              <a:rPr lang="zh-CN" altLang="en-US" dirty="0">
                <a:latin typeface="微软雅黑" panose="020B0503020204020204" pitchFamily="34" charset="-122"/>
                <a:ea typeface="微软雅黑" panose="020B0503020204020204" pitchFamily="34" charset="-122"/>
              </a:rPr>
              <a:t>来实现一个线性回归，具体的步骤有：</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生成和读取数据集</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构建模型</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初始化模型参数</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定义损失函数和优化算法</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训练模型</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60499" y="4211538"/>
            <a:ext cx="8996774" cy="646331"/>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导入本次实验所需的包或模块，其中</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matplotlib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包可用于作图，用来显示生成的数据的二维图。</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777846" y="5003055"/>
          <a:ext cx="8762080" cy="1310640"/>
        </p:xfrm>
        <a:graphic>
          <a:graphicData uri="http://schemas.openxmlformats.org/drawingml/2006/table">
            <a:tbl>
              <a:tblPr firstRow="1" bandRow="1">
                <a:tableStyleId>{5C22544A-7EE6-4342-B048-85BDC9FD1C3A}</a:tableStyleId>
              </a:tblPr>
              <a:tblGrid>
                <a:gridCol w="1096849"/>
                <a:gridCol w="7665231"/>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Import</a:t>
                      </a:r>
                      <a:r>
                        <a:rPr kumimoji="1" lang="en-US" altLang="zh-CN" sz="1600" b="0" baseline="0" dirty="0">
                          <a:solidFill>
                            <a:sysClr val="windowText" lastClr="000000"/>
                          </a:solidFill>
                          <a:latin typeface="Times New Roman" panose="02020603050405020304" pitchFamily="18" charset="0"/>
                          <a:cs typeface="Times New Roman" panose="02020603050405020304" pitchFamily="18" charset="0"/>
                        </a:rPr>
                        <a:t> torch</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from </a:t>
                      </a:r>
                      <a:r>
                        <a:rPr kumimoji="1" lang="en-US" altLang="zh-CN" sz="1600" b="0" dirty="0" err="1">
                          <a:solidFill>
                            <a:sysClr val="windowText" lastClr="000000"/>
                          </a:solidFill>
                          <a:latin typeface="Times New Roman" panose="02020603050405020304" pitchFamily="18" charset="0"/>
                          <a:cs typeface="Times New Roman" panose="02020603050405020304" pitchFamily="18" charset="0"/>
                        </a:rPr>
                        <a:t>Ipython</a:t>
                      </a:r>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 import display</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from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matplotlib</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import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pyplot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as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plt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import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numpy</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as np</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import random</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2" name="矩形 1"/>
          <p:cNvSpPr/>
          <p:nvPr/>
        </p:nvSpPr>
        <p:spPr>
          <a:xfrm>
            <a:off x="695853" y="991531"/>
            <a:ext cx="2031325" cy="461665"/>
          </a:xfrm>
          <a:prstGeom prst="rect">
            <a:avLst/>
          </a:prstGeom>
        </p:spPr>
        <p:txBody>
          <a:bodyPr wrap="none">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实现线性回归</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3.1</a:t>
            </a:r>
            <a:r>
              <a:rPr lang="zh-CN" altLang="en-US" sz="2800" b="1" dirty="0">
                <a:solidFill>
                  <a:srgbClr val="000000"/>
                </a:solidFill>
                <a:latin typeface="微软雅黑" panose="020B0503020204020204" pitchFamily="34" charset="-122"/>
                <a:ea typeface="微软雅黑" panose="020B0503020204020204" pitchFamily="34" charset="-122"/>
              </a:rPr>
              <a:t> 手动实现线性回归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矩形 4"/>
              <p:cNvSpPr/>
              <p:nvPr/>
            </p:nvSpPr>
            <p:spPr>
              <a:xfrm>
                <a:off x="565998" y="1694775"/>
                <a:ext cx="9602572" cy="1200329"/>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本实验先构造一个简单训练数据集，通过这个数据集可以直观的比较模型训练出来的参数和真实的模型参数的区别。设训练数据集样本数为</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，输入个数（</a:t>
                </a:r>
                <a:r>
                  <a:rPr lang="zh-CN" altLang="en-US" b="1" dirty="0">
                    <a:latin typeface="微软雅黑" panose="020B0503020204020204" pitchFamily="34" charset="-122"/>
                    <a:ea typeface="微软雅黑" panose="020B0503020204020204" pitchFamily="34" charset="-122"/>
                  </a:rPr>
                  <a:t>特征数</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，给定随机生成的批量样本特征</a:t>
                </a:r>
                <a14:m>
                  <m:oMath xmlns:m="http://schemas.openxmlformats.org/officeDocument/2006/math">
                    <m:r>
                      <a:rPr lang="en-US" altLang="zh-CN">
                        <a:latin typeface="Cambria Math" panose="02040503050406030204" pitchFamily="18" charset="0"/>
                      </a:rPr>
                      <m:t> </m:t>
                    </m:r>
                    <m:r>
                      <m:rPr>
                        <m:sty m:val="p"/>
                      </m:rPr>
                      <a:rPr lang="en-US" altLang="zh-CN" b="0" i="0" smtClean="0">
                        <a:latin typeface="Cambria Math" panose="02040503050406030204" pitchFamily="18" charset="0"/>
                      </a:rPr>
                      <m:t>X</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rPr>
                          <m:t>1000</m:t>
                        </m:r>
                        <m:r>
                          <a:rPr lang="en-US" altLang="zh-CN" i="1">
                            <a:latin typeface="Cambria Math" panose="02040503050406030204" pitchFamily="18" charset="0"/>
                          </a:rPr>
                          <m:t>×</m:t>
                        </m:r>
                        <m:r>
                          <a:rPr lang="en-US" altLang="zh-CN" b="0" i="1" smtClean="0">
                            <a:latin typeface="Cambria Math" panose="02040503050406030204" pitchFamily="18" charset="0"/>
                          </a:rPr>
                          <m:t>2</m:t>
                        </m:r>
                      </m:sup>
                    </m:sSup>
                    <m:r>
                      <a:rPr lang="zh-CN" altLang="en-US" i="1"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这里使用线性回归模型的</a:t>
                </a:r>
                <a:r>
                  <a:rPr lang="zh-CN" altLang="en-US" b="1" dirty="0">
                    <a:latin typeface="微软雅黑" panose="020B0503020204020204" pitchFamily="34" charset="-122"/>
                    <a:ea typeface="微软雅黑" panose="020B0503020204020204" pitchFamily="34" charset="-122"/>
                  </a:rPr>
                  <a:t>真实权重</a:t>
                </a:r>
                <a14:m>
                  <m:oMath xmlns:m="http://schemas.openxmlformats.org/officeDocument/2006/math">
                    <m:r>
                      <a:rPr lang="en-US" altLang="zh-CN" b="1" i="0" smtClean="0">
                        <a:latin typeface="Cambria Math" panose="02040503050406030204" pitchFamily="18" charset="0"/>
                      </a:rPr>
                      <m:t> </m:t>
                    </m:r>
                    <m:r>
                      <m:rPr>
                        <m:sty m:val="p"/>
                      </m:rPr>
                      <a:rPr lang="en-US" altLang="zh-CN" b="0" i="0" smtClean="0">
                        <a:latin typeface="Cambria Math" panose="02040503050406030204" pitchFamily="18" charset="0"/>
                      </a:rPr>
                      <m:t>w</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a:latin typeface="Cambria Math" panose="02040503050406030204" pitchFamily="18" charset="0"/>
                          </a:rPr>
                          <m:t>2</m:t>
                        </m:r>
                        <m:r>
                          <a:rPr lang="en-US" altLang="zh-CN">
                            <a:latin typeface="Cambria Math" panose="02040503050406030204" pitchFamily="18" charset="0"/>
                          </a:rPr>
                          <m:t> ,−</m:t>
                        </m:r>
                        <m:r>
                          <a:rPr lang="en-US" altLang="zh-CN">
                            <a:latin typeface="Cambria Math" panose="02040503050406030204" pitchFamily="18" charset="0"/>
                          </a:rPr>
                          <m:t>3</m:t>
                        </m:r>
                        <m:r>
                          <a:rPr lang="en-US" altLang="zh-CN">
                            <a:latin typeface="Cambria Math" panose="02040503050406030204" pitchFamily="18" charset="0"/>
                          </a:rPr>
                          <m:t>.</m:t>
                        </m:r>
                        <m:r>
                          <a:rPr lang="en-US" altLang="zh-CN">
                            <a:latin typeface="Cambria Math" panose="02040503050406030204" pitchFamily="18" charset="0"/>
                          </a:rPr>
                          <m:t>4</m:t>
                        </m:r>
                        <m:r>
                          <a:rPr lang="en-US" altLang="zh-CN">
                            <a:latin typeface="Cambria Math" panose="02040503050406030204" pitchFamily="18" charset="0"/>
                          </a:rPr>
                          <m:t>]</m:t>
                        </m:r>
                      </m:e>
                      <m:sup>
                        <m:r>
                          <a:rPr lang="en-US" altLang="zh-CN" b="0" i="1" smtClean="0">
                            <a:latin typeface="Cambria Math" panose="02040503050406030204" pitchFamily="18" charset="0"/>
                          </a:rPr>
                          <m:t>𝑇</m:t>
                        </m:r>
                      </m:sup>
                    </m:sSup>
                    <m:r>
                      <a:rPr lang="zh-CN" altLang="en-US" i="1">
                        <a:latin typeface="Cambria Math" panose="02040503050406030204" pitchFamily="18" charset="0"/>
                      </a:rPr>
                      <m:t>和</m:t>
                    </m:r>
                  </m:oMath>
                </a14:m>
                <a:r>
                  <a:rPr lang="zh-CN" altLang="en-US" b="1" dirty="0">
                    <a:latin typeface="微软雅黑" panose="020B0503020204020204" pitchFamily="34" charset="-122"/>
                    <a:ea typeface="微软雅黑" panose="020B0503020204020204" pitchFamily="34" charset="-122"/>
                  </a:rPr>
                  <a:t>偏差</a:t>
                </a:r>
                <a:r>
                  <a:rPr lang="zh-CN" altLang="en-US" dirty="0">
                    <a:latin typeface="微软雅黑" panose="020B0503020204020204" pitchFamily="34" charset="-122"/>
                    <a:ea typeface="微软雅黑" panose="020B0503020204020204" pitchFamily="34" charset="-122"/>
                  </a:rPr>
                  <a:t> </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4</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 </m:t>
                    </m:r>
                    <m:r>
                      <a:rPr lang="zh-CN" altLang="en-US" i="1">
                        <a:latin typeface="Cambria Math" panose="02040503050406030204" pitchFamily="18" charset="0"/>
                      </a:rPr>
                      <m:t>以及</m:t>
                    </m:r>
                  </m:oMath>
                </a14:m>
                <a:r>
                  <a:rPr lang="zh-CN" altLang="en-US" dirty="0">
                    <a:latin typeface="微软雅黑" panose="020B0503020204020204" pitchFamily="34" charset="-122"/>
                    <a:ea typeface="微软雅黑" panose="020B0503020204020204" pitchFamily="34" charset="-122"/>
                  </a:rPr>
                  <a:t>一个随机噪声项</a:t>
                </a:r>
                <a14:m>
                  <m:oMath xmlns:m="http://schemas.openxmlformats.org/officeDocument/2006/math">
                    <m:r>
                      <a:rPr lang="zh-CN" altLang="en-US" i="1" dirty="0" smtClean="0">
                        <a:latin typeface="Cambria Math" panose="02040503050406030204" pitchFamily="18" charset="0"/>
                      </a:rPr>
                      <m:t>𝜀</m:t>
                    </m:r>
                  </m:oMath>
                </a14:m>
                <a:r>
                  <a:rPr lang="zh-CN" altLang="en-US" dirty="0">
                    <a:latin typeface="微软雅黑" panose="020B0503020204020204" pitchFamily="34" charset="-122"/>
                    <a:ea typeface="微软雅黑" panose="020B0503020204020204" pitchFamily="34" charset="-122"/>
                  </a:rPr>
                  <a:t> 来生成标签。</a:t>
                </a:r>
                <a:endParaRPr lang="zh-CN" altLang="en-US" dirty="0">
                  <a:latin typeface="微软雅黑" panose="020B0503020204020204" pitchFamily="34" charset="-122"/>
                  <a:ea typeface="微软雅黑" panose="020B0503020204020204" pitchFamily="34" charset="-122"/>
                </a:endParaRPr>
              </a:p>
            </p:txBody>
          </p:sp>
        </mc:Choice>
        <mc:Fallback>
          <p:sp>
            <p:nvSpPr>
              <p:cNvPr id="5" name="矩形 4"/>
              <p:cNvSpPr>
                <a:spLocks noRot="1" noChangeAspect="1" noMove="1" noResize="1" noEditPoints="1" noAdjustHandles="1" noChangeArrowheads="1" noChangeShapeType="1" noTextEdit="1"/>
              </p:cNvSpPr>
              <p:nvPr/>
            </p:nvSpPr>
            <p:spPr>
              <a:xfrm>
                <a:off x="565998" y="1694775"/>
                <a:ext cx="9602572" cy="1200329"/>
              </a:xfrm>
              <a:prstGeom prst="rect">
                <a:avLst/>
              </a:prstGeom>
              <a:blipFill rotWithShape="1">
                <a:blip r:embed="rId1"/>
                <a:stretch>
                  <a:fillRect l="-2" t="-50" r="3" b="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4704157" y="3059668"/>
                <a:ext cx="2249839" cy="369332"/>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𝑦</m:t>
                      </m:r>
                      <m:r>
                        <a:rPr lang="zh-CN" altLang="en-US" i="0" dirty="0">
                          <a:latin typeface="Cambria Math" panose="02040503050406030204" pitchFamily="18" charset="0"/>
                        </a:rPr>
                        <m:t>=</m:t>
                      </m:r>
                      <m:r>
                        <a:rPr lang="en-US" altLang="zh-CN" i="1">
                          <a:latin typeface="Cambria Math" panose="02040503050406030204" pitchFamily="18" charset="0"/>
                        </a:rPr>
                        <m:t>𝑥</m:t>
                      </m:r>
                      <m:sSup>
                        <m:sSupPr>
                          <m:ctrlPr>
                            <a:rPr lang="en-US" altLang="zh-CN" i="1">
                              <a:latin typeface="Cambria Math" panose="02040503050406030204" pitchFamily="18" charset="0"/>
                            </a:rPr>
                          </m:ctrlPr>
                        </m:sSupPr>
                        <m:e>
                          <m:r>
                            <a:rPr lang="en-US" altLang="zh-CN" i="1">
                              <a:latin typeface="Cambria Math" panose="02040503050406030204" pitchFamily="18" charset="0"/>
                            </a:rPr>
                            <m:t>𝑤</m:t>
                          </m:r>
                        </m:e>
                        <m:sup>
                          <m:r>
                            <a:rPr lang="en-US" altLang="zh-CN" i="1">
                              <a:latin typeface="Cambria Math" panose="02040503050406030204" pitchFamily="18" charset="0"/>
                            </a:rPr>
                            <m:t>𝑇</m:t>
                          </m:r>
                        </m:sup>
                      </m:sSup>
                      <m:r>
                        <a:rPr lang="zh-CN" altLang="en-US" i="0" dirty="0">
                          <a:latin typeface="Cambria Math" panose="02040503050406030204" pitchFamily="18" charset="0"/>
                        </a:rPr>
                        <m:t>+</m:t>
                      </m:r>
                      <m:r>
                        <a:rPr lang="zh-CN" altLang="en-US" i="1" dirty="0">
                          <a:latin typeface="Cambria Math" panose="02040503050406030204" pitchFamily="18" charset="0"/>
                        </a:rPr>
                        <m:t>𝑏</m:t>
                      </m:r>
                      <m:r>
                        <a:rPr lang="zh-CN" altLang="en-US" i="0" dirty="0">
                          <a:latin typeface="Cambria Math" panose="02040503050406030204" pitchFamily="18" charset="0"/>
                        </a:rPr>
                        <m:t>+</m:t>
                      </m:r>
                      <m:r>
                        <a:rPr lang="zh-CN" altLang="en-US" i="1" dirty="0">
                          <a:latin typeface="Cambria Math" panose="02040503050406030204" pitchFamily="18" charset="0"/>
                        </a:rPr>
                        <m:t>𝜀</m:t>
                      </m:r>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4704157" y="3059668"/>
                <a:ext cx="2249839" cy="369332"/>
              </a:xfrm>
              <a:prstGeom prst="rect">
                <a:avLst/>
              </a:prstGeom>
              <a:blipFill rotWithShape="1">
                <a:blip r:embed="rId2"/>
                <a:stretch>
                  <a:fillRect l="-3" t="-64" r="5"/>
                </a:stretch>
              </a:blipFill>
            </p:spPr>
            <p:txBody>
              <a:bodyPr/>
              <a:lstStyle/>
              <a:p>
                <a:r>
                  <a:rPr lang="zh-CN" altLang="en-US">
                    <a:noFill/>
                  </a:rPr>
                  <a:t> </a:t>
                </a:r>
              </a:p>
            </p:txBody>
          </p:sp>
        </mc:Fallback>
      </mc:AlternateContent>
      <p:graphicFrame>
        <p:nvGraphicFramePr>
          <p:cNvPr id="3" name="表格 2"/>
          <p:cNvGraphicFramePr>
            <a:graphicFrameLocks noGrp="1"/>
          </p:cNvGraphicFramePr>
          <p:nvPr/>
        </p:nvGraphicFramePr>
        <p:xfrm>
          <a:off x="565997" y="4342022"/>
          <a:ext cx="9734774" cy="1798320"/>
        </p:xfrm>
        <a:graphic>
          <a:graphicData uri="http://schemas.openxmlformats.org/drawingml/2006/table">
            <a:tbl>
              <a:tblPr firstRow="1" bandRow="1">
                <a:tableStyleId>{5C22544A-7EE6-4342-B048-85BDC9FD1C3A}</a:tableStyleId>
              </a:tblPr>
              <a:tblGrid>
                <a:gridCol w="521255"/>
                <a:gridCol w="9213519"/>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7</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num_inputs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2</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num_examples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1000</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true_w</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[2, -3.4]</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true_b</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4.2</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features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torch.tensor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np.random.normal</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(0, 1,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num_examples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num_inputs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dtype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torch.float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labels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true_w</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[0] * features[:, 0]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true_w</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[1] * features[:, 1]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true_b</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labels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torch.tensor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np.random.normal</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(0, 0.01, size=</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labels.size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dtype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torch.float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7" name="矩形 6"/>
              <p:cNvSpPr/>
              <p:nvPr/>
            </p:nvSpPr>
            <p:spPr>
              <a:xfrm>
                <a:off x="516098" y="3593565"/>
                <a:ext cx="10625959"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其中，噪声项</a:t>
                </a:r>
                <a14:m>
                  <m:oMath xmlns:m="http://schemas.openxmlformats.org/officeDocument/2006/math">
                    <m:r>
                      <a:rPr lang="zh-CN" altLang="en-US" i="1" dirty="0">
                        <a:latin typeface="Cambria Math" panose="02040503050406030204" pitchFamily="18" charset="0"/>
                      </a:rPr>
                      <m:t>𝜀</m:t>
                    </m:r>
                    <m:r>
                      <a:rPr lang="zh-CN" altLang="en-US" i="1" dirty="0" smtClean="0">
                        <a:latin typeface="Cambria Math" panose="02040503050406030204" pitchFamily="18" charset="0"/>
                      </a:rPr>
                      <m:t>服从</m:t>
                    </m:r>
                  </m:oMath>
                </a14:m>
                <a:r>
                  <a:rPr lang="zh-CN" altLang="en-US" dirty="0">
                    <a:latin typeface="微软雅黑" panose="020B0503020204020204" pitchFamily="34" charset="-122"/>
                    <a:ea typeface="微软雅黑" panose="020B0503020204020204" pitchFamily="34" charset="-122"/>
                  </a:rPr>
                  <a:t>均值</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、标准差为</a:t>
                </a:r>
                <a:r>
                  <a:rPr lang="en-US" altLang="zh-CN" dirty="0">
                    <a:latin typeface="微软雅黑" panose="020B0503020204020204" pitchFamily="34" charset="-122"/>
                    <a:ea typeface="微软雅黑" panose="020B0503020204020204" pitchFamily="34" charset="-122"/>
                  </a:rPr>
                  <a:t>0.01</a:t>
                </a:r>
                <a:r>
                  <a:rPr lang="zh-CN" altLang="en-US" dirty="0">
                    <a:latin typeface="微软雅黑" panose="020B0503020204020204" pitchFamily="34" charset="-122"/>
                    <a:ea typeface="微软雅黑" panose="020B0503020204020204" pitchFamily="34" charset="-122"/>
                  </a:rPr>
                  <a:t>的正态分布。噪声代表了数据中无意义的干扰。 </a:t>
                </a:r>
                <a:endParaRPr lang="zh-CN" altLang="en-US" dirty="0">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516098" y="3593565"/>
                <a:ext cx="10625959" cy="369332"/>
              </a:xfrm>
              <a:prstGeom prst="rect">
                <a:avLst/>
              </a:prstGeom>
              <a:blipFill rotWithShape="1">
                <a:blip r:embed="rId3"/>
                <a:stretch>
                  <a:fillRect l="-4" t="-27" r="3" b="135"/>
                </a:stretch>
              </a:blipFill>
            </p:spPr>
            <p:txBody>
              <a:bodyPr/>
              <a:lstStyle/>
              <a:p>
                <a:r>
                  <a:rPr lang="zh-CN" altLang="en-US">
                    <a:noFill/>
                  </a:rPr>
                  <a:t> </a:t>
                </a:r>
              </a:p>
            </p:txBody>
          </p:sp>
        </mc:Fallback>
      </mc:AlternateContent>
      <p:sp>
        <p:nvSpPr>
          <p:cNvPr id="8" name="文本框 4"/>
          <p:cNvSpPr txBox="1"/>
          <p:nvPr/>
        </p:nvSpPr>
        <p:spPr>
          <a:xfrm>
            <a:off x="565997" y="1082776"/>
            <a:ext cx="1052616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FF"/>
                </a:solidFill>
                <a:latin typeface="微软雅黑" panose="020B0503020204020204" pitchFamily="34" charset="-122"/>
                <a:ea typeface="微软雅黑" panose="020B0503020204020204" pitchFamily="34" charset="-122"/>
              </a:rPr>
              <a:t>生成数据</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3.1</a:t>
            </a:r>
            <a:r>
              <a:rPr lang="zh-CN" altLang="en-US" sz="2800" b="1" dirty="0">
                <a:solidFill>
                  <a:srgbClr val="000000"/>
                </a:solidFill>
                <a:latin typeface="微软雅黑" panose="020B0503020204020204" pitchFamily="34" charset="-122"/>
                <a:ea typeface="微软雅黑" panose="020B0503020204020204" pitchFamily="34" charset="-122"/>
              </a:rPr>
              <a:t> 手动实现线性回归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矩形 4"/>
              <p:cNvSpPr/>
              <p:nvPr/>
            </p:nvSpPr>
            <p:spPr>
              <a:xfrm>
                <a:off x="777846" y="1129013"/>
                <a:ext cx="10060818"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使用</a:t>
                </a:r>
                <a14:m>
                  <m:oMath xmlns:m="http://schemas.openxmlformats.org/officeDocument/2006/math">
                    <m:r>
                      <a:rPr lang="en-US" altLang="zh-CN" b="0" i="0" dirty="0" smtClean="0">
                        <a:solidFill>
                          <a:srgbClr val="FF0000"/>
                        </a:solidFill>
                        <a:latin typeface="Cambria Math" panose="02040503050406030204" pitchFamily="18" charset="0"/>
                        <a:ea typeface="微软雅黑" panose="020B0503020204020204" pitchFamily="34" charset="-122"/>
                      </a:rPr>
                      <m:t> </m:t>
                    </m:r>
                    <m:r>
                      <a:rPr lang="en-US" altLang="zh-CN" b="1" i="0" dirty="0" smtClean="0">
                        <a:solidFill>
                          <a:srgbClr val="FF0000"/>
                        </a:solidFill>
                        <a:latin typeface="Cambria Math" panose="02040503050406030204" pitchFamily="18" charset="0"/>
                        <a:ea typeface="微软雅黑" panose="020B0503020204020204" pitchFamily="34" charset="-122"/>
                      </a:rPr>
                      <m:t>𝐮𝐬𝐞</m:t>
                    </m:r>
                    <m:r>
                      <a:rPr lang="en-US" altLang="zh-CN" b="1" i="0" dirty="0" smtClean="0">
                        <a:solidFill>
                          <a:srgbClr val="FF0000"/>
                        </a:solidFill>
                        <a:latin typeface="Cambria Math" panose="02040503050406030204" pitchFamily="18" charset="0"/>
                        <a:ea typeface="微软雅黑" panose="020B0503020204020204" pitchFamily="34" charset="-122"/>
                      </a:rPr>
                      <m:t>_</m:t>
                    </m:r>
                    <m:r>
                      <a:rPr lang="en-US" altLang="zh-CN" b="1" i="0" dirty="0" smtClean="0">
                        <a:solidFill>
                          <a:srgbClr val="FF0000"/>
                        </a:solidFill>
                        <a:latin typeface="Cambria Math" panose="02040503050406030204" pitchFamily="18" charset="0"/>
                        <a:ea typeface="微软雅黑" panose="020B0503020204020204" pitchFamily="34" charset="-122"/>
                      </a:rPr>
                      <m:t>𝐬𝐯𝐠</m:t>
                    </m:r>
                    <m:r>
                      <a:rPr lang="en-US" altLang="zh-CN" b="1" i="0" dirty="0" smtClean="0">
                        <a:solidFill>
                          <a:srgbClr val="FF0000"/>
                        </a:solidFill>
                        <a:latin typeface="Cambria Math" panose="02040503050406030204" pitchFamily="18" charset="0"/>
                        <a:ea typeface="微软雅黑" panose="020B0503020204020204" pitchFamily="34" charset="-122"/>
                      </a:rPr>
                      <m:t>_</m:t>
                    </m:r>
                    <m:r>
                      <a:rPr lang="en-US" altLang="zh-CN" b="1" i="0" dirty="0" smtClean="0">
                        <a:solidFill>
                          <a:srgbClr val="FF0000"/>
                        </a:solidFill>
                        <a:latin typeface="Cambria Math" panose="02040503050406030204" pitchFamily="18" charset="0"/>
                        <a:ea typeface="微软雅黑" panose="020B0503020204020204" pitchFamily="34" charset="-122"/>
                      </a:rPr>
                      <m:t>𝐩𝐚𝐥𝐲</m:t>
                    </m:r>
                    <m:r>
                      <a:rPr lang="en-US" altLang="zh-CN" b="1" i="0" dirty="0">
                        <a:solidFill>
                          <a:srgbClr val="FF0000"/>
                        </a:solidFill>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 和</a:t>
                </a:r>
                <a14:m>
                  <m:oMath xmlns:m="http://schemas.openxmlformats.org/officeDocument/2006/math">
                    <m:r>
                      <a:rPr lang="en-US" altLang="zh-CN" b="0" i="0" dirty="0" smtClean="0">
                        <a:solidFill>
                          <a:srgbClr val="FF0000"/>
                        </a:solidFill>
                        <a:latin typeface="Cambria Math" panose="02040503050406030204" pitchFamily="18" charset="0"/>
                        <a:ea typeface="微软雅黑" panose="020B0503020204020204" pitchFamily="34" charset="-122"/>
                      </a:rPr>
                      <m:t> </m:t>
                    </m:r>
                    <m:r>
                      <a:rPr lang="en-US" altLang="zh-CN" b="1" i="0" dirty="0" smtClean="0">
                        <a:solidFill>
                          <a:srgbClr val="FF0000"/>
                        </a:solidFill>
                        <a:latin typeface="Cambria Math" panose="02040503050406030204" pitchFamily="18" charset="0"/>
                        <a:ea typeface="微软雅黑" panose="020B0503020204020204" pitchFamily="34" charset="-122"/>
                      </a:rPr>
                      <m:t>𝐬𝐞𝐭</m:t>
                    </m:r>
                    <m:r>
                      <a:rPr lang="en-US" altLang="zh-CN" b="1" i="0" dirty="0" smtClean="0">
                        <a:solidFill>
                          <a:srgbClr val="FF0000"/>
                        </a:solidFill>
                        <a:latin typeface="Cambria Math" panose="02040503050406030204" pitchFamily="18" charset="0"/>
                        <a:ea typeface="微软雅黑" panose="020B0503020204020204" pitchFamily="34" charset="-122"/>
                      </a:rPr>
                      <m:t>_</m:t>
                    </m:r>
                    <m:r>
                      <a:rPr lang="en-US" altLang="zh-CN" b="1" i="0" dirty="0" smtClean="0">
                        <a:solidFill>
                          <a:srgbClr val="FF0000"/>
                        </a:solidFill>
                        <a:latin typeface="Cambria Math" panose="02040503050406030204" pitchFamily="18" charset="0"/>
                        <a:ea typeface="微软雅黑" panose="020B0503020204020204" pitchFamily="34" charset="-122"/>
                      </a:rPr>
                      <m:t>𝐟𝐢𝐠𝐬𝐢𝐳𝐞</m:t>
                    </m:r>
                    <m:r>
                      <a:rPr lang="en-US" altLang="zh-CN" b="1" i="0" dirty="0">
                        <a:solidFill>
                          <a:srgbClr val="FF0000"/>
                        </a:solidFill>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 两个函数来可视化所生成的数据。</a:t>
                </a:r>
                <a:endParaRPr lang="en-US" altLang="zh-CN" dirty="0">
                  <a:latin typeface="微软雅黑" panose="020B0503020204020204" pitchFamily="34" charset="-122"/>
                  <a:ea typeface="微软雅黑" panose="020B0503020204020204" pitchFamily="34" charset="-122"/>
                </a:endParaRPr>
              </a:p>
            </p:txBody>
          </p:sp>
        </mc:Choice>
        <mc:Fallback>
          <p:sp>
            <p:nvSpPr>
              <p:cNvPr id="5" name="矩形 4"/>
              <p:cNvSpPr>
                <a:spLocks noRot="1" noChangeAspect="1" noMove="1" noResize="1" noEditPoints="1" noAdjustHandles="1" noChangeArrowheads="1" noChangeShapeType="1" noTextEdit="1"/>
              </p:cNvSpPr>
              <p:nvPr/>
            </p:nvSpPr>
            <p:spPr>
              <a:xfrm>
                <a:off x="777846" y="1129013"/>
                <a:ext cx="10060818" cy="369332"/>
              </a:xfrm>
              <a:prstGeom prst="rect">
                <a:avLst/>
              </a:prstGeom>
              <a:blipFill rotWithShape="1">
                <a:blip r:embed="rId1"/>
                <a:stretch>
                  <a:fillRect l="-6" t="-167" r="5" b="103"/>
                </a:stretch>
              </a:blipFill>
            </p:spPr>
            <p:txBody>
              <a:bodyPr/>
              <a:lstStyle/>
              <a:p>
                <a:r>
                  <a:rPr lang="zh-CN" altLang="en-US">
                    <a:noFill/>
                  </a:rPr>
                  <a:t> </a:t>
                </a:r>
              </a:p>
            </p:txBody>
          </p:sp>
        </mc:Fallback>
      </mc:AlternateContent>
      <p:graphicFrame>
        <p:nvGraphicFramePr>
          <p:cNvPr id="3" name="表格 2"/>
          <p:cNvGraphicFramePr>
            <a:graphicFrameLocks noGrp="1"/>
          </p:cNvGraphicFramePr>
          <p:nvPr/>
        </p:nvGraphicFramePr>
        <p:xfrm>
          <a:off x="777846" y="1914967"/>
          <a:ext cx="6122574" cy="2699385"/>
        </p:xfrm>
        <a:graphic>
          <a:graphicData uri="http://schemas.openxmlformats.org/drawingml/2006/table">
            <a:tbl>
              <a:tblPr firstRow="1" bandRow="1">
                <a:tableStyleId>{5C22544A-7EE6-4342-B048-85BDC9FD1C3A}</a:tableStyleId>
              </a:tblPr>
              <a:tblGrid>
                <a:gridCol w="564009"/>
                <a:gridCol w="5558565"/>
              </a:tblGrid>
              <a:tr h="2696503">
                <a:tc>
                  <a:txBody>
                    <a:bodyPr/>
                    <a:lstStyle/>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7</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8</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lnSpc>
                          <a:spcPct val="120000"/>
                        </a:lnSpc>
                      </a:pPr>
                      <a:r>
                        <a:rPr lang="en-US" altLang="zh-CN" sz="1600" b="0" dirty="0">
                          <a:solidFill>
                            <a:sysClr val="windowText" lastClr="000000"/>
                          </a:solidFill>
                          <a:latin typeface="Times New Roman" panose="02020603050405020304" pitchFamily="18" charset="0"/>
                          <a:cs typeface="Times New Roman" panose="02020603050405020304" pitchFamily="18" charset="0"/>
                        </a:rPr>
                        <a:t>9</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def</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use_svg_display</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6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用矢量图显示</a:t>
                      </a:r>
                      <a:b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display.set_matplotlib_formats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svg</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def</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set_figsize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figsize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=(3.5, 2.5)):</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use_svg_display</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 </a:t>
                      </a:r>
                      <a:r>
                        <a:rPr kumimoji="1" lang="zh-CN" altLang="en-US" sz="16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设置图的尺寸</a:t>
                      </a:r>
                      <a:b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plt.rcParams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figure.figsize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figsize</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2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set_figsize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plt.scatter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(features[:, 1].</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numpy</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labels.numpy</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1);</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pic>
        <p:nvPicPr>
          <p:cNvPr id="2" name="图片 1"/>
          <p:cNvPicPr>
            <a:picLocks noChangeAspect="1"/>
          </p:cNvPicPr>
          <p:nvPr/>
        </p:nvPicPr>
        <p:blipFill>
          <a:blip r:embed="rId2"/>
          <a:stretch>
            <a:fillRect/>
          </a:stretch>
        </p:blipFill>
        <p:spPr>
          <a:xfrm>
            <a:off x="7568880" y="1985600"/>
            <a:ext cx="4366446" cy="25581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3.1</a:t>
            </a:r>
            <a:r>
              <a:rPr lang="zh-CN" altLang="en-US" sz="2800" b="1" dirty="0">
                <a:solidFill>
                  <a:srgbClr val="000000"/>
                </a:solidFill>
                <a:latin typeface="微软雅黑" panose="020B0503020204020204" pitchFamily="34" charset="-122"/>
                <a:ea typeface="微软雅黑" panose="020B0503020204020204" pitchFamily="34" charset="-122"/>
              </a:rPr>
              <a:t> 手动实现线性回归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矩形 4"/>
              <p:cNvSpPr/>
              <p:nvPr/>
            </p:nvSpPr>
            <p:spPr>
              <a:xfrm>
                <a:off x="777845" y="1796138"/>
                <a:ext cx="8994115" cy="646331"/>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在模型训练的时候，需要遍历数据集并不断读取小批量的数据样本。这里本实验定义一个函数</a:t>
                </a:r>
                <a14:m>
                  <m:oMath xmlns:m="http://schemas.openxmlformats.org/officeDocument/2006/math">
                    <m:r>
                      <a:rPr lang="en-US" altLang="zh-CN" b="1" i="1" dirty="0" smtClean="0">
                        <a:solidFill>
                          <a:srgbClr val="FF0000"/>
                        </a:solidFill>
                        <a:latin typeface="Cambria Math" panose="02040503050406030204" pitchFamily="18" charset="0"/>
                        <a:ea typeface="微软雅黑" panose="020B0503020204020204" pitchFamily="34" charset="-122"/>
                      </a:rPr>
                      <m:t>𝐝𝐚𝐭𝐚</m:t>
                    </m:r>
                    <m:r>
                      <a:rPr lang="en-US" altLang="zh-CN" b="1" i="1" dirty="0" smtClean="0">
                        <a:solidFill>
                          <a:srgbClr val="FF0000"/>
                        </a:solidFill>
                        <a:latin typeface="Cambria Math" panose="02040503050406030204" pitchFamily="18" charset="0"/>
                        <a:ea typeface="微软雅黑" panose="020B0503020204020204" pitchFamily="34" charset="-122"/>
                      </a:rPr>
                      <m:t>_</m:t>
                    </m:r>
                    <m:r>
                      <a:rPr lang="en-US" altLang="zh-CN" b="1" i="1" dirty="0" smtClean="0">
                        <a:solidFill>
                          <a:srgbClr val="FF0000"/>
                        </a:solidFill>
                        <a:latin typeface="Cambria Math" panose="02040503050406030204" pitchFamily="18" charset="0"/>
                        <a:ea typeface="微软雅黑" panose="020B0503020204020204" pitchFamily="34" charset="-122"/>
                      </a:rPr>
                      <m:t>𝐢𝐭𝐞𝐫</m:t>
                    </m:r>
                    <m:r>
                      <a:rPr lang="en-US" altLang="zh-CN" b="1" i="1" dirty="0" smtClean="0">
                        <a:solidFill>
                          <a:srgbClr val="FF0000"/>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它每次返回</a:t>
                </a:r>
                <a14:m>
                  <m:oMath xmlns:m="http://schemas.openxmlformats.org/officeDocument/2006/math">
                    <m:r>
                      <a:rPr lang="en-US" altLang="zh-CN" b="1" i="1" smtClean="0">
                        <a:latin typeface="Cambria Math" panose="02040503050406030204" pitchFamily="18" charset="0"/>
                      </a:rPr>
                      <m:t>𝒃𝒂𝒕𝒄𝒉</m:t>
                    </m:r>
                    <m:r>
                      <a:rPr lang="en-US" altLang="zh-CN" b="1" i="1" smtClean="0">
                        <a:latin typeface="Cambria Math" panose="02040503050406030204" pitchFamily="18" charset="0"/>
                      </a:rPr>
                      <m:t>_</m:t>
                    </m:r>
                    <m:r>
                      <a:rPr lang="en-US" altLang="zh-CN" b="1" i="1" smtClean="0">
                        <a:latin typeface="Cambria Math" panose="02040503050406030204" pitchFamily="18" charset="0"/>
                      </a:rPr>
                      <m:t>𝒔𝒊𝒛𝒆</m:t>
                    </m:r>
                  </m:oMath>
                </a14:m>
                <a:r>
                  <a:rPr lang="zh-CN" altLang="en-US" dirty="0">
                    <a:latin typeface="微软雅黑" panose="020B0503020204020204" pitchFamily="34" charset="-122"/>
                    <a:ea typeface="微软雅黑" panose="020B0503020204020204" pitchFamily="34" charset="-122"/>
                  </a:rPr>
                  <a:t>（批量大小）个随机样本的特征和标签。</a:t>
                </a:r>
                <a:endParaRPr lang="zh-CN" altLang="en-US" dirty="0">
                  <a:latin typeface="微软雅黑" panose="020B0503020204020204" pitchFamily="34" charset="-122"/>
                  <a:ea typeface="微软雅黑" panose="020B0503020204020204" pitchFamily="34" charset="-122"/>
                </a:endParaRPr>
              </a:p>
            </p:txBody>
          </p:sp>
        </mc:Choice>
        <mc:Fallback>
          <p:sp>
            <p:nvSpPr>
              <p:cNvPr id="5" name="矩形 4"/>
              <p:cNvSpPr>
                <a:spLocks noRot="1" noChangeAspect="1" noMove="1" noResize="1" noEditPoints="1" noAdjustHandles="1" noChangeArrowheads="1" noChangeShapeType="1" noTextEdit="1"/>
              </p:cNvSpPr>
              <p:nvPr/>
            </p:nvSpPr>
            <p:spPr>
              <a:xfrm>
                <a:off x="777845" y="1796138"/>
                <a:ext cx="8994115" cy="646331"/>
              </a:xfrm>
              <a:prstGeom prst="rect">
                <a:avLst/>
              </a:prstGeom>
              <a:blipFill rotWithShape="1">
                <a:blip r:embed="rId1"/>
                <a:stretch>
                  <a:fillRect l="-7" t="-55" r="6" b="40"/>
                </a:stretch>
              </a:blipFill>
            </p:spPr>
            <p:txBody>
              <a:bodyPr/>
              <a:lstStyle/>
              <a:p>
                <a:r>
                  <a:rPr lang="zh-CN" altLang="en-US">
                    <a:noFill/>
                  </a:rPr>
                  <a:t> </a:t>
                </a:r>
              </a:p>
            </p:txBody>
          </p:sp>
        </mc:Fallback>
      </mc:AlternateContent>
      <p:graphicFrame>
        <p:nvGraphicFramePr>
          <p:cNvPr id="3" name="表格 2"/>
          <p:cNvGraphicFramePr>
            <a:graphicFrameLocks noGrp="1"/>
          </p:cNvGraphicFramePr>
          <p:nvPr/>
        </p:nvGraphicFramePr>
        <p:xfrm>
          <a:off x="853258" y="2723309"/>
          <a:ext cx="9073165" cy="2286000"/>
        </p:xfrm>
        <a:graphic>
          <a:graphicData uri="http://schemas.openxmlformats.org/drawingml/2006/table">
            <a:tbl>
              <a:tblPr firstRow="1" bandRow="1">
                <a:tableStyleId>{5C22544A-7EE6-4342-B048-85BDC9FD1C3A}</a:tableStyleId>
              </a:tblPr>
              <a:tblGrid>
                <a:gridCol w="691925"/>
                <a:gridCol w="8381240"/>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7</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8</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9</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num_inputs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2</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def</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data_iter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features, labels):</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num_examples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len</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(features)</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indices = list(range(</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num_examples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random.shuffle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(indices)  </a:t>
                      </a:r>
                      <a:r>
                        <a:rPr kumimoji="1" lang="en-US" altLang="zh-CN" sz="16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6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样本的读取顺序是随机的</a:t>
                      </a:r>
                      <a:br>
                        <a:rPr kumimoji="1" lang="zh-CN" altLang="en-US" sz="1600" b="0" kern="1200" dirty="0">
                          <a:solidFill>
                            <a:srgbClr val="0000FF"/>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for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i</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in range(0,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num_examples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j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torch.LongTensor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(indices[</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i</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min(</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i</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num_examples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a:solidFill>
                            <a:srgbClr val="0000FF"/>
                          </a:solidFill>
                          <a:latin typeface="Times New Roman" panose="02020603050405020304" pitchFamily="18" charset="0"/>
                          <a:ea typeface="+mn-ea"/>
                          <a:cs typeface="Times New Roman" panose="02020603050405020304" pitchFamily="18" charset="0"/>
                        </a:rPr>
                        <a:t># </a:t>
                      </a:r>
                      <a:r>
                        <a:rPr kumimoji="1" lang="zh-CN" altLang="en-US" sz="1600" b="0" kern="1200" dirty="0">
                          <a:solidFill>
                            <a:srgbClr val="0000FF"/>
                          </a:solidFill>
                          <a:latin typeface="Times New Roman" panose="02020603050405020304" pitchFamily="18" charset="0"/>
                          <a:ea typeface="+mn-ea"/>
                          <a:cs typeface="Times New Roman" panose="02020603050405020304" pitchFamily="18" charset="0"/>
                        </a:rPr>
                        <a:t>最后一次可能不足一个</a:t>
                      </a:r>
                      <a:r>
                        <a:rPr kumimoji="1" lang="en-US" altLang="zh-CN" sz="1600" b="0" kern="1200" dirty="0">
                          <a:solidFill>
                            <a:srgbClr val="0000FF"/>
                          </a:solidFill>
                          <a:latin typeface="Times New Roman" panose="02020603050405020304" pitchFamily="18" charset="0"/>
                          <a:ea typeface="+mn-ea"/>
                          <a:cs typeface="Times New Roman" panose="02020603050405020304" pitchFamily="18" charset="0"/>
                        </a:rPr>
                        <a:t>batch</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yield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features.index_select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(0, j),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labels.index_select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(0, j)</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文本框 4"/>
          <p:cNvSpPr txBox="1"/>
          <p:nvPr/>
        </p:nvSpPr>
        <p:spPr>
          <a:xfrm>
            <a:off x="777845" y="1053633"/>
            <a:ext cx="167312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FF"/>
                </a:solidFill>
                <a:latin typeface="微软雅黑" panose="020B0503020204020204" pitchFamily="34" charset="-122"/>
                <a:ea typeface="微软雅黑" panose="020B0503020204020204" pitchFamily="34" charset="-122"/>
              </a:rPr>
              <a:t>读取数据</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3.1</a:t>
            </a:r>
            <a:r>
              <a:rPr lang="zh-CN" altLang="en-US" sz="2800" b="1" dirty="0">
                <a:solidFill>
                  <a:srgbClr val="000000"/>
                </a:solidFill>
                <a:latin typeface="微软雅黑" panose="020B0503020204020204" pitchFamily="34" charset="-122"/>
                <a:ea typeface="微软雅黑" panose="020B0503020204020204" pitchFamily="34" charset="-122"/>
              </a:rPr>
              <a:t> 手动实现线性回归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777846" y="1501958"/>
            <a:ext cx="9456395" cy="646331"/>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在构建模型之前，需要将权重和偏置初始化。本实验将权重初始化成</a:t>
            </a:r>
            <a:r>
              <a:rPr lang="zh-CN" altLang="en-US" b="1" dirty="0">
                <a:latin typeface="微软雅黑" panose="020B0503020204020204" pitchFamily="34" charset="-122"/>
                <a:ea typeface="微软雅黑" panose="020B0503020204020204" pitchFamily="34" charset="-122"/>
              </a:rPr>
              <a:t>均值</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标准差</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0.01</a:t>
            </a:r>
            <a:r>
              <a:rPr lang="zh-CN" altLang="en-US" dirty="0">
                <a:latin typeface="微软雅黑" panose="020B0503020204020204" pitchFamily="34" charset="-122"/>
                <a:ea typeface="微软雅黑" panose="020B0503020204020204" pitchFamily="34" charset="-122"/>
              </a:rPr>
              <a:t>的正态随机数，偏置初始化为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791374" y="2460327"/>
          <a:ext cx="9456395" cy="579120"/>
        </p:xfrm>
        <a:graphic>
          <a:graphicData uri="http://schemas.openxmlformats.org/drawingml/2006/table">
            <a:tbl>
              <a:tblPr firstRow="1" bandRow="1">
                <a:tableStyleId>{5C22544A-7EE6-4342-B048-85BDC9FD1C3A}</a:tableStyleId>
              </a:tblPr>
              <a:tblGrid>
                <a:gridCol w="537805"/>
                <a:gridCol w="8918590"/>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w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torch.tensor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np.random.normal</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(0, 0.01,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num_inputs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1)),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dtype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=torch.float32)</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b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torch.zeros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(1,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dtype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=torch.float32)</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7" name="矩形 6"/>
              <p:cNvSpPr/>
              <p:nvPr/>
            </p:nvSpPr>
            <p:spPr>
              <a:xfrm>
                <a:off x="777846" y="3408036"/>
                <a:ext cx="10261055"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在后面的模型训练中，需要对这些参数求梯度来迭代参数的值，因此要设置</a:t>
                </a:r>
                <a14:m>
                  <m:oMath xmlns:m="http://schemas.openxmlformats.org/officeDocument/2006/math">
                    <m:r>
                      <m:rPr>
                        <m:sty m:val="p"/>
                      </m:rPr>
                      <a:rPr lang="en-US" altLang="zh-CN" b="0" i="0" dirty="0" smtClean="0">
                        <a:solidFill>
                          <a:srgbClr val="FF0000"/>
                        </a:solidFill>
                        <a:latin typeface="Cambria Math" panose="02040503050406030204" pitchFamily="18" charset="0"/>
                        <a:ea typeface="微软雅黑" panose="020B0503020204020204" pitchFamily="34" charset="-122"/>
                      </a:rPr>
                      <m:t>requires</m:t>
                    </m:r>
                    <m:r>
                      <a:rPr lang="en-US" altLang="zh-CN" b="0" i="0" dirty="0" smtClean="0">
                        <a:solidFill>
                          <a:srgbClr val="FF0000"/>
                        </a:solidFill>
                        <a:latin typeface="Cambria Math" panose="02040503050406030204" pitchFamily="18" charset="0"/>
                        <a:ea typeface="微软雅黑" panose="020B0503020204020204" pitchFamily="34" charset="-122"/>
                      </a:rPr>
                      <m:t>_</m:t>
                    </m:r>
                    <m:r>
                      <m:rPr>
                        <m:sty m:val="p"/>
                      </m:rPr>
                      <a:rPr lang="en-US" altLang="zh-CN" b="0" i="0" dirty="0" smtClean="0">
                        <a:solidFill>
                          <a:srgbClr val="FF0000"/>
                        </a:solidFill>
                        <a:latin typeface="Cambria Math" panose="02040503050406030204" pitchFamily="18" charset="0"/>
                        <a:ea typeface="微软雅黑" panose="020B0503020204020204" pitchFamily="34" charset="-122"/>
                      </a:rPr>
                      <m:t>grad</m:t>
                    </m:r>
                    <m:r>
                      <a:rPr lang="en-US" altLang="zh-CN" b="0" i="0" dirty="0" smtClean="0">
                        <a:solidFill>
                          <a:srgbClr val="FF0000"/>
                        </a:solidFill>
                        <a:latin typeface="Cambria Math" panose="02040503050406030204" pitchFamily="18" charset="0"/>
                        <a:ea typeface="微软雅黑" panose="020B0503020204020204" pitchFamily="34" charset="-122"/>
                      </a:rPr>
                      <m:t> = </m:t>
                    </m:r>
                    <m:r>
                      <m:rPr>
                        <m:sty m:val="p"/>
                      </m:rPr>
                      <a:rPr lang="en-US" altLang="zh-CN" b="0" i="0" dirty="0" smtClean="0">
                        <a:solidFill>
                          <a:srgbClr val="FF0000"/>
                        </a:solidFill>
                        <a:latin typeface="Cambria Math" panose="02040503050406030204" pitchFamily="18" charset="0"/>
                        <a:ea typeface="微软雅黑" panose="020B0503020204020204" pitchFamily="34" charset="-122"/>
                      </a:rPr>
                      <m:t>True</m:t>
                    </m:r>
                  </m:oMath>
                </a14:m>
                <a:endParaRPr lang="zh-CN" altLang="en-US" dirty="0">
                  <a:solidFill>
                    <a:srgbClr val="FF0000"/>
                  </a:solidFill>
                  <a:latin typeface="微软雅黑" panose="020B0503020204020204" pitchFamily="34" charset="-122"/>
                  <a:ea typeface="微软雅黑" panose="020B0503020204020204" pitchFamily="34" charset="-122"/>
                </a:endParaRPr>
              </a:p>
            </p:txBody>
          </p:sp>
        </mc:Choice>
        <mc:Fallback>
          <p:sp>
            <p:nvSpPr>
              <p:cNvPr id="7" name="矩形 6"/>
              <p:cNvSpPr>
                <a:spLocks noRot="1" noChangeAspect="1" noMove="1" noResize="1" noEditPoints="1" noAdjustHandles="1" noChangeArrowheads="1" noChangeShapeType="1" noTextEdit="1"/>
              </p:cNvSpPr>
              <p:nvPr/>
            </p:nvSpPr>
            <p:spPr>
              <a:xfrm>
                <a:off x="777846" y="3408036"/>
                <a:ext cx="10261055" cy="369332"/>
              </a:xfrm>
              <a:prstGeom prst="rect">
                <a:avLst/>
              </a:prstGeom>
              <a:blipFill rotWithShape="1">
                <a:blip r:embed="rId1"/>
                <a:stretch>
                  <a:fillRect l="-6" t="-169" r="1" b="105"/>
                </a:stretch>
              </a:blipFill>
            </p:spPr>
            <p:txBody>
              <a:bodyPr/>
              <a:lstStyle/>
              <a:p>
                <a:r>
                  <a:rPr lang="zh-CN" altLang="en-US">
                    <a:noFill/>
                  </a:rPr>
                  <a:t> </a:t>
                </a:r>
              </a:p>
            </p:txBody>
          </p:sp>
        </mc:Fallback>
      </mc:AlternateContent>
      <p:graphicFrame>
        <p:nvGraphicFramePr>
          <p:cNvPr id="8" name="表格 7"/>
          <p:cNvGraphicFramePr>
            <a:graphicFrameLocks noGrp="1"/>
          </p:cNvGraphicFramePr>
          <p:nvPr/>
        </p:nvGraphicFramePr>
        <p:xfrm>
          <a:off x="791374" y="4127644"/>
          <a:ext cx="9456395" cy="579120"/>
        </p:xfrm>
        <a:graphic>
          <a:graphicData uri="http://schemas.openxmlformats.org/drawingml/2006/table">
            <a:tbl>
              <a:tblPr firstRow="1" bandRow="1">
                <a:tableStyleId>{5C22544A-7EE6-4342-B048-85BDC9FD1C3A}</a:tableStyleId>
              </a:tblPr>
              <a:tblGrid>
                <a:gridCol w="500098"/>
                <a:gridCol w="8956297"/>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w.requires_grad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_(</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requires_grad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=True)</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b.requires_grad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_(</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requires_grad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=True) </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9" name="矩形 8"/>
              <p:cNvSpPr/>
              <p:nvPr/>
            </p:nvSpPr>
            <p:spPr>
              <a:xfrm>
                <a:off x="791374" y="5037115"/>
                <a:ext cx="9456395"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下面</a:t>
                </a:r>
                <a:r>
                  <a:rPr lang="zh-CN" altLang="en-US" b="0" i="0" dirty="0">
                    <a:latin typeface="微软雅黑" panose="020B0503020204020204" pitchFamily="34" charset="-122"/>
                    <a:ea typeface="微软雅黑" panose="020B0503020204020204" pitchFamily="34" charset="-122"/>
                  </a:rPr>
                  <a:t>使用</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 </m:t>
                    </m:r>
                    <m:r>
                      <a:rPr lang="en-US" altLang="zh-CN" b="1" i="0" dirty="0" smtClean="0">
                        <a:solidFill>
                          <a:srgbClr val="FF0000"/>
                        </a:solidFill>
                        <a:latin typeface="Cambria Math" panose="02040503050406030204" pitchFamily="18" charset="0"/>
                        <a:ea typeface="微软雅黑" panose="020B0503020204020204" pitchFamily="34" charset="-122"/>
                      </a:rPr>
                      <m:t>𝐦𝐦</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0" i="1" dirty="0" smtClean="0">
                        <a:solidFill>
                          <a:srgbClr val="FF0000"/>
                        </a:solidFill>
                        <a:latin typeface="Cambria Math" panose="02040503050406030204" pitchFamily="18" charset="0"/>
                        <a:ea typeface="微软雅黑" panose="020B0503020204020204" pitchFamily="34" charset="-122"/>
                      </a:rPr>
                      <m:t> </m:t>
                    </m:r>
                  </m:oMath>
                </a14:m>
                <a:r>
                  <a:rPr lang="zh-CN" altLang="en-US" i="0" dirty="0">
                    <a:latin typeface="微软雅黑" panose="020B0503020204020204" pitchFamily="34" charset="-122"/>
                    <a:ea typeface="微软雅黑" panose="020B0503020204020204" pitchFamily="34" charset="-122"/>
                  </a:rPr>
                  <a:t>函数</a:t>
                </a:r>
                <a:r>
                  <a:rPr lang="zh-CN" altLang="en-US" dirty="0">
                    <a:latin typeface="微软雅黑" panose="020B0503020204020204" pitchFamily="34" charset="-122"/>
                    <a:ea typeface="微软雅黑" panose="020B0503020204020204" pitchFamily="34" charset="-122"/>
                  </a:rPr>
                  <a:t>做矩阵乘法，来实现线性回归的模型。</a:t>
                </a:r>
                <a:endParaRPr lang="zh-CN" altLang="en-US" dirty="0">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791374" y="5037115"/>
                <a:ext cx="9456395" cy="369332"/>
              </a:xfrm>
              <a:prstGeom prst="rect">
                <a:avLst/>
              </a:prstGeom>
              <a:blipFill rotWithShape="1">
                <a:blip r:embed="rId2"/>
                <a:stretch>
                  <a:fillRect l="-2" t="-80" r="1" b="15"/>
                </a:stretch>
              </a:blipFill>
            </p:spPr>
            <p:txBody>
              <a:bodyPr/>
              <a:lstStyle/>
              <a:p>
                <a:r>
                  <a:rPr lang="zh-CN" altLang="en-US">
                    <a:noFill/>
                  </a:rPr>
                  <a:t> </a:t>
                </a:r>
              </a:p>
            </p:txBody>
          </p:sp>
        </mc:Fallback>
      </mc:AlternateContent>
      <p:graphicFrame>
        <p:nvGraphicFramePr>
          <p:cNvPr id="10" name="表格 9"/>
          <p:cNvGraphicFramePr>
            <a:graphicFrameLocks noGrp="1"/>
          </p:cNvGraphicFramePr>
          <p:nvPr/>
        </p:nvGraphicFramePr>
        <p:xfrm>
          <a:off x="777846" y="5631581"/>
          <a:ext cx="9456395" cy="579120"/>
        </p:xfrm>
        <a:graphic>
          <a:graphicData uri="http://schemas.openxmlformats.org/drawingml/2006/table">
            <a:tbl>
              <a:tblPr firstRow="1" bandRow="1">
                <a:tableStyleId>{5C22544A-7EE6-4342-B048-85BDC9FD1C3A}</a:tableStyleId>
              </a:tblPr>
              <a:tblGrid>
                <a:gridCol w="560760"/>
                <a:gridCol w="8895635"/>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def</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linreg</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(X, w, b):</a:t>
                      </a:r>
                      <a:b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return torch.mm(X, w) + b</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2" name="文本框 4"/>
          <p:cNvSpPr txBox="1"/>
          <p:nvPr/>
        </p:nvSpPr>
        <p:spPr>
          <a:xfrm>
            <a:off x="777846" y="876367"/>
            <a:ext cx="156942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FF"/>
                </a:solidFill>
                <a:latin typeface="微软雅黑" panose="020B0503020204020204" pitchFamily="34" charset="-122"/>
                <a:ea typeface="微软雅黑" panose="020B0503020204020204" pitchFamily="34" charset="-122"/>
              </a:rPr>
              <a:t>构建模型</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1.1 </a:t>
            </a:r>
            <a:r>
              <a:rPr lang="en-US" altLang="zh-CN" sz="2800" b="1" dirty="0" err="1">
                <a:solidFill>
                  <a:srgbClr val="000000"/>
                </a:solidFill>
                <a:latin typeface="微软雅黑" panose="020B0503020204020204" pitchFamily="34" charset="-122"/>
                <a:ea typeface="微软雅黑" panose="020B0503020204020204" pitchFamily="34" charset="-122"/>
              </a:rPr>
              <a:t>Anoconda</a:t>
            </a:r>
            <a:r>
              <a:rPr lang="zh-CN" altLang="en-US" sz="2800" b="1" dirty="0">
                <a:solidFill>
                  <a:srgbClr val="000000"/>
                </a:solidFill>
                <a:latin typeface="微软雅黑" panose="020B0503020204020204" pitchFamily="34" charset="-122"/>
                <a:ea typeface="微软雅黑" panose="020B0503020204020204" pitchFamily="34" charset="-122"/>
              </a:rPr>
              <a:t>安装</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6" y="1306704"/>
            <a:ext cx="10294106" cy="973787"/>
          </a:xfrm>
          <a:prstGeom prst="rect">
            <a:avLst/>
          </a:prstGeom>
          <a:noFill/>
        </p:spPr>
        <p:txBody>
          <a:bodyPr wrap="square" rtlCol="0">
            <a:noAutofit/>
          </a:bodyPr>
          <a:lstStyle/>
          <a:p>
            <a:r>
              <a:rPr lang="zh-CN" altLang="en-US" dirty="0">
                <a:latin typeface="微软雅黑" panose="020B0503020204020204" pitchFamily="34" charset="-122"/>
                <a:ea typeface="微软雅黑" panose="020B0503020204020204" pitchFamily="34" charset="-122"/>
              </a:rPr>
              <a:t>下载之后，点击安装，按照提示依次点击下一步，直到安装结束。安装完成后，在开始菜单会出现安装后的软件，如左图所示。打开程序</a:t>
            </a:r>
            <a:r>
              <a:rPr lang="en-US" altLang="zh-CN" b="1" dirty="0">
                <a:solidFill>
                  <a:srgbClr val="FF0000"/>
                </a:solidFill>
                <a:latin typeface="微软雅黑" panose="020B0503020204020204" pitchFamily="34" charset="-122"/>
                <a:ea typeface="微软雅黑" panose="020B0503020204020204" pitchFamily="34" charset="-122"/>
              </a:rPr>
              <a:t>Anaconda Navigator</a:t>
            </a:r>
            <a:r>
              <a:rPr lang="zh-CN" altLang="en-US" dirty="0">
                <a:latin typeface="微软雅黑" panose="020B0503020204020204" pitchFamily="34" charset="-122"/>
                <a:ea typeface="微软雅黑" panose="020B0503020204020204" pitchFamily="34" charset="-122"/>
              </a:rPr>
              <a:t>，启动后可以看到</a:t>
            </a:r>
            <a:r>
              <a:rPr lang="en-US" altLang="zh-CN" b="1" dirty="0">
                <a:latin typeface="微软雅黑" panose="020B0503020204020204" pitchFamily="34" charset="-122"/>
                <a:ea typeface="微软雅黑" panose="020B0503020204020204" pitchFamily="34" charset="-122"/>
              </a:rPr>
              <a:t>Anaconda</a:t>
            </a:r>
            <a:r>
              <a:rPr lang="zh-CN" altLang="en-US" dirty="0">
                <a:latin typeface="微软雅黑" panose="020B0503020204020204" pitchFamily="34" charset="-122"/>
                <a:ea typeface="微软雅黑" panose="020B0503020204020204" pitchFamily="34" charset="-122"/>
              </a:rPr>
              <a:t>的环境界面，如右图所示。</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34099" y="2659032"/>
            <a:ext cx="2715004" cy="2534004"/>
          </a:xfrm>
          <a:prstGeom prst="rect">
            <a:avLst/>
          </a:prstGeom>
        </p:spPr>
      </p:pic>
      <p:pic>
        <p:nvPicPr>
          <p:cNvPr id="10" name="图片 9"/>
          <p:cNvPicPr/>
          <p:nvPr/>
        </p:nvPicPr>
        <p:blipFill>
          <a:blip r:embed="rId2"/>
          <a:stretch>
            <a:fillRect/>
          </a:stretch>
        </p:blipFill>
        <p:spPr>
          <a:xfrm>
            <a:off x="5111208" y="2659032"/>
            <a:ext cx="5274310" cy="27679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3.1</a:t>
            </a:r>
            <a:r>
              <a:rPr lang="zh-CN" altLang="en-US" sz="2800" b="1" dirty="0">
                <a:solidFill>
                  <a:srgbClr val="000000"/>
                </a:solidFill>
                <a:latin typeface="微软雅黑" panose="020B0503020204020204" pitchFamily="34" charset="-122"/>
                <a:ea typeface="微软雅黑" panose="020B0503020204020204" pitchFamily="34" charset="-122"/>
              </a:rPr>
              <a:t> 手动实现线性回归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矩形 4"/>
              <p:cNvSpPr/>
              <p:nvPr/>
            </p:nvSpPr>
            <p:spPr>
              <a:xfrm>
                <a:off x="882661" y="1657525"/>
                <a:ext cx="9556036" cy="646331"/>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本实验使用平方损失来定义线性回归的损失函数。在实现中，我们需要把</a:t>
                </a:r>
                <a:r>
                  <a:rPr lang="zh-CN" altLang="en-US" b="1" dirty="0">
                    <a:latin typeface="微软雅黑" panose="020B0503020204020204" pitchFamily="34" charset="-122"/>
                    <a:ea typeface="微软雅黑" panose="020B0503020204020204" pitchFamily="34" charset="-122"/>
                  </a:rPr>
                  <a:t>真实值</a:t>
                </a:r>
                <a14:m>
                  <m:oMath xmlns:m="http://schemas.openxmlformats.org/officeDocument/2006/math">
                    <m:r>
                      <a:rPr lang="en-US" altLang="zh-CN" b="0" i="0" smtClean="0">
                        <a:solidFill>
                          <a:schemeClr val="accent2">
                            <a:lumMod val="75000"/>
                          </a:schemeClr>
                        </a:solidFill>
                        <a:latin typeface="Cambria Math" panose="02040503050406030204" pitchFamily="18" charset="0"/>
                      </a:rPr>
                      <m:t>  </m:t>
                    </m:r>
                    <m:r>
                      <a:rPr lang="en-US" altLang="zh-CN" b="0" i="1" smtClean="0">
                        <a:solidFill>
                          <a:srgbClr val="FF0000"/>
                        </a:solidFill>
                        <a:latin typeface="Cambria Math" panose="02040503050406030204" pitchFamily="18" charset="0"/>
                      </a:rPr>
                      <m:t>𝑦</m:t>
                    </m:r>
                    <m:r>
                      <a:rPr lang="en-US" altLang="zh-CN" b="0" i="0" smtClean="0">
                        <a:solidFill>
                          <a:srgbClr val="FF0000"/>
                        </a:solidFill>
                        <a:latin typeface="Cambria Math" panose="02040503050406030204" pitchFamily="18" charset="0"/>
                      </a:rPr>
                      <m:t> </m:t>
                    </m:r>
                    <m:r>
                      <a:rPr lang="en-US" altLang="zh-CN" b="0" i="0" smtClean="0">
                        <a:solidFill>
                          <a:schemeClr val="accent2">
                            <a:lumMod val="75000"/>
                          </a:schemeClr>
                        </a:solidFill>
                        <a:latin typeface="Cambria Math" panose="02040503050406030204" pitchFamily="18" charset="0"/>
                      </a:rPr>
                      <m:t> </m:t>
                    </m:r>
                  </m:oMath>
                </a14:m>
                <a:r>
                  <a:rPr lang="zh-CN" altLang="en-US" dirty="0">
                    <a:latin typeface="微软雅黑" panose="020B0503020204020204" pitchFamily="34" charset="-122"/>
                    <a:ea typeface="微软雅黑" panose="020B0503020204020204" pitchFamily="34" charset="-122"/>
                  </a:rPr>
                  <a:t>变形成</a:t>
                </a:r>
                <a:r>
                  <a:rPr lang="zh-CN" altLang="en-US" b="1" dirty="0">
                    <a:latin typeface="微软雅黑" panose="020B0503020204020204" pitchFamily="34" charset="-122"/>
                    <a:ea typeface="微软雅黑" panose="020B0503020204020204" pitchFamily="34" charset="-122"/>
                  </a:rPr>
                  <a:t>预测值</a:t>
                </a:r>
                <a14:m>
                  <m:oMath xmlns:m="http://schemas.openxmlformats.org/officeDocument/2006/math">
                    <m:r>
                      <a:rPr lang="en-US" altLang="zh-CN" b="1" i="0" smtClean="0">
                        <a:solidFill>
                          <a:schemeClr val="accent2">
                            <a:lumMod val="75000"/>
                          </a:schemeClr>
                        </a:solidFill>
                        <a:latin typeface="Cambria Math" panose="02040503050406030204" pitchFamily="18" charset="0"/>
                      </a:rPr>
                      <m:t>  </m:t>
                    </m:r>
                    <m:r>
                      <a:rPr lang="en-US" altLang="zh-CN" b="0" i="1" smtClean="0">
                        <a:solidFill>
                          <a:srgbClr val="FF0000"/>
                        </a:solidFill>
                        <a:latin typeface="Cambria Math" panose="02040503050406030204" pitchFamily="18" charset="0"/>
                      </a:rPr>
                      <m:t>𝑦</m:t>
                    </m:r>
                    <m:r>
                      <a:rPr lang="en-US" altLang="zh-CN" b="0" i="1" smtClean="0">
                        <a:solidFill>
                          <a:srgbClr val="FF0000"/>
                        </a:solidFill>
                        <a:latin typeface="Cambria Math" panose="02040503050406030204" pitchFamily="18" charset="0"/>
                      </a:rPr>
                      <m:t>_</m:t>
                    </m:r>
                    <m:r>
                      <a:rPr lang="en-US" altLang="zh-CN" b="0" i="1" smtClean="0">
                        <a:solidFill>
                          <a:srgbClr val="FF0000"/>
                        </a:solidFill>
                        <a:latin typeface="Cambria Math" panose="02040503050406030204" pitchFamily="18" charset="0"/>
                      </a:rPr>
                      <m:t>ℎ𝑎𝑡</m:t>
                    </m:r>
                  </m:oMath>
                </a14:m>
                <a:r>
                  <a:rPr lang="zh-CN" altLang="en-US" dirty="0">
                    <a:latin typeface="微软雅黑" panose="020B0503020204020204" pitchFamily="34" charset="-122"/>
                    <a:ea typeface="微软雅黑" panose="020B0503020204020204" pitchFamily="34" charset="-122"/>
                  </a:rPr>
                  <a:t> 形状。以下的函数返回的结果和</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_</m:t>
                    </m:r>
                    <m:r>
                      <a:rPr lang="en-US" altLang="zh-CN" i="1">
                        <a:latin typeface="Cambria Math" panose="02040503050406030204" pitchFamily="18" charset="0"/>
                      </a:rPr>
                      <m:t>ℎ𝑎𝑡</m:t>
                    </m:r>
                  </m:oMath>
                </a14:m>
                <a:r>
                  <a:rPr lang="zh-CN" altLang="en-US" dirty="0">
                    <a:latin typeface="微软雅黑" panose="020B0503020204020204" pitchFamily="34" charset="-122"/>
                    <a:ea typeface="微软雅黑" panose="020B0503020204020204" pitchFamily="34" charset="-122"/>
                  </a:rPr>
                  <a:t>的形状相同。</a:t>
                </a:r>
                <a:endParaRPr lang="zh-CN" altLang="en-US" dirty="0">
                  <a:latin typeface="微软雅黑" panose="020B0503020204020204" pitchFamily="34" charset="-122"/>
                  <a:ea typeface="微软雅黑" panose="020B0503020204020204" pitchFamily="34" charset="-122"/>
                </a:endParaRPr>
              </a:p>
            </p:txBody>
          </p:sp>
        </mc:Choice>
        <mc:Fallback>
          <p:sp>
            <p:nvSpPr>
              <p:cNvPr id="5" name="矩形 4"/>
              <p:cNvSpPr>
                <a:spLocks noRot="1" noChangeAspect="1" noMove="1" noResize="1" noEditPoints="1" noAdjustHandles="1" noChangeArrowheads="1" noChangeShapeType="1" noTextEdit="1"/>
              </p:cNvSpPr>
              <p:nvPr/>
            </p:nvSpPr>
            <p:spPr>
              <a:xfrm>
                <a:off x="882661" y="1657525"/>
                <a:ext cx="9556036" cy="646331"/>
              </a:xfrm>
              <a:prstGeom prst="rect">
                <a:avLst/>
              </a:prstGeom>
              <a:blipFill rotWithShape="1">
                <a:blip r:embed="rId1"/>
                <a:stretch>
                  <a:fillRect t="-27" r="6" b="12"/>
                </a:stretch>
              </a:blipFill>
            </p:spPr>
            <p:txBody>
              <a:bodyPr/>
              <a:lstStyle/>
              <a:p>
                <a:r>
                  <a:rPr lang="zh-CN" altLang="en-US">
                    <a:noFill/>
                  </a:rPr>
                  <a:t> </a:t>
                </a:r>
              </a:p>
            </p:txBody>
          </p:sp>
        </mc:Fallback>
      </mc:AlternateContent>
      <p:graphicFrame>
        <p:nvGraphicFramePr>
          <p:cNvPr id="3" name="表格 2"/>
          <p:cNvGraphicFramePr>
            <a:graphicFrameLocks noGrp="1"/>
          </p:cNvGraphicFramePr>
          <p:nvPr/>
        </p:nvGraphicFramePr>
        <p:xfrm>
          <a:off x="882661" y="2511513"/>
          <a:ext cx="9456395" cy="579120"/>
        </p:xfrm>
        <a:graphic>
          <a:graphicData uri="http://schemas.openxmlformats.org/drawingml/2006/table">
            <a:tbl>
              <a:tblPr firstRow="1" bandRow="1">
                <a:tableStyleId>{5C22544A-7EE6-4342-B048-85BDC9FD1C3A}</a:tableStyleId>
              </a:tblPr>
              <a:tblGrid>
                <a:gridCol w="470869"/>
                <a:gridCol w="8985526"/>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def</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squared_loss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y_hat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y):  </a:t>
                      </a:r>
                      <a:b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return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y_hat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y.view</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y_hat.size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2 / 2</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7" name="矩形 6"/>
              <p:cNvSpPr/>
              <p:nvPr/>
            </p:nvSpPr>
            <p:spPr>
              <a:xfrm>
                <a:off x="882662" y="3502636"/>
                <a:ext cx="9456393" cy="923330"/>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以下的 </a:t>
                </a:r>
                <a14:m>
                  <m:oMath xmlns:m="http://schemas.openxmlformats.org/officeDocument/2006/math">
                    <m:r>
                      <m:rPr>
                        <m:sty m:val="p"/>
                      </m:rPr>
                      <a:rPr lang="en-US" altLang="zh-CN" b="0" i="0" smtClean="0">
                        <a:solidFill>
                          <a:srgbClr val="FF0000"/>
                        </a:solidFill>
                        <a:latin typeface="Cambria Math" panose="02040503050406030204" pitchFamily="18" charset="0"/>
                      </a:rPr>
                      <m:t>sgd</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函数实现了小批量随机梯度下降算法。它通过不断迭代模型参数来优化损失函数。这里自动求梯度模块计算得来提速是一个批量样本的梯度和。我们将它除以批量大小来得到平均值。</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7" name="矩形 6"/>
              <p:cNvSpPr>
                <a:spLocks noRot="1" noChangeAspect="1" noMove="1" noResize="1" noEditPoints="1" noAdjustHandles="1" noChangeArrowheads="1" noChangeShapeType="1" noTextEdit="1"/>
              </p:cNvSpPr>
              <p:nvPr/>
            </p:nvSpPr>
            <p:spPr>
              <a:xfrm>
                <a:off x="882662" y="3502636"/>
                <a:ext cx="9456393" cy="923330"/>
              </a:xfrm>
              <a:prstGeom prst="rect">
                <a:avLst/>
              </a:prstGeom>
              <a:blipFill rotWithShape="1">
                <a:blip r:embed="rId2"/>
                <a:stretch>
                  <a:fillRect t="-66" r="7" b="2"/>
                </a:stretch>
              </a:blipFill>
            </p:spPr>
            <p:txBody>
              <a:bodyPr/>
              <a:lstStyle/>
              <a:p>
                <a:r>
                  <a:rPr lang="zh-CN" altLang="en-US">
                    <a:noFill/>
                  </a:rPr>
                  <a:t> </a:t>
                </a:r>
              </a:p>
            </p:txBody>
          </p:sp>
        </mc:Fallback>
      </mc:AlternateContent>
      <p:graphicFrame>
        <p:nvGraphicFramePr>
          <p:cNvPr id="8" name="表格 7"/>
          <p:cNvGraphicFramePr>
            <a:graphicFrameLocks noGrp="1"/>
          </p:cNvGraphicFramePr>
          <p:nvPr/>
        </p:nvGraphicFramePr>
        <p:xfrm>
          <a:off x="882661" y="4600996"/>
          <a:ext cx="9456395" cy="822960"/>
        </p:xfrm>
        <a:graphic>
          <a:graphicData uri="http://schemas.openxmlformats.org/drawingml/2006/table">
            <a:tbl>
              <a:tblPr firstRow="1" bandRow="1">
                <a:tableStyleId>{5C22544A-7EE6-4342-B048-85BDC9FD1C3A}</a:tableStyleId>
              </a:tblPr>
              <a:tblGrid>
                <a:gridCol w="470869"/>
                <a:gridCol w="8985526"/>
              </a:tblGrid>
              <a:tr h="370840">
                <a:tc>
                  <a:txBody>
                    <a:bodyPr/>
                    <a:lstStyle/>
                    <a:p>
                      <a:pPr algn="ct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1</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algn="ct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2</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algn="ct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3</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def</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sgd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params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for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param</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in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params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param.data</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param.grad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400" b="0" kern="1200" dirty="0">
                          <a:solidFill>
                            <a:srgbClr val="0000FF"/>
                          </a:solidFill>
                          <a:latin typeface="Times New Roman" panose="02020603050405020304" pitchFamily="18" charset="0"/>
                          <a:ea typeface="+mn-ea"/>
                          <a:cs typeface="Times New Roman" panose="02020603050405020304" pitchFamily="18" charset="0"/>
                        </a:rPr>
                        <a:t># </a:t>
                      </a:r>
                      <a:r>
                        <a:rPr kumimoji="1" lang="zh-CN" altLang="en-US" sz="1400" b="0" kern="1200" dirty="0">
                          <a:solidFill>
                            <a:srgbClr val="0000FF"/>
                          </a:solidFill>
                          <a:latin typeface="Times New Roman" panose="02020603050405020304" pitchFamily="18" charset="0"/>
                          <a:ea typeface="+mn-ea"/>
                          <a:cs typeface="Times New Roman" panose="02020603050405020304" pitchFamily="18" charset="0"/>
                        </a:rPr>
                        <a:t>注意这里更改</a:t>
                      </a:r>
                      <a:r>
                        <a:rPr kumimoji="1" lang="en-US" altLang="zh-CN" sz="1400" b="0" kern="1200" dirty="0" err="1">
                          <a:solidFill>
                            <a:srgbClr val="0000FF"/>
                          </a:solidFill>
                          <a:latin typeface="Times New Roman" panose="02020603050405020304" pitchFamily="18" charset="0"/>
                          <a:ea typeface="+mn-ea"/>
                          <a:cs typeface="Times New Roman" panose="02020603050405020304" pitchFamily="18" charset="0"/>
                        </a:rPr>
                        <a:t>param</a:t>
                      </a:r>
                      <a:r>
                        <a:rPr kumimoji="1" lang="zh-CN" altLang="en-US" sz="1400" b="0" kern="1200" dirty="0">
                          <a:solidFill>
                            <a:srgbClr val="0000FF"/>
                          </a:solidFill>
                          <a:latin typeface="Times New Roman" panose="02020603050405020304" pitchFamily="18" charset="0"/>
                          <a:ea typeface="+mn-ea"/>
                          <a:cs typeface="Times New Roman" panose="02020603050405020304" pitchFamily="18" charset="0"/>
                        </a:rPr>
                        <a:t>时用的</a:t>
                      </a:r>
                      <a:r>
                        <a:rPr kumimoji="1" lang="en-US" altLang="zh-CN" sz="1400" b="0" kern="1200" dirty="0" err="1">
                          <a:solidFill>
                            <a:srgbClr val="0000FF"/>
                          </a:solidFill>
                          <a:latin typeface="Times New Roman" panose="02020603050405020304" pitchFamily="18" charset="0"/>
                          <a:ea typeface="+mn-ea"/>
                          <a:cs typeface="Times New Roman" panose="02020603050405020304" pitchFamily="18" charset="0"/>
                        </a:rPr>
                        <a:t>param.data</a:t>
                      </a:r>
                      <a:endParaRPr kumimoji="1" lang="en-US" altLang="zh-CN" sz="1400" b="0" kern="1200" dirty="0">
                        <a:solidFill>
                          <a:srgbClr val="0000FF"/>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9" name="文本框 4"/>
          <p:cNvSpPr txBox="1"/>
          <p:nvPr/>
        </p:nvSpPr>
        <p:spPr>
          <a:xfrm>
            <a:off x="777846" y="918809"/>
            <a:ext cx="949708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FF"/>
                </a:solidFill>
                <a:latin typeface="微软雅黑" panose="020B0503020204020204" pitchFamily="34" charset="-122"/>
                <a:ea typeface="微软雅黑" panose="020B0503020204020204" pitchFamily="34" charset="-122"/>
              </a:rPr>
              <a:t>损失函数和优化算法</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3.1</a:t>
            </a:r>
            <a:r>
              <a:rPr lang="zh-CN" altLang="en-US" sz="2800" b="1" dirty="0">
                <a:solidFill>
                  <a:srgbClr val="000000"/>
                </a:solidFill>
                <a:latin typeface="微软雅黑" panose="020B0503020204020204" pitchFamily="34" charset="-122"/>
                <a:ea typeface="微软雅黑" panose="020B0503020204020204" pitchFamily="34" charset="-122"/>
              </a:rPr>
              <a:t> 手动实现线性回归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矩形 4"/>
              <p:cNvSpPr/>
              <p:nvPr/>
            </p:nvSpPr>
            <p:spPr>
              <a:xfrm>
                <a:off x="777846" y="1474196"/>
                <a:ext cx="10625959" cy="646331"/>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在训练过程中，模型将会多次迭代更新参数。在每次迭代中，根据当前读取的小批量数据样本（特征</a:t>
                </a:r>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和标签 </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），通过调用反向函数</a:t>
                </a:r>
                <a:r>
                  <a:rPr lang="en-US" altLang="zh-CN" b="1" dirty="0">
                    <a:solidFill>
                      <a:srgbClr val="FF0000"/>
                    </a:solidFill>
                    <a:latin typeface="微软雅黑" panose="020B0503020204020204" pitchFamily="34" charset="-122"/>
                    <a:ea typeface="微软雅黑" panose="020B0503020204020204" pitchFamily="34" charset="-122"/>
                  </a:rPr>
                  <a:t>backward</a:t>
                </a:r>
                <a:r>
                  <a:rPr lang="zh-CN" altLang="en-US" dirty="0">
                    <a:latin typeface="微软雅黑" panose="020B0503020204020204" pitchFamily="34" charset="-122"/>
                    <a:ea typeface="微软雅黑" panose="020B0503020204020204" pitchFamily="34" charset="-122"/>
                  </a:rPr>
                  <a:t>计算小批量随机梯度，并调用优化算法</a:t>
                </a:r>
                <a14:m>
                  <m:oMath xmlns:m="http://schemas.openxmlformats.org/officeDocument/2006/math">
                    <m:r>
                      <a:rPr lang="en-US" altLang="zh-CN" b="1" i="0" smtClean="0">
                        <a:solidFill>
                          <a:srgbClr val="FF0000"/>
                        </a:solidFill>
                        <a:latin typeface="Cambria Math" panose="02040503050406030204" pitchFamily="18" charset="0"/>
                      </a:rPr>
                      <m:t>𝐬𝐠𝐝</m:t>
                    </m:r>
                    <m:r>
                      <a:rPr lang="zh-CN" altLang="en-US" i="1">
                        <a:latin typeface="Cambria Math" panose="02040503050406030204" pitchFamily="18" charset="0"/>
                      </a:rPr>
                      <m:t>迭代模型参数</m:t>
                    </m:r>
                  </m:oMath>
                </a14:m>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p:sp>
            <p:nvSpPr>
              <p:cNvPr id="5" name="矩形 4"/>
              <p:cNvSpPr>
                <a:spLocks noRot="1" noChangeAspect="1" noMove="1" noResize="1" noEditPoints="1" noAdjustHandles="1" noChangeArrowheads="1" noChangeShapeType="1" noTextEdit="1"/>
              </p:cNvSpPr>
              <p:nvPr/>
            </p:nvSpPr>
            <p:spPr>
              <a:xfrm>
                <a:off x="777846" y="1474196"/>
                <a:ext cx="10625959" cy="646331"/>
              </a:xfrm>
              <a:prstGeom prst="rect">
                <a:avLst/>
              </a:prstGeom>
              <a:blipFill rotWithShape="1">
                <a:blip r:embed="rId1"/>
                <a:stretch>
                  <a:fillRect l="-6" t="-56" r="-599" b="41"/>
                </a:stretch>
              </a:blipFill>
            </p:spPr>
            <p:txBody>
              <a:bodyPr/>
              <a:lstStyle/>
              <a:p>
                <a:r>
                  <a:rPr lang="zh-CN" altLang="en-US">
                    <a:noFill/>
                  </a:rPr>
                  <a:t> </a:t>
                </a:r>
              </a:p>
            </p:txBody>
          </p:sp>
        </mc:Fallback>
      </mc:AlternateContent>
      <p:graphicFrame>
        <p:nvGraphicFramePr>
          <p:cNvPr id="3" name="表格 2"/>
          <p:cNvGraphicFramePr>
            <a:graphicFrameLocks noGrp="1"/>
          </p:cNvGraphicFramePr>
          <p:nvPr/>
        </p:nvGraphicFramePr>
        <p:xfrm>
          <a:off x="777846" y="2482765"/>
          <a:ext cx="10642400" cy="3505200"/>
        </p:xfrm>
        <a:graphic>
          <a:graphicData uri="http://schemas.openxmlformats.org/drawingml/2006/table">
            <a:tbl>
              <a:tblPr firstRow="1" bandRow="1">
                <a:tableStyleId>{5C22544A-7EE6-4342-B048-85BDC9FD1C3A}</a:tableStyleId>
              </a:tblPr>
              <a:tblGrid>
                <a:gridCol w="529925"/>
                <a:gridCol w="10112475"/>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7</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8</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9</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10</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14</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0.03</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num_epochs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3</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net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linreg</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loss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squared_loss</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for epoch in range(</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num_epochs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训练模型一共需要</a:t>
                      </a:r>
                      <a:r>
                        <a:rPr kumimoji="1" lang="en-US" altLang="zh-CN" sz="1400" b="0" kern="12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num_epochs</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个迭代周期</a:t>
                      </a:r>
                      <a:br>
                        <a:rPr kumimoji="1" lang="zh-CN" altLang="en-US" sz="1400" b="0" kern="1200" dirty="0">
                          <a:solidFill>
                            <a:srgbClr val="0000FF"/>
                          </a:solidFill>
                          <a:latin typeface="Times New Roman" panose="02020603050405020304" pitchFamily="18" charset="0"/>
                          <a:ea typeface="+mn-ea"/>
                          <a:cs typeface="Times New Roman" panose="02020603050405020304" pitchFamily="18" charset="0"/>
                        </a:rPr>
                      </a:br>
                      <a:r>
                        <a:rPr kumimoji="1" lang="zh-CN" altLang="en-US" sz="1600" b="0" kern="12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在每一个迭代周期中，会使用训练数据集中所有样本一次</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for X, y in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data_iter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features, labels):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x</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y</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分别是小批量样本的特征和标签</a:t>
                      </a:r>
                      <a:br>
                        <a:rPr kumimoji="1" lang="en-US" altLang="zh-CN" sz="14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l = loss(net(X, w, b), y).sum()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l</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是有关小批量</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X</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和</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y</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的损失</a:t>
                      </a:r>
                      <a:b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l.backward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小批量的损失对模型参数求梯度</a:t>
                      </a:r>
                      <a:b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sgd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([w, b],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使用小批量随机梯度下降迭代模型参数</a:t>
                      </a:r>
                      <a:b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zh-CN" altLang="en-US"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w.grad.data.zero</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_()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梯度清零</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b.grad.data.zero</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_()</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train_l</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loss(net(features, w, b), labels)</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print('epoch %d, loss %f' % (epoch + 1,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train_l.mean</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().item()))</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文本框 4"/>
          <p:cNvSpPr txBox="1"/>
          <p:nvPr/>
        </p:nvSpPr>
        <p:spPr>
          <a:xfrm>
            <a:off x="777846" y="900385"/>
            <a:ext cx="204247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FF"/>
                </a:solidFill>
                <a:latin typeface="微软雅黑" panose="020B0503020204020204" pitchFamily="34" charset="-122"/>
                <a:ea typeface="微软雅黑" panose="020B0503020204020204" pitchFamily="34" charset="-122"/>
              </a:rPr>
              <a:t>模型训练</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3.1</a:t>
            </a:r>
            <a:r>
              <a:rPr lang="zh-CN" altLang="en-US" sz="2800" b="1" dirty="0">
                <a:solidFill>
                  <a:srgbClr val="000000"/>
                </a:solidFill>
                <a:latin typeface="微软雅黑" panose="020B0503020204020204" pitchFamily="34" charset="-122"/>
                <a:ea typeface="微软雅黑" panose="020B0503020204020204" pitchFamily="34" charset="-122"/>
              </a:rPr>
              <a:t> 手动实现线性回归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777845" y="1238874"/>
            <a:ext cx="10625959"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训练完成后，打印出学到的参数和用来生成训练集的真实参数，通过比较发现它们之间非常接近。 </a:t>
            </a:r>
            <a:endParaRPr lang="zh-CN" altLang="en-US"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777845" y="1876446"/>
          <a:ext cx="10110114" cy="613366"/>
        </p:xfrm>
        <a:graphic>
          <a:graphicData uri="http://schemas.openxmlformats.org/drawingml/2006/table">
            <a:tbl>
              <a:tblPr firstRow="1" bandRow="1">
                <a:tableStyleId>{5C22544A-7EE6-4342-B048-85BDC9FD1C3A}</a:tableStyleId>
              </a:tblPr>
              <a:tblGrid>
                <a:gridCol w="636176"/>
                <a:gridCol w="9473938"/>
              </a:tblGrid>
              <a:tr h="613366">
                <a:tc>
                  <a:txBody>
                    <a:bodyPr/>
                    <a:lstStyle/>
                    <a:p>
                      <a:pPr algn="ctr"/>
                      <a:r>
                        <a:rPr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kern="12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true_w</a:t>
                      </a:r>
                      <a:r>
                        <a:rPr kumimoji="1" lang="en-US" altLang="zh-CN" sz="1600" b="0" kern="12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'\n', w)</a:t>
                      </a:r>
                      <a:br>
                        <a:rPr kumimoji="1" lang="en-US" altLang="zh-CN" sz="1600" b="0" kern="12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print(</a:t>
                      </a:r>
                      <a:r>
                        <a:rPr kumimoji="1" lang="en-US" altLang="zh-CN" sz="1600" b="0" kern="12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true_b</a:t>
                      </a:r>
                      <a:r>
                        <a:rPr kumimoji="1" lang="en-US" altLang="zh-CN" sz="1600" b="0" kern="12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'\n', b)</a:t>
                      </a:r>
                      <a:endParaRPr kumimoji="1" lang="en-US" altLang="zh-CN" sz="1600" b="0" kern="12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7" name="矩形 6"/>
          <p:cNvSpPr/>
          <p:nvPr/>
        </p:nvSpPr>
        <p:spPr>
          <a:xfrm>
            <a:off x="777845" y="2976585"/>
            <a:ext cx="5490753" cy="369332"/>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输出的结果：</a:t>
            </a:r>
            <a:endParaRPr lang="zh-CN" altLang="en-US"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777845" y="3552142"/>
          <a:ext cx="10110114" cy="1146606"/>
        </p:xfrm>
        <a:graphic>
          <a:graphicData uri="http://schemas.openxmlformats.org/drawingml/2006/table">
            <a:tbl>
              <a:tblPr firstRow="1" bandRow="1">
                <a:tableStyleId>{5C22544A-7EE6-4342-B048-85BDC9FD1C3A}</a:tableStyleId>
              </a:tblPr>
              <a:tblGrid>
                <a:gridCol w="655029"/>
                <a:gridCol w="9455085"/>
              </a:tblGrid>
              <a:tr h="1146606">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[2, -3.4] </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tensor([[ 2.0000], [-3.3996]],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requires_grad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=True) </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4.2 </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tensor([4.1995],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requires_grad</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=True) </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6899" y="154752"/>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3.2</a:t>
            </a:r>
            <a:r>
              <a:rPr lang="zh-CN" altLang="en-US" sz="2800" b="1" dirty="0">
                <a:solidFill>
                  <a:srgbClr val="000000"/>
                </a:solidFill>
                <a:latin typeface="微软雅黑" panose="020B0503020204020204" pitchFamily="34" charset="-122"/>
                <a:ea typeface="微软雅黑" panose="020B0503020204020204" pitchFamily="34" charset="-122"/>
              </a:rPr>
              <a:t> 利用</a:t>
            </a:r>
            <a:r>
              <a:rPr lang="en-US" altLang="zh-CN" sz="2800" b="1" dirty="0" err="1">
                <a:solidFill>
                  <a:srgbClr val="000000"/>
                </a:solidFill>
                <a:latin typeface="微软雅黑" panose="020B0503020204020204" pitchFamily="34" charset="-122"/>
                <a:ea typeface="微软雅黑" panose="020B0503020204020204" pitchFamily="34" charset="-122"/>
              </a:rPr>
              <a:t>torch.nn</a:t>
            </a:r>
            <a:r>
              <a:rPr lang="zh-CN" altLang="en-US" sz="2800" b="1" dirty="0">
                <a:solidFill>
                  <a:srgbClr val="000000"/>
                </a:solidFill>
                <a:latin typeface="微软雅黑" panose="020B0503020204020204" pitchFamily="34" charset="-122"/>
                <a:ea typeface="微软雅黑" panose="020B0503020204020204" pitchFamily="34" charset="-122"/>
              </a:rPr>
              <a:t>实现线性回归</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86899" y="1049883"/>
            <a:ext cx="4214759" cy="461665"/>
          </a:xfrm>
          <a:prstGeom prst="rect">
            <a:avLst/>
          </a:prstGeom>
          <a:noFill/>
        </p:spPr>
        <p:txBody>
          <a:bodyPr wrap="square" rtlCol="0">
            <a:spAutoFit/>
          </a:bodyPr>
          <a:lstStyle/>
          <a:p>
            <a:r>
              <a:rPr lang="en-US" altLang="zh-CN" sz="2400" b="1" dirty="0" err="1">
                <a:solidFill>
                  <a:srgbClr val="0000FF"/>
                </a:solidFill>
                <a:latin typeface="微软雅黑" panose="020B0503020204020204" pitchFamily="34" charset="-122"/>
                <a:ea typeface="微软雅黑" panose="020B0503020204020204" pitchFamily="34" charset="-122"/>
              </a:rPr>
              <a:t>Torch.nn</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模块简介</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 name="文本框 9"/>
              <p:cNvSpPr txBox="1"/>
              <p:nvPr/>
            </p:nvSpPr>
            <p:spPr>
              <a:xfrm>
                <a:off x="786899" y="1883459"/>
                <a:ext cx="9271501" cy="1200329"/>
              </a:xfrm>
              <a:prstGeom prst="rect">
                <a:avLst/>
              </a:prstGeom>
              <a:noFill/>
            </p:spPr>
            <p:txBody>
              <a:bodyPr wrap="square" rtlCol="0">
                <a:spAutoFit/>
              </a:bodyPr>
              <a:lstStyle/>
              <a:p>
                <a:pPr marL="285750" indent="-285750">
                  <a:buClr>
                    <a:srgbClr val="0000FF"/>
                  </a:buClr>
                  <a:buFont typeface="Wingdings" panose="05000000000000000000" pitchFamily="2" charset="2"/>
                  <a:buChar char="n"/>
                </a:pPr>
                <a:r>
                  <a:rPr lang="zh-CN" altLang="en-US" b="1" dirty="0">
                    <a:solidFill>
                      <a:srgbClr val="FF0000"/>
                    </a:solidFill>
                    <a:ea typeface="微软雅黑" panose="020B0503020204020204" pitchFamily="34" charset="-122"/>
                    <a:cs typeface="Times New Roman" panose="02020603050405020304" pitchFamily="18" charset="0"/>
                  </a:rPr>
                  <a:t> </a:t>
                </a:r>
                <a14:m>
                  <m:oMath xmlns:m="http://schemas.openxmlformats.org/officeDocument/2006/math">
                    <m:r>
                      <a:rPr lang="en-US" altLang="zh-CN" b="1" i="0" dirty="0" err="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𝐭𝐨𝐫𝐜𝐡</m:t>
                    </m:r>
                    <m:r>
                      <a:rPr lang="en-US" altLang="zh-CN" b="1" i="0" dirty="0" err="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b="1" i="0" dirty="0" err="1"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𝐧𝐧</m:t>
                    </m:r>
                    <m:r>
                      <a:rPr lang="en-US" altLang="zh-CN" b="1" i="0" dirty="0" smtClean="0">
                        <a:solidFill>
                          <a:schemeClr val="accent2">
                            <a:lumMod val="75000"/>
                          </a:schemeClr>
                        </a:solidFill>
                        <a:latin typeface="Cambria Math" panose="02040503050406030204" pitchFamily="18" charset="0"/>
                        <a:ea typeface="微软雅黑" panose="020B0503020204020204" pitchFamily="34" charset="-122"/>
                        <a:cs typeface="Times New Roman" panose="02020603050405020304" pitchFamily="18" charset="0"/>
                      </a:rPr>
                      <m:t> </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模块是</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Pytorch</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为神经网络设计的模块化接口， 该模块定义了大量的神经网络层。</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𝐧𝐧</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利用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𝐚𝐮𝐭𝐨𝐠𝐫𝐚𝐝</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来定义模型，其核心数据结构是</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b="1"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𝐌𝐨𝐝𝐮𝐥𝐞</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下表给出了部分</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b="1"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18" charset="0"/>
                      </a:rPr>
                      <m:t>𝐧𝐧</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中所包含模块（其它模块可查阅官方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API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786899" y="1883459"/>
                <a:ext cx="9271501" cy="1200329"/>
              </a:xfrm>
              <a:prstGeom prst="rect">
                <a:avLst/>
              </a:prstGeom>
              <a:blipFill rotWithShape="1">
                <a:blip r:embed="rId1"/>
                <a:stretch>
                  <a:fillRect l="-1" t="-4" b="19"/>
                </a:stretch>
              </a:blipFill>
            </p:spPr>
            <p:txBody>
              <a:bodyPr/>
              <a:lstStyle/>
              <a:p>
                <a:r>
                  <a:rPr lang="zh-CN" altLang="en-US">
                    <a:noFill/>
                  </a:rPr>
                  <a:t> </a:t>
                </a:r>
              </a:p>
            </p:txBody>
          </p:sp>
        </mc:Fallback>
      </mc:AlternateContent>
      <p:graphicFrame>
        <p:nvGraphicFramePr>
          <p:cNvPr id="11" name="表格 10"/>
          <p:cNvGraphicFramePr>
            <a:graphicFrameLocks noGrp="1"/>
          </p:cNvGraphicFramePr>
          <p:nvPr/>
        </p:nvGraphicFramePr>
        <p:xfrm>
          <a:off x="1232568" y="3429000"/>
          <a:ext cx="9726864" cy="2123440"/>
        </p:xfrm>
        <a:graphic>
          <a:graphicData uri="http://schemas.openxmlformats.org/drawingml/2006/table">
            <a:tbl>
              <a:tblPr firstRow="1" bandRow="1">
                <a:tableStyleId>{5C22544A-7EE6-4342-B048-85BDC9FD1C3A}</a:tableStyleId>
              </a:tblPr>
              <a:tblGrid>
                <a:gridCol w="2368885"/>
                <a:gridCol w="7357979"/>
              </a:tblGrid>
              <a:tr h="370840">
                <a:tc>
                  <a:txBody>
                    <a:bodyPr/>
                    <a:lstStyle/>
                    <a:p>
                      <a:pPr algn="ctr"/>
                      <a:r>
                        <a:rPr lang="zh-CN" altLang="en-US" dirty="0">
                          <a:latin typeface="等线" panose="02010600030101010101" charset="-122"/>
                          <a:ea typeface="等线" panose="02010600030101010101" charset="-122"/>
                        </a:rPr>
                        <a:t>模块</a:t>
                      </a:r>
                      <a:endParaRPr lang="zh-CN" altLang="en-US" dirty="0">
                        <a:latin typeface="等线" panose="02010600030101010101" charset="-122"/>
                        <a:ea typeface="等线" panose="02010600030101010101" charset="-122"/>
                      </a:endParaRPr>
                    </a:p>
                  </a:txBody>
                  <a:tcPr/>
                </a:tc>
                <a:tc>
                  <a:txBody>
                    <a:bodyPr/>
                    <a:lstStyle/>
                    <a:p>
                      <a:pPr algn="ctr"/>
                      <a:r>
                        <a:rPr lang="zh-CN" altLang="en-US" dirty="0">
                          <a:latin typeface="等线" panose="02010600030101010101" charset="-122"/>
                          <a:ea typeface="等线" panose="02010600030101010101" charset="-122"/>
                        </a:rPr>
                        <a:t>作用</a:t>
                      </a:r>
                      <a:endParaRPr lang="zh-CN" altLang="en-US" dirty="0">
                        <a:latin typeface="等线" panose="02010600030101010101" charset="-122"/>
                        <a:ea typeface="等线" panose="02010600030101010101"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err="1">
                          <a:latin typeface="等线" panose="02010600030101010101" charset="-122"/>
                          <a:ea typeface="等线" panose="02010600030101010101" charset="-122"/>
                          <a:cs typeface="Times New Roman" panose="02020603050405020304" pitchFamily="18" charset="0"/>
                        </a:rPr>
                        <a:t>torch.nn.Module</a:t>
                      </a:r>
                      <a:r>
                        <a:rPr lang="en-US" altLang="zh-CN" dirty="0">
                          <a:latin typeface="等线" panose="02010600030101010101" charset="-122"/>
                          <a:ea typeface="等线" panose="02010600030101010101" charset="-122"/>
                          <a:cs typeface="Times New Roman" panose="02020603050405020304" pitchFamily="18" charset="0"/>
                        </a:rPr>
                        <a:t>()</a:t>
                      </a:r>
                      <a:endParaRPr lang="en-US" altLang="zh-CN" dirty="0">
                        <a:latin typeface="等线" panose="02010600030101010101" charset="-122"/>
                        <a:ea typeface="等线" panose="02010600030101010101" charset="-122"/>
                        <a:cs typeface="Times New Roman" panose="02020603050405020304" pitchFamily="18" charset="0"/>
                      </a:endParaRPr>
                    </a:p>
                  </a:txBody>
                  <a:tcPr anchor="ctr"/>
                </a:tc>
                <a:tc>
                  <a:txBody>
                    <a:bodyPr/>
                    <a:lstStyle/>
                    <a:p>
                      <a:r>
                        <a:rPr lang="en-US" altLang="zh-CN" dirty="0">
                          <a:latin typeface="等线" panose="02010600030101010101" charset="-122"/>
                          <a:ea typeface="等线" panose="02010600030101010101" charset="-122"/>
                          <a:cs typeface="Times New Roman" panose="02020603050405020304" pitchFamily="18" charset="0"/>
                        </a:rPr>
                        <a:t>Module</a:t>
                      </a:r>
                      <a:r>
                        <a:rPr lang="zh-CN" altLang="en-US" dirty="0">
                          <a:latin typeface="等线" panose="02010600030101010101" charset="-122"/>
                          <a:ea typeface="等线" panose="02010600030101010101" charset="-122"/>
                          <a:cs typeface="Times New Roman" panose="02020603050405020304" pitchFamily="18" charset="0"/>
                        </a:rPr>
                        <a:t>是所有神经网络模块的基类</a:t>
                      </a:r>
                      <a:endParaRPr lang="zh-CN" altLang="en-US" dirty="0">
                        <a:latin typeface="等线" panose="02010600030101010101" charset="-122"/>
                        <a:ea typeface="等线" panose="02010600030101010101" charset="-122"/>
                        <a:cs typeface="Times New Roman" panose="02020603050405020304"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err="1">
                          <a:solidFill>
                            <a:schemeClr val="dk1"/>
                          </a:solidFill>
                          <a:latin typeface="等线" panose="02010600030101010101" charset="-122"/>
                          <a:ea typeface="等线" panose="02010600030101010101" charset="-122"/>
                          <a:cs typeface="Times New Roman" panose="02020603050405020304" pitchFamily="18" charset="0"/>
                        </a:rPr>
                        <a:t>torch.nn.Linear</a:t>
                      </a:r>
                      <a:r>
                        <a:rPr lang="en-US" altLang="zh-CN" sz="1800" kern="1200" dirty="0">
                          <a:solidFill>
                            <a:schemeClr val="dk1"/>
                          </a:solidFill>
                          <a:latin typeface="等线" panose="02010600030101010101" charset="-122"/>
                          <a:ea typeface="等线" panose="02010600030101010101" charset="-122"/>
                          <a:cs typeface="Times New Roman" panose="02020603050405020304" pitchFamily="18" charset="0"/>
                        </a:rPr>
                        <a:t>()</a:t>
                      </a:r>
                      <a:endParaRPr lang="en-US" altLang="zh-CN" sz="1800" kern="1200" dirty="0">
                        <a:solidFill>
                          <a:schemeClr val="dk1"/>
                        </a:solidFill>
                        <a:latin typeface="等线" panose="02010600030101010101" charset="-122"/>
                        <a:ea typeface="等线" panose="02010600030101010101" charset="-122"/>
                        <a:cs typeface="Times New Roman" panose="02020603050405020304" pitchFamily="18" charset="0"/>
                      </a:endParaRPr>
                    </a:p>
                  </a:txBody>
                  <a:tcPr anchor="ctr"/>
                </a:tc>
                <a:tc>
                  <a:txBody>
                    <a:bodyPr/>
                    <a:lstStyle/>
                    <a:p>
                      <a:r>
                        <a:rPr lang="en-US" altLang="zh-CN" dirty="0">
                          <a:latin typeface="等线" panose="02010600030101010101" charset="-122"/>
                          <a:ea typeface="等线" panose="02010600030101010101" charset="-122"/>
                          <a:cs typeface="Times New Roman" panose="02020603050405020304" pitchFamily="18" charset="0"/>
                        </a:rPr>
                        <a:t>Liner</a:t>
                      </a:r>
                      <a:r>
                        <a:rPr lang="zh-CN" altLang="en-US" dirty="0">
                          <a:latin typeface="等线" panose="02010600030101010101" charset="-122"/>
                          <a:ea typeface="等线" panose="02010600030101010101" charset="-122"/>
                          <a:cs typeface="Times New Roman" panose="02020603050405020304" pitchFamily="18" charset="0"/>
                        </a:rPr>
                        <a:t>用于对输入数据进行线性变换</a:t>
                      </a:r>
                      <a:endParaRPr lang="zh-CN" altLang="en-US" dirty="0">
                        <a:latin typeface="等线" panose="02010600030101010101" charset="-122"/>
                        <a:ea typeface="等线" panose="02010600030101010101" charset="-122"/>
                        <a:cs typeface="Times New Roman" panose="02020603050405020304"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latin typeface="等线" panose="02010600030101010101" charset="-122"/>
                          <a:ea typeface="等线" panose="02010600030101010101" charset="-122"/>
                          <a:cs typeface="Times New Roman" panose="02020603050405020304" pitchFamily="18" charset="0"/>
                        </a:rPr>
                        <a:t>torch.nn.Sequential()</a:t>
                      </a:r>
                      <a:endParaRPr lang="en-US" altLang="zh-CN" sz="1800" kern="1200" dirty="0">
                        <a:solidFill>
                          <a:schemeClr val="dk1"/>
                        </a:solidFill>
                        <a:latin typeface="等线" panose="02010600030101010101" charset="-122"/>
                        <a:ea typeface="等线" panose="02010600030101010101" charset="-122"/>
                        <a:cs typeface="Times New Roman" panose="02020603050405020304" pitchFamily="18" charset="0"/>
                      </a:endParaRPr>
                    </a:p>
                  </a:txBody>
                  <a:tcPr anchor="ctr"/>
                </a:tc>
                <a:tc>
                  <a:txBody>
                    <a:bodyPr/>
                    <a:lstStyle/>
                    <a:p>
                      <a:r>
                        <a:rPr lang="en-US" altLang="zh-CN" dirty="0">
                          <a:latin typeface="等线" panose="02010600030101010101" charset="-122"/>
                          <a:ea typeface="等线" panose="02010600030101010101" charset="-122"/>
                          <a:cs typeface="Times New Roman" panose="02020603050405020304" pitchFamily="18" charset="0"/>
                        </a:rPr>
                        <a:t>Sequential</a:t>
                      </a:r>
                      <a:r>
                        <a:rPr lang="zh-CN" altLang="en-US" dirty="0">
                          <a:latin typeface="等线" panose="02010600030101010101" charset="-122"/>
                          <a:ea typeface="等线" panose="02010600030101010101" charset="-122"/>
                          <a:cs typeface="Times New Roman" panose="02020603050405020304" pitchFamily="18" charset="0"/>
                        </a:rPr>
                        <a:t>是一个顺序容器</a:t>
                      </a:r>
                      <a:r>
                        <a:rPr lang="en-US" altLang="zh-CN" dirty="0">
                          <a:latin typeface="等线" panose="02010600030101010101" charset="-122"/>
                          <a:ea typeface="等线" panose="02010600030101010101" charset="-122"/>
                          <a:cs typeface="Times New Roman" panose="02020603050405020304" pitchFamily="18" charset="0"/>
                        </a:rPr>
                        <a:t>, </a:t>
                      </a:r>
                      <a:r>
                        <a:rPr lang="zh-CN" altLang="en-US" dirty="0">
                          <a:latin typeface="等线" panose="02010600030101010101" charset="-122"/>
                          <a:ea typeface="等线" panose="02010600030101010101" charset="-122"/>
                          <a:cs typeface="Times New Roman" panose="02020603050405020304" pitchFamily="18" charset="0"/>
                        </a:rPr>
                        <a:t>其中模块的添加顺序与在构造函数中传递模块时的顺序相同</a:t>
                      </a:r>
                      <a:endParaRPr lang="zh-CN" altLang="en-US" dirty="0">
                        <a:latin typeface="等线" panose="02010600030101010101" charset="-122"/>
                        <a:ea typeface="等线" panose="02010600030101010101" charset="-122"/>
                        <a:cs typeface="Times New Roman" panose="02020603050405020304"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kern="1200" dirty="0" err="1">
                          <a:solidFill>
                            <a:schemeClr val="dk1"/>
                          </a:solidFill>
                          <a:latin typeface="等线" panose="02010600030101010101" charset="-122"/>
                          <a:ea typeface="等线" panose="02010600030101010101" charset="-122"/>
                          <a:cs typeface="Times New Roman" panose="02020603050405020304" pitchFamily="18" charset="0"/>
                        </a:rPr>
                        <a:t>torch.nn.MSELoss</a:t>
                      </a:r>
                      <a:endParaRPr lang="en-US" altLang="zh-CN" sz="1800" kern="1200" dirty="0">
                        <a:solidFill>
                          <a:schemeClr val="dk1"/>
                        </a:solidFill>
                        <a:latin typeface="等线" panose="02010600030101010101" charset="-122"/>
                        <a:ea typeface="等线" panose="02010600030101010101" charset="-122"/>
                        <a:cs typeface="Times New Roman" panose="02020603050405020304" pitchFamily="18" charset="0"/>
                      </a:endParaRPr>
                    </a:p>
                  </a:txBody>
                  <a:tcPr anchor="ctr"/>
                </a:tc>
                <a:tc>
                  <a:txBody>
                    <a:bodyPr/>
                    <a:lstStyle/>
                    <a:p>
                      <a:r>
                        <a:rPr lang="en-US" altLang="zh-CN" sz="1800" b="0" i="0" kern="1200" dirty="0" err="1">
                          <a:solidFill>
                            <a:schemeClr val="dk1"/>
                          </a:solidFill>
                          <a:effectLst/>
                          <a:latin typeface="等线" panose="02010600030101010101" charset="-122"/>
                          <a:ea typeface="等线" panose="02010600030101010101" charset="-122"/>
                          <a:cs typeface="+mn-cs"/>
                        </a:rPr>
                        <a:t>MSELoss</a:t>
                      </a:r>
                      <a:r>
                        <a:rPr lang="zh-CN" altLang="en-US" sz="1800" b="0" i="0" kern="1200" dirty="0">
                          <a:solidFill>
                            <a:schemeClr val="dk1"/>
                          </a:solidFill>
                          <a:effectLst/>
                          <a:latin typeface="等线" panose="02010600030101010101" charset="-122"/>
                          <a:ea typeface="等线" panose="02010600030101010101" charset="-122"/>
                          <a:cs typeface="+mn-cs"/>
                        </a:rPr>
                        <a:t>用于衡量输入</a:t>
                      </a:r>
                      <a:r>
                        <a:rPr lang="en-US" altLang="zh-CN" sz="1800" b="0" i="0" kern="1200" dirty="0">
                          <a:solidFill>
                            <a:schemeClr val="dk1"/>
                          </a:solidFill>
                          <a:effectLst/>
                          <a:latin typeface="等线" panose="02010600030101010101" charset="-122"/>
                          <a:ea typeface="等线" panose="02010600030101010101" charset="-122"/>
                          <a:cs typeface="+mn-cs"/>
                        </a:rPr>
                        <a:t>x</a:t>
                      </a:r>
                      <a:r>
                        <a:rPr lang="zh-CN" altLang="en-US" sz="1800" b="0" i="0" kern="1200" dirty="0">
                          <a:solidFill>
                            <a:schemeClr val="dk1"/>
                          </a:solidFill>
                          <a:effectLst/>
                          <a:latin typeface="等线" panose="02010600030101010101" charset="-122"/>
                          <a:ea typeface="等线" panose="02010600030101010101" charset="-122"/>
                          <a:cs typeface="+mn-cs"/>
                        </a:rPr>
                        <a:t>和目标</a:t>
                      </a:r>
                      <a:r>
                        <a:rPr lang="en-US" altLang="zh-CN" sz="1800" b="0" i="0" kern="1200" dirty="0">
                          <a:solidFill>
                            <a:schemeClr val="dk1"/>
                          </a:solidFill>
                          <a:effectLst/>
                          <a:latin typeface="等线" panose="02010600030101010101" charset="-122"/>
                          <a:ea typeface="等线" panose="02010600030101010101" charset="-122"/>
                          <a:cs typeface="+mn-cs"/>
                        </a:rPr>
                        <a:t>y</a:t>
                      </a:r>
                      <a:r>
                        <a:rPr lang="zh-CN" altLang="en-US" sz="1800" b="0" i="0" kern="1200" dirty="0">
                          <a:solidFill>
                            <a:schemeClr val="dk1"/>
                          </a:solidFill>
                          <a:effectLst/>
                          <a:latin typeface="等线" panose="02010600030101010101" charset="-122"/>
                          <a:ea typeface="等线" panose="02010600030101010101" charset="-122"/>
                          <a:cs typeface="+mn-cs"/>
                        </a:rPr>
                        <a:t>中每个元素之间的均方误差的标准</a:t>
                      </a:r>
                      <a:r>
                        <a:rPr lang="zh-CN" altLang="en-US" dirty="0">
                          <a:latin typeface="等线" panose="02010600030101010101" charset="-122"/>
                          <a:ea typeface="等线" panose="02010600030101010101" charset="-122"/>
                          <a:cs typeface="Times New Roman" panose="02020603050405020304" pitchFamily="18" charset="0"/>
                        </a:rPr>
                        <a:t>。</a:t>
                      </a:r>
                      <a:endParaRPr lang="zh-CN" altLang="en-US" dirty="0">
                        <a:latin typeface="等线" panose="02010600030101010101" charset="-122"/>
                        <a:ea typeface="等线" panose="02010600030101010101" charset="-122"/>
                        <a:cs typeface="Times New Roman" panose="02020603050405020304" pitchFamily="18" charset="0"/>
                      </a:endParaRPr>
                    </a:p>
                  </a:txBody>
                  <a:tcPr anchor="ct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6899" y="154752"/>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3.2</a:t>
            </a:r>
            <a:r>
              <a:rPr lang="zh-CN" altLang="en-US" sz="2800" b="1" dirty="0">
                <a:solidFill>
                  <a:srgbClr val="000000"/>
                </a:solidFill>
                <a:latin typeface="微软雅黑" panose="020B0503020204020204" pitchFamily="34" charset="-122"/>
                <a:ea typeface="微软雅黑" panose="020B0503020204020204" pitchFamily="34" charset="-122"/>
              </a:rPr>
              <a:t> 利用</a:t>
            </a:r>
            <a:r>
              <a:rPr lang="en-US" altLang="zh-CN" sz="2800" b="1" dirty="0" err="1">
                <a:solidFill>
                  <a:srgbClr val="000000"/>
                </a:solidFill>
                <a:latin typeface="微软雅黑" panose="020B0503020204020204" pitchFamily="34" charset="-122"/>
                <a:ea typeface="微软雅黑" panose="020B0503020204020204" pitchFamily="34" charset="-122"/>
              </a:rPr>
              <a:t>torch.nn</a:t>
            </a:r>
            <a:r>
              <a:rPr lang="zh-CN" altLang="en-US" sz="2800" b="1" dirty="0">
                <a:solidFill>
                  <a:srgbClr val="000000"/>
                </a:solidFill>
                <a:latin typeface="微软雅黑" panose="020B0503020204020204" pitchFamily="34" charset="-122"/>
                <a:ea typeface="微软雅黑" panose="020B0503020204020204" pitchFamily="34" charset="-122"/>
              </a:rPr>
              <a:t>实现线性回归</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7" name="文本框 4"/>
          <p:cNvSpPr txBox="1"/>
          <p:nvPr/>
        </p:nvSpPr>
        <p:spPr>
          <a:xfrm>
            <a:off x="786899" y="914060"/>
            <a:ext cx="10526162"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FF"/>
                </a:solidFill>
                <a:latin typeface="微软雅黑" panose="020B0503020204020204" pitchFamily="34" charset="-122"/>
                <a:ea typeface="微软雅黑" panose="020B0503020204020204" pitchFamily="34" charset="-122"/>
              </a:rPr>
              <a:t>读取数据</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文本框 6"/>
              <p:cNvSpPr txBox="1"/>
              <p:nvPr/>
            </p:nvSpPr>
            <p:spPr>
              <a:xfrm>
                <a:off x="786899" y="1580123"/>
                <a:ext cx="10716126"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0000FF"/>
                  </a:buClr>
                  <a:buFont typeface="Wingdings" panose="05000000000000000000" pitchFamily="2" charset="2"/>
                  <a:buChar char="n"/>
                </a:pP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PyTorch</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提供了 </a:t>
                </a:r>
                <a14:m>
                  <m:oMath xmlns:m="http://schemas.openxmlformats.org/officeDocument/2006/math">
                    <m:r>
                      <a:rPr lang="en-US" altLang="zh-CN" b="1" i="0" dirty="0" smtClean="0">
                        <a:solidFill>
                          <a:srgbClr val="FF0000"/>
                        </a:solidFill>
                        <a:latin typeface="Cambria Math" panose="02040503050406030204" pitchFamily="18" charset="0"/>
                        <a:cs typeface="Times New Roman" panose="02020603050405020304" pitchFamily="18" charset="0"/>
                      </a:rPr>
                      <m:t>𝐝𝐚𝐭𝐚</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库来读取数据。由于</a:t>
                </a:r>
                <a14:m>
                  <m:oMath xmlns:m="http://schemas.openxmlformats.org/officeDocument/2006/math">
                    <m:r>
                      <m:rPr>
                        <m:sty m:val="p"/>
                      </m:rPr>
                      <a:rPr lang="en-US" altLang="zh-CN" i="0" dirty="0" smtClean="0">
                        <a:latin typeface="Cambria Math" panose="02040503050406030204" pitchFamily="18" charset="0"/>
                        <a:cs typeface="Times New Roman" panose="02020603050405020304" pitchFamily="18" charset="0"/>
                      </a:rPr>
                      <m:t>data</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常用作变量名，这里将导入的 </a:t>
                </a:r>
                <a14:m>
                  <m:oMath xmlns:m="http://schemas.openxmlformats.org/officeDocument/2006/math">
                    <m:r>
                      <a:rPr lang="en-US" altLang="zh-CN" b="1" i="0" dirty="0" smtClean="0">
                        <a:solidFill>
                          <a:srgbClr val="FF0000"/>
                        </a:solidFill>
                        <a:latin typeface="Cambria Math" panose="02040503050406030204" pitchFamily="18" charset="0"/>
                        <a:cs typeface="Times New Roman" panose="02020603050405020304" pitchFamily="18" charset="0"/>
                      </a:rPr>
                      <m:t>𝐝𝐚𝐭𝐚</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模块用</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r>
                      <a:rPr lang="en-US" altLang="zh-CN" b="1" i="0" dirty="0" smtClean="0">
                        <a:solidFill>
                          <a:srgbClr val="FF0000"/>
                        </a:solidFill>
                        <a:latin typeface="Cambria Math" panose="02040503050406030204" pitchFamily="18" charset="0"/>
                        <a:cs typeface="Times New Roman" panose="02020603050405020304" pitchFamily="18" charset="0"/>
                      </a:rPr>
                      <m:t>𝐃𝐚𝐭𝐚</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代替。对前面的读取数据部分可以使用</a:t>
                </a:r>
                <a14:m>
                  <m:oMath xmlns:m="http://schemas.openxmlformats.org/officeDocument/2006/math">
                    <m:r>
                      <a:rPr lang="en-US" altLang="zh-CN" b="0" i="0" dirty="0" smtClean="0">
                        <a:solidFill>
                          <a:srgbClr val="FF0000"/>
                        </a:solidFill>
                        <a:latin typeface="Cambria Math" panose="02040503050406030204" pitchFamily="18" charset="0"/>
                        <a:cs typeface="Times New Roman" panose="02020603050405020304" pitchFamily="18" charset="0"/>
                      </a:rPr>
                      <m:t> </m:t>
                    </m:r>
                    <m:r>
                      <a:rPr lang="en-US" altLang="zh-CN" b="1" i="0" dirty="0" smtClean="0">
                        <a:solidFill>
                          <a:srgbClr val="FF0000"/>
                        </a:solidFill>
                        <a:latin typeface="Cambria Math" panose="02040503050406030204" pitchFamily="18" charset="0"/>
                        <a:cs typeface="Times New Roman" panose="02020603050405020304" pitchFamily="18" charset="0"/>
                      </a:rPr>
                      <m:t>𝐝𝐚𝐭𝐚</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库来处理。在每一次迭代中，使用</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r>
                      <a:rPr lang="en-US" altLang="zh-CN" b="1" i="0" dirty="0" smtClean="0">
                        <a:solidFill>
                          <a:srgbClr val="FF0000"/>
                        </a:solidFill>
                        <a:latin typeface="Cambria Math" panose="02040503050406030204" pitchFamily="18" charset="0"/>
                        <a:cs typeface="Times New Roman" panose="02020603050405020304" pitchFamily="18" charset="0"/>
                      </a:rPr>
                      <m:t>𝐃𝐚𝐭𝐚</m:t>
                    </m:r>
                  </m:oMath>
                </a14:m>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随机读取包含</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个数据样本的小批量。</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8" name="文本框 6"/>
              <p:cNvSpPr txBox="1">
                <a:spLocks noRot="1" noChangeAspect="1" noMove="1" noResize="1" noEditPoints="1" noAdjustHandles="1" noChangeArrowheads="1" noChangeShapeType="1" noTextEdit="1"/>
              </p:cNvSpPr>
              <p:nvPr/>
            </p:nvSpPr>
            <p:spPr>
              <a:xfrm>
                <a:off x="786899" y="1580123"/>
                <a:ext cx="10716126" cy="923330"/>
              </a:xfrm>
              <a:prstGeom prst="rect">
                <a:avLst/>
              </a:prstGeom>
              <a:blipFill rotWithShape="1">
                <a:blip r:embed="rId1"/>
                <a:stretch>
                  <a:fillRect l="-1" t="-26" b="31"/>
                </a:stretch>
              </a:blipFill>
            </p:spPr>
            <p:txBody>
              <a:bodyPr/>
              <a:lstStyle/>
              <a:p>
                <a:r>
                  <a:rPr lang="zh-CN" altLang="en-US">
                    <a:noFill/>
                  </a:rPr>
                  <a:t> </a:t>
                </a:r>
              </a:p>
            </p:txBody>
          </p:sp>
        </mc:Fallback>
      </mc:AlternateContent>
      <p:graphicFrame>
        <p:nvGraphicFramePr>
          <p:cNvPr id="9" name="表格 8"/>
          <p:cNvGraphicFramePr>
            <a:graphicFrameLocks noGrp="1"/>
          </p:cNvGraphicFramePr>
          <p:nvPr/>
        </p:nvGraphicFramePr>
        <p:xfrm>
          <a:off x="786899" y="2707851"/>
          <a:ext cx="9038503" cy="3505200"/>
        </p:xfrm>
        <a:graphic>
          <a:graphicData uri="http://schemas.openxmlformats.org/drawingml/2006/table">
            <a:tbl>
              <a:tblPr firstRow="1" bandRow="1">
                <a:tableStyleId>{5C22544A-7EE6-4342-B048-85BDC9FD1C3A}</a:tableStyleId>
              </a:tblPr>
              <a:tblGrid>
                <a:gridCol w="450061"/>
                <a:gridCol w="8588442"/>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7</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8</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9</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10</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0.03</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import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torch.utils.data</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as Data</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10</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将训练数据的特征和标签组合</a:t>
                      </a:r>
                      <a:br>
                        <a:rPr kumimoji="1" lang="zh-CN" altLang="en-US" sz="1600" b="0" kern="1200" dirty="0">
                          <a:solidFill>
                            <a:srgbClr val="0000FF"/>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dataset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Data.TensorDataset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(features, labels)</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把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dataset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放入 </a:t>
                      </a:r>
                      <a:r>
                        <a:rPr kumimoji="1" lang="en-US" altLang="zh-CN" sz="1400" b="0" kern="12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DataLoader</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data_iter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Data.DataLoader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dataset=dataset,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torch </a:t>
                      </a:r>
                      <a:r>
                        <a:rPr kumimoji="1" lang="en-US" altLang="zh-CN" sz="1400" b="0" kern="1200"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TensorDataset</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format</a:t>
                      </a:r>
                      <a:br>
                        <a:rPr kumimoji="1" lang="en-US" altLang="zh-CN" sz="1600" b="0" kern="1200" dirty="0">
                          <a:solidFill>
                            <a:srgbClr val="0000FF"/>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batch_size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mini batch size</a:t>
                      </a:r>
                      <a:br>
                        <a:rPr kumimoji="1" lang="en-US" altLang="zh-CN" sz="1600" b="0" kern="1200" dirty="0">
                          <a:solidFill>
                            <a:srgbClr val="0000FF"/>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shuffle=True,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是否打乱数据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训练集一般需要进行打乱</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b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num_workers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=2,             </a:t>
                      </a:r>
                      <a:r>
                        <a:rPr kumimoji="1" lang="en-US" altLang="zh-CN" sz="1600" b="0" kern="12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多线程来读数据，</a:t>
                      </a:r>
                      <a:r>
                        <a:rPr kumimoji="1" lang="zh-CN" altLang="en-US" sz="1400" b="0" kern="1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注意在</a:t>
                      </a:r>
                      <a:r>
                        <a:rPr kumimoji="1" lang="en-US" altLang="zh-CN" sz="1400" b="0" kern="1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Windows</a:t>
                      </a:r>
                      <a:r>
                        <a:rPr kumimoji="1" lang="zh-CN" altLang="en-US" sz="1400" b="0" kern="1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下需要设置为</a:t>
                      </a:r>
                      <a:r>
                        <a:rPr kumimoji="1" lang="en-US" altLang="zh-CN" sz="1400" b="0" kern="12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0</a:t>
                      </a:r>
                      <a:br>
                        <a:rPr kumimoji="1" lang="zh-CN" altLang="en-US" sz="1400" b="1"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6899" y="154752"/>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3.2 </a:t>
            </a:r>
            <a:r>
              <a:rPr lang="zh-CN" altLang="en-US" sz="2800" b="1" dirty="0">
                <a:solidFill>
                  <a:srgbClr val="000000"/>
                </a:solidFill>
                <a:latin typeface="微软雅黑" panose="020B0503020204020204" pitchFamily="34" charset="-122"/>
                <a:ea typeface="微软雅黑" panose="020B0503020204020204" pitchFamily="34" charset="-122"/>
              </a:rPr>
              <a:t>利用</a:t>
            </a:r>
            <a:r>
              <a:rPr lang="en-US" altLang="zh-CN" sz="2800" b="1" dirty="0" err="1">
                <a:solidFill>
                  <a:srgbClr val="000000"/>
                </a:solidFill>
                <a:latin typeface="微软雅黑" panose="020B0503020204020204" pitchFamily="34" charset="-122"/>
                <a:ea typeface="微软雅黑" panose="020B0503020204020204" pitchFamily="34" charset="-122"/>
              </a:rPr>
              <a:t>torch.nn</a:t>
            </a:r>
            <a:r>
              <a:rPr lang="zh-CN" altLang="en-US" sz="2800" b="1" dirty="0">
                <a:solidFill>
                  <a:srgbClr val="000000"/>
                </a:solidFill>
                <a:latin typeface="微软雅黑" panose="020B0503020204020204" pitchFamily="34" charset="-122"/>
                <a:ea typeface="微软雅黑" panose="020B0503020204020204" pitchFamily="34" charset="-122"/>
              </a:rPr>
              <a:t>实现线性回归</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7" name="文本框 4"/>
          <p:cNvSpPr txBox="1"/>
          <p:nvPr/>
        </p:nvSpPr>
        <p:spPr>
          <a:xfrm>
            <a:off x="786899" y="879219"/>
            <a:ext cx="158865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rgbClr val="0000FF"/>
                </a:solidFill>
                <a:latin typeface="微软雅黑" panose="020B0503020204020204" pitchFamily="34" charset="-122"/>
                <a:ea typeface="微软雅黑" panose="020B0503020204020204" pitchFamily="34" charset="-122"/>
              </a:rPr>
              <a:t>构建模型</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文本框 6"/>
              <p:cNvSpPr txBox="1"/>
              <p:nvPr/>
            </p:nvSpPr>
            <p:spPr>
              <a:xfrm>
                <a:off x="786899" y="1542131"/>
                <a:ext cx="1071612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构建模型的过程中，最常见的方法就是继承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𝐧𝐧</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1" i="0" dirty="0" smtClean="0">
                        <a:solidFill>
                          <a:srgbClr val="FF0000"/>
                        </a:solidFill>
                        <a:latin typeface="Cambria Math" panose="02040503050406030204" pitchFamily="18" charset="0"/>
                        <a:ea typeface="微软雅黑" panose="020B0503020204020204" pitchFamily="34" charset="-122"/>
                      </a:rPr>
                      <m:t>𝐌𝐨𝐝𝐮𝐥𝐞</m:t>
                    </m:r>
                  </m:oMath>
                </a14:m>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然后构建自己的网络。一个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𝐧𝐧</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1" i="0" dirty="0" smtClean="0">
                        <a:solidFill>
                          <a:srgbClr val="FF0000"/>
                        </a:solidFill>
                        <a:latin typeface="Cambria Math" panose="02040503050406030204" pitchFamily="18" charset="0"/>
                        <a:ea typeface="微软雅黑" panose="020B0503020204020204" pitchFamily="34" charset="-122"/>
                      </a:rPr>
                      <m:t>𝐌𝐨𝐝𝐮𝐥𝐞</m:t>
                    </m:r>
                  </m:oMath>
                </a14:m>
                <a:r>
                  <a:rPr lang="zh-CN" altLang="en-US" dirty="0">
                    <a:latin typeface="微软雅黑" panose="020B0503020204020204" pitchFamily="34" charset="-122"/>
                    <a:ea typeface="微软雅黑" panose="020B0503020204020204" pitchFamily="34" charset="-122"/>
                  </a:rPr>
                  <a:t> 实例需要包含一些层以及返回输出的前向传播方法。下面利用</a:t>
                </a:r>
                <a14:m>
                  <m:oMath xmlns:m="http://schemas.openxmlformats.org/officeDocument/2006/math">
                    <m:r>
                      <a:rPr lang="en-US" altLang="zh-CN" b="0" i="0" dirty="0" smtClean="0">
                        <a:solidFill>
                          <a:srgbClr val="FF0000"/>
                        </a:solidFill>
                        <a:latin typeface="Cambria Math" panose="02040503050406030204" pitchFamily="18" charset="0"/>
                        <a:ea typeface="微软雅黑" panose="020B0503020204020204" pitchFamily="34" charset="-122"/>
                      </a:rPr>
                      <m:t> </m:t>
                    </m:r>
                    <m:r>
                      <a:rPr lang="en-US" altLang="zh-CN" b="1" i="0" dirty="0" smtClean="0">
                        <a:solidFill>
                          <a:srgbClr val="FF0000"/>
                        </a:solidFill>
                        <a:latin typeface="Cambria Math" panose="02040503050406030204" pitchFamily="18" charset="0"/>
                        <a:ea typeface="微软雅黑" panose="020B0503020204020204" pitchFamily="34" charset="-122"/>
                      </a:rPr>
                      <m:t>𝐧𝐧</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1" i="0" dirty="0" smtClean="0">
                        <a:solidFill>
                          <a:srgbClr val="FF0000"/>
                        </a:solidFill>
                        <a:latin typeface="Cambria Math" panose="02040503050406030204" pitchFamily="18" charset="0"/>
                        <a:ea typeface="微软雅黑" panose="020B0503020204020204" pitchFamily="34" charset="-122"/>
                      </a:rPr>
                      <m:t>𝐌𝐨𝐝𝐮𝐥𝐞</m:t>
                    </m:r>
                  </m:oMath>
                </a14:m>
                <a:r>
                  <a:rPr lang="zh-CN" altLang="en-US" dirty="0">
                    <a:latin typeface="微软雅黑" panose="020B0503020204020204" pitchFamily="34" charset="-122"/>
                    <a:ea typeface="微软雅黑" panose="020B0503020204020204" pitchFamily="34" charset="-122"/>
                  </a:rPr>
                  <a:t> 构建一个线性回归模型。</a:t>
                </a:r>
                <a:endParaRPr lang="zh-CN" altLang="en-US" dirty="0">
                  <a:latin typeface="微软雅黑" panose="020B0503020204020204" pitchFamily="34" charset="-122"/>
                  <a:ea typeface="微软雅黑" panose="020B0503020204020204" pitchFamily="34" charset="-122"/>
                </a:endParaRPr>
              </a:p>
            </p:txBody>
          </p:sp>
        </mc:Choice>
        <mc:Fallback>
          <p:sp>
            <p:nvSpPr>
              <p:cNvPr id="8" name="文本框 6"/>
              <p:cNvSpPr txBox="1">
                <a:spLocks noRot="1" noChangeAspect="1" noMove="1" noResize="1" noEditPoints="1" noAdjustHandles="1" noChangeArrowheads="1" noChangeShapeType="1" noTextEdit="1"/>
              </p:cNvSpPr>
              <p:nvPr/>
            </p:nvSpPr>
            <p:spPr>
              <a:xfrm>
                <a:off x="786899" y="1542131"/>
                <a:ext cx="10716126" cy="646331"/>
              </a:xfrm>
              <a:prstGeom prst="rect">
                <a:avLst/>
              </a:prstGeom>
              <a:blipFill rotWithShape="1">
                <a:blip r:embed="rId1"/>
                <a:stretch>
                  <a:fillRect l="-1" t="-54" b="39"/>
                </a:stretch>
              </a:blipFill>
            </p:spPr>
            <p:txBody>
              <a:bodyPr/>
              <a:lstStyle/>
              <a:p>
                <a:r>
                  <a:rPr lang="zh-CN" altLang="en-US">
                    <a:noFill/>
                  </a:rPr>
                  <a:t> </a:t>
                </a:r>
              </a:p>
            </p:txBody>
          </p:sp>
        </mc:Fallback>
      </mc:AlternateContent>
      <p:graphicFrame>
        <p:nvGraphicFramePr>
          <p:cNvPr id="9" name="表格 8"/>
          <p:cNvGraphicFramePr>
            <a:graphicFrameLocks noGrp="1"/>
          </p:cNvGraphicFramePr>
          <p:nvPr/>
        </p:nvGraphicFramePr>
        <p:xfrm>
          <a:off x="786899" y="2594757"/>
          <a:ext cx="7993930" cy="2987040"/>
        </p:xfrm>
        <a:graphic>
          <a:graphicData uri="http://schemas.openxmlformats.org/drawingml/2006/table">
            <a:tbl>
              <a:tblPr firstRow="1" bandRow="1">
                <a:tableStyleId>{5C22544A-7EE6-4342-B048-85BDC9FD1C3A}</a:tableStyleId>
              </a:tblPr>
              <a:tblGrid>
                <a:gridCol w="622169"/>
                <a:gridCol w="7371761"/>
              </a:tblGrid>
              <a:tr h="370840">
                <a:tc>
                  <a:txBody>
                    <a:bodyPr/>
                    <a:lstStyle/>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7</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8</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9</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10</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p>
                      <a:pPr algn="ctr"/>
                      <a:r>
                        <a:rPr lang="en-US" altLang="zh-CN" sz="1600" b="0" dirty="0">
                          <a:solidFill>
                            <a:sysClr val="windowText" lastClr="000000"/>
                          </a:solidFill>
                          <a:latin typeface="Times New Roman" panose="02020603050405020304" pitchFamily="18" charset="0"/>
                          <a:cs typeface="Times New Roman" panose="02020603050405020304" pitchFamily="18" charset="0"/>
                        </a:rPr>
                        <a:t>11</a:t>
                      </a:r>
                      <a:endParaRPr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class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LinearNet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nn.Module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def</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__</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init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__(self,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n_feature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super(</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LinearNet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self).__</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init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__()</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self.linear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nn.Linear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n_feature</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1)</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forward </a:t>
                      </a:r>
                      <a:r>
                        <a:rPr kumimoji="1" lang="zh-CN" altLang="en-US" sz="1400" b="0" kern="12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定义前向传播</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def</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forward(self, x):</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y =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self.linear</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(x)</a:t>
                      </a: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        return y</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b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net =</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LinearNet</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r>
                        <a:rPr kumimoji="1" lang="en-US" altLang="zh-CN" sz="1600" b="0" kern="1200" dirty="0" err="1">
                          <a:solidFill>
                            <a:sysClr val="windowText" lastClr="000000"/>
                          </a:solidFill>
                          <a:latin typeface="Times New Roman" panose="02020603050405020304" pitchFamily="18" charset="0"/>
                          <a:ea typeface="+mn-ea"/>
                          <a:cs typeface="Times New Roman" panose="02020603050405020304" pitchFamily="18" charset="0"/>
                        </a:rPr>
                        <a:t>num_inputs</a:t>
                      </a:r>
                      <a:r>
                        <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rPr>
                        <a:t>)</a:t>
                      </a: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sz="1600" b="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6899" y="154752"/>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3.2 </a:t>
            </a:r>
            <a:r>
              <a:rPr lang="zh-CN" altLang="en-US" sz="2800" b="1" dirty="0">
                <a:solidFill>
                  <a:srgbClr val="000000"/>
                </a:solidFill>
                <a:latin typeface="微软雅黑" panose="020B0503020204020204" pitchFamily="34" charset="-122"/>
                <a:ea typeface="微软雅黑" panose="020B0503020204020204" pitchFamily="34" charset="-122"/>
              </a:rPr>
              <a:t>利用</a:t>
            </a:r>
            <a:r>
              <a:rPr lang="en-US" altLang="zh-CN" sz="2800" b="1" dirty="0" err="1">
                <a:solidFill>
                  <a:srgbClr val="000000"/>
                </a:solidFill>
                <a:latin typeface="微软雅黑" panose="020B0503020204020204" pitchFamily="34" charset="-122"/>
                <a:ea typeface="微软雅黑" panose="020B0503020204020204" pitchFamily="34" charset="-122"/>
              </a:rPr>
              <a:t>torch.nn</a:t>
            </a:r>
            <a:r>
              <a:rPr lang="zh-CN" altLang="en-US" sz="2800" b="1" dirty="0">
                <a:solidFill>
                  <a:srgbClr val="000000"/>
                </a:solidFill>
                <a:latin typeface="微软雅黑" panose="020B0503020204020204" pitchFamily="34" charset="-122"/>
                <a:ea typeface="微软雅黑" panose="020B0503020204020204" pitchFamily="34" charset="-122"/>
              </a:rPr>
              <a:t>实现线性回归</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文本框 6"/>
              <p:cNvSpPr txBox="1"/>
              <p:nvPr/>
            </p:nvSpPr>
            <p:spPr>
              <a:xfrm>
                <a:off x="786899" y="1144855"/>
                <a:ext cx="9535906" cy="646331"/>
              </a:xfrm>
              <a:prstGeom prst="rect">
                <a:avLst/>
              </a:prstGeom>
              <a:noFill/>
            </p:spPr>
            <p:txBody>
              <a:bodyPr wrap="square" rtlCol="0">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除了继承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𝐧𝐧</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1" i="0" dirty="0" smtClean="0">
                        <a:solidFill>
                          <a:srgbClr val="FF0000"/>
                        </a:solidFill>
                        <a:latin typeface="Cambria Math" panose="02040503050406030204" pitchFamily="18" charset="0"/>
                        <a:ea typeface="微软雅黑" panose="020B0503020204020204" pitchFamily="34" charset="-122"/>
                      </a:rPr>
                      <m:t>𝐌𝐨𝐮𝐝𝐥𝐞</m:t>
                    </m:r>
                  </m:oMath>
                </a14:m>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来构建线性回归模型，还可以利用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𝐧𝐧</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1" i="0" dirty="0" smtClean="0">
                        <a:solidFill>
                          <a:srgbClr val="FF0000"/>
                        </a:solidFill>
                        <a:latin typeface="Cambria Math" panose="02040503050406030204" pitchFamily="18" charset="0"/>
                        <a:ea typeface="微软雅黑" panose="020B0503020204020204" pitchFamily="34" charset="-122"/>
                      </a:rPr>
                      <m:t>𝐒𝐞𝐪𝐮𝐞𝐧𝐭𝐢𝐚𝐥</m:t>
                    </m:r>
                  </m:oMath>
                </a14:m>
                <a:r>
                  <a:rPr lang="zh-CN" altLang="en-US" dirty="0">
                    <a:latin typeface="微软雅黑" panose="020B0503020204020204" pitchFamily="34" charset="-122"/>
                    <a:ea typeface="微软雅黑" panose="020B0503020204020204" pitchFamily="34" charset="-122"/>
                  </a:rPr>
                  <a:t> 结合</a:t>
                </a:r>
                <a14:m>
                  <m:oMath xmlns:m="http://schemas.openxmlformats.org/officeDocument/2006/math">
                    <m:r>
                      <a:rPr lang="en-US" altLang="zh-CN" b="0" i="0" dirty="0" smtClean="0">
                        <a:solidFill>
                          <a:srgbClr val="FF0000"/>
                        </a:solidFill>
                        <a:latin typeface="Cambria Math" panose="02040503050406030204" pitchFamily="18" charset="0"/>
                        <a:ea typeface="微软雅黑" panose="020B0503020204020204" pitchFamily="34" charset="-122"/>
                      </a:rPr>
                      <m:t> </m:t>
                    </m:r>
                    <m:r>
                      <a:rPr lang="en-US" altLang="zh-CN" b="1" i="0" dirty="0" smtClean="0">
                        <a:solidFill>
                          <a:srgbClr val="FF0000"/>
                        </a:solidFill>
                        <a:latin typeface="Cambria Math" panose="02040503050406030204" pitchFamily="18" charset="0"/>
                        <a:ea typeface="微软雅黑" panose="020B0503020204020204" pitchFamily="34" charset="-122"/>
                      </a:rPr>
                      <m:t>𝐧𝐧</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1" i="0" dirty="0" smtClean="0">
                        <a:solidFill>
                          <a:srgbClr val="FF0000"/>
                        </a:solidFill>
                        <a:latin typeface="Cambria Math" panose="02040503050406030204" pitchFamily="18" charset="0"/>
                        <a:ea typeface="微软雅黑" panose="020B0503020204020204" pitchFamily="34" charset="-122"/>
                      </a:rPr>
                      <m:t>𝐋𝐢𝐧𝐞𝐚𝐫</m:t>
                    </m:r>
                  </m:oMath>
                </a14:m>
                <a:r>
                  <a:rPr lang="zh-CN" altLang="en-US" dirty="0">
                    <a:latin typeface="微软雅黑" panose="020B0503020204020204" pitchFamily="34" charset="-122"/>
                    <a:ea typeface="微软雅黑" panose="020B0503020204020204" pitchFamily="34" charset="-122"/>
                  </a:rPr>
                  <a:t> 来搭建模型</a:t>
                </a:r>
                <a:endParaRPr lang="zh-CN" altLang="en-US" dirty="0">
                  <a:latin typeface="微软雅黑" panose="020B0503020204020204" pitchFamily="34" charset="-122"/>
                  <a:ea typeface="微软雅黑" panose="020B0503020204020204" pitchFamily="34"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786899" y="1144855"/>
                <a:ext cx="9535906" cy="646331"/>
              </a:xfrm>
              <a:prstGeom prst="rect">
                <a:avLst/>
              </a:prstGeom>
              <a:blipFill rotWithShape="1">
                <a:blip r:embed="rId1"/>
                <a:stretch>
                  <a:fillRect l="-1" t="-91" r="3" b="75"/>
                </a:stretch>
              </a:blipFill>
            </p:spPr>
            <p:txBody>
              <a:bodyPr/>
              <a:lstStyle/>
              <a:p>
                <a:r>
                  <a:rPr lang="zh-CN" altLang="en-US">
                    <a:noFill/>
                  </a:rPr>
                  <a:t> </a:t>
                </a:r>
              </a:p>
            </p:txBody>
          </p:sp>
        </mc:Fallback>
      </mc:AlternateContent>
      <p:graphicFrame>
        <p:nvGraphicFramePr>
          <p:cNvPr id="8" name="表格 7"/>
          <p:cNvGraphicFramePr>
            <a:graphicFrameLocks noGrp="1"/>
          </p:cNvGraphicFramePr>
          <p:nvPr/>
        </p:nvGraphicFramePr>
        <p:xfrm>
          <a:off x="786899" y="2125867"/>
          <a:ext cx="7401322" cy="3992880"/>
        </p:xfrm>
        <a:graphic>
          <a:graphicData uri="http://schemas.openxmlformats.org/drawingml/2006/table">
            <a:tbl>
              <a:tblPr firstRow="1" bandRow="1">
                <a:tableStyleId>{5C22544A-7EE6-4342-B048-85BDC9FD1C3A}</a:tableStyleId>
              </a:tblPr>
              <a:tblGrid>
                <a:gridCol w="622944"/>
                <a:gridCol w="6778378"/>
              </a:tblGrid>
              <a:tr h="2679031">
                <a:tc>
                  <a:txBody>
                    <a:bodyPr/>
                    <a:lstStyle/>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2</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3</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4</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5</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6</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7</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8</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9</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10</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11</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12</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13</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14</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15</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16</a:t>
                      </a:r>
                      <a:endParaRPr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写法一</a:t>
                      </a:r>
                      <a:endPar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net =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nn.Sequential</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nn.Linear</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num_inputs</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1)</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此处可以添加其它层</a:t>
                      </a:r>
                      <a:endPar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写法二</a:t>
                      </a:r>
                      <a:endPar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net =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nn.Sequential</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net.add_module</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('linear',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nn.Linear</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num_inputs</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1))</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net.add_module</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zh-CN" altLang="en-US"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写法三</a:t>
                      </a:r>
                      <a:endPar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from collections import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OrderedDict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net =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nn.Sequential</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OrderedDict</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('linear',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nn.Linear</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num_inputs</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1))</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6899" y="154752"/>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3.2 </a:t>
            </a:r>
            <a:r>
              <a:rPr lang="zh-CN" altLang="en-US" sz="2800" b="1" dirty="0">
                <a:solidFill>
                  <a:srgbClr val="000000"/>
                </a:solidFill>
                <a:latin typeface="微软雅黑" panose="020B0503020204020204" pitchFamily="34" charset="-122"/>
                <a:ea typeface="微软雅黑" panose="020B0503020204020204" pitchFamily="34" charset="-122"/>
              </a:rPr>
              <a:t>利用</a:t>
            </a:r>
            <a:r>
              <a:rPr lang="en-US" altLang="zh-CN" sz="2800" b="1" dirty="0" err="1">
                <a:solidFill>
                  <a:srgbClr val="000000"/>
                </a:solidFill>
                <a:latin typeface="微软雅黑" panose="020B0503020204020204" pitchFamily="34" charset="-122"/>
                <a:ea typeface="微软雅黑" panose="020B0503020204020204" pitchFamily="34" charset="-122"/>
              </a:rPr>
              <a:t>torch.nn</a:t>
            </a:r>
            <a:r>
              <a:rPr lang="zh-CN" altLang="en-US" sz="2800" b="1" dirty="0">
                <a:solidFill>
                  <a:srgbClr val="000000"/>
                </a:solidFill>
                <a:latin typeface="微软雅黑" panose="020B0503020204020204" pitchFamily="34" charset="-122"/>
                <a:ea typeface="微软雅黑" panose="020B0503020204020204" pitchFamily="34" charset="-122"/>
              </a:rPr>
              <a:t>实现线性回归</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6899" y="996377"/>
            <a:ext cx="2672397" cy="461665"/>
          </a:xfrm>
          <a:prstGeom prst="rect">
            <a:avLst/>
          </a:prstGeom>
          <a:noFill/>
        </p:spPr>
        <p:txBody>
          <a:bodyPr wrap="square" rtlCol="0">
            <a:spAutoFit/>
          </a:bodyPr>
          <a:lstStyle/>
          <a:p>
            <a:r>
              <a:rPr lang="zh-CN" altLang="zh-CN" sz="2400" b="1" dirty="0">
                <a:solidFill>
                  <a:srgbClr val="0000FF"/>
                </a:solidFill>
                <a:latin typeface="微软雅黑" panose="020B0503020204020204" pitchFamily="34" charset="-122"/>
                <a:ea typeface="微软雅黑" panose="020B0503020204020204" pitchFamily="34" charset="-122"/>
              </a:rPr>
              <a:t>模型参数初始化</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文本框 8"/>
              <p:cNvSpPr txBox="1"/>
              <p:nvPr/>
            </p:nvSpPr>
            <p:spPr>
              <a:xfrm>
                <a:off x="786899" y="1623052"/>
                <a:ext cx="9106248" cy="923330"/>
              </a:xfrm>
              <a:prstGeom prst="rect">
                <a:avLst/>
              </a:prstGeom>
              <a:noFill/>
            </p:spPr>
            <p:txBody>
              <a:bodyPr wrap="square" rtlCol="0">
                <a:spAutoFit/>
              </a:bodyPr>
              <a:lstStyle/>
              <a:p>
                <a:pPr marL="285750" indent="-285750">
                  <a:buClr>
                    <a:srgbClr val="0000FF"/>
                  </a:buClr>
                  <a:buFont typeface="Wingdings" panose="05000000000000000000" pitchFamily="2" charset="2"/>
                  <a:buChar char="n"/>
                </a:pPr>
                <a:r>
                  <a:rPr lang="zh-CN" altLang="en-US" dirty="0"/>
                  <a:t>在使用定义的模型</a:t>
                </a:r>
                <a:r>
                  <a:rPr lang="en-US" altLang="zh-CN" dirty="0"/>
                  <a:t>net</a:t>
                </a:r>
                <a:r>
                  <a:rPr lang="zh-CN" altLang="en-US" dirty="0"/>
                  <a:t>之前，需要对模型中的一些参数进行初始化。</a:t>
                </a:r>
                <a:r>
                  <a:rPr lang="en-US" altLang="zh-CN" dirty="0" err="1"/>
                  <a:t>Pytorch</a:t>
                </a:r>
                <a:r>
                  <a:rPr lang="zh-CN" altLang="en-US" dirty="0"/>
                  <a:t>在</a:t>
                </a:r>
                <a:r>
                  <a:rPr lang="en-US" altLang="zh-CN" b="1" dirty="0">
                    <a:solidFill>
                      <a:srgbClr val="FF0000"/>
                    </a:solidFill>
                  </a:rPr>
                  <a:t>init</a:t>
                </a:r>
                <a:r>
                  <a:rPr lang="zh-CN" altLang="en-US" dirty="0"/>
                  <a:t>模块中提供了许多初始化参数的方法。我们可以调用</a:t>
                </a:r>
                <a14:m>
                  <m:oMath xmlns:m="http://schemas.openxmlformats.org/officeDocument/2006/math">
                    <m:r>
                      <a:rPr lang="en-US" altLang="zh-CN" b="1" i="0" dirty="0" smtClean="0">
                        <a:solidFill>
                          <a:srgbClr val="FF0000"/>
                        </a:solidFill>
                        <a:latin typeface="Cambria Math" panose="02040503050406030204" pitchFamily="18" charset="0"/>
                      </a:rPr>
                      <m:t>𝐢𝐧𝐢𝐭</m:t>
                    </m:r>
                    <m:r>
                      <a:rPr lang="en-US" altLang="zh-CN" b="1" i="0" dirty="0" smtClean="0">
                        <a:solidFill>
                          <a:srgbClr val="FF0000"/>
                        </a:solidFill>
                        <a:latin typeface="Cambria Math" panose="02040503050406030204" pitchFamily="18" charset="0"/>
                      </a:rPr>
                      <m:t>.</m:t>
                    </m:r>
                    <m:r>
                      <a:rPr lang="en-US" altLang="zh-CN" b="1" i="0" dirty="0" smtClean="0">
                        <a:solidFill>
                          <a:srgbClr val="FF0000"/>
                        </a:solidFill>
                        <a:latin typeface="Cambria Math" panose="02040503050406030204" pitchFamily="18" charset="0"/>
                      </a:rPr>
                      <m:t>𝐧𝐨𝐫𝐦𝐚𝐥</m:t>
                    </m:r>
                  </m:oMath>
                </a14:m>
                <a:r>
                  <a:rPr lang="zh-CN" altLang="en-US" dirty="0"/>
                  <a:t>模块通过正态分布对线性回归中的权重和偏差进行初始化</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786899" y="1623052"/>
                <a:ext cx="9106248" cy="923330"/>
              </a:xfrm>
              <a:prstGeom prst="rect">
                <a:avLst/>
              </a:prstGeom>
              <a:blipFill rotWithShape="1">
                <a:blip r:embed="rId1"/>
                <a:stretch>
                  <a:fillRect l="-1" t="-68" r="5" b="3"/>
                </a:stretch>
              </a:blipFill>
            </p:spPr>
            <p:txBody>
              <a:bodyPr/>
              <a:lstStyle/>
              <a:p>
                <a:r>
                  <a:rPr lang="zh-CN" altLang="en-US">
                    <a:noFill/>
                  </a:rPr>
                  <a:t> </a:t>
                </a:r>
              </a:p>
            </p:txBody>
          </p:sp>
        </mc:Fallback>
      </mc:AlternateContent>
      <p:graphicFrame>
        <p:nvGraphicFramePr>
          <p:cNvPr id="10" name="表格 9"/>
          <p:cNvGraphicFramePr>
            <a:graphicFrameLocks noGrp="1"/>
          </p:cNvGraphicFramePr>
          <p:nvPr/>
        </p:nvGraphicFramePr>
        <p:xfrm>
          <a:off x="786899" y="2835758"/>
          <a:ext cx="9106248" cy="1141332"/>
        </p:xfrm>
        <a:graphic>
          <a:graphicData uri="http://schemas.openxmlformats.org/drawingml/2006/table">
            <a:tbl>
              <a:tblPr firstRow="1" bandRow="1">
                <a:tableStyleId>{5C22544A-7EE6-4342-B048-85BDC9FD1C3A}</a:tableStyleId>
              </a:tblPr>
              <a:tblGrid>
                <a:gridCol w="420838"/>
                <a:gridCol w="8685410"/>
              </a:tblGrid>
              <a:tr h="1141332">
                <a:tc>
                  <a:txBody>
                    <a:bodyPr/>
                    <a:lstStyle/>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2</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4</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from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torch.nn</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import init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init.normal</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_(net[0].weight, mean=0,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std</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=0.01)</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init.constant</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_(net[0].bias,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val</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=0)   </a:t>
                      </a: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也可以直接修改</a:t>
                      </a: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bias</a:t>
                      </a:r>
                      <a:r>
                        <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data</a:t>
                      </a:r>
                      <a:r>
                        <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net[0].</a:t>
                      </a:r>
                      <a:r>
                        <a:rPr lang="en-US" altLang="zh-CN" sz="1400" b="0" i="0" kern="1200" dirty="0" err="1">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bias.data.fill</a:t>
                      </a: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_(0)</a:t>
                      </a:r>
                      <a:endPar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1" name="矩形 10"/>
          <p:cNvSpPr/>
          <p:nvPr/>
        </p:nvSpPr>
        <p:spPr>
          <a:xfrm>
            <a:off x="786899" y="4476437"/>
            <a:ext cx="9106249" cy="646331"/>
          </a:xfrm>
          <a:prstGeom prst="rect">
            <a:avLst/>
          </a:prstGeom>
        </p:spPr>
        <p:txBody>
          <a:bodyPr wrap="square">
            <a:spAutoFit/>
          </a:bodyPr>
          <a:lstStyle/>
          <a:p>
            <a:r>
              <a:rPr lang="zh-CN" altLang="en-US" dirty="0"/>
              <a:t>上述代码，将参数中的每个元素随机初始化为了均值为</a:t>
            </a:r>
            <a:r>
              <a:rPr lang="en-US" altLang="zh-CN" dirty="0"/>
              <a:t>0</a:t>
            </a:r>
            <a:r>
              <a:rPr lang="zh-CN" altLang="en-US" dirty="0"/>
              <a:t>，标准差为</a:t>
            </a:r>
            <a:r>
              <a:rPr lang="en-US" altLang="zh-CN" dirty="0"/>
              <a:t>0.01</a:t>
            </a:r>
            <a:r>
              <a:rPr lang="zh-CN" altLang="en-US" dirty="0"/>
              <a:t>的正态分布，同时将偏差初始化为零</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6899" y="154752"/>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3.2 </a:t>
            </a:r>
            <a:r>
              <a:rPr lang="zh-CN" altLang="en-US" sz="2800" b="1" dirty="0">
                <a:solidFill>
                  <a:srgbClr val="000000"/>
                </a:solidFill>
                <a:latin typeface="微软雅黑" panose="020B0503020204020204" pitchFamily="34" charset="-122"/>
                <a:ea typeface="微软雅黑" panose="020B0503020204020204" pitchFamily="34" charset="-122"/>
              </a:rPr>
              <a:t>利用</a:t>
            </a:r>
            <a:r>
              <a:rPr lang="en-US" altLang="zh-CN" sz="2800" b="1" dirty="0" err="1">
                <a:solidFill>
                  <a:srgbClr val="000000"/>
                </a:solidFill>
                <a:latin typeface="微软雅黑" panose="020B0503020204020204" pitchFamily="34" charset="-122"/>
                <a:ea typeface="微软雅黑" panose="020B0503020204020204" pitchFamily="34" charset="-122"/>
              </a:rPr>
              <a:t>torch.nn</a:t>
            </a:r>
            <a:r>
              <a:rPr lang="zh-CN" altLang="en-US" sz="2800" b="1" dirty="0">
                <a:solidFill>
                  <a:srgbClr val="000000"/>
                </a:solidFill>
                <a:latin typeface="微软雅黑" panose="020B0503020204020204" pitchFamily="34" charset="-122"/>
                <a:ea typeface="微软雅黑" panose="020B0503020204020204" pitchFamily="34" charset="-122"/>
              </a:rPr>
              <a:t>实现线性回归</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6898" y="982875"/>
            <a:ext cx="10443411" cy="461665"/>
          </a:xfrm>
          <a:prstGeom prst="rect">
            <a:avLst/>
          </a:prstGeom>
          <a:noFill/>
        </p:spPr>
        <p:txBody>
          <a:bodyPr wrap="squar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损失函数和优化</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文本框 8"/>
              <p:cNvSpPr txBox="1"/>
              <p:nvPr/>
            </p:nvSpPr>
            <p:spPr>
              <a:xfrm>
                <a:off x="786899" y="1571482"/>
                <a:ext cx="10232858" cy="646331"/>
              </a:xfrm>
              <a:prstGeom prst="rect">
                <a:avLst/>
              </a:prstGeom>
              <a:noFill/>
            </p:spPr>
            <p:txBody>
              <a:bodyPr wrap="square" rtlCol="0">
                <a:spAutoFit/>
              </a:bodyPr>
              <a:lstStyle/>
              <a:p>
                <a:pPr marL="285750" indent="-285750">
                  <a:buClr>
                    <a:srgbClr val="0000FF"/>
                  </a:buClr>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在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𝑡𝑜𝑟𝑐ℎ</m:t>
                    </m:r>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𝑛𝑛</m:t>
                    </m:r>
                  </m:oMath>
                </a14:m>
                <a:r>
                  <a:rPr lang="zh-CN" altLang="en-US" dirty="0">
                    <a:latin typeface="微软雅黑" panose="020B0503020204020204" pitchFamily="34" charset="-122"/>
                    <a:ea typeface="微软雅黑" panose="020B0503020204020204" pitchFamily="34" charset="-122"/>
                  </a:rPr>
                  <a:t> 中提供了各种损失函数，这些损失函数实现为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𝐧𝐧</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1" i="0" dirty="0" smtClean="0">
                        <a:solidFill>
                          <a:srgbClr val="FF0000"/>
                        </a:solidFill>
                        <a:latin typeface="Cambria Math" panose="02040503050406030204" pitchFamily="18" charset="0"/>
                        <a:ea typeface="微软雅黑" panose="020B0503020204020204" pitchFamily="34" charset="-122"/>
                      </a:rPr>
                      <m:t>𝐌𝐨𝐝𝐮𝐥𝐞</m:t>
                    </m:r>
                  </m:oMath>
                </a14:m>
                <a:r>
                  <a:rPr lang="zh-CN" altLang="en-US" dirty="0">
                    <a:latin typeface="微软雅黑" panose="020B0503020204020204" pitchFamily="34" charset="-122"/>
                    <a:ea typeface="微软雅黑" panose="020B0503020204020204" pitchFamily="34" charset="-122"/>
                  </a:rPr>
                  <a:t> 的子类，可以将这些损失函数作为一种特殊的层。</a:t>
                </a:r>
                <a:endParaRPr lang="zh-CN" altLang="en-US" dirty="0">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786899" y="1571482"/>
                <a:ext cx="10232858" cy="646331"/>
              </a:xfrm>
              <a:prstGeom prst="rect">
                <a:avLst/>
              </a:prstGeom>
              <a:blipFill rotWithShape="1">
                <a:blip r:embed="rId1"/>
                <a:stretch>
                  <a:fillRect l="-1" t="-76" r="6" b="61"/>
                </a:stretch>
              </a:blipFill>
            </p:spPr>
            <p:txBody>
              <a:bodyPr/>
              <a:lstStyle/>
              <a:p>
                <a:r>
                  <a:rPr lang="zh-CN" altLang="en-US">
                    <a:noFill/>
                  </a:rPr>
                  <a:t> </a:t>
                </a:r>
              </a:p>
            </p:txBody>
          </p:sp>
        </mc:Fallback>
      </mc:AlternateContent>
      <p:graphicFrame>
        <p:nvGraphicFramePr>
          <p:cNvPr id="10" name="表格 9"/>
          <p:cNvGraphicFramePr>
            <a:graphicFrameLocks noGrp="1"/>
          </p:cNvGraphicFramePr>
          <p:nvPr/>
        </p:nvGraphicFramePr>
        <p:xfrm>
          <a:off x="786899" y="2406310"/>
          <a:ext cx="10232859" cy="347908"/>
        </p:xfrm>
        <a:graphic>
          <a:graphicData uri="http://schemas.openxmlformats.org/drawingml/2006/table">
            <a:tbl>
              <a:tblPr firstRow="1" bandRow="1">
                <a:tableStyleId>{5C22544A-7EE6-4342-B048-85BDC9FD1C3A}</a:tableStyleId>
              </a:tblPr>
              <a:tblGrid>
                <a:gridCol w="391452"/>
                <a:gridCol w="9841407"/>
              </a:tblGrid>
              <a:tr h="347908">
                <a:tc>
                  <a:txBody>
                    <a:bodyPr/>
                    <a:lstStyle/>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a:t>
                      </a:r>
                      <a:endParaRPr lang="zh-CN" altLang="en-US"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loss =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nn.MSELoss</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11" name="文本框 10"/>
              <p:cNvSpPr txBox="1"/>
              <p:nvPr/>
            </p:nvSpPr>
            <p:spPr>
              <a:xfrm>
                <a:off x="786899" y="2977158"/>
                <a:ext cx="10232858" cy="646331"/>
              </a:xfrm>
              <a:prstGeom prst="rect">
                <a:avLst/>
              </a:prstGeom>
              <a:noFill/>
            </p:spPr>
            <p:txBody>
              <a:bodyPr wrap="square" rtlCol="0">
                <a:spAutoFit/>
              </a:bodyPr>
              <a:lstStyle/>
              <a:p>
                <a:pPr marL="285750" indent="-285750">
                  <a:buClr>
                    <a:srgbClr val="0000FF"/>
                  </a:buClr>
                  <a:buFont typeface="Wingdings" panose="05000000000000000000" pitchFamily="2" charset="2"/>
                  <a:buChar char="n"/>
                </a:pPr>
                <a:r>
                  <a:rPr lang="en-US" altLang="zh-CN" dirty="0">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在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𝐭𝐨𝐫𝐜𝐡</m:t>
                    </m:r>
                    <m:r>
                      <a:rPr lang="en-US" altLang="zh-CN" b="1" i="0" dirty="0" smtClean="0">
                        <a:solidFill>
                          <a:srgbClr val="FF0000"/>
                        </a:solidFill>
                        <a:latin typeface="Cambria Math" panose="02040503050406030204" pitchFamily="18" charset="0"/>
                        <a:ea typeface="微软雅黑" panose="020B0503020204020204" pitchFamily="34" charset="-122"/>
                      </a:rPr>
                      <m:t>.</m:t>
                    </m:r>
                    <m:r>
                      <a:rPr lang="en-US" altLang="zh-CN" b="1" i="0" dirty="0" smtClean="0">
                        <a:solidFill>
                          <a:srgbClr val="FF0000"/>
                        </a:solidFill>
                        <a:latin typeface="Cambria Math" panose="02040503050406030204" pitchFamily="18" charset="0"/>
                        <a:ea typeface="微软雅黑" panose="020B0503020204020204" pitchFamily="34" charset="-122"/>
                      </a:rPr>
                      <m:t>𝐨𝐩𝐭𝐢𝐦</m:t>
                    </m:r>
                  </m:oMath>
                </a14:m>
                <a:r>
                  <a:rPr lang="zh-CN" altLang="en-US" dirty="0">
                    <a:latin typeface="微软雅黑" panose="020B0503020204020204" pitchFamily="34" charset="-122"/>
                    <a:ea typeface="微软雅黑" panose="020B0503020204020204" pitchFamily="34" charset="-122"/>
                  </a:rPr>
                  <a:t> 模块中提供了诸如 </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𝑺𝑮𝑫</m:t>
                    </m:r>
                    <m:r>
                      <a:rPr lang="en-US" altLang="zh-CN" b="1"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 </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𝑨𝒅𝒂𝒎</m:t>
                    </m:r>
                  </m:oMath>
                </a14:m>
                <a:r>
                  <a:rPr lang="zh-CN" altLang="en-US" dirty="0">
                    <a:latin typeface="微软雅黑" panose="020B0503020204020204" pitchFamily="34" charset="-122"/>
                    <a:ea typeface="微软雅黑" panose="020B0503020204020204" pitchFamily="34" charset="-122"/>
                  </a:rPr>
                  <a:t> 和 </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𝑹𝑴𝑺𝑷𝒓𝒐𝒐𝒑</m:t>
                    </m:r>
                  </m:oMath>
                </a14:m>
                <a:r>
                  <a:rPr lang="zh-CN" altLang="en-US" dirty="0">
                    <a:latin typeface="微软雅黑" panose="020B0503020204020204" pitchFamily="34" charset="-122"/>
                    <a:ea typeface="微软雅黑" panose="020B0503020204020204" pitchFamily="34" charset="-122"/>
                  </a:rPr>
                  <a:t> 等优化算法。本例将使用小批量随机梯度下降算法进行优化。</a:t>
                </a:r>
                <a:endParaRPr lang="zh-CN" altLang="en-US" dirty="0">
                  <a:latin typeface="微软雅黑" panose="020B0503020204020204" pitchFamily="34" charset="-122"/>
                  <a:ea typeface="微软雅黑" panose="020B0503020204020204" pitchFamily="34"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786899" y="2977158"/>
                <a:ext cx="10232858" cy="646331"/>
              </a:xfrm>
              <a:prstGeom prst="rect">
                <a:avLst/>
              </a:prstGeom>
              <a:blipFill rotWithShape="1">
                <a:blip r:embed="rId2"/>
                <a:stretch>
                  <a:fillRect l="-1" t="-43" r="6" b="28"/>
                </a:stretch>
              </a:blipFill>
            </p:spPr>
            <p:txBody>
              <a:bodyPr/>
              <a:lstStyle/>
              <a:p>
                <a:r>
                  <a:rPr lang="zh-CN" altLang="en-US">
                    <a:noFill/>
                  </a:rPr>
                  <a:t> </a:t>
                </a:r>
              </a:p>
            </p:txBody>
          </p:sp>
        </mc:Fallback>
      </mc:AlternateContent>
      <p:graphicFrame>
        <p:nvGraphicFramePr>
          <p:cNvPr id="12" name="表格 11"/>
          <p:cNvGraphicFramePr>
            <a:graphicFrameLocks noGrp="1"/>
          </p:cNvGraphicFramePr>
          <p:nvPr/>
        </p:nvGraphicFramePr>
        <p:xfrm>
          <a:off x="786898" y="3828577"/>
          <a:ext cx="10232859" cy="2286000"/>
        </p:xfrm>
        <a:graphic>
          <a:graphicData uri="http://schemas.openxmlformats.org/drawingml/2006/table">
            <a:tbl>
              <a:tblPr firstRow="1" bandRow="1">
                <a:tableStyleId>{5C22544A-7EE6-4342-B048-85BDC9FD1C3A}</a:tableStyleId>
              </a:tblPr>
              <a:tblGrid>
                <a:gridCol w="419733"/>
                <a:gridCol w="9813126"/>
              </a:tblGrid>
              <a:tr h="2221897">
                <a:tc>
                  <a:txBody>
                    <a:bodyPr/>
                    <a:lstStyle/>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4</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5</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6</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7</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8</a:t>
                      </a:r>
                      <a:endPar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9</a:t>
                      </a:r>
                      <a:endParaRPr lang="zh-CN" altLang="en-US" sz="1600" b="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import </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torch.optim</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as </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optim</a:t>
                      </a:r>
                      <a:endPar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optimizer = </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optim.SGD</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net.parameters</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lr</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=0.03)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梯度下降的学习率指定为</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0.03</a:t>
                      </a:r>
                      <a:endPar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可以为不同的子网络设置不同学习率</a:t>
                      </a:r>
                      <a:endPar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optimizer =</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optim.SGD</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如果不指定学习率，则用默认的最外层学习率</a:t>
                      </a:r>
                      <a:endPar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{'params': net.subnet1.parameters()}, # </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lr</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=0.03</a:t>
                      </a:r>
                      <a:endPar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{'params': net.subnet2.parameters(), '</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lr</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0.01}</a:t>
                      </a:r>
                      <a:endPar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600" b="0" i="0" kern="1200" dirty="0" err="1">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lr</a:t>
                      </a:r>
                      <a:r>
                        <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=0.03)</a:t>
                      </a:r>
                      <a:endParaRPr lang="en-US" altLang="zh-CN" sz="16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6899" y="154752"/>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3.2 </a:t>
            </a:r>
            <a:r>
              <a:rPr lang="zh-CN" altLang="en-US" sz="2800" b="1" dirty="0">
                <a:solidFill>
                  <a:srgbClr val="000000"/>
                </a:solidFill>
                <a:latin typeface="微软雅黑" panose="020B0503020204020204" pitchFamily="34" charset="-122"/>
                <a:ea typeface="微软雅黑" panose="020B0503020204020204" pitchFamily="34" charset="-122"/>
              </a:rPr>
              <a:t>利用</a:t>
            </a:r>
            <a:r>
              <a:rPr lang="en-US" altLang="zh-CN" sz="2800" b="1" dirty="0" err="1">
                <a:solidFill>
                  <a:srgbClr val="000000"/>
                </a:solidFill>
                <a:latin typeface="微软雅黑" panose="020B0503020204020204" pitchFamily="34" charset="-122"/>
                <a:ea typeface="微软雅黑" panose="020B0503020204020204" pitchFamily="34" charset="-122"/>
              </a:rPr>
              <a:t>torch.nn</a:t>
            </a:r>
            <a:r>
              <a:rPr lang="zh-CN" altLang="en-US" sz="2800" b="1" dirty="0">
                <a:solidFill>
                  <a:srgbClr val="000000"/>
                </a:solidFill>
                <a:latin typeface="微软雅黑" panose="020B0503020204020204" pitchFamily="34" charset="-122"/>
                <a:ea typeface="微软雅黑" panose="020B0503020204020204" pitchFamily="34" charset="-122"/>
              </a:rPr>
              <a:t>实现线性回归</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6899" y="962888"/>
            <a:ext cx="2606296" cy="461665"/>
          </a:xfrm>
          <a:prstGeom prst="rect">
            <a:avLst/>
          </a:prstGeom>
          <a:noFill/>
        </p:spPr>
        <p:txBody>
          <a:bodyPr wrap="squar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模型训练</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文本框 8"/>
              <p:cNvSpPr txBox="1"/>
              <p:nvPr/>
            </p:nvSpPr>
            <p:spPr>
              <a:xfrm>
                <a:off x="786900" y="1604574"/>
                <a:ext cx="9450610" cy="646331"/>
              </a:xfrm>
              <a:prstGeom prst="rect">
                <a:avLst/>
              </a:prstGeom>
              <a:noFill/>
            </p:spPr>
            <p:txBody>
              <a:bodyPr wrap="square" rtlCol="0">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训练模型时，可以调用</a:t>
                </a:r>
                <a:r>
                  <a:rPr lang="zh-CN" altLang="en-US"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𝐨𝐩𝐭𝐢𝐦</m:t>
                    </m:r>
                    <m:r>
                      <a:rPr lang="en-US" altLang="zh-CN" b="0" i="1" dirty="0" smtClean="0">
                        <a:solidFill>
                          <a:srgbClr val="FF0000"/>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中的</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rPr>
                      <m:t> </m:t>
                    </m:r>
                    <m:r>
                      <a:rPr lang="en-US" altLang="zh-CN" b="1" i="0" dirty="0" smtClean="0">
                        <a:solidFill>
                          <a:srgbClr val="FF0000"/>
                        </a:solidFill>
                        <a:latin typeface="Cambria Math" panose="02040503050406030204" pitchFamily="18" charset="0"/>
                        <a:ea typeface="微软雅黑" panose="020B0503020204020204" pitchFamily="34" charset="-122"/>
                      </a:rPr>
                      <m:t>𝐬𝐭𝐞𝐩</m:t>
                    </m:r>
                    <m:r>
                      <a:rPr lang="en-US" altLang="zh-CN" b="1" i="0" dirty="0" smtClean="0">
                        <a:solidFill>
                          <a:srgbClr val="FF0000"/>
                        </a:solidFill>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 函数来迭代模型参数。按照小批量随机梯度下降的定义，在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𝐬𝐭𝐞𝐩</m:t>
                    </m:r>
                    <m:r>
                      <a:rPr lang="en-US" altLang="zh-CN" b="1" i="0" dirty="0" smtClean="0">
                        <a:solidFill>
                          <a:srgbClr val="FF0000"/>
                        </a:solidFill>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 函数中指定批量大小，从而对批量中的样本梯度求平均。</a:t>
                </a:r>
                <a:endParaRPr lang="zh-CN" altLang="en-US" dirty="0">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786900" y="1604574"/>
                <a:ext cx="9450610" cy="646331"/>
              </a:xfrm>
              <a:prstGeom prst="rect">
                <a:avLst/>
              </a:prstGeom>
              <a:blipFill rotWithShape="1">
                <a:blip r:embed="rId1"/>
                <a:stretch>
                  <a:fillRect l="-1" t="-87" b="72"/>
                </a:stretch>
              </a:blipFill>
            </p:spPr>
            <p:txBody>
              <a:bodyPr/>
              <a:lstStyle/>
              <a:p>
                <a:r>
                  <a:rPr lang="zh-CN" altLang="en-US">
                    <a:noFill/>
                  </a:rPr>
                  <a:t> </a:t>
                </a:r>
              </a:p>
            </p:txBody>
          </p:sp>
        </mc:Fallback>
      </mc:AlternateContent>
      <p:graphicFrame>
        <p:nvGraphicFramePr>
          <p:cNvPr id="10" name="表格 9"/>
          <p:cNvGraphicFramePr>
            <a:graphicFrameLocks noGrp="1"/>
          </p:cNvGraphicFramePr>
          <p:nvPr/>
        </p:nvGraphicFramePr>
        <p:xfrm>
          <a:off x="786899" y="2431056"/>
          <a:ext cx="9289021" cy="2286000"/>
        </p:xfrm>
        <a:graphic>
          <a:graphicData uri="http://schemas.openxmlformats.org/drawingml/2006/table">
            <a:tbl>
              <a:tblPr firstRow="1" bandRow="1">
                <a:tableStyleId>{5C22544A-7EE6-4342-B048-85BDC9FD1C3A}</a:tableStyleId>
              </a:tblPr>
              <a:tblGrid>
                <a:gridCol w="485720"/>
                <a:gridCol w="8803301"/>
              </a:tblGrid>
              <a:tr h="2221897">
                <a:tc>
                  <a:txBody>
                    <a:bodyPr/>
                    <a:lstStyle/>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2</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4</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5</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6</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0"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7</a:t>
                      </a:r>
                      <a:endParaRPr kumimoji="0"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0"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8</a:t>
                      </a:r>
                      <a:endParaRPr kumimoji="0"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p>
                      <a:r>
                        <a:rPr kumimoji="0"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rPr>
                        <a:t>9</a:t>
                      </a:r>
                      <a:endParaRPr kumimoji="1" lang="en-US" altLang="zh-CN" sz="1600" b="0" dirty="0">
                        <a:solidFill>
                          <a:sysClr val="windowText" lastClr="000000"/>
                        </a:solidFill>
                        <a:latin typeface="Times New Roman" panose="02020603050405020304" pitchFamily="18" charset="0"/>
                        <a:ea typeface="等线" panose="02010600030101010101"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num_epochs</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 3</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for epoch in range(1,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num_epochs</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+ 1):</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for X, y in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data_iter</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zh-CN" altLang="en-US"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output = net(X)</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l = loss(output,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y.view</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(-1, 1))</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optimizer.zero_grad</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梯度清零，等价于</a:t>
                      </a:r>
                      <a:r>
                        <a:rPr lang="en-US" altLang="zh-CN" sz="1400" b="0" i="0" kern="1200" dirty="0" err="1">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net.zero_grad</a:t>
                      </a:r>
                      <a:r>
                        <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b="0" i="0" kern="12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l.backward</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optimizer.step</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baseline="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print('epoch %d, loss: %f' % (epoch, </a:t>
                      </a:r>
                      <a:r>
                        <a:rPr lang="en-US" altLang="zh-CN" sz="1600" b="0" i="0" kern="1200" dirty="0" err="1">
                          <a:solidFill>
                            <a:schemeClr val="tx1"/>
                          </a:solidFill>
                          <a:effectLst/>
                          <a:latin typeface="Times New Roman" panose="02020603050405020304" pitchFamily="18" charset="0"/>
                          <a:ea typeface="等线" panose="02010600030101010101" charset="-122"/>
                          <a:cs typeface="Times New Roman" panose="02020603050405020304" pitchFamily="18" charset="0"/>
                        </a:rPr>
                        <a:t>l.item</a:t>
                      </a:r>
                      <a:r>
                        <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等线" panose="02010600030101010101" charset="-122"/>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1" name="矩形 10"/>
          <p:cNvSpPr/>
          <p:nvPr/>
        </p:nvSpPr>
        <p:spPr>
          <a:xfrm>
            <a:off x="786899" y="5633775"/>
            <a:ext cx="6096000" cy="830997"/>
          </a:xfrm>
          <a:prstGeom prst="rect">
            <a:avLst/>
          </a:prstGeom>
          <a:solidFill>
            <a:schemeClr val="bg1">
              <a:lumMod val="95000"/>
            </a:schemeClr>
          </a:solidFill>
        </p:spPr>
        <p:txBody>
          <a:bodyPr>
            <a:spAutoFit/>
          </a:bodyPr>
          <a:lstStyle/>
          <a:p>
            <a:r>
              <a:rPr lang="en-US" altLang="zh-CN" sz="1600" dirty="0">
                <a:solidFill>
                  <a:srgbClr val="333333"/>
                </a:solidFill>
                <a:latin typeface="Times New Roman" panose="02020603050405020304" pitchFamily="18" charset="0"/>
                <a:cs typeface="Times New Roman" panose="02020603050405020304" pitchFamily="18" charset="0"/>
              </a:rPr>
              <a:t>epoch 1, loss: 0.000457</a:t>
            </a:r>
            <a:endParaRPr lang="en-US" altLang="zh-CN" sz="1600" dirty="0">
              <a:solidFill>
                <a:srgbClr val="333333"/>
              </a:solidFill>
              <a:latin typeface="Times New Roman" panose="02020603050405020304" pitchFamily="18" charset="0"/>
              <a:cs typeface="Times New Roman" panose="02020603050405020304" pitchFamily="18" charset="0"/>
            </a:endParaRPr>
          </a:p>
          <a:p>
            <a:r>
              <a:rPr lang="en-US" altLang="zh-CN" sz="1600" dirty="0">
                <a:solidFill>
                  <a:srgbClr val="333333"/>
                </a:solidFill>
                <a:latin typeface="Times New Roman" panose="02020603050405020304" pitchFamily="18" charset="0"/>
                <a:cs typeface="Times New Roman" panose="02020603050405020304" pitchFamily="18" charset="0"/>
              </a:rPr>
              <a:t>epoch 2, loss: 0.000081</a:t>
            </a:r>
            <a:endParaRPr lang="en-US" altLang="zh-CN" sz="1600" dirty="0">
              <a:solidFill>
                <a:srgbClr val="333333"/>
              </a:solidFill>
              <a:latin typeface="Times New Roman" panose="02020603050405020304" pitchFamily="18" charset="0"/>
              <a:cs typeface="Times New Roman" panose="02020603050405020304" pitchFamily="18" charset="0"/>
            </a:endParaRPr>
          </a:p>
          <a:p>
            <a:r>
              <a:rPr lang="en-US" altLang="zh-CN" sz="1600" dirty="0">
                <a:solidFill>
                  <a:srgbClr val="333333"/>
                </a:solidFill>
                <a:latin typeface="Times New Roman" panose="02020603050405020304" pitchFamily="18" charset="0"/>
                <a:cs typeface="Times New Roman" panose="02020603050405020304" pitchFamily="18" charset="0"/>
              </a:rPr>
              <a:t>epoch 3, loss: 0.000198</a:t>
            </a:r>
            <a:endParaRPr lang="zh-CN" altLang="en-US" sz="1600" dirty="0">
              <a:latin typeface="Times New Roman" panose="02020603050405020304" pitchFamily="18" charset="0"/>
              <a:cs typeface="Times New Roman" panose="02020603050405020304" pitchFamily="18" charset="0"/>
            </a:endParaRPr>
          </a:p>
        </p:txBody>
      </p:sp>
      <p:sp>
        <p:nvSpPr>
          <p:cNvPr id="12" name="矩形 11"/>
          <p:cNvSpPr/>
          <p:nvPr/>
        </p:nvSpPr>
        <p:spPr>
          <a:xfrm>
            <a:off x="786899" y="5127909"/>
            <a:ext cx="6096000" cy="369332"/>
          </a:xfrm>
          <a:prstGeom prst="rect">
            <a:avLst/>
          </a:prstGeom>
        </p:spPr>
        <p:txBody>
          <a:bodyPr>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部分输出如下所示</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1.1 </a:t>
            </a:r>
            <a:r>
              <a:rPr lang="en-US" altLang="zh-CN" sz="2800" b="1" dirty="0" err="1">
                <a:solidFill>
                  <a:srgbClr val="000000"/>
                </a:solidFill>
                <a:latin typeface="微软雅黑" panose="020B0503020204020204" pitchFamily="34" charset="-122"/>
                <a:ea typeface="微软雅黑" panose="020B0503020204020204" pitchFamily="34" charset="-122"/>
              </a:rPr>
              <a:t>Anoconda</a:t>
            </a:r>
            <a:r>
              <a:rPr lang="zh-CN" altLang="en-US" sz="2800" b="1" dirty="0">
                <a:solidFill>
                  <a:srgbClr val="000000"/>
                </a:solidFill>
                <a:latin typeface="微软雅黑" panose="020B0503020204020204" pitchFamily="34" charset="-122"/>
                <a:ea typeface="微软雅黑" panose="020B0503020204020204" pitchFamily="34" charset="-122"/>
              </a:rPr>
              <a:t>安装</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6" y="1078295"/>
            <a:ext cx="10734781" cy="937524"/>
          </a:xfrm>
          <a:prstGeom prst="rect">
            <a:avLst/>
          </a:prstGeom>
          <a:noFill/>
        </p:spPr>
        <p:txBody>
          <a:bodyPr wrap="square" rtlCol="0">
            <a:noAutofit/>
          </a:bodyPr>
          <a:lstStyle/>
          <a:p>
            <a:r>
              <a:rPr lang="zh-CN" altLang="en-US" dirty="0">
                <a:latin typeface="微软雅黑" panose="020B0503020204020204" pitchFamily="34" charset="-122"/>
                <a:ea typeface="微软雅黑" panose="020B0503020204020204" pitchFamily="34" charset="-122"/>
              </a:rPr>
              <a:t>安装完成后，进行</a:t>
            </a:r>
            <a:r>
              <a:rPr lang="en-US" altLang="zh-CN" b="1" dirty="0">
                <a:latin typeface="微软雅黑" panose="020B0503020204020204" pitchFamily="34" charset="-122"/>
                <a:ea typeface="微软雅黑" panose="020B0503020204020204" pitchFamily="34" charset="-122"/>
              </a:rPr>
              <a:t>Anaconda</a:t>
            </a:r>
            <a:r>
              <a:rPr lang="zh-CN" altLang="en-US" dirty="0">
                <a:latin typeface="微软雅黑" panose="020B0503020204020204" pitchFamily="34" charset="-122"/>
                <a:ea typeface="微软雅黑" panose="020B0503020204020204" pitchFamily="34" charset="-122"/>
              </a:rPr>
              <a:t>的环境变量配置，电脑</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属性</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高级系统设置</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环境变量</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系统变量</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找到</a:t>
            </a:r>
            <a:r>
              <a:rPr lang="en-US" altLang="zh-CN" dirty="0">
                <a:latin typeface="微软雅黑" panose="020B0503020204020204" pitchFamily="34" charset="-122"/>
                <a:ea typeface="微软雅黑" panose="020B0503020204020204" pitchFamily="34" charset="-122"/>
              </a:rPr>
              <a:t>Path</a:t>
            </a:r>
            <a:r>
              <a:rPr lang="zh-CN" altLang="en-US" dirty="0">
                <a:latin typeface="微软雅黑" panose="020B0503020204020204" pitchFamily="34" charset="-122"/>
                <a:ea typeface="微软雅黑" panose="020B0503020204020204" pitchFamily="34" charset="-122"/>
              </a:rPr>
              <a:t>，点击编辑，加入三个文件夹的存储路径，如左图所示，然后选择确定。点击 </a:t>
            </a:r>
            <a:r>
              <a:rPr lang="en-US" altLang="zh-CN" b="1" dirty="0" err="1">
                <a:solidFill>
                  <a:srgbClr val="FF0000"/>
                </a:solidFill>
                <a:latin typeface="微软雅黑" panose="020B0503020204020204" pitchFamily="34" charset="-122"/>
                <a:ea typeface="微软雅黑" panose="020B0503020204020204" pitchFamily="34" charset="-122"/>
              </a:rPr>
              <a:t>Win+R</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打开，输入</a:t>
            </a:r>
            <a:r>
              <a:rPr lang="en-US" altLang="zh-CN" b="1" dirty="0" err="1">
                <a:solidFill>
                  <a:srgbClr val="FF0000"/>
                </a:solidFill>
                <a:latin typeface="微软雅黑" panose="020B0503020204020204" pitchFamily="34" charset="-122"/>
                <a:ea typeface="微软雅黑" panose="020B0503020204020204" pitchFamily="34" charset="-122"/>
              </a:rPr>
              <a:t>cmd</a:t>
            </a:r>
            <a:r>
              <a:rPr lang="zh-CN" altLang="en-US" dirty="0">
                <a:latin typeface="微软雅黑" panose="020B0503020204020204" pitchFamily="34" charset="-122"/>
                <a:ea typeface="微软雅黑" panose="020B0503020204020204" pitchFamily="34" charset="-122"/>
              </a:rPr>
              <a:t>，打开命令行，输入</a:t>
            </a:r>
            <a:r>
              <a:rPr lang="en-US" altLang="zh-CN" b="1" dirty="0" err="1">
                <a:solidFill>
                  <a:srgbClr val="FF0000"/>
                </a:solidFill>
                <a:latin typeface="微软雅黑" panose="020B0503020204020204" pitchFamily="34" charset="-122"/>
                <a:ea typeface="微软雅黑" panose="020B0503020204020204" pitchFamily="34" charset="-122"/>
              </a:rPr>
              <a:t>conda</a:t>
            </a:r>
            <a:r>
              <a:rPr lang="en-US" altLang="zh-CN" b="1" dirty="0">
                <a:solidFill>
                  <a:srgbClr val="FF0000"/>
                </a:solidFill>
                <a:latin typeface="微软雅黑" panose="020B0503020204020204" pitchFamily="34" charset="-122"/>
                <a:ea typeface="微软雅黑" panose="020B0503020204020204" pitchFamily="34" charset="-122"/>
              </a:rPr>
              <a:t> info</a:t>
            </a:r>
            <a:r>
              <a:rPr lang="zh-CN" altLang="en-US" dirty="0">
                <a:latin typeface="微软雅黑" panose="020B0503020204020204" pitchFamily="34" charset="-122"/>
                <a:ea typeface="微软雅黑" panose="020B0503020204020204" pitchFamily="34" charset="-122"/>
              </a:rPr>
              <a:t>，显示如右图，说明环境变量配置成功。</a:t>
            </a:r>
            <a:endParaRPr lang="en-US" altLang="zh-CN" dirty="0">
              <a:solidFill>
                <a:srgbClr val="0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859327" y="2452357"/>
            <a:ext cx="3586162" cy="3866644"/>
            <a:chOff x="6356586" y="2700843"/>
            <a:chExt cx="3586162" cy="3866644"/>
          </a:xfrm>
        </p:grpSpPr>
        <p:pic>
          <p:nvPicPr>
            <p:cNvPr id="3" name="图片 2"/>
            <p:cNvPicPr>
              <a:picLocks noChangeAspect="1"/>
            </p:cNvPicPr>
            <p:nvPr/>
          </p:nvPicPr>
          <p:blipFill>
            <a:blip r:embed="rId1"/>
            <a:stretch>
              <a:fillRect/>
            </a:stretch>
          </p:blipFill>
          <p:spPr>
            <a:xfrm>
              <a:off x="6356586" y="2700843"/>
              <a:ext cx="3586162" cy="3866644"/>
            </a:xfrm>
            <a:prstGeom prst="rect">
              <a:avLst/>
            </a:prstGeom>
          </p:spPr>
        </p:pic>
        <p:sp>
          <p:nvSpPr>
            <p:cNvPr id="4" name="圆角矩形 3"/>
            <p:cNvSpPr/>
            <p:nvPr/>
          </p:nvSpPr>
          <p:spPr>
            <a:xfrm>
              <a:off x="6479257" y="4914900"/>
              <a:ext cx="2581275" cy="4572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2700">
                  <a:noFill/>
                </a:ln>
                <a:noFill/>
              </a:endParaRPr>
            </a:p>
          </p:txBody>
        </p:sp>
      </p:grpSp>
      <p:pic>
        <p:nvPicPr>
          <p:cNvPr id="8" name="图片 7"/>
          <p:cNvPicPr>
            <a:picLocks noChangeAspect="1"/>
          </p:cNvPicPr>
          <p:nvPr/>
        </p:nvPicPr>
        <p:blipFill>
          <a:blip r:embed="rId2"/>
          <a:stretch>
            <a:fillRect/>
          </a:stretch>
        </p:blipFill>
        <p:spPr>
          <a:xfrm>
            <a:off x="5367994" y="2452357"/>
            <a:ext cx="5462947" cy="3627683"/>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3.3</a:t>
            </a:r>
            <a:r>
              <a:rPr lang="zh-CN" altLang="en-US" sz="2800" b="1" dirty="0">
                <a:solidFill>
                  <a:srgbClr val="000000"/>
                </a:solidFill>
                <a:latin typeface="微软雅黑" panose="020B0503020204020204" pitchFamily="34" charset="-122"/>
                <a:ea typeface="微软雅黑" panose="020B0503020204020204" pitchFamily="34" charset="-122"/>
              </a:rPr>
              <a:t> 常用损失函数</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6" y="982464"/>
            <a:ext cx="2601994" cy="400110"/>
          </a:xfrm>
          <a:prstGeom prst="rect">
            <a:avLst/>
          </a:prstGeom>
          <a:noFill/>
        </p:spPr>
        <p:txBody>
          <a:bodyPr wrap="none" rtlCol="0">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平均绝对误差</a:t>
            </a:r>
            <a:r>
              <a:rPr kumimoji="1" lang="en-US" altLang="zh-CN" sz="2000" b="1" dirty="0">
                <a:solidFill>
                  <a:srgbClr val="0000FF"/>
                </a:solidFill>
                <a:latin typeface="微软雅黑" panose="020B0503020204020204" pitchFamily="34" charset="-122"/>
                <a:ea typeface="微软雅黑" panose="020B0503020204020204" pitchFamily="34" charset="-122"/>
              </a:rPr>
              <a:t> (MAE)</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846" y="1506460"/>
            <a:ext cx="6832320"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假设训练数据集的样本数为</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，根据二元交叉熵损失函数的定义</a:t>
            </a:r>
            <a:endParaRPr kumimoji="1"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77845" y="2859058"/>
            <a:ext cx="2313069"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en-US" altLang="zh-CN" dirty="0" err="1">
                <a:latin typeface="微软雅黑" panose="020B0503020204020204" pitchFamily="34" charset="-122"/>
                <a:ea typeface="微软雅黑" panose="020B0503020204020204" pitchFamily="34" charset="-122"/>
              </a:rPr>
              <a:t>torch.nn</a:t>
            </a:r>
            <a:r>
              <a:rPr kumimoji="1" lang="zh-CN" altLang="en-US" dirty="0">
                <a:latin typeface="微软雅黑" panose="020B0503020204020204" pitchFamily="34" charset="-122"/>
                <a:ea typeface="微软雅黑" panose="020B0503020204020204" pitchFamily="34" charset="-122"/>
              </a:rPr>
              <a:t>中的实现</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777846" y="3348788"/>
          <a:ext cx="8996775" cy="370840"/>
        </p:xfrm>
        <a:graphic>
          <a:graphicData uri="http://schemas.openxmlformats.org/drawingml/2006/table">
            <a:tbl>
              <a:tblPr firstRow="1" bandRow="1">
                <a:tableStyleId>{5C22544A-7EE6-4342-B048-85BDC9FD1C3A}</a:tableStyleId>
              </a:tblPr>
              <a:tblGrid>
                <a:gridCol w="529447"/>
                <a:gridCol w="8467328"/>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loss = nn.L1Loss()</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14" name="文本框 13"/>
              <p:cNvSpPr txBox="1"/>
              <p:nvPr/>
            </p:nvSpPr>
            <p:spPr>
              <a:xfrm>
                <a:off x="3530746" y="2114754"/>
                <a:ext cx="5130507" cy="6486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ℓ</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𝜃</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𝑛</m:t>
                          </m:r>
                        </m:den>
                      </m:f>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r>
                            <a:rPr kumimoji="1" lang="en-US" altLang="zh-CN" i="1">
                              <a:latin typeface="Cambria Math" panose="02040503050406030204" pitchFamily="18" charset="0"/>
                            </a:rPr>
                            <m:t>𝐻</m:t>
                          </m:r>
                          <m:r>
                            <a:rPr kumimoji="1" lang="en-US" altLang="zh-CN" i="1">
                              <a:latin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𝑖</m:t>
                                  </m:r>
                                </m:e>
                              </m:d>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r>
                            <a:rPr kumimoji="1" lang="en-US" altLang="zh-CN" i="1">
                              <a:latin typeface="Cambria Math" panose="02040503050406030204" pitchFamily="18" charset="0"/>
                            </a:rPr>
                            <m:t>)</m:t>
                          </m:r>
                        </m:e>
                      </m:nary>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𝑛</m:t>
                          </m:r>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𝑛</m:t>
                          </m:r>
                        </m:sup>
                        <m:e>
                          <m:r>
                            <a:rPr kumimoji="1" lang="en-US" altLang="zh-CN" b="0" i="0" smtClean="0">
                              <a:latin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𝑖</m:t>
                                  </m:r>
                                </m:e>
                              </m:d>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r>
                            <a:rPr kumimoji="1" lang="en-US" altLang="zh-CN" b="0" i="1" smtClean="0">
                              <a:latin typeface="Cambria Math" panose="02040503050406030204" pitchFamily="18" charset="0"/>
                            </a:rPr>
                            <m:t>|</m:t>
                          </m:r>
                        </m:e>
                      </m:nary>
                    </m:oMath>
                  </m:oMathPara>
                </a14:m>
                <a:endParaRPr kumimoji="1"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3530746" y="2114754"/>
                <a:ext cx="5130507" cy="648639"/>
              </a:xfrm>
              <a:prstGeom prst="rect">
                <a:avLst/>
              </a:prstGeom>
              <a:blipFill rotWithShape="1">
                <a:blip r:embed="rId1"/>
                <a:stretch>
                  <a:fillRect l="-3" t="-31" r="10" b="78"/>
                </a:stretch>
              </a:blipFill>
            </p:spPr>
            <p:txBody>
              <a:bodyPr/>
              <a:lstStyle/>
              <a:p>
                <a:r>
                  <a:rPr lang="zh-CN" altLang="en-US">
                    <a:noFill/>
                  </a:rPr>
                  <a:t> </a:t>
                </a:r>
              </a:p>
            </p:txBody>
          </p:sp>
        </mc:Fallback>
      </mc:AlternateContent>
      <p:graphicFrame>
        <p:nvGraphicFramePr>
          <p:cNvPr id="15" name="表格 14"/>
          <p:cNvGraphicFramePr>
            <a:graphicFrameLocks noGrp="1"/>
          </p:cNvGraphicFramePr>
          <p:nvPr/>
        </p:nvGraphicFramePr>
        <p:xfrm>
          <a:off x="777846" y="5704422"/>
          <a:ext cx="8996775" cy="370840"/>
        </p:xfrm>
        <a:graphic>
          <a:graphicData uri="http://schemas.openxmlformats.org/drawingml/2006/table">
            <a:tbl>
              <a:tblPr firstRow="1" bandRow="1">
                <a:tableStyleId>{5C22544A-7EE6-4342-B048-85BDC9FD1C3A}</a:tableStyleId>
              </a:tblPr>
              <a:tblGrid>
                <a:gridCol w="529447"/>
                <a:gridCol w="8467328"/>
              </a:tblGrid>
              <a:tr h="370840">
                <a:tc>
                  <a:txBody>
                    <a:bodyPr/>
                    <a:lstStyle/>
                    <a:p>
                      <a:r>
                        <a:rPr kumimoji="1" lang="en-US" altLang="zh-CN" sz="1600" b="0">
                          <a:solidFill>
                            <a:sysClr val="windowText" lastClr="000000"/>
                          </a:solidFill>
                          <a:latin typeface="Times New Roman" panose="02020603050405020304" pitchFamily="18" charset="0"/>
                          <a:cs typeface="Times New Roman" panose="02020603050405020304" pitchFamily="18" charset="0"/>
                        </a:rPr>
                        <a:t>1</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loss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nn</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nn.MSELoss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zh-CN" alt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8" name="文本框 7"/>
          <p:cNvSpPr txBox="1"/>
          <p:nvPr/>
        </p:nvSpPr>
        <p:spPr>
          <a:xfrm>
            <a:off x="777846" y="3953647"/>
            <a:ext cx="2050561" cy="400110"/>
          </a:xfrm>
          <a:prstGeom prst="rect">
            <a:avLst/>
          </a:prstGeom>
          <a:noFill/>
        </p:spPr>
        <p:txBody>
          <a:bodyPr wrap="none" rtlCol="0">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均方误差</a:t>
            </a:r>
            <a:r>
              <a:rPr kumimoji="1" lang="en-US" altLang="zh-CN" sz="2000" b="1" dirty="0">
                <a:solidFill>
                  <a:srgbClr val="0000FF"/>
                </a:solidFill>
                <a:latin typeface="微软雅黑" panose="020B0503020204020204" pitchFamily="34" charset="-122"/>
                <a:ea typeface="微软雅黑" panose="020B0503020204020204" pitchFamily="34" charset="-122"/>
              </a:rPr>
              <a:t> (MSE)</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77845" y="5094294"/>
            <a:ext cx="2313069"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en-US" altLang="zh-CN" dirty="0" err="1">
                <a:latin typeface="微软雅黑" panose="020B0503020204020204" pitchFamily="34" charset="-122"/>
                <a:ea typeface="微软雅黑" panose="020B0503020204020204" pitchFamily="34" charset="-122"/>
              </a:rPr>
              <a:t>torch.nn</a:t>
            </a:r>
            <a:r>
              <a:rPr kumimoji="1" lang="zh-CN" altLang="en-US" dirty="0">
                <a:latin typeface="微软雅黑" panose="020B0503020204020204" pitchFamily="34" charset="-122"/>
                <a:ea typeface="微软雅黑" panose="020B0503020204020204" pitchFamily="34" charset="-122"/>
              </a:rPr>
              <a:t>中的实现</a:t>
            </a:r>
            <a:endParaRPr kumimoji="1"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8" name="文本框 17"/>
              <p:cNvSpPr txBox="1"/>
              <p:nvPr/>
            </p:nvSpPr>
            <p:spPr>
              <a:xfrm>
                <a:off x="3707720" y="4381853"/>
                <a:ext cx="5297732" cy="6486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ℓ</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𝜃</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𝑛</m:t>
                          </m:r>
                        </m:den>
                      </m:f>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r>
                            <a:rPr kumimoji="1" lang="en-US" altLang="zh-CN" i="1">
                              <a:latin typeface="Cambria Math" panose="02040503050406030204" pitchFamily="18" charset="0"/>
                            </a:rPr>
                            <m:t>𝐻</m:t>
                          </m:r>
                          <m:r>
                            <a:rPr kumimoji="1" lang="en-US" altLang="zh-CN" i="1">
                              <a:latin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𝑖</m:t>
                                  </m:r>
                                </m:e>
                              </m:d>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r>
                            <a:rPr kumimoji="1" lang="en-US" altLang="zh-CN" i="1">
                              <a:latin typeface="Cambria Math" panose="02040503050406030204" pitchFamily="18" charset="0"/>
                            </a:rPr>
                            <m:t>)</m:t>
                          </m:r>
                        </m:e>
                      </m:nary>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𝑛</m:t>
                          </m:r>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𝑛</m:t>
                          </m:r>
                        </m:sup>
                        <m:e>
                          <m:sSup>
                            <m:sSupPr>
                              <m:ctrlPr>
                                <a:rPr kumimoji="1" lang="en-US" altLang="zh-CN" b="0" i="1" smtClean="0">
                                  <a:latin typeface="Cambria Math" panose="02040503050406030204" pitchFamily="18" charset="0"/>
                                  <a:ea typeface="Cambria Math" panose="02040503050406030204" pitchFamily="18" charset="0"/>
                                </a:rPr>
                              </m:ctrlPr>
                            </m:sSupPr>
                            <m:e>
                              <m:d>
                                <m:dPr>
                                  <m:ctrlPr>
                                    <a:rPr kumimoji="1" lang="en-US" altLang="zh-CN" b="0" i="1" smtClean="0">
                                      <a:latin typeface="Cambria Math" panose="02040503050406030204" pitchFamily="18" charset="0"/>
                                      <a:ea typeface="Cambria Math" panose="02040503050406030204" pitchFamily="18" charset="0"/>
                                    </a:rPr>
                                  </m:ctrlPr>
                                </m:dPr>
                                <m:e>
                                  <m:sSup>
                                    <m:sSupPr>
                                      <m:ctrlPr>
                                        <a:rPr kumimoji="1" lang="en-US" altLang="zh-CN" b="0" i="1" smtClean="0">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𝑖</m:t>
                                          </m:r>
                                        </m:e>
                                      </m:d>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e>
                              </m:d>
                            </m:e>
                            <m:sup>
                              <m:r>
                                <a:rPr kumimoji="1" lang="en-US" altLang="zh-CN" b="0" i="1" smtClean="0">
                                  <a:latin typeface="Cambria Math" panose="02040503050406030204" pitchFamily="18" charset="0"/>
                                </a:rPr>
                                <m:t>2</m:t>
                              </m:r>
                            </m:sup>
                          </m:sSup>
                        </m:e>
                      </m:nary>
                    </m:oMath>
                  </m:oMathPara>
                </a14:m>
                <a:endParaRPr kumimoji="1" lang="zh-CN" altLang="en-US" dirty="0"/>
              </a:p>
            </p:txBody>
          </p:sp>
        </mc:Choice>
        <mc:Fallback>
          <p:sp>
            <p:nvSpPr>
              <p:cNvPr id="18" name="文本框 17"/>
              <p:cNvSpPr txBox="1">
                <a:spLocks noRot="1" noChangeAspect="1" noMove="1" noResize="1" noEditPoints="1" noAdjustHandles="1" noChangeArrowheads="1" noChangeShapeType="1" noTextEdit="1"/>
              </p:cNvSpPr>
              <p:nvPr/>
            </p:nvSpPr>
            <p:spPr>
              <a:xfrm>
                <a:off x="3707720" y="4381853"/>
                <a:ext cx="5297732" cy="648639"/>
              </a:xfrm>
              <a:prstGeom prst="rect">
                <a:avLst/>
              </a:prstGeom>
              <a:blipFill rotWithShape="1">
                <a:blip r:embed="rId2"/>
                <a:stretch>
                  <a:fillRect l="-11" t="-54" r="10" b="3"/>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3.3</a:t>
            </a:r>
            <a:r>
              <a:rPr lang="zh-CN" altLang="en-US" sz="2800" b="1" dirty="0">
                <a:solidFill>
                  <a:srgbClr val="000000"/>
                </a:solidFill>
                <a:latin typeface="微软雅黑" panose="020B0503020204020204" pitchFamily="34" charset="-122"/>
                <a:ea typeface="微软雅黑" panose="020B0503020204020204" pitchFamily="34" charset="-122"/>
              </a:rPr>
              <a:t> 常用损失函数</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6" y="978404"/>
            <a:ext cx="2492990" cy="400110"/>
          </a:xfrm>
          <a:prstGeom prst="rect">
            <a:avLst/>
          </a:prstGeom>
          <a:noFill/>
        </p:spPr>
        <p:txBody>
          <a:bodyPr wrap="none" rtlCol="0">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二元交叉熵损失函数</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846" y="1509606"/>
            <a:ext cx="6832320"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假设训练数据集的样本数为</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，根据二元交叉熵损失函数的定义</a:t>
            </a:r>
            <a:endParaRPr kumimoji="1"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77846" y="2782482"/>
            <a:ext cx="2313069"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en-US" altLang="zh-CN" dirty="0" err="1">
                <a:latin typeface="微软雅黑" panose="020B0503020204020204" pitchFamily="34" charset="-122"/>
                <a:ea typeface="微软雅黑" panose="020B0503020204020204" pitchFamily="34" charset="-122"/>
              </a:rPr>
              <a:t>torch.nn</a:t>
            </a:r>
            <a:r>
              <a:rPr kumimoji="1" lang="zh-CN" altLang="en-US" dirty="0">
                <a:latin typeface="微软雅黑" panose="020B0503020204020204" pitchFamily="34" charset="-122"/>
                <a:ea typeface="微软雅黑" panose="020B0503020204020204" pitchFamily="34" charset="-122"/>
              </a:rPr>
              <a:t>中的实现</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777846" y="3328389"/>
          <a:ext cx="8996775" cy="370840"/>
        </p:xfrm>
        <a:graphic>
          <a:graphicData uri="http://schemas.openxmlformats.org/drawingml/2006/table">
            <a:tbl>
              <a:tblPr firstRow="1" bandRow="1">
                <a:tableStyleId>{5C22544A-7EE6-4342-B048-85BDC9FD1C3A}</a:tableStyleId>
              </a:tblPr>
              <a:tblGrid>
                <a:gridCol w="529447"/>
                <a:gridCol w="8467328"/>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loss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nn.BCELoss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14" name="文本框 13"/>
              <p:cNvSpPr txBox="1"/>
              <p:nvPr/>
            </p:nvSpPr>
            <p:spPr>
              <a:xfrm>
                <a:off x="2384118" y="2053896"/>
                <a:ext cx="7423764" cy="484941"/>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ℓ</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𝜃</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𝑛</m:t>
                        </m:r>
                      </m:den>
                    </m:f>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r>
                          <a:rPr kumimoji="1" lang="en-US" altLang="zh-CN" i="1">
                            <a:latin typeface="Cambria Math" panose="02040503050406030204" pitchFamily="18" charset="0"/>
                          </a:rPr>
                          <m:t>𝐻</m:t>
                        </m:r>
                        <m:r>
                          <a:rPr kumimoji="1" lang="en-US" altLang="zh-CN" i="1">
                            <a:latin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𝑖</m:t>
                                </m:r>
                              </m:e>
                            </m:d>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r>
                          <a:rPr kumimoji="1" lang="en-US" altLang="zh-CN" i="1">
                            <a:latin typeface="Cambria Math" panose="02040503050406030204" pitchFamily="18" charset="0"/>
                          </a:rPr>
                          <m:t>)</m:t>
                        </m:r>
                      </m:e>
                    </m:nary>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𝑛</m:t>
                        </m:r>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𝑛</m:t>
                        </m:r>
                      </m:sup>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𝑦</m:t>
                            </m:r>
                          </m:e>
                          <m: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sup>
                        </m:sSup>
                        <m:r>
                          <m:rPr>
                            <m:sty m:val="p"/>
                          </m:rPr>
                          <a:rPr kumimoji="1" lang="en-US" altLang="zh-CN" b="0" i="0" smtClean="0">
                            <a:latin typeface="Cambria Math" panose="02040503050406030204" pitchFamily="18" charset="0"/>
                          </a:rPr>
                          <m:t>log</m:t>
                        </m:r>
                        <m:sSup>
                          <m:sSupPr>
                            <m:ctrlPr>
                              <a:rPr kumimoji="1" lang="en-US" altLang="zh-CN" b="0" i="1" smtClean="0">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m:t>
                        </m:r>
                      </m:e>
                    </m:nary>
                  </m:oMath>
                </a14:m>
                <a:r>
                  <a:rPr kumimoji="1" lang="en-US" altLang="zh-CN" dirty="0"/>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sup>
                    </m:sSup>
                  </m:oMath>
                </a14:m>
                <a:r>
                  <a:rPr kumimoji="1" lang="en-US" altLang="zh-CN" dirty="0"/>
                  <a:t>) </a:t>
                </a:r>
                <a14:m>
                  <m:oMath xmlns:m="http://schemas.openxmlformats.org/officeDocument/2006/math">
                    <m:r>
                      <m:rPr>
                        <m:sty m:val="p"/>
                      </m:rPr>
                      <a:rPr kumimoji="1" lang="en-US" altLang="zh-CN">
                        <a:latin typeface="Cambria Math" panose="02040503050406030204" pitchFamily="18" charset="0"/>
                      </a:rPr>
                      <m:t>log</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m:t>
                        </m:r>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𝑖</m:t>
                        </m:r>
                        <m:r>
                          <a:rPr kumimoji="1" lang="en-US" altLang="zh-CN" i="1">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oMath>
                </a14:m>
                <a:endParaRPr kumimoji="1"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2384118" y="2053896"/>
                <a:ext cx="7423764" cy="484941"/>
              </a:xfrm>
              <a:prstGeom prst="rect">
                <a:avLst/>
              </a:prstGeom>
              <a:blipFill rotWithShape="1">
                <a:blip r:embed="rId1"/>
                <a:stretch>
                  <a:fillRect l="-4" t="-63" r="4" b="22"/>
                </a:stretch>
              </a:blipFill>
            </p:spPr>
            <p:txBody>
              <a:bodyPr/>
              <a:lstStyle/>
              <a:p>
                <a:r>
                  <a:rPr lang="zh-CN" altLang="en-US">
                    <a:noFill/>
                  </a:rPr>
                  <a:t> </a:t>
                </a:r>
              </a:p>
            </p:txBody>
          </p:sp>
        </mc:Fallback>
      </mc:AlternateContent>
      <p:graphicFrame>
        <p:nvGraphicFramePr>
          <p:cNvPr id="15" name="表格 14"/>
          <p:cNvGraphicFramePr>
            <a:graphicFrameLocks noGrp="1"/>
          </p:cNvGraphicFramePr>
          <p:nvPr/>
        </p:nvGraphicFramePr>
        <p:xfrm>
          <a:off x="777846" y="5614815"/>
          <a:ext cx="8996775" cy="370840"/>
        </p:xfrm>
        <a:graphic>
          <a:graphicData uri="http://schemas.openxmlformats.org/drawingml/2006/table">
            <a:tbl>
              <a:tblPr firstRow="1" bandRow="1">
                <a:tableStyleId>{5C22544A-7EE6-4342-B048-85BDC9FD1C3A}</a:tableStyleId>
              </a:tblPr>
              <a:tblGrid>
                <a:gridCol w="529447"/>
                <a:gridCol w="8467328"/>
              </a:tblGrid>
              <a:tr h="370840">
                <a:tc>
                  <a:txBody>
                    <a:bodyPr/>
                    <a:lstStyle/>
                    <a:p>
                      <a:r>
                        <a:rPr kumimoji="1" lang="en-US" altLang="zh-CN" sz="1600" b="0">
                          <a:solidFill>
                            <a:sysClr val="windowText" lastClr="000000"/>
                          </a:solidFill>
                          <a:latin typeface="Times New Roman" panose="02020603050405020304" pitchFamily="18" charset="0"/>
                          <a:cs typeface="Times New Roman" panose="02020603050405020304" pitchFamily="18" charset="0"/>
                        </a:rPr>
                        <a:t>1</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loss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nn.BCEWithLogitsLoss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600" b="0" i="0" kern="1200" dirty="0">
                          <a:solidFill>
                            <a:srgbClr val="0000FF"/>
                          </a:solidFill>
                          <a:effectLst/>
                          <a:latin typeface="Times New Roman" panose="02020603050405020304" pitchFamily="18" charset="0"/>
                          <a:ea typeface="+mn-ea"/>
                          <a:cs typeface="Times New Roman" panose="02020603050405020304" pitchFamily="18" charset="0"/>
                        </a:rPr>
                        <a:t># </a:t>
                      </a:r>
                      <a:r>
                        <a:rPr lang="zh-CN" altLang="en-US" sz="1600" b="0" i="0" kern="1200" dirty="0">
                          <a:solidFill>
                            <a:srgbClr val="0000FF"/>
                          </a:solidFill>
                          <a:effectLst/>
                          <a:latin typeface="Times New Roman" panose="02020603050405020304" pitchFamily="18" charset="0"/>
                          <a:ea typeface="+mn-ea"/>
                          <a:cs typeface="Times New Roman" panose="02020603050405020304" pitchFamily="18" charset="0"/>
                        </a:rPr>
                        <a:t>包含了</a:t>
                      </a:r>
                      <a:r>
                        <a:rPr lang="en-US" altLang="zh-CN" sz="1600" b="0" i="0" kern="1200" dirty="0">
                          <a:solidFill>
                            <a:srgbClr val="0000FF"/>
                          </a:solidFill>
                          <a:effectLst/>
                          <a:latin typeface="Times New Roman" panose="02020603050405020304" pitchFamily="18" charset="0"/>
                          <a:ea typeface="+mn-ea"/>
                          <a:cs typeface="Times New Roman" panose="02020603050405020304" pitchFamily="18" charset="0"/>
                        </a:rPr>
                        <a:t>sigmoid</a:t>
                      </a:r>
                      <a:r>
                        <a:rPr lang="zh-CN" altLang="en-US" sz="1600" b="0" i="0" kern="1200" dirty="0">
                          <a:solidFill>
                            <a:srgbClr val="0000FF"/>
                          </a:solidFill>
                          <a:effectLst/>
                          <a:latin typeface="Times New Roman" panose="02020603050405020304" pitchFamily="18" charset="0"/>
                          <a:ea typeface="+mn-ea"/>
                          <a:cs typeface="Times New Roman" panose="02020603050405020304" pitchFamily="18" charset="0"/>
                        </a:rPr>
                        <a:t>运算</a:t>
                      </a:r>
                      <a:endParaRPr lang="zh-CN" altLang="en-US" sz="1600" b="0" i="0" kern="1200" dirty="0">
                        <a:solidFill>
                          <a:srgbClr val="0000FF"/>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16" name="文本框 15"/>
              <p:cNvSpPr txBox="1"/>
              <p:nvPr/>
            </p:nvSpPr>
            <p:spPr>
              <a:xfrm>
                <a:off x="2060311" y="4519559"/>
                <a:ext cx="8071377" cy="484941"/>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ℓ</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𝜃</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𝑛</m:t>
                        </m:r>
                      </m:den>
                    </m:f>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r>
                          <a:rPr kumimoji="1" lang="en-US" altLang="zh-CN" i="1">
                            <a:latin typeface="Cambria Math" panose="02040503050406030204" pitchFamily="18" charset="0"/>
                          </a:rPr>
                          <m:t>𝐻</m:t>
                        </m:r>
                        <m:r>
                          <a:rPr kumimoji="1" lang="en-US" altLang="zh-CN" i="1">
                            <a:latin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𝑖</m:t>
                                </m:r>
                              </m:e>
                            </m:d>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r>
                          <a:rPr kumimoji="1" lang="en-US" altLang="zh-CN" i="1">
                            <a:latin typeface="Cambria Math" panose="02040503050406030204" pitchFamily="18" charset="0"/>
                          </a:rPr>
                          <m:t>)</m:t>
                        </m:r>
                      </m:e>
                    </m:nary>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𝑛</m:t>
                        </m:r>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𝑛</m:t>
                        </m:r>
                      </m:sup>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𝑦</m:t>
                            </m:r>
                          </m:e>
                          <m: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sup>
                        </m:sSup>
                        <m:r>
                          <m:rPr>
                            <m:sty m:val="p"/>
                          </m:rPr>
                          <a:rPr kumimoji="1" lang="en-US" altLang="zh-CN" b="0" i="0" smtClean="0">
                            <a:latin typeface="Cambria Math" panose="02040503050406030204" pitchFamily="18" charset="0"/>
                          </a:rPr>
                          <m:t>log</m:t>
                        </m:r>
                        <m:r>
                          <m:rPr>
                            <m:sty m:val="p"/>
                          </m:rPr>
                          <a:rPr kumimoji="1" lang="el-GR" altLang="zh-CN" b="0" i="1" smtClean="0">
                            <a:latin typeface="Cambria Math" panose="02040503050406030204" pitchFamily="18" charset="0"/>
                            <a:ea typeface="Cambria Math" panose="02040503050406030204" pitchFamily="18" charset="0"/>
                          </a:rPr>
                          <m:t>σ</m:t>
                        </m:r>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b="0" i="1" smtClean="0">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m:t>
                        </m:r>
                      </m:e>
                    </m:nary>
                  </m:oMath>
                </a14:m>
                <a:r>
                  <a:rPr kumimoji="1" lang="en-US" altLang="zh-CN" dirty="0"/>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sup>
                    </m:sSup>
                  </m:oMath>
                </a14:m>
                <a:r>
                  <a:rPr kumimoji="1" lang="en-US" altLang="zh-CN" dirty="0"/>
                  <a:t>) </a:t>
                </a:r>
                <a14:m>
                  <m:oMath xmlns:m="http://schemas.openxmlformats.org/officeDocument/2006/math">
                    <m:r>
                      <m:rPr>
                        <m:sty m:val="p"/>
                      </m:rPr>
                      <a:rPr kumimoji="1" lang="en-US" altLang="zh-CN">
                        <a:latin typeface="Cambria Math" panose="02040503050406030204" pitchFamily="18" charset="0"/>
                      </a:rPr>
                      <m:t>log</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m:t>
                        </m:r>
                        <m:r>
                          <m:rPr>
                            <m:sty m:val="p"/>
                          </m:rPr>
                          <a:rPr kumimoji="1" lang="el-GR" altLang="zh-CN" i="1">
                            <a:latin typeface="Cambria Math" panose="02040503050406030204" pitchFamily="18" charset="0"/>
                            <a:ea typeface="Cambria Math" panose="02040503050406030204" pitchFamily="18" charset="0"/>
                          </a:rPr>
                          <m:t>σ</m:t>
                        </m:r>
                        <m:r>
                          <a:rPr kumimoji="1" lang="en-US" altLang="zh-CN" b="0" i="1" smtClean="0">
                            <a:latin typeface="Cambria Math" panose="02040503050406030204" pitchFamily="18" charset="0"/>
                            <a:ea typeface="Cambria Math" panose="02040503050406030204" pitchFamily="18" charset="0"/>
                          </a:rPr>
                          <m:t>(</m:t>
                        </m:r>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𝑖</m:t>
                        </m:r>
                        <m:r>
                          <a:rPr kumimoji="1" lang="en-US" altLang="zh-CN" i="1">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oMath>
                </a14:m>
                <a:endParaRPr kumimoji="1" lang="zh-CN" altLang="en-US" dirty="0"/>
              </a:p>
            </p:txBody>
          </p:sp>
        </mc:Choice>
        <mc:Fallback>
          <p:sp>
            <p:nvSpPr>
              <p:cNvPr id="16" name="文本框 15"/>
              <p:cNvSpPr txBox="1">
                <a:spLocks noRot="1" noChangeAspect="1" noMove="1" noResize="1" noEditPoints="1" noAdjustHandles="1" noChangeArrowheads="1" noChangeShapeType="1" noTextEdit="1"/>
              </p:cNvSpPr>
              <p:nvPr/>
            </p:nvSpPr>
            <p:spPr>
              <a:xfrm>
                <a:off x="2060311" y="4519559"/>
                <a:ext cx="8071377" cy="484941"/>
              </a:xfrm>
              <a:prstGeom prst="rect">
                <a:avLst/>
              </a:prstGeom>
              <a:blipFill rotWithShape="1">
                <a:blip r:embed="rId2"/>
                <a:stretch>
                  <a:fillRect l="-5" t="-54" r="3" b="13"/>
                </a:stretch>
              </a:blipFill>
            </p:spPr>
            <p:txBody>
              <a:bodyPr/>
              <a:lstStyle/>
              <a:p>
                <a:r>
                  <a:rPr lang="zh-CN" altLang="en-US">
                    <a:noFill/>
                  </a:rPr>
                  <a:t> </a:t>
                </a:r>
              </a:p>
            </p:txBody>
          </p:sp>
        </mc:Fallback>
      </mc:AlternateContent>
      <p:sp>
        <p:nvSpPr>
          <p:cNvPr id="8" name="文本框 7"/>
          <p:cNvSpPr txBox="1"/>
          <p:nvPr/>
        </p:nvSpPr>
        <p:spPr>
          <a:xfrm>
            <a:off x="777846" y="3875804"/>
            <a:ext cx="4556055" cy="400110"/>
          </a:xfrm>
          <a:prstGeom prst="rect">
            <a:avLst/>
          </a:prstGeom>
          <a:noFill/>
        </p:spPr>
        <p:txBody>
          <a:bodyPr wrap="none" rtlCol="0">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包含</a:t>
            </a:r>
            <a:r>
              <a:rPr kumimoji="1" lang="en-US" altLang="zh-CN" sz="2000" b="1" dirty="0">
                <a:solidFill>
                  <a:srgbClr val="0000FF"/>
                </a:solidFill>
                <a:latin typeface="微软雅黑" panose="020B0503020204020204" pitchFamily="34" charset="-122"/>
                <a:ea typeface="微软雅黑" panose="020B0503020204020204" pitchFamily="34" charset="-122"/>
              </a:rPr>
              <a:t>sigmoid</a:t>
            </a:r>
            <a:r>
              <a:rPr kumimoji="1" lang="zh-CN" altLang="en-US" sz="2000" b="1" dirty="0">
                <a:solidFill>
                  <a:srgbClr val="0000FF"/>
                </a:solidFill>
                <a:latin typeface="微软雅黑" panose="020B0503020204020204" pitchFamily="34" charset="-122"/>
                <a:ea typeface="微软雅黑" panose="020B0503020204020204" pitchFamily="34" charset="-122"/>
              </a:rPr>
              <a:t>层的二元交叉熵损失函数</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77846" y="5071649"/>
            <a:ext cx="2313069"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en-US" altLang="zh-CN" dirty="0" err="1">
                <a:latin typeface="微软雅黑" panose="020B0503020204020204" pitchFamily="34" charset="-122"/>
                <a:ea typeface="微软雅黑" panose="020B0503020204020204" pitchFamily="34" charset="-122"/>
              </a:rPr>
              <a:t>torch.nn</a:t>
            </a:r>
            <a:r>
              <a:rPr kumimoji="1" lang="zh-CN" altLang="en-US" dirty="0">
                <a:latin typeface="微软雅黑" panose="020B0503020204020204" pitchFamily="34" charset="-122"/>
                <a:ea typeface="微软雅黑" panose="020B0503020204020204" pitchFamily="34" charset="-122"/>
              </a:rPr>
              <a:t>中的实现</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3.3</a:t>
            </a:r>
            <a:r>
              <a:rPr lang="zh-CN" altLang="en-US" sz="2800" b="1" dirty="0">
                <a:solidFill>
                  <a:srgbClr val="000000"/>
                </a:solidFill>
                <a:latin typeface="微软雅黑" panose="020B0503020204020204" pitchFamily="34" charset="-122"/>
                <a:ea typeface="微软雅黑" panose="020B0503020204020204" pitchFamily="34" charset="-122"/>
              </a:rPr>
              <a:t> 常用损失函数</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6" y="988129"/>
            <a:ext cx="1980029" cy="400110"/>
          </a:xfrm>
          <a:prstGeom prst="rect">
            <a:avLst/>
          </a:prstGeom>
          <a:noFill/>
        </p:spPr>
        <p:txBody>
          <a:bodyPr wrap="none" rtlCol="0">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交叉熵损失函数</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2507834" y="1936246"/>
                <a:ext cx="4963730" cy="6486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ℓ</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𝜃</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𝑛</m:t>
                          </m:r>
                        </m:den>
                      </m:f>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r>
                            <a:rPr kumimoji="1" lang="en-US" altLang="zh-CN" i="1">
                              <a:latin typeface="Cambria Math" panose="02040503050406030204" pitchFamily="18" charset="0"/>
                            </a:rPr>
                            <m:t>𝐻</m:t>
                          </m:r>
                          <m:r>
                            <a:rPr kumimoji="1" lang="en-US" altLang="zh-CN" i="1">
                              <a:latin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𝑖</m:t>
                                  </m:r>
                                </m:e>
                              </m:d>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r>
                            <a:rPr kumimoji="1" lang="en-US" altLang="zh-CN" i="1">
                              <a:latin typeface="Cambria Math" panose="02040503050406030204" pitchFamily="18" charset="0"/>
                            </a:rPr>
                            <m:t>)</m:t>
                          </m:r>
                        </m:e>
                      </m:nary>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𝑛</m:t>
                          </m:r>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𝑛</m:t>
                          </m:r>
                        </m:sup>
                        <m:e>
                          <m:r>
                            <m:rPr>
                              <m:sty m:val="p"/>
                            </m:rPr>
                            <a:rPr kumimoji="1" lang="en-US" altLang="zh-CN" b="0" i="0" smtClean="0">
                              <a:latin typeface="Cambria Math" panose="02040503050406030204" pitchFamily="18" charset="0"/>
                            </a:rPr>
                            <m:t>log</m:t>
                          </m:r>
                          <m:sSubSup>
                            <m:sSubSupPr>
                              <m:ctrlPr>
                                <a:rPr kumimoji="1" lang="en-US" altLang="zh-CN" b="0" i="1" smtClean="0">
                                  <a:latin typeface="Cambria Math" panose="02040503050406030204" pitchFamily="18" charset="0"/>
                                  <a:ea typeface="Cambria Math" panose="02040503050406030204" pitchFamily="18" charset="0"/>
                                </a:rPr>
                              </m:ctrlPr>
                            </m:sSubSupPr>
                            <m:e>
                              <m:acc>
                                <m:accPr>
                                  <m:ctrlPr>
                                    <a:rPr kumimoji="1" lang="en-US" altLang="zh-CN" b="0" i="1" smtClean="0">
                                      <a:latin typeface="Cambria Math" panose="02040503050406030204" pitchFamily="18" charset="0"/>
                                      <a:ea typeface="Cambria Math" panose="02040503050406030204" pitchFamily="18" charset="0"/>
                                    </a:rPr>
                                  </m:ctrlPr>
                                </m:accPr>
                                <m:e>
                                  <m:r>
                                    <a:rPr kumimoji="1" lang="en-US" altLang="zh-CN" b="0" i="1" smtClean="0">
                                      <a:latin typeface="Cambria Math" panose="02040503050406030204" pitchFamily="18" charset="0"/>
                                      <a:ea typeface="Cambria Math" panose="02040503050406030204" pitchFamily="18" charset="0"/>
                                    </a:rPr>
                                    <m:t>𝑦</m:t>
                                  </m:r>
                                </m:e>
                              </m:acc>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sub>
                            <m:sup>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𝑖</m:t>
                                  </m:r>
                                </m:e>
                              </m:d>
                            </m:sup>
                          </m:sSubSup>
                        </m:e>
                      </m:nary>
                    </m:oMath>
                  </m:oMathPara>
                </a14:m>
                <a:endParaRPr kumimoji="1"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2507834" y="1936246"/>
                <a:ext cx="4963730" cy="648639"/>
              </a:xfrm>
              <a:prstGeom prst="rect">
                <a:avLst/>
              </a:prstGeom>
              <a:blipFill rotWithShape="1">
                <a:blip r:embed="rId1"/>
                <a:stretch>
                  <a:fillRect l="-4" t="-20" r="3" b="67"/>
                </a:stretch>
              </a:blipFill>
            </p:spPr>
            <p:txBody>
              <a:bodyPr/>
              <a:lstStyle/>
              <a:p>
                <a:r>
                  <a:rPr lang="zh-CN" altLang="en-US">
                    <a:noFill/>
                  </a:rPr>
                  <a:t> </a:t>
                </a:r>
              </a:p>
            </p:txBody>
          </p:sp>
        </mc:Fallback>
      </mc:AlternateContent>
      <p:sp>
        <p:nvSpPr>
          <p:cNvPr id="3" name="文本框 2"/>
          <p:cNvSpPr txBox="1"/>
          <p:nvPr/>
        </p:nvSpPr>
        <p:spPr>
          <a:xfrm>
            <a:off x="777846" y="1494491"/>
            <a:ext cx="6601487"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假设训练数据集的样本数为</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，根据交叉熵损失函数的定义：</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24" name="表格 23"/>
          <p:cNvGraphicFramePr>
            <a:graphicFrameLocks noGrp="1"/>
          </p:cNvGraphicFramePr>
          <p:nvPr/>
        </p:nvGraphicFramePr>
        <p:xfrm>
          <a:off x="777846" y="3231183"/>
          <a:ext cx="7052794" cy="3017520"/>
        </p:xfrm>
        <a:graphic>
          <a:graphicData uri="http://schemas.openxmlformats.org/drawingml/2006/table">
            <a:tbl>
              <a:tblPr firstRow="1" bandRow="1">
                <a:tableStyleId>{5C22544A-7EE6-4342-B048-85BDC9FD1C3A}</a:tableStyleId>
              </a:tblPr>
              <a:tblGrid>
                <a:gridCol w="503724"/>
                <a:gridCol w="6549070"/>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7</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8</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9</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10</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12</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 交叉熵损失函数 </a:t>
                      </a:r>
                      <a:endParaRPr lang="en-GB" altLang="zh-CN" sz="1400" b="0" i="0" kern="120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def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cross_entropy</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y_hat</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y):</a:t>
                      </a:r>
                      <a:b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t>    """</a:t>
                      </a:r>
                      <a:b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br>
                      <a: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t>    Parameters</a:t>
                      </a:r>
                      <a:b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br>
                      <a: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t>    ----------</a:t>
                      </a:r>
                      <a:b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br>
                      <a: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t>    </a:t>
                      </a:r>
                      <a:r>
                        <a:rPr lang="en-GB" altLang="zh-CN" sz="1400" b="0" i="0" kern="12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y_hat</a:t>
                      </a:r>
                      <a: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预测值，</a:t>
                      </a:r>
                      <a: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shape is (</a:t>
                      </a:r>
                      <a:r>
                        <a:rPr lang="en-GB" altLang="zh-CN" sz="1400" b="0" i="0" kern="12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batch_size</a:t>
                      </a:r>
                      <a: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400" b="0" i="0" kern="12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class_num</a:t>
                      </a:r>
                      <a: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b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br>
                      <a: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y: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真值，</a:t>
                      </a:r>
                      <a: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shape is (</a:t>
                      </a:r>
                      <a:r>
                        <a:rPr lang="en-GB" altLang="zh-CN" sz="1400" b="0" i="0" kern="12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batch_size</a:t>
                      </a:r>
                      <a: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br>
                        <a:rPr lang="en-GB"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br>
                      <a:b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br>
                      <a: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t>    Returns</a:t>
                      </a:r>
                      <a:b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br>
                      <a: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t>    -------</a:t>
                      </a:r>
                      <a:b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br>
                      <a:r>
                        <a:rPr lang="en-GB" altLang="zh-CN" sz="1400" b="0" i="0" kern="1200" dirty="0">
                          <a:solidFill>
                            <a:srgbClr val="0000FF"/>
                          </a:solidFill>
                          <a:effectLst/>
                          <a:latin typeface="Times New Roman" panose="02020603050405020304" pitchFamily="18" charset="0"/>
                          <a:ea typeface="+mn-ea"/>
                          <a:cs typeface="Times New Roman" panose="02020603050405020304" pitchFamily="18" charset="0"/>
                        </a:rPr>
                        <a:t>    """</a:t>
                      </a:r>
                      <a:b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return -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torch.log</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y_hat.gather</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(1,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y.view</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(-1, 1)))</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4" name="文本框 3"/>
          <p:cNvSpPr txBox="1"/>
          <p:nvPr/>
        </p:nvSpPr>
        <p:spPr>
          <a:xfrm>
            <a:off x="777846" y="2736150"/>
            <a:ext cx="3935693"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我们给出交叉熵损失函数的实现</a:t>
            </a:r>
            <a:r>
              <a:rPr kumimoji="1" lang="zh-CN" altLang="en-US" dirty="0"/>
              <a:t>：</a:t>
            </a:r>
            <a:endParaRPr kumimoji="1"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3.3</a:t>
            </a:r>
            <a:r>
              <a:rPr lang="zh-CN" altLang="en-US" sz="2800" b="1" dirty="0">
                <a:solidFill>
                  <a:srgbClr val="000000"/>
                </a:solidFill>
                <a:latin typeface="微软雅黑" panose="020B0503020204020204" pitchFamily="34" charset="-122"/>
                <a:ea typeface="微软雅黑" panose="020B0503020204020204" pitchFamily="34" charset="-122"/>
              </a:rPr>
              <a:t> 常用损失函数</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94056" y="971750"/>
            <a:ext cx="1980029" cy="400110"/>
          </a:xfrm>
          <a:prstGeom prst="rect">
            <a:avLst/>
          </a:prstGeom>
          <a:noFill/>
        </p:spPr>
        <p:txBody>
          <a:bodyPr wrap="none" rtlCol="0">
            <a:spAutoFit/>
          </a:bodyPr>
          <a:lstStyle/>
          <a:p>
            <a:r>
              <a:rPr kumimoji="1" lang="zh-CN" altLang="en-US" sz="2000" b="1" dirty="0">
                <a:solidFill>
                  <a:srgbClr val="0000FF"/>
                </a:solidFill>
                <a:latin typeface="微软雅黑" panose="020B0503020204020204" pitchFamily="34" charset="-122"/>
                <a:ea typeface="微软雅黑" panose="020B0503020204020204" pitchFamily="34" charset="-122"/>
              </a:rPr>
              <a:t>交叉熵损失函数</a:t>
            </a:r>
            <a:endParaRPr kumimoji="1"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94056" y="1494491"/>
            <a:ext cx="6386685"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假设训练数据集的样本数为</a:t>
            </a:r>
            <a:r>
              <a:rPr kumimoji="1" lang="en-US" altLang="zh-CN" dirty="0">
                <a:latin typeface="微软雅黑" panose="020B0503020204020204" pitchFamily="34" charset="-122"/>
                <a:ea typeface="微软雅黑" panose="020B0503020204020204" pitchFamily="34" charset="-122"/>
              </a:rPr>
              <a:t>n</a:t>
            </a:r>
            <a:r>
              <a:rPr kumimoji="1" lang="zh-CN" altLang="en-US" dirty="0">
                <a:latin typeface="微软雅黑" panose="020B0503020204020204" pitchFamily="34" charset="-122"/>
                <a:ea typeface="微软雅黑" panose="020B0503020204020204" pitchFamily="34" charset="-122"/>
              </a:rPr>
              <a:t>，根据交叉熵损失函数的定义</a:t>
            </a:r>
            <a:endParaRPr kumimoji="1"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94055" y="2760235"/>
            <a:ext cx="2313069"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en-US" altLang="zh-CN" dirty="0" err="1">
                <a:latin typeface="微软雅黑" panose="020B0503020204020204" pitchFamily="34" charset="-122"/>
                <a:ea typeface="微软雅黑" panose="020B0503020204020204" pitchFamily="34" charset="-122"/>
              </a:rPr>
              <a:t>torch.nn</a:t>
            </a:r>
            <a:r>
              <a:rPr kumimoji="1" lang="zh-CN" altLang="en-US" dirty="0">
                <a:latin typeface="微软雅黑" panose="020B0503020204020204" pitchFamily="34" charset="-122"/>
                <a:ea typeface="微软雅黑" panose="020B0503020204020204" pitchFamily="34" charset="-122"/>
              </a:rPr>
              <a:t>中的实现</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794055" y="3252198"/>
          <a:ext cx="8996775" cy="370840"/>
        </p:xfrm>
        <a:graphic>
          <a:graphicData uri="http://schemas.openxmlformats.org/drawingml/2006/table">
            <a:tbl>
              <a:tblPr firstRow="1" bandRow="1">
                <a:tableStyleId>{5C22544A-7EE6-4342-B048-85BDC9FD1C3A}</a:tableStyleId>
              </a:tblPr>
              <a:tblGrid>
                <a:gridCol w="529447"/>
                <a:gridCol w="8467328"/>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loss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nn.CrossEntropyLoss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9" name="文本框 8"/>
              <p:cNvSpPr txBox="1"/>
              <p:nvPr/>
            </p:nvSpPr>
            <p:spPr>
              <a:xfrm>
                <a:off x="794055" y="3681618"/>
                <a:ext cx="8996775" cy="1089529"/>
              </a:xfrm>
              <a:prstGeom prst="rect">
                <a:avLst/>
              </a:prstGeom>
              <a:noFill/>
            </p:spPr>
            <p:txBody>
              <a:bodyPr wrap="square" rtlCol="0">
                <a:spAutoFit/>
              </a:bodyPr>
              <a:lstStyle/>
              <a:p>
                <a:pPr marL="285750" indent="-285750">
                  <a:lnSpc>
                    <a:spcPct val="120000"/>
                  </a:lnSpc>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值得注意的是，</a:t>
                </a:r>
                <a:r>
                  <a:rPr lang="zh-CN" altLang="en-US" dirty="0">
                    <a:latin typeface="微软雅黑" panose="020B0503020204020204" pitchFamily="34" charset="-122"/>
                    <a:ea typeface="微软雅黑" panose="020B0503020204020204" pitchFamily="34" charset="-122"/>
                  </a:rPr>
                  <a:t>分开定义 </a:t>
                </a:r>
                <a14:m>
                  <m:oMath xmlns:m="http://schemas.openxmlformats.org/officeDocument/2006/math">
                    <m:r>
                      <a:rPr lang="en-GB" altLang="zh-CN" b="1" i="0" dirty="0" smtClean="0">
                        <a:solidFill>
                          <a:srgbClr val="FF0000"/>
                        </a:solidFill>
                        <a:latin typeface="Cambria Math" panose="02040503050406030204" pitchFamily="18" charset="0"/>
                        <a:ea typeface="微软雅黑" panose="020B0503020204020204" pitchFamily="34" charset="-122"/>
                      </a:rPr>
                      <m:t>𝐬𝐨𝐟𝐭𝐦𝐚𝐱</m:t>
                    </m:r>
                  </m:oMath>
                </a14:m>
                <a:r>
                  <a:rPr lang="zh-CN" altLang="en-US" dirty="0">
                    <a:latin typeface="微软雅黑" panose="020B0503020204020204" pitchFamily="34" charset="-122"/>
                    <a:ea typeface="微软雅黑" panose="020B0503020204020204" pitchFamily="34" charset="-122"/>
                  </a:rPr>
                  <a:t> 运算和交叉熵损失函数可能会造成数值不稳定。因此，</a:t>
                </a:r>
                <a14:m>
                  <m:oMath xmlns:m="http://schemas.openxmlformats.org/officeDocument/2006/math">
                    <m:r>
                      <m:rPr>
                        <m:sty m:val="p"/>
                      </m:rPr>
                      <a:rPr lang="en-GB" altLang="zh-CN" b="0" i="0" dirty="0" smtClean="0">
                        <a:solidFill>
                          <a:schemeClr val="tx1"/>
                        </a:solidFill>
                        <a:latin typeface="Cambria Math" panose="02040503050406030204" pitchFamily="18" charset="0"/>
                        <a:ea typeface="微软雅黑" panose="020B0503020204020204" pitchFamily="34" charset="-122"/>
                      </a:rPr>
                      <m:t>PyTorch</m:t>
                    </m:r>
                  </m:oMath>
                </a14:m>
                <a:r>
                  <a:rPr lang="zh-CN" altLang="en-US" dirty="0">
                    <a:latin typeface="微软雅黑" panose="020B0503020204020204" pitchFamily="34" charset="-122"/>
                    <a:ea typeface="微软雅黑" panose="020B0503020204020204" pitchFamily="34" charset="-122"/>
                  </a:rPr>
                  <a:t>提供了一个包括</a:t>
                </a:r>
                <a14:m>
                  <m:oMath xmlns:m="http://schemas.openxmlformats.org/officeDocument/2006/math">
                    <m:r>
                      <a:rPr lang="en-US" altLang="zh-CN" b="0" i="0" dirty="0" smtClean="0">
                        <a:solidFill>
                          <a:srgbClr val="FF0000"/>
                        </a:solidFill>
                        <a:latin typeface="Cambria Math" panose="02040503050406030204" pitchFamily="18" charset="0"/>
                        <a:ea typeface="微软雅黑" panose="020B0503020204020204" pitchFamily="34" charset="-122"/>
                      </a:rPr>
                      <m:t> </m:t>
                    </m:r>
                    <m:r>
                      <a:rPr lang="en-GB" altLang="zh-CN" b="1" i="0" dirty="0" smtClean="0">
                        <a:solidFill>
                          <a:srgbClr val="FF0000"/>
                        </a:solidFill>
                        <a:latin typeface="Cambria Math" panose="02040503050406030204" pitchFamily="18" charset="0"/>
                        <a:ea typeface="微软雅黑" panose="020B0503020204020204" pitchFamily="34" charset="-122"/>
                      </a:rPr>
                      <m:t>𝐬𝐨𝐟𝐭𝐦𝐚𝐱</m:t>
                    </m:r>
                  </m:oMath>
                </a14:m>
                <a:r>
                  <a:rPr lang="zh-CN" altLang="en-US" dirty="0">
                    <a:latin typeface="微软雅黑" panose="020B0503020204020204" pitchFamily="34" charset="-122"/>
                    <a:ea typeface="微软雅黑" panose="020B0503020204020204" pitchFamily="34" charset="-122"/>
                  </a:rPr>
                  <a:t> 运算和交叉熵损失计算的函数。它的数值稳定性更好。</a:t>
                </a:r>
                <a:r>
                  <a:rPr kumimoji="1" lang="zh-CN" altLang="en-US" dirty="0">
                    <a:latin typeface="微软雅黑" panose="020B0503020204020204" pitchFamily="34" charset="-122"/>
                    <a:ea typeface="微软雅黑" panose="020B0503020204020204" pitchFamily="34" charset="-122"/>
                  </a:rPr>
                  <a:t>所以在输出层，我们不需要再进行</a:t>
                </a:r>
                <a14:m>
                  <m:oMath xmlns:m="http://schemas.openxmlformats.org/officeDocument/2006/math">
                    <m:r>
                      <a:rPr kumimoji="1" lang="en-US" altLang="zh-CN" b="0" i="0" dirty="0" smtClean="0">
                        <a:solidFill>
                          <a:srgbClr val="FF0000"/>
                        </a:solidFill>
                        <a:latin typeface="Cambria Math" panose="02040503050406030204" pitchFamily="18" charset="0"/>
                        <a:ea typeface="微软雅黑" panose="020B0503020204020204" pitchFamily="34" charset="-122"/>
                      </a:rPr>
                      <m:t> </m:t>
                    </m:r>
                    <m:r>
                      <a:rPr kumimoji="1" lang="en-US" altLang="zh-CN" b="1" i="0" dirty="0" smtClean="0">
                        <a:solidFill>
                          <a:srgbClr val="FF0000"/>
                        </a:solidFill>
                        <a:latin typeface="Cambria Math" panose="02040503050406030204" pitchFamily="18" charset="0"/>
                        <a:ea typeface="微软雅黑" panose="020B0503020204020204" pitchFamily="34" charset="-122"/>
                      </a:rPr>
                      <m:t>𝐬𝐨𝐟𝐭𝐦𝐚𝐱</m:t>
                    </m:r>
                  </m:oMath>
                </a14:m>
                <a:r>
                  <a:rPr kumimoji="1" lang="zh-CN" altLang="en-US" dirty="0">
                    <a:latin typeface="微软雅黑" panose="020B0503020204020204" pitchFamily="34" charset="-122"/>
                    <a:ea typeface="微软雅黑" panose="020B0503020204020204" pitchFamily="34" charset="-122"/>
                  </a:rPr>
                  <a:t> 操作</a:t>
                </a:r>
                <a:r>
                  <a:rPr kumimoji="1" lang="zh-CN" altLang="en-US" dirty="0"/>
                  <a:t>：</a:t>
                </a:r>
                <a:endParaRPr kumimoji="1"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794055" y="3681618"/>
                <a:ext cx="8996775" cy="1089529"/>
              </a:xfrm>
              <a:prstGeom prst="rect">
                <a:avLst/>
              </a:prstGeom>
              <a:blipFill rotWithShape="1">
                <a:blip r:embed="rId1"/>
                <a:stretch>
                  <a:fillRect l="-3" t="-48" r="4" b="36"/>
                </a:stretch>
              </a:blipFill>
            </p:spPr>
            <p:txBody>
              <a:bodyPr/>
              <a:lstStyle/>
              <a:p>
                <a:r>
                  <a:rPr lang="zh-CN" altLang="en-US">
                    <a:noFill/>
                  </a:rPr>
                  <a:t> </a:t>
                </a:r>
              </a:p>
            </p:txBody>
          </p:sp>
        </mc:Fallback>
      </mc:AlternateContent>
      <p:graphicFrame>
        <p:nvGraphicFramePr>
          <p:cNvPr id="12" name="表格 11"/>
          <p:cNvGraphicFramePr>
            <a:graphicFrameLocks noGrp="1"/>
          </p:cNvGraphicFramePr>
          <p:nvPr/>
        </p:nvGraphicFramePr>
        <p:xfrm>
          <a:off x="794055" y="4802432"/>
          <a:ext cx="8996775" cy="579120"/>
        </p:xfrm>
        <a:graphic>
          <a:graphicData uri="http://schemas.openxmlformats.org/drawingml/2006/table">
            <a:tbl>
              <a:tblPr firstRow="1" bandRow="1">
                <a:tableStyleId>{5C22544A-7EE6-4342-B048-85BDC9FD1C3A}</a:tableStyleId>
              </a:tblPr>
              <a:tblGrid>
                <a:gridCol w="529447"/>
                <a:gridCol w="8467328"/>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def net(X): </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return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softmax</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torch.mm</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X.view</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((-1,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num_inputs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W) + b)</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graphicFrame>
        <p:nvGraphicFramePr>
          <p:cNvPr id="13" name="表格 12"/>
          <p:cNvGraphicFramePr>
            <a:graphicFrameLocks noGrp="1"/>
          </p:cNvGraphicFramePr>
          <p:nvPr/>
        </p:nvGraphicFramePr>
        <p:xfrm>
          <a:off x="794055" y="5944219"/>
          <a:ext cx="8996775" cy="579120"/>
        </p:xfrm>
        <a:graphic>
          <a:graphicData uri="http://schemas.openxmlformats.org/drawingml/2006/table">
            <a:tbl>
              <a:tblPr firstRow="1" bandRow="1">
                <a:tableStyleId>{5C22544A-7EE6-4342-B048-85BDC9FD1C3A}</a:tableStyleId>
              </a:tblPr>
              <a:tblGrid>
                <a:gridCol w="557727"/>
                <a:gridCol w="8439048"/>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def net(X): </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return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torch.mm</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X.view</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((-1,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num_inputs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W) + b</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1" name="下箭头 10"/>
          <p:cNvSpPr/>
          <p:nvPr/>
        </p:nvSpPr>
        <p:spPr>
          <a:xfrm>
            <a:off x="5071744" y="5506497"/>
            <a:ext cx="441396" cy="37373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mc:AlternateContent xmlns:mc="http://schemas.openxmlformats.org/markup-compatibility/2006">
        <mc:Choice xmlns:a14="http://schemas.microsoft.com/office/drawing/2010/main" Requires="a14">
          <p:sp>
            <p:nvSpPr>
              <p:cNvPr id="14" name="文本框 13"/>
              <p:cNvSpPr txBox="1"/>
              <p:nvPr/>
            </p:nvSpPr>
            <p:spPr>
              <a:xfrm>
                <a:off x="3874721" y="1986454"/>
                <a:ext cx="4963730" cy="6486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ℓ</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𝜃</m:t>
                          </m:r>
                        </m:e>
                      </m:d>
                      <m:r>
                        <a:rPr kumimoji="1" lang="en-US" altLang="zh-CN" b="0" i="1" smtClean="0">
                          <a:latin typeface="Cambria Math" panose="02040503050406030204" pitchFamily="18" charset="0"/>
                          <a:ea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𝑛</m:t>
                          </m:r>
                        </m:den>
                      </m:f>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r>
                            <a:rPr kumimoji="1" lang="en-US" altLang="zh-CN" i="1">
                              <a:latin typeface="Cambria Math" panose="02040503050406030204" pitchFamily="18" charset="0"/>
                            </a:rPr>
                            <m:t>𝐻</m:t>
                          </m:r>
                          <m:r>
                            <a:rPr kumimoji="1" lang="en-US" altLang="zh-CN" i="1">
                              <a:latin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acc>
                                <m:accPr>
                                  <m:ctrlPr>
                                    <a:rPr kumimoji="1" lang="en-US" altLang="zh-CN" i="1">
                                      <a:latin typeface="Cambria Math" panose="02040503050406030204" pitchFamily="18" charset="0"/>
                                      <a:ea typeface="Cambria Math" panose="02040503050406030204" pitchFamily="18" charset="0"/>
                                    </a:rPr>
                                  </m:ctrlPr>
                                </m:accPr>
                                <m:e>
                                  <m:r>
                                    <a:rPr kumimoji="1" lang="en-US" altLang="zh-CN" i="1">
                                      <a:latin typeface="Cambria Math" panose="02040503050406030204" pitchFamily="18" charset="0"/>
                                      <a:ea typeface="Cambria Math" panose="02040503050406030204" pitchFamily="18" charset="0"/>
                                    </a:rPr>
                                    <m:t>𝑦</m:t>
                                  </m:r>
                                </m:e>
                              </m:acc>
                            </m:e>
                            <m:sup>
                              <m:d>
                                <m:dPr>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𝑖</m:t>
                                  </m:r>
                                </m:e>
                              </m:d>
                            </m:sup>
                          </m:sSup>
                          <m:r>
                            <a:rPr kumimoji="1" lang="en-US" altLang="zh-CN" b="0" i="1" smtClean="0">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r>
                            <a:rPr kumimoji="1" lang="en-US" altLang="zh-CN" i="1">
                              <a:latin typeface="Cambria Math" panose="02040503050406030204" pitchFamily="18" charset="0"/>
                            </a:rPr>
                            <m:t>)</m:t>
                          </m:r>
                        </m:e>
                      </m:nary>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𝑛</m:t>
                          </m:r>
                        </m:den>
                      </m:f>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𝑛</m:t>
                          </m:r>
                        </m:sup>
                        <m:e>
                          <m:r>
                            <m:rPr>
                              <m:sty m:val="p"/>
                            </m:rPr>
                            <a:rPr kumimoji="1" lang="en-US" altLang="zh-CN" b="0" i="0" smtClean="0">
                              <a:latin typeface="Cambria Math" panose="02040503050406030204" pitchFamily="18" charset="0"/>
                            </a:rPr>
                            <m:t>log</m:t>
                          </m:r>
                          <m:sSubSup>
                            <m:sSubSupPr>
                              <m:ctrlPr>
                                <a:rPr kumimoji="1" lang="en-US" altLang="zh-CN" b="0" i="1" smtClean="0">
                                  <a:latin typeface="Cambria Math" panose="02040503050406030204" pitchFamily="18" charset="0"/>
                                  <a:ea typeface="Cambria Math" panose="02040503050406030204" pitchFamily="18" charset="0"/>
                                </a:rPr>
                              </m:ctrlPr>
                            </m:sSubSupPr>
                            <m:e>
                              <m:acc>
                                <m:accPr>
                                  <m:ctrlPr>
                                    <a:rPr kumimoji="1" lang="en-US" altLang="zh-CN" b="0" i="1" smtClean="0">
                                      <a:latin typeface="Cambria Math" panose="02040503050406030204" pitchFamily="18" charset="0"/>
                                      <a:ea typeface="Cambria Math" panose="02040503050406030204" pitchFamily="18" charset="0"/>
                                    </a:rPr>
                                  </m:ctrlPr>
                                </m:accPr>
                                <m:e>
                                  <m:r>
                                    <a:rPr kumimoji="1" lang="en-US" altLang="zh-CN" b="0" i="1" smtClean="0">
                                      <a:latin typeface="Cambria Math" panose="02040503050406030204" pitchFamily="18" charset="0"/>
                                      <a:ea typeface="Cambria Math" panose="02040503050406030204" pitchFamily="18" charset="0"/>
                                    </a:rPr>
                                    <m:t>𝑦</m:t>
                                  </m:r>
                                </m:e>
                              </m:acc>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𝑦</m:t>
                                  </m:r>
                                </m:e>
                                <m:sup>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𝑖</m:t>
                                      </m:r>
                                    </m:e>
                                  </m:d>
                                </m:sup>
                              </m:sSup>
                            </m:sub>
                            <m:sup>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𝑖</m:t>
                                  </m:r>
                                </m:e>
                              </m:d>
                            </m:sup>
                          </m:sSubSup>
                        </m:e>
                      </m:nary>
                    </m:oMath>
                  </m:oMathPara>
                </a14:m>
                <a:endParaRPr kumimoji="1"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3874721" y="1986454"/>
                <a:ext cx="4963730" cy="648639"/>
              </a:xfrm>
              <a:prstGeom prst="rect">
                <a:avLst/>
              </a:prstGeom>
              <a:blipFill rotWithShape="1">
                <a:blip r:embed="rId2"/>
                <a:stretch>
                  <a:fillRect l="-12" t="-27" r="10" b="74"/>
                </a:stretch>
              </a:blipFill>
            </p:spPr>
            <p:txBody>
              <a:bodyPr/>
              <a:lstStyle/>
              <a:p>
                <a:r>
                  <a:rPr lang="zh-CN"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3.4</a:t>
            </a:r>
            <a:r>
              <a:rPr lang="zh-CN" altLang="en-US" sz="2800" b="1" dirty="0">
                <a:solidFill>
                  <a:srgbClr val="000000"/>
                </a:solidFill>
                <a:latin typeface="微软雅黑" panose="020B0503020204020204" pitchFamily="34" charset="-122"/>
                <a:ea typeface="微软雅黑" panose="020B0503020204020204" pitchFamily="34" charset="-122"/>
              </a:rPr>
              <a:t> </a:t>
            </a:r>
            <a:r>
              <a:rPr kumimoji="1" lang="zh-CN" altLang="en-US" sz="2800" b="1" dirty="0">
                <a:latin typeface="微软雅黑" panose="020B0503020204020204" pitchFamily="34" charset="-122"/>
                <a:ea typeface="微软雅黑" panose="020B0503020204020204" pitchFamily="34" charset="-122"/>
              </a:rPr>
              <a:t>模型预测及评价（分类问题）</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6" y="910195"/>
            <a:ext cx="4185761" cy="461665"/>
          </a:xfrm>
          <a:prstGeom prst="rect">
            <a:avLst/>
          </a:prstGeom>
          <a:noFill/>
        </p:spPr>
        <p:txBody>
          <a:bodyPr wrap="none" rtlCol="0">
            <a:spAutoFit/>
          </a:bodyPr>
          <a:lstStyle/>
          <a:p>
            <a:r>
              <a:rPr kumimoji="1" lang="zh-CN" altLang="en-US" sz="2400" b="1" dirty="0">
                <a:solidFill>
                  <a:srgbClr val="0000FF"/>
                </a:solidFill>
                <a:latin typeface="微软雅黑" panose="020B0503020204020204" pitchFamily="34" charset="-122"/>
                <a:ea typeface="微软雅黑" panose="020B0503020204020204" pitchFamily="34" charset="-122"/>
              </a:rPr>
              <a:t>模型预测及评价（分类问题）</a:t>
            </a:r>
            <a:endParaRPr kumimoji="1"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2" name="矩形 1"/>
          <p:cNvSpPr/>
          <p:nvPr/>
        </p:nvSpPr>
        <p:spPr>
          <a:xfrm>
            <a:off x="783038" y="1511313"/>
            <a:ext cx="10300058" cy="923330"/>
          </a:xfrm>
          <a:prstGeom prst="rect">
            <a:avLst/>
          </a:prstGeom>
        </p:spPr>
        <p:txBody>
          <a:bodyPr wrap="square">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对于分类问题，给定任一样本特征，模型可以预测每个输出类别的概率。通常，我们把预测概率最大的类别作为输出类别。如果它与真实类别（标签）一致，说明这次预测是正确的。我们使用准确率（</a:t>
            </a:r>
            <a:r>
              <a:rPr lang="en-GB" altLang="zh-CN" dirty="0">
                <a:latin typeface="微软雅黑" panose="020B0503020204020204" pitchFamily="34" charset="-122"/>
                <a:ea typeface="微软雅黑" panose="020B0503020204020204" pitchFamily="34" charset="-122"/>
              </a:rPr>
              <a:t>accuracy</a:t>
            </a:r>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来评价模型的表现。它等于正确预测数量与总预测数量之比。</a:t>
            </a:r>
            <a:endParaRPr lang="zh-CN" altLang="en-US"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783038" y="3082881"/>
          <a:ext cx="8996775" cy="579120"/>
        </p:xfrm>
        <a:graphic>
          <a:graphicData uri="http://schemas.openxmlformats.org/drawingml/2006/table">
            <a:tbl>
              <a:tblPr firstRow="1" bandRow="1">
                <a:tableStyleId>{5C22544A-7EE6-4342-B048-85BDC9FD1C3A}</a:tableStyleId>
              </a:tblPr>
              <a:tblGrid>
                <a:gridCol w="472886"/>
                <a:gridCol w="8523889"/>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def accuracy(</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y_hat</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y): </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return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y_hat.argmax</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(dim=1) == y).float().mean().item()</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3" name="文本框 2"/>
          <p:cNvSpPr txBox="1"/>
          <p:nvPr/>
        </p:nvSpPr>
        <p:spPr>
          <a:xfrm>
            <a:off x="783038" y="2574096"/>
            <a:ext cx="4166525"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下面我们给出准确率计算函数的实现</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783038" y="4475515"/>
          <a:ext cx="8996775" cy="1554480"/>
        </p:xfrm>
        <a:graphic>
          <a:graphicData uri="http://schemas.openxmlformats.org/drawingml/2006/table">
            <a:tbl>
              <a:tblPr firstRow="1" bandRow="1">
                <a:tableStyleId>{5C22544A-7EE6-4342-B048-85BDC9FD1C3A}</a:tableStyleId>
              </a:tblPr>
              <a:tblGrid>
                <a:gridCol w="510593"/>
                <a:gridCol w="8486182"/>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def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evaluate_accuracy</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data_iter</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net):</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acc_sum</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n = 0.0, 0</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for X, y in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data_iter</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acc_sum</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zh-CN" alt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(net(X).argmax(dim=1) == y).float().sum().item()</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n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y.shape</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[0]</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return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acc_sum</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 n</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9" name="文本框 8"/>
              <p:cNvSpPr txBox="1"/>
              <p:nvPr/>
            </p:nvSpPr>
            <p:spPr>
              <a:xfrm>
                <a:off x="783037" y="3914572"/>
                <a:ext cx="5150769"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评价模型 </a:t>
                </a:r>
                <a14:m>
                  <m:oMath xmlns:m="http://schemas.openxmlformats.org/officeDocument/2006/math">
                    <m:r>
                      <a:rPr lang="en-GB" altLang="zh-CN" b="1" i="0" dirty="0" smtClean="0">
                        <a:solidFill>
                          <a:srgbClr val="FF0000"/>
                        </a:solidFill>
                        <a:latin typeface="Cambria Math" panose="02040503050406030204" pitchFamily="18" charset="0"/>
                        <a:ea typeface="微软雅黑" panose="020B0503020204020204" pitchFamily="34" charset="-122"/>
                      </a:rPr>
                      <m:t>𝐧𝐞𝐭</m:t>
                    </m:r>
                    <m:r>
                      <a:rPr lang="en-US" altLang="zh-CN" b="1"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在数据集 </a:t>
                </a:r>
                <a14:m>
                  <m:oMath xmlns:m="http://schemas.openxmlformats.org/officeDocument/2006/math">
                    <m:r>
                      <a:rPr lang="en-GB" altLang="zh-CN" b="1" i="0" dirty="0" smtClean="0">
                        <a:solidFill>
                          <a:srgbClr val="FF0000"/>
                        </a:solidFill>
                        <a:latin typeface="Cambria Math" panose="02040503050406030204" pitchFamily="18" charset="0"/>
                        <a:ea typeface="微软雅黑" panose="020B0503020204020204" pitchFamily="34" charset="-122"/>
                      </a:rPr>
                      <m:t>𝐝𝐚𝐭𝐚</m:t>
                    </m:r>
                    <m:r>
                      <a:rPr lang="en-GB" altLang="zh-CN" b="1" i="0" dirty="0" smtClean="0">
                        <a:solidFill>
                          <a:srgbClr val="FF0000"/>
                        </a:solidFill>
                        <a:latin typeface="Cambria Math" panose="02040503050406030204" pitchFamily="18" charset="0"/>
                        <a:ea typeface="微软雅黑" panose="020B0503020204020204" pitchFamily="34" charset="-122"/>
                      </a:rPr>
                      <m:t>_</m:t>
                    </m:r>
                    <m:r>
                      <a:rPr lang="en-GB" altLang="zh-CN" b="1" i="0" dirty="0" smtClean="0">
                        <a:solidFill>
                          <a:srgbClr val="FF0000"/>
                        </a:solidFill>
                        <a:latin typeface="Cambria Math" panose="02040503050406030204" pitchFamily="18" charset="0"/>
                        <a:ea typeface="微软雅黑" panose="020B0503020204020204" pitchFamily="34" charset="-122"/>
                      </a:rPr>
                      <m:t>𝐢𝐭𝐞𝐫</m:t>
                    </m:r>
                  </m:oMath>
                </a14:m>
                <a:r>
                  <a:rPr lang="zh-CN" altLang="en-US" b="1"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上的准确率</a:t>
                </a:r>
                <a:endParaRPr kumimoji="1" lang="zh-CN" altLang="en-US" dirty="0">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783037" y="3914572"/>
                <a:ext cx="5150769" cy="369332"/>
              </a:xfrm>
              <a:prstGeom prst="rect">
                <a:avLst/>
              </a:prstGeom>
              <a:blipFill rotWithShape="1">
                <a:blip r:embed="rId1"/>
                <a:stretch>
                  <a:fillRect l="-2" t="-117" r="7" b="53"/>
                </a:stretch>
              </a:blipFill>
            </p:spPr>
            <p:txBody>
              <a:bodyPr/>
              <a:lstStyle/>
              <a:p>
                <a:r>
                  <a:rPr lang="zh-CN" alt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目录</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5" y="1041025"/>
            <a:ext cx="5028043" cy="574984"/>
          </a:xfrm>
          <a:prstGeom prst="rect">
            <a:avLst/>
          </a:prstGeom>
          <a:noFill/>
        </p:spPr>
        <p:txBody>
          <a:bodyPr wrap="square" rtlCol="0" anchor="ctr">
            <a:noAutofit/>
          </a:bodyPr>
          <a:lstStyle/>
          <a:p>
            <a:pPr marL="457200" indent="-457200">
              <a:lnSpc>
                <a:spcPct val="150000"/>
              </a:lnSpc>
              <a:buAutoNum type="arabicPeriod"/>
            </a:pPr>
            <a:r>
              <a:rPr lang="en-GB" altLang="zh-CN" sz="2400" dirty="0" err="1">
                <a:latin typeface="微软雅黑" panose="020B0503020204020204" pitchFamily="34" charset="-122"/>
                <a:ea typeface="微软雅黑" panose="020B0503020204020204" pitchFamily="34" charset="-122"/>
              </a:rPr>
              <a:t>PyTorch</a:t>
            </a:r>
            <a:r>
              <a:rPr lang="zh-CN" altLang="en-US" sz="2400" dirty="0">
                <a:latin typeface="微软雅黑" panose="020B0503020204020204" pitchFamily="34" charset="-122"/>
                <a:ea typeface="微软雅黑" panose="020B0503020204020204" pitchFamily="34" charset="-122"/>
              </a:rPr>
              <a:t>安装与环境配置</a:t>
            </a:r>
            <a:endParaRPr lang="en-US" altLang="zh-CN"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77845" y="3326604"/>
            <a:ext cx="4660815" cy="581057"/>
          </a:xfrm>
          <a:prstGeom prst="rect">
            <a:avLst/>
          </a:prstGeom>
          <a:noFill/>
        </p:spPr>
        <p:txBody>
          <a:bodyPr wrap="square" rtlCol="0">
            <a:spAutoFit/>
          </a:bodyPr>
          <a:lstStyle/>
          <a:p>
            <a:pPr marL="457200" indent="-457200">
              <a:lnSpc>
                <a:spcPct val="150000"/>
              </a:lnSpc>
              <a:buFont typeface="+mj-lt"/>
              <a:buAutoNum type="arabicPeriod" startAt="2"/>
            </a:pPr>
            <a:r>
              <a:rPr lang="zh-CN" altLang="en-US" sz="2400" dirty="0">
                <a:solidFill>
                  <a:srgbClr val="000000"/>
                </a:solidFill>
                <a:latin typeface="微软雅黑" panose="020B0503020204020204" pitchFamily="34" charset="-122"/>
                <a:ea typeface="微软雅黑" panose="020B0503020204020204" pitchFamily="34" charset="-122"/>
              </a:rPr>
              <a:t>基本数据处理与计算操作</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753340" y="997816"/>
            <a:ext cx="2677099" cy="581057"/>
          </a:xfrm>
          <a:prstGeom prst="rect">
            <a:avLst/>
          </a:prstGeom>
          <a:noFill/>
        </p:spPr>
        <p:txBody>
          <a:bodyPr wrap="square" rtlCol="0">
            <a:spAutoFit/>
          </a:bodyPr>
          <a:lstStyle/>
          <a:p>
            <a:pPr marL="457200" indent="-457200">
              <a:lnSpc>
                <a:spcPct val="150000"/>
              </a:lnSpc>
              <a:buFont typeface="+mj-lt"/>
              <a:buAutoNum type="arabicPeriod" startAt="3"/>
            </a:pPr>
            <a:r>
              <a:rPr lang="zh-CN" altLang="en-US" sz="2400" dirty="0">
                <a:solidFill>
                  <a:srgbClr val="000000"/>
                </a:solidFill>
                <a:latin typeface="微软雅黑" panose="020B0503020204020204" pitchFamily="34" charset="-122"/>
                <a:ea typeface="微软雅黑" panose="020B0503020204020204" pitchFamily="34" charset="-122"/>
              </a:rPr>
              <a:t>线性回归实现</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753340" y="3323077"/>
            <a:ext cx="2677099" cy="588110"/>
          </a:xfrm>
          <a:prstGeom prst="rect">
            <a:avLst/>
          </a:prstGeom>
          <a:noFill/>
        </p:spPr>
        <p:txBody>
          <a:bodyPr wrap="square" rtlCol="0">
            <a:spAutoFit/>
          </a:bodyPr>
          <a:lstStyle/>
          <a:p>
            <a:pPr marL="457200" indent="-457200">
              <a:lnSpc>
                <a:spcPct val="150000"/>
              </a:lnSpc>
              <a:buFont typeface="+mj-lt"/>
              <a:buAutoNum type="arabicPeriod" startAt="4"/>
            </a:pPr>
            <a:r>
              <a:rPr lang="zh-CN" altLang="en-US" sz="2400" dirty="0">
                <a:solidFill>
                  <a:srgbClr val="FF0000"/>
                </a:solidFill>
                <a:latin typeface="微软雅黑" panose="020B0503020204020204" pitchFamily="34" charset="-122"/>
                <a:ea typeface="微软雅黑" panose="020B0503020204020204" pitchFamily="34" charset="-122"/>
              </a:rPr>
              <a:t>实验要求</a:t>
            </a:r>
            <a:endParaRPr kumimoji="1" lang="zh-CN" altLang="en-US" dirty="0">
              <a:solidFill>
                <a:srgbClr val="FF0000"/>
              </a:solidFill>
            </a:endParaRPr>
          </a:p>
        </p:txBody>
      </p:sp>
      <p:sp>
        <p:nvSpPr>
          <p:cNvPr id="7" name="文本框 6"/>
          <p:cNvSpPr txBox="1"/>
          <p:nvPr/>
        </p:nvSpPr>
        <p:spPr>
          <a:xfrm>
            <a:off x="1326121" y="1728055"/>
            <a:ext cx="3356047" cy="129509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Anoconda</a:t>
            </a:r>
            <a:r>
              <a:rPr lang="zh-CN" altLang="en-US" b="1" dirty="0">
                <a:latin typeface="微软雅黑" panose="020B0503020204020204" pitchFamily="34" charset="-122"/>
                <a:ea typeface="微软雅黑" panose="020B0503020204020204" pitchFamily="34" charset="-122"/>
              </a:rPr>
              <a:t>安装</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Pytorch</a:t>
            </a:r>
            <a:r>
              <a:rPr lang="zh-CN" altLang="en-US" b="1" dirty="0">
                <a:latin typeface="微软雅黑" panose="020B0503020204020204" pitchFamily="34" charset="-122"/>
                <a:ea typeface="微软雅黑" panose="020B0503020204020204" pitchFamily="34" charset="-122"/>
              </a:rPr>
              <a:t>安装</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err="1">
                <a:latin typeface="微软雅黑" panose="020B0503020204020204" pitchFamily="34" charset="-122"/>
                <a:ea typeface="微软雅黑" panose="020B0503020204020204" pitchFamily="34" charset="-122"/>
              </a:rPr>
              <a:t>Jupyter</a:t>
            </a:r>
            <a:r>
              <a:rPr lang="en-US" altLang="zh-CN" b="1" dirty="0">
                <a:latin typeface="微软雅黑" panose="020B0503020204020204" pitchFamily="34" charset="-122"/>
                <a:ea typeface="微软雅黑" panose="020B0503020204020204" pitchFamily="34" charset="-122"/>
              </a:rPr>
              <a:t> Notebook</a:t>
            </a:r>
            <a:endParaRPr kumimoji="1" lang="zh-CN" altLang="en-US" dirty="0"/>
          </a:p>
        </p:txBody>
      </p:sp>
      <p:sp>
        <p:nvSpPr>
          <p:cNvPr id="8" name="文本框 7"/>
          <p:cNvSpPr txBox="1"/>
          <p:nvPr/>
        </p:nvSpPr>
        <p:spPr>
          <a:xfrm>
            <a:off x="1326122" y="4008847"/>
            <a:ext cx="3928924" cy="254159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创建</a:t>
            </a:r>
            <a:r>
              <a:rPr lang="en-US" altLang="zh-CN" b="1" dirty="0">
                <a:solidFill>
                  <a:srgbClr val="000000"/>
                </a:solidFill>
                <a:latin typeface="微软雅黑" panose="020B0503020204020204" pitchFamily="34" charset="-122"/>
                <a:ea typeface="微软雅黑" panose="020B0503020204020204" pitchFamily="34" charset="-122"/>
              </a:rPr>
              <a:t>Tensor</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a:solidFill>
                  <a:srgbClr val="000000"/>
                </a:solidFill>
                <a:latin typeface="微软雅黑" panose="020B0503020204020204" pitchFamily="34" charset="-122"/>
                <a:ea typeface="微软雅黑" panose="020B0503020204020204" pitchFamily="34" charset="-122"/>
              </a:rPr>
              <a:t>Tensor</a:t>
            </a:r>
            <a:r>
              <a:rPr lang="zh-CN" altLang="en-US" b="1" dirty="0">
                <a:solidFill>
                  <a:srgbClr val="000000"/>
                </a:solidFill>
                <a:latin typeface="微软雅黑" panose="020B0503020204020204" pitchFamily="34" charset="-122"/>
                <a:ea typeface="微软雅黑" panose="020B0503020204020204" pitchFamily="34" charset="-122"/>
              </a:rPr>
              <a:t>的相关操作</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广播机制</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GB" altLang="zh-CN" b="1" dirty="0">
                <a:solidFill>
                  <a:srgbClr val="000000"/>
                </a:solidFill>
                <a:latin typeface="微软雅黑" panose="020B0503020204020204" pitchFamily="34" charset="-122"/>
                <a:ea typeface="微软雅黑" panose="020B0503020204020204" pitchFamily="34" charset="-122"/>
              </a:rPr>
              <a:t>Tensor</a:t>
            </a:r>
            <a:r>
              <a:rPr lang="zh-CN" altLang="en-US" b="1" dirty="0">
                <a:solidFill>
                  <a:srgbClr val="000000"/>
                </a:solidFill>
                <a:latin typeface="微软雅黑" panose="020B0503020204020204" pitchFamily="34" charset="-122"/>
                <a:ea typeface="微软雅黑" panose="020B0503020204020204" pitchFamily="34" charset="-122"/>
              </a:rPr>
              <a:t>和</a:t>
            </a:r>
            <a:r>
              <a:rPr lang="en-GB" altLang="zh-CN" b="1" dirty="0">
                <a:solidFill>
                  <a:srgbClr val="000000"/>
                </a:solidFill>
                <a:latin typeface="微软雅黑" panose="020B0503020204020204" pitchFamily="34" charset="-122"/>
                <a:ea typeface="微软雅黑" panose="020B0503020204020204" pitchFamily="34" charset="-122"/>
              </a:rPr>
              <a:t>NumPy</a:t>
            </a:r>
            <a:r>
              <a:rPr lang="zh-CN" altLang="en-US" b="1" dirty="0">
                <a:solidFill>
                  <a:srgbClr val="000000"/>
                </a:solidFill>
                <a:latin typeface="微软雅黑" panose="020B0503020204020204" pitchFamily="34" charset="-122"/>
                <a:ea typeface="微软雅黑" panose="020B0503020204020204" pitchFamily="34" charset="-122"/>
              </a:rPr>
              <a:t>相互转换</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b="1" dirty="0">
                <a:solidFill>
                  <a:srgbClr val="000000"/>
                </a:solidFill>
                <a:latin typeface="微软雅黑" panose="020B0503020204020204" pitchFamily="34" charset="-122"/>
                <a:ea typeface="微软雅黑" panose="020B0503020204020204" pitchFamily="34" charset="-122"/>
              </a:rPr>
              <a:t>Tensor on GPU</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自动求梯度</a:t>
            </a:r>
            <a:endParaRPr kumimoji="1" lang="zh-CN" altLang="en-US" dirty="0"/>
          </a:p>
        </p:txBody>
      </p:sp>
      <p:sp>
        <p:nvSpPr>
          <p:cNvPr id="9" name="文本框 8"/>
          <p:cNvSpPr txBox="1"/>
          <p:nvPr/>
        </p:nvSpPr>
        <p:spPr>
          <a:xfrm>
            <a:off x="7299872" y="1616008"/>
            <a:ext cx="4201737" cy="171059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手动实现线性回归</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利用</a:t>
            </a:r>
            <a:r>
              <a:rPr lang="en-US" altLang="zh-CN" b="1" dirty="0" err="1">
                <a:solidFill>
                  <a:srgbClr val="000000"/>
                </a:solidFill>
                <a:latin typeface="微软雅黑" panose="020B0503020204020204" pitchFamily="34" charset="-122"/>
                <a:ea typeface="微软雅黑" panose="020B0503020204020204" pitchFamily="34" charset="-122"/>
              </a:rPr>
              <a:t>torch.nn</a:t>
            </a:r>
            <a:r>
              <a:rPr lang="zh-CN" altLang="en-US" b="1" dirty="0">
                <a:solidFill>
                  <a:srgbClr val="000000"/>
                </a:solidFill>
                <a:latin typeface="微软雅黑" panose="020B0503020204020204" pitchFamily="34" charset="-122"/>
                <a:ea typeface="微软雅黑" panose="020B0503020204020204" pitchFamily="34" charset="-122"/>
              </a:rPr>
              <a:t>实现线性回归</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常用损失函数</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000000"/>
                </a:solidFill>
                <a:latin typeface="微软雅黑" panose="020B0503020204020204" pitchFamily="34" charset="-122"/>
                <a:ea typeface="微软雅黑" panose="020B0503020204020204" pitchFamily="34" charset="-122"/>
              </a:rPr>
              <a:t>模型预测及评价（分类问题）</a:t>
            </a:r>
            <a:endParaRPr kumimoji="1" lang="zh-CN" altLang="en-US" dirty="0"/>
          </a:p>
        </p:txBody>
      </p:sp>
      <p:sp>
        <p:nvSpPr>
          <p:cNvPr id="10" name="文本框 9"/>
          <p:cNvSpPr txBox="1"/>
          <p:nvPr/>
        </p:nvSpPr>
        <p:spPr>
          <a:xfrm>
            <a:off x="7299873" y="4007554"/>
            <a:ext cx="2295819"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数据集介绍</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b="1" dirty="0">
                <a:solidFill>
                  <a:srgbClr val="FF0000"/>
                </a:solidFill>
                <a:latin typeface="微软雅黑" panose="020B0503020204020204" pitchFamily="34" charset="-122"/>
                <a:ea typeface="微软雅黑" panose="020B0503020204020204" pitchFamily="34" charset="-122"/>
              </a:rPr>
              <a:t>实验内容</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4.1 </a:t>
            </a:r>
            <a:r>
              <a:rPr lang="zh-CN" altLang="en-US" sz="2800" b="1" dirty="0">
                <a:solidFill>
                  <a:srgbClr val="000000"/>
                </a:solidFill>
                <a:latin typeface="微软雅黑" panose="020B0503020204020204" pitchFamily="34" charset="-122"/>
                <a:ea typeface="微软雅黑" panose="020B0503020204020204" pitchFamily="34" charset="-122"/>
              </a:rPr>
              <a:t>数据集介绍</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7846" y="894149"/>
            <a:ext cx="2646878" cy="461665"/>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人工构造的数据集</a:t>
            </a:r>
            <a:endParaRPr kumimoji="1" lang="zh-CN" altLang="en-US"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903970" y="3636670"/>
          <a:ext cx="8996775" cy="2327181"/>
        </p:xfrm>
        <a:graphic>
          <a:graphicData uri="http://schemas.openxmlformats.org/drawingml/2006/table">
            <a:tbl>
              <a:tblPr firstRow="1" bandRow="1">
                <a:tableStyleId>{5C22544A-7EE6-4342-B048-85BDC9FD1C3A}</a:tableStyleId>
              </a:tblPr>
              <a:tblGrid>
                <a:gridCol w="510593"/>
                <a:gridCol w="8486182"/>
              </a:tblGrid>
              <a:tr h="2327181">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6</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7</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8</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9</a:t>
                      </a:r>
                      <a:endParaRPr kumimoji="0" lang="en-US" altLang="zh-CN"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n_data</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torch.ones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(50, 2)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数据的基本形态</a:t>
                      </a:r>
                      <a:br>
                        <a:rPr lang="zh-CN" altLang="en-US"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x1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torch.normal</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(2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n_data</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1)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shape=(50, 2)</a:t>
                      </a:r>
                      <a:b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y1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torch.zeros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(50)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类型</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0 shape=(50, 1)</a:t>
                      </a:r>
                      <a:b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x2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torch.normal</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(-2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n_data</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1)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类型</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1 shape=(50, 1)</a:t>
                      </a:r>
                      <a:b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y2 =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torch.ones</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(50)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类型</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1 shape=(50, 1)</a:t>
                      </a:r>
                      <a:endPar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b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注意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x, y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数据的</a:t>
                      </a:r>
                      <a:r>
                        <a:rPr lang="zh-CN" altLang="en-US" sz="1400" b="0" i="0" kern="120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数据形式一定</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要像下面一样 </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b="0" i="0" kern="1200" dirty="0" err="1">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torch.cat</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是合并数据</a:t>
                      </a:r>
                      <a:r>
                        <a:rPr lang="en-US" altLang="zh-CN" sz="1400" b="0" i="0" kern="1200" dirty="0">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x = torch.cat((x1, x2), 0).type(</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torch.FloatTensor</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b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y = torch.cat((y1, y2), 0).type(</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torch.FloatTensor</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5" name="文本框 4"/>
          <p:cNvSpPr txBox="1"/>
          <p:nvPr/>
        </p:nvSpPr>
        <p:spPr>
          <a:xfrm>
            <a:off x="777846" y="1435469"/>
            <a:ext cx="8646375" cy="465640"/>
          </a:xfrm>
          <a:prstGeom prst="rect">
            <a:avLst/>
          </a:prstGeom>
          <a:noFill/>
        </p:spPr>
        <p:txBody>
          <a:bodyPr wrap="square" rtlCol="0">
            <a:spAutoFit/>
          </a:bodyPr>
          <a:lstStyle/>
          <a:p>
            <a:pPr marL="285750" indent="-285750">
              <a:lnSpc>
                <a:spcPct val="150000"/>
              </a:lnSpc>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导入所需要的报或模块</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903970" y="2067114"/>
          <a:ext cx="8996775" cy="579120"/>
        </p:xfrm>
        <a:graphic>
          <a:graphicData uri="http://schemas.openxmlformats.org/drawingml/2006/table">
            <a:tbl>
              <a:tblPr firstRow="1" bandRow="1">
                <a:tableStyleId>{5C22544A-7EE6-4342-B048-85BDC9FD1C3A}</a:tableStyleId>
              </a:tblPr>
              <a:tblGrid>
                <a:gridCol w="514927"/>
                <a:gridCol w="8481848"/>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2</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import torch</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import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matplotlib.pyplot</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as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plt</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9" name="文本框 8"/>
              <p:cNvSpPr txBox="1"/>
              <p:nvPr/>
            </p:nvSpPr>
            <p:spPr>
              <a:xfrm>
                <a:off x="777846" y="2867557"/>
                <a:ext cx="8646375" cy="458908"/>
              </a:xfrm>
              <a:prstGeom prst="rect">
                <a:avLst/>
              </a:prstGeom>
              <a:noFill/>
            </p:spPr>
            <p:txBody>
              <a:bodyPr wrap="square" rtlCol="0">
                <a:spAutoFit/>
              </a:bodyPr>
              <a:lstStyle/>
              <a:p>
                <a:pPr marL="285750" indent="-285750">
                  <a:lnSpc>
                    <a:spcPct val="150000"/>
                  </a:lnSpc>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随机生成实验所需要的二分类数据集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𝑥</m:t>
                    </m:r>
                    <m:r>
                      <a:rPr lang="en-US" altLang="zh-CN" i="1" dirty="0" smtClean="0">
                        <a:latin typeface="Cambria Math" panose="02040503050406030204" pitchFamily="18" charset="0"/>
                        <a:ea typeface="微软雅黑" panose="020B0503020204020204" pitchFamily="34" charset="-122"/>
                      </a:rPr>
                      <m:t>1</m:t>
                    </m:r>
                    <m:r>
                      <a:rPr lang="en-US" altLang="zh-CN"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和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𝑥</m:t>
                    </m:r>
                    <m:r>
                      <a:rPr lang="en-US" altLang="zh-CN" i="1" dirty="0" smtClean="0">
                        <a:latin typeface="Cambria Math" panose="02040503050406030204" pitchFamily="18" charset="0"/>
                        <a:ea typeface="微软雅黑" panose="020B0503020204020204" pitchFamily="34" charset="-122"/>
                      </a:rPr>
                      <m:t>2</m:t>
                    </m:r>
                    <m:r>
                      <a:rPr lang="en-US" altLang="zh-CN"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，分别对应的标签</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𝑦</m:t>
                    </m:r>
                    <m:r>
                      <a:rPr lang="en-US" altLang="zh-CN" i="1" dirty="0" smtClean="0">
                        <a:latin typeface="Cambria Math" panose="02040503050406030204" pitchFamily="18" charset="0"/>
                        <a:ea typeface="微软雅黑" panose="020B0503020204020204" pitchFamily="34" charset="-122"/>
                      </a:rPr>
                      <m:t>1</m:t>
                    </m:r>
                    <m:r>
                      <a:rPr lang="en-US" altLang="zh-CN"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和</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𝑦</m:t>
                    </m:r>
                    <m:r>
                      <a:rPr lang="en-US" altLang="zh-CN" i="1" dirty="0" smtClean="0">
                        <a:latin typeface="Cambria Math" panose="02040503050406030204" pitchFamily="18" charset="0"/>
                        <a:ea typeface="微软雅黑" panose="020B0503020204020204" pitchFamily="34" charset="-122"/>
                      </a:rPr>
                      <m:t>2</m:t>
                    </m:r>
                    <m:r>
                      <a:rPr lang="en-US" altLang="zh-CN" i="1" dirty="0" smtClean="0">
                        <a:latin typeface="Cambria Math" panose="02040503050406030204" pitchFamily="18" charset="0"/>
                        <a:ea typeface="微软雅黑" panose="020B0503020204020204" pitchFamily="34" charset="-122"/>
                      </a:rPr>
                      <m:t> </m:t>
                    </m:r>
                  </m:oMath>
                </a14:m>
                <a:r>
                  <a:rPr lang="en-US" altLang="zh-CN" dirty="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777846" y="2867557"/>
                <a:ext cx="8646375" cy="458908"/>
              </a:xfrm>
              <a:prstGeom prst="rect">
                <a:avLst/>
              </a:prstGeom>
              <a:blipFill rotWithShape="1">
                <a:blip r:embed="rId1"/>
                <a:stretch>
                  <a:fillRect l="-7" t="-116" r="2" b="73"/>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4.1 </a:t>
            </a:r>
            <a:r>
              <a:rPr lang="zh-CN" altLang="en-US" sz="2800" b="1" dirty="0">
                <a:solidFill>
                  <a:srgbClr val="000000"/>
                </a:solidFill>
                <a:latin typeface="微软雅黑" panose="020B0503020204020204" pitchFamily="34" charset="-122"/>
                <a:ea typeface="微软雅黑" panose="020B0503020204020204" pitchFamily="34" charset="-122"/>
              </a:rPr>
              <a:t>数据集介绍</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7846" y="898408"/>
            <a:ext cx="2646878" cy="461665"/>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人工构造的数据集</a:t>
            </a:r>
            <a:endParaRPr kumimoji="1"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77846" y="1435469"/>
            <a:ext cx="8646375" cy="465640"/>
          </a:xfrm>
          <a:prstGeom prst="rect">
            <a:avLst/>
          </a:prstGeom>
          <a:noFill/>
        </p:spPr>
        <p:txBody>
          <a:bodyPr wrap="square" rtlCol="0">
            <a:spAutoFit/>
          </a:bodyPr>
          <a:lstStyle/>
          <a:p>
            <a:pPr marL="285750" indent="-285750">
              <a:lnSpc>
                <a:spcPct val="150000"/>
              </a:lnSpc>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rPr>
              <a:t>matplotlib</a:t>
            </a:r>
            <a:r>
              <a:rPr lang="zh-CN" altLang="en-US" dirty="0">
                <a:latin typeface="微软雅黑" panose="020B0503020204020204" pitchFamily="34" charset="-122"/>
                <a:ea typeface="微软雅黑" panose="020B0503020204020204" pitchFamily="34" charset="-122"/>
              </a:rPr>
              <a:t>将所构造的数据可视化</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777846" y="2078390"/>
          <a:ext cx="8996775" cy="822960"/>
        </p:xfrm>
        <a:graphic>
          <a:graphicData uri="http://schemas.openxmlformats.org/drawingml/2006/table">
            <a:tbl>
              <a:tblPr firstRow="1" bandRow="1">
                <a:tableStyleId>{5C22544A-7EE6-4342-B048-85BDC9FD1C3A}</a:tableStyleId>
              </a:tblPr>
              <a:tblGrid>
                <a:gridCol w="514927"/>
                <a:gridCol w="8481848"/>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2</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3</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plt.scatter</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x.data.numpy</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0],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x.data.numpy</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1], c=</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y.data.numpy</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 s=100,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lw</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=0, </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cmap</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RdYlGn</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b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plt.show</a:t>
                      </a:r>
                      <a:r>
                        <a:rPr lang="en-US"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pic>
        <p:nvPicPr>
          <p:cNvPr id="2" name="图片 1"/>
          <p:cNvPicPr>
            <a:picLocks noChangeAspect="1"/>
          </p:cNvPicPr>
          <p:nvPr/>
        </p:nvPicPr>
        <p:blipFill>
          <a:blip r:embed="rId1"/>
          <a:stretch>
            <a:fillRect/>
          </a:stretch>
        </p:blipFill>
        <p:spPr>
          <a:xfrm>
            <a:off x="2951831" y="3530062"/>
            <a:ext cx="4648803" cy="3160891"/>
          </a:xfrm>
          <a:prstGeom prst="rect">
            <a:avLst/>
          </a:prstGeom>
        </p:spPr>
      </p:pic>
      <p:sp>
        <p:nvSpPr>
          <p:cNvPr id="9" name="文本框 8"/>
          <p:cNvSpPr txBox="1"/>
          <p:nvPr/>
        </p:nvSpPr>
        <p:spPr>
          <a:xfrm>
            <a:off x="777846" y="2982709"/>
            <a:ext cx="8646375" cy="465640"/>
          </a:xfrm>
          <a:prstGeom prst="rect">
            <a:avLst/>
          </a:prstGeom>
          <a:noFill/>
        </p:spPr>
        <p:txBody>
          <a:bodyPr wrap="square" rtlCol="0">
            <a:spAutoFit/>
          </a:bodyPr>
          <a:lstStyle/>
          <a:p>
            <a:pPr marL="285750" indent="-285750">
              <a:lnSpc>
                <a:spcPct val="150000"/>
              </a:lnSpc>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打印结果</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4.1 </a:t>
            </a:r>
            <a:r>
              <a:rPr lang="zh-CN" altLang="en-US" sz="2800" b="1" dirty="0">
                <a:solidFill>
                  <a:srgbClr val="000000"/>
                </a:solidFill>
                <a:latin typeface="微软雅黑" panose="020B0503020204020204" pitchFamily="34" charset="-122"/>
                <a:ea typeface="微软雅黑" panose="020B0503020204020204" pitchFamily="34" charset="-122"/>
              </a:rPr>
              <a:t>数据集介绍</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77846" y="923030"/>
            <a:ext cx="7484165" cy="461665"/>
          </a:xfrm>
          <a:prstGeom prst="rect">
            <a:avLst/>
          </a:prstGeom>
          <a:noFill/>
        </p:spPr>
        <p:txBody>
          <a:bodyPr wrap="none" rtlCol="0">
            <a:spAutoFit/>
          </a:bodyPr>
          <a:lstStyle/>
          <a:p>
            <a:r>
              <a:rPr lang="en-GB" altLang="zh-CN" sz="2400" b="1" dirty="0">
                <a:solidFill>
                  <a:srgbClr val="0000FF"/>
                </a:solidFill>
                <a:latin typeface="微软雅黑" panose="020B0503020204020204" pitchFamily="34" charset="-122"/>
                <a:ea typeface="微软雅黑" panose="020B0503020204020204" pitchFamily="34" charset="-122"/>
              </a:rPr>
              <a:t>Fashion-MNIST</a:t>
            </a:r>
            <a:r>
              <a:rPr lang="zh-CN" altLang="en-US" sz="2400" b="1" dirty="0">
                <a:solidFill>
                  <a:srgbClr val="0000FF"/>
                </a:solidFill>
                <a:latin typeface="微软雅黑" panose="020B0503020204020204" pitchFamily="34" charset="-122"/>
                <a:ea typeface="微软雅黑" panose="020B0503020204020204" pitchFamily="34" charset="-122"/>
              </a:rPr>
              <a:t>数据集（一个多类图像分类数据集</a:t>
            </a:r>
            <a:r>
              <a:rPr lang="zh-CN" altLang="en-US" sz="2400" b="1" dirty="0">
                <a:solidFill>
                  <a:srgbClr val="0000FF"/>
                </a:solidFill>
              </a:rPr>
              <a:t>）</a:t>
            </a:r>
            <a:endParaRPr kumimoji="1" lang="zh-CN" altLang="en-US" sz="2400" b="1" dirty="0">
              <a:solidFill>
                <a:srgbClr val="0000FF"/>
              </a:solidFill>
            </a:endParaRPr>
          </a:p>
        </p:txBody>
      </p:sp>
      <p:pic>
        <p:nvPicPr>
          <p:cNvPr id="2" name="图片 1"/>
          <p:cNvPicPr>
            <a:picLocks noChangeAspect="1"/>
          </p:cNvPicPr>
          <p:nvPr/>
        </p:nvPicPr>
        <p:blipFill>
          <a:blip r:embed="rId1"/>
          <a:stretch>
            <a:fillRect/>
          </a:stretch>
        </p:blipFill>
        <p:spPr>
          <a:xfrm>
            <a:off x="777846" y="1532754"/>
            <a:ext cx="8646375" cy="1105602"/>
          </a:xfrm>
          <a:prstGeom prst="rect">
            <a:avLst/>
          </a:prstGeom>
        </p:spPr>
      </p:pic>
      <p:sp>
        <p:nvSpPr>
          <p:cNvPr id="5" name="文本框 4"/>
          <p:cNvSpPr txBox="1"/>
          <p:nvPr/>
        </p:nvSpPr>
        <p:spPr>
          <a:xfrm>
            <a:off x="777846" y="2687721"/>
            <a:ext cx="8646375" cy="2127570"/>
          </a:xfrm>
          <a:prstGeom prst="rect">
            <a:avLst/>
          </a:prstGeom>
          <a:noFill/>
        </p:spPr>
        <p:txBody>
          <a:bodyPr wrap="square" rtlCol="0">
            <a:spAutoFit/>
          </a:bodyPr>
          <a:lstStyle/>
          <a:p>
            <a:pPr marL="285750" indent="-285750">
              <a:lnSpc>
                <a:spcPct val="150000"/>
              </a:lnSpc>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训练集：</a:t>
            </a:r>
            <a:r>
              <a:rPr lang="en-US" altLang="zh-CN" dirty="0">
                <a:latin typeface="微软雅黑" panose="020B0503020204020204" pitchFamily="34" charset="-122"/>
                <a:ea typeface="微软雅黑" panose="020B0503020204020204" pitchFamily="34" charset="-122"/>
              </a:rPr>
              <a:t>60,000</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测试集：</a:t>
            </a:r>
            <a:r>
              <a:rPr kumimoji="1" lang="en-US" altLang="zh-CN" dirty="0">
                <a:latin typeface="微软雅黑" panose="020B0503020204020204" pitchFamily="34" charset="-122"/>
                <a:ea typeface="微软雅黑" panose="020B0503020204020204" pitchFamily="34" charset="-122"/>
              </a:rPr>
              <a:t>10,000</a:t>
            </a:r>
            <a:endParaRPr kumimoji="1" lang="en-US" altLang="zh-CN" dirty="0">
              <a:latin typeface="微软雅黑" panose="020B0503020204020204" pitchFamily="34" charset="-122"/>
              <a:ea typeface="微软雅黑" panose="020B0503020204020204" pitchFamily="34" charset="-122"/>
            </a:endParaRPr>
          </a:p>
          <a:p>
            <a:pPr marL="285750" indent="-285750">
              <a:lnSpc>
                <a:spcPct val="150000"/>
              </a:lnSpc>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每个样本的数据格式为：</a:t>
            </a:r>
            <a:r>
              <a:rPr kumimoji="1" lang="en-US" altLang="zh-CN" dirty="0">
                <a:latin typeface="微软雅黑" panose="020B0503020204020204" pitchFamily="34" charset="-122"/>
                <a:ea typeface="微软雅黑" panose="020B0503020204020204" pitchFamily="34" charset="-122"/>
              </a:rPr>
              <a:t>28</a:t>
            </a: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28</a:t>
            </a: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sym typeface="Wingdings" panose="05000000000000000000" pitchFamily="2" charset="2"/>
              </a:rPr>
              <a:t>（高*宽*通道）</a:t>
            </a:r>
            <a:endParaRPr kumimoji="1"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285750" indent="-285750">
              <a:lnSpc>
                <a:spcPct val="150000"/>
              </a:lnSpc>
              <a:buClr>
                <a:srgbClr val="0000FF"/>
              </a:buClr>
              <a:buFont typeface="Wingdings" panose="05000000000000000000" pitchFamily="2" charset="2"/>
              <a:buChar char="n"/>
            </a:pPr>
            <a:r>
              <a:rPr kumimoji="1" lang="zh-CN" altLang="en-GB" dirty="0">
                <a:latin typeface="微软雅黑" panose="020B0503020204020204" pitchFamily="34" charset="-122"/>
                <a:ea typeface="微软雅黑" panose="020B0503020204020204" pitchFamily="34" charset="-122"/>
              </a:rPr>
              <a:t>类别</a:t>
            </a: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10</a:t>
            </a:r>
            <a:r>
              <a:rPr kumimoji="1" lang="zh-CN" altLang="en-US" dirty="0">
                <a:latin typeface="微软雅黑" panose="020B0503020204020204" pitchFamily="34" charset="-122"/>
                <a:ea typeface="微软雅黑" panose="020B0503020204020204" pitchFamily="34" charset="-122"/>
              </a:rPr>
              <a:t>类）：</a:t>
            </a:r>
            <a:r>
              <a:rPr kumimoji="1" lang="en-GB" altLang="zh-CN" dirty="0">
                <a:latin typeface="微软雅黑" panose="020B0503020204020204" pitchFamily="34" charset="-122"/>
                <a:ea typeface="微软雅黑" panose="020B0503020204020204" pitchFamily="34" charset="-122"/>
              </a:rPr>
              <a:t>dress</a:t>
            </a:r>
            <a:r>
              <a:rPr kumimoji="1" lang="zh-CN" altLang="en-GB"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连⾐裙）、</a:t>
            </a:r>
            <a:r>
              <a:rPr kumimoji="1" lang="en-GB" altLang="zh-CN" dirty="0">
                <a:latin typeface="微软雅黑" panose="020B0503020204020204" pitchFamily="34" charset="-122"/>
                <a:ea typeface="微软雅黑" panose="020B0503020204020204" pitchFamily="34" charset="-122"/>
              </a:rPr>
              <a:t>coat</a:t>
            </a:r>
            <a:r>
              <a:rPr kumimoji="1" lang="zh-CN" altLang="en-GB"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外套）、</a:t>
            </a:r>
            <a:r>
              <a:rPr kumimoji="1" lang="en-GB" altLang="zh-CN" dirty="0">
                <a:latin typeface="微软雅黑" panose="020B0503020204020204" pitchFamily="34" charset="-122"/>
                <a:ea typeface="微软雅黑" panose="020B0503020204020204" pitchFamily="34" charset="-122"/>
              </a:rPr>
              <a:t>sandal</a:t>
            </a:r>
            <a:r>
              <a:rPr kumimoji="1" lang="zh-CN" altLang="en-GB"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凉鞋）、</a:t>
            </a:r>
            <a:r>
              <a:rPr kumimoji="1" lang="en-GB" altLang="zh-CN" dirty="0">
                <a:latin typeface="微软雅黑" panose="020B0503020204020204" pitchFamily="34" charset="-122"/>
                <a:ea typeface="微软雅黑" panose="020B0503020204020204" pitchFamily="34" charset="-122"/>
              </a:rPr>
              <a:t>shirt</a:t>
            </a:r>
            <a:r>
              <a:rPr kumimoji="1" lang="zh-CN" altLang="en-GB"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衬衫）、</a:t>
            </a:r>
            <a:r>
              <a:rPr kumimoji="1" lang="en-GB" altLang="zh-CN" dirty="0">
                <a:latin typeface="微软雅黑" panose="020B0503020204020204" pitchFamily="34" charset="-122"/>
                <a:ea typeface="微软雅黑" panose="020B0503020204020204" pitchFamily="34" charset="-122"/>
              </a:rPr>
              <a:t>sneaker</a:t>
            </a:r>
            <a:r>
              <a:rPr kumimoji="1" lang="zh-CN" altLang="en-GB"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运动鞋）、</a:t>
            </a:r>
            <a:r>
              <a:rPr kumimoji="1" lang="en-GB" altLang="zh-CN" dirty="0">
                <a:latin typeface="微软雅黑" panose="020B0503020204020204" pitchFamily="34" charset="-122"/>
                <a:ea typeface="微软雅黑" panose="020B0503020204020204" pitchFamily="34" charset="-122"/>
              </a:rPr>
              <a:t>bag</a:t>
            </a:r>
            <a:r>
              <a:rPr kumimoji="1" lang="zh-CN" altLang="en-GB"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包）和</a:t>
            </a:r>
            <a:r>
              <a:rPr kumimoji="1" lang="en-GB" altLang="zh-CN" dirty="0">
                <a:latin typeface="微软雅黑" panose="020B0503020204020204" pitchFamily="34" charset="-122"/>
                <a:ea typeface="微软雅黑" panose="020B0503020204020204" pitchFamily="34" charset="-122"/>
              </a:rPr>
              <a:t>ankle boot</a:t>
            </a:r>
            <a:r>
              <a:rPr kumimoji="1" lang="zh-CN" altLang="en-GB"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短靴）</a:t>
            </a:r>
            <a:endParaRPr kumimoji="1" lang="zh-CN" altLang="en-US" dirty="0">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nvGraphicFramePr>
        <p:xfrm>
          <a:off x="777846" y="5529399"/>
          <a:ext cx="8996775" cy="822960"/>
        </p:xfrm>
        <a:graphic>
          <a:graphicData uri="http://schemas.openxmlformats.org/drawingml/2006/table">
            <a:tbl>
              <a:tblPr firstRow="1" bandRow="1">
                <a:tableStyleId>{5C22544A-7EE6-4342-B048-85BDC9FD1C3A}</a:tableStyleId>
              </a:tblPr>
              <a:tblGrid>
                <a:gridCol w="577988"/>
                <a:gridCol w="8418787"/>
              </a:tblGrid>
              <a:tr h="370840">
                <a:tc>
                  <a:txBody>
                    <a:bodyPr/>
                    <a:lstStyle/>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2</a:t>
                      </a:r>
                      <a:endParaRPr kumimoji="1" lang="en-GB"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GB" altLang="zh-CN" sz="1600" b="0" dirty="0">
                          <a:solidFill>
                            <a:sysClr val="windowText" lastClr="000000"/>
                          </a:solidFill>
                          <a:latin typeface="Times New Roman" panose="02020603050405020304" pitchFamily="18" charset="0"/>
                          <a:cs typeface="Times New Roman" panose="02020603050405020304" pitchFamily="18" charset="0"/>
                        </a:rPr>
                        <a:t>3</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import torch</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import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torchvision</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import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torchvision.transforms</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as transforms</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4" name="文本框 13"/>
          <p:cNvSpPr txBox="1"/>
          <p:nvPr/>
        </p:nvSpPr>
        <p:spPr>
          <a:xfrm>
            <a:off x="777846" y="4958438"/>
            <a:ext cx="2550698"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导入需要的包或模块</a:t>
            </a:r>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4.1 </a:t>
            </a:r>
            <a:r>
              <a:rPr lang="zh-CN" altLang="en-US" sz="2800" b="1" dirty="0">
                <a:solidFill>
                  <a:srgbClr val="000000"/>
                </a:solidFill>
                <a:latin typeface="微软雅黑" panose="020B0503020204020204" pitchFamily="34" charset="-122"/>
                <a:ea typeface="微软雅黑" panose="020B0503020204020204" pitchFamily="34" charset="-122"/>
              </a:rPr>
              <a:t>数据集介绍</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777845" y="3014195"/>
          <a:ext cx="9455671" cy="1066800"/>
        </p:xfrm>
        <a:graphic>
          <a:graphicData uri="http://schemas.openxmlformats.org/drawingml/2006/table">
            <a:tbl>
              <a:tblPr firstRow="1" bandRow="1">
                <a:tableStyleId>{5C22544A-7EE6-4342-B048-85BDC9FD1C3A}</a:tableStyleId>
              </a:tblPr>
              <a:tblGrid>
                <a:gridCol w="562224"/>
                <a:gridCol w="8893447"/>
              </a:tblGrid>
              <a:tr h="37084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0">
                        <a:defRPr/>
                      </a:pPr>
                      <a:r>
                        <a:rPr kumimoji="1" lang="en-GB" altLang="zh-CN" sz="1600" b="0" dirty="0" err="1">
                          <a:solidFill>
                            <a:schemeClr val="tx1"/>
                          </a:solidFill>
                          <a:latin typeface="Times New Roman" panose="02020603050405020304" pitchFamily="18" charset="0"/>
                          <a:cs typeface="Times New Roman" panose="02020603050405020304" pitchFamily="18" charset="0"/>
                        </a:rPr>
                        <a:t>mnist_train</a:t>
                      </a:r>
                      <a:r>
                        <a:rPr kumimoji="1" lang="en-GB" altLang="zh-CN" sz="1600" b="0" dirty="0">
                          <a:solidFill>
                            <a:schemeClr val="tx1"/>
                          </a:solidFill>
                          <a:latin typeface="Times New Roman" panose="02020603050405020304" pitchFamily="18" charset="0"/>
                          <a:cs typeface="Times New Roman" panose="02020603050405020304" pitchFamily="18" charset="0"/>
                        </a:rPr>
                        <a:t> = </a:t>
                      </a:r>
                      <a:r>
                        <a:rPr kumimoji="1" lang="en-GB" altLang="zh-CN" sz="1600" b="0" dirty="0" err="1">
                          <a:solidFill>
                            <a:schemeClr val="tx1"/>
                          </a:solidFill>
                          <a:latin typeface="Times New Roman" panose="02020603050405020304" pitchFamily="18" charset="0"/>
                          <a:cs typeface="Times New Roman" panose="02020603050405020304" pitchFamily="18" charset="0"/>
                        </a:rPr>
                        <a:t>torchvision.datasets.FashionMNIST</a:t>
                      </a:r>
                      <a:r>
                        <a:rPr kumimoji="1" lang="en-GB" altLang="zh-CN" sz="1600" b="0" dirty="0">
                          <a:solidFill>
                            <a:schemeClr val="tx1"/>
                          </a:solidFill>
                          <a:latin typeface="Times New Roman" panose="02020603050405020304" pitchFamily="18" charset="0"/>
                          <a:cs typeface="Times New Roman" panose="02020603050405020304" pitchFamily="18" charset="0"/>
                        </a:rPr>
                        <a:t>(root='~/Datasets/</a:t>
                      </a:r>
                      <a:r>
                        <a:rPr kumimoji="1" lang="en-GB" altLang="zh-CN" sz="1600" b="0" dirty="0" err="1">
                          <a:solidFill>
                            <a:schemeClr val="tx1"/>
                          </a:solidFill>
                          <a:latin typeface="Times New Roman" panose="02020603050405020304" pitchFamily="18" charset="0"/>
                          <a:cs typeface="Times New Roman" panose="02020603050405020304" pitchFamily="18" charset="0"/>
                        </a:rPr>
                        <a:t>FashionMNIST</a:t>
                      </a:r>
                      <a:r>
                        <a:rPr kumimoji="1" lang="en-GB" altLang="zh-CN" sz="1600" b="0" dirty="0">
                          <a:solidFill>
                            <a:schemeClr val="tx1"/>
                          </a:solidFill>
                          <a:latin typeface="Times New Roman" panose="02020603050405020304" pitchFamily="18" charset="0"/>
                          <a:cs typeface="Times New Roman" panose="02020603050405020304" pitchFamily="18" charset="0"/>
                        </a:rPr>
                        <a:t>', train=True, download=True, transform=</a:t>
                      </a:r>
                      <a:r>
                        <a:rPr kumimoji="1" lang="en-GB" altLang="zh-CN" sz="1600" b="0" dirty="0" err="1">
                          <a:solidFill>
                            <a:schemeClr val="tx1"/>
                          </a:solidFill>
                          <a:latin typeface="Times New Roman" panose="02020603050405020304" pitchFamily="18" charset="0"/>
                          <a:cs typeface="Times New Roman" panose="02020603050405020304" pitchFamily="18" charset="0"/>
                        </a:rPr>
                        <a:t>transforms.ToTensor</a:t>
                      </a:r>
                      <a:r>
                        <a:rPr kumimoji="1" lang="en-GB" altLang="zh-CN" sz="1600" b="0" dirty="0">
                          <a:solidFill>
                            <a:schemeClr val="tx1"/>
                          </a:solidFill>
                          <a:latin typeface="Times New Roman" panose="02020603050405020304" pitchFamily="18" charset="0"/>
                          <a:cs typeface="Times New Roman" panose="02020603050405020304" pitchFamily="18" charset="0"/>
                        </a:rPr>
                        <a:t>())</a:t>
                      </a:r>
                      <a:endParaRPr kumimoji="1" lang="en-GB" altLang="zh-CN" sz="1600" b="0" dirty="0">
                        <a:solidFill>
                          <a:schemeClr val="tx1"/>
                        </a:solidFill>
                        <a:latin typeface="Times New Roman" panose="02020603050405020304" pitchFamily="18" charset="0"/>
                        <a:cs typeface="Times New Roman" panose="02020603050405020304" pitchFamily="18" charset="0"/>
                      </a:endParaRPr>
                    </a:p>
                    <a:p>
                      <a:pPr lvl="0">
                        <a:defRPr/>
                      </a:pPr>
                      <a:r>
                        <a:rPr kumimoji="1" lang="en-GB" altLang="zh-CN" sz="1600" b="0" dirty="0" err="1">
                          <a:solidFill>
                            <a:schemeClr val="tx1"/>
                          </a:solidFill>
                          <a:latin typeface="Times New Roman" panose="02020603050405020304" pitchFamily="18" charset="0"/>
                          <a:cs typeface="Times New Roman" panose="02020603050405020304" pitchFamily="18" charset="0"/>
                        </a:rPr>
                        <a:t>mnist_test</a:t>
                      </a:r>
                      <a:r>
                        <a:rPr kumimoji="1" lang="en-GB" altLang="zh-CN" sz="1600" b="0" dirty="0">
                          <a:solidFill>
                            <a:schemeClr val="tx1"/>
                          </a:solidFill>
                          <a:latin typeface="Times New Roman" panose="02020603050405020304" pitchFamily="18" charset="0"/>
                          <a:cs typeface="Times New Roman" panose="02020603050405020304" pitchFamily="18" charset="0"/>
                        </a:rPr>
                        <a:t> = </a:t>
                      </a:r>
                      <a:r>
                        <a:rPr kumimoji="1" lang="en-GB" altLang="zh-CN" sz="1600" b="0" dirty="0" err="1">
                          <a:solidFill>
                            <a:schemeClr val="tx1"/>
                          </a:solidFill>
                          <a:latin typeface="Times New Roman" panose="02020603050405020304" pitchFamily="18" charset="0"/>
                          <a:cs typeface="Times New Roman" panose="02020603050405020304" pitchFamily="18" charset="0"/>
                        </a:rPr>
                        <a:t>torchvision.datasets.FashionMNIST</a:t>
                      </a:r>
                      <a:r>
                        <a:rPr kumimoji="1" lang="en-GB" altLang="zh-CN" sz="1600" b="0" dirty="0">
                          <a:solidFill>
                            <a:schemeClr val="tx1"/>
                          </a:solidFill>
                          <a:latin typeface="Times New Roman" panose="02020603050405020304" pitchFamily="18" charset="0"/>
                          <a:cs typeface="Times New Roman" panose="02020603050405020304" pitchFamily="18" charset="0"/>
                        </a:rPr>
                        <a:t>(root='~/Datasets/</a:t>
                      </a:r>
                      <a:r>
                        <a:rPr kumimoji="1" lang="en-GB" altLang="zh-CN" sz="1600" b="0" dirty="0" err="1">
                          <a:solidFill>
                            <a:schemeClr val="tx1"/>
                          </a:solidFill>
                          <a:latin typeface="Times New Roman" panose="02020603050405020304" pitchFamily="18" charset="0"/>
                          <a:cs typeface="Times New Roman" panose="02020603050405020304" pitchFamily="18" charset="0"/>
                        </a:rPr>
                        <a:t>FashionMNIST</a:t>
                      </a:r>
                      <a:r>
                        <a:rPr kumimoji="1" lang="en-GB" altLang="zh-CN" sz="1600" b="0" dirty="0">
                          <a:solidFill>
                            <a:schemeClr val="tx1"/>
                          </a:solidFill>
                          <a:latin typeface="Times New Roman" panose="02020603050405020304" pitchFamily="18" charset="0"/>
                          <a:cs typeface="Times New Roman" panose="02020603050405020304" pitchFamily="18" charset="0"/>
                        </a:rPr>
                        <a:t>', train=False, download=True, transform=</a:t>
                      </a:r>
                      <a:r>
                        <a:rPr kumimoji="1" lang="en-GB" altLang="zh-CN" sz="1600" b="0" dirty="0" err="1">
                          <a:solidFill>
                            <a:schemeClr val="tx1"/>
                          </a:solidFill>
                          <a:latin typeface="Times New Roman" panose="02020603050405020304" pitchFamily="18" charset="0"/>
                          <a:cs typeface="Times New Roman" panose="02020603050405020304" pitchFamily="18" charset="0"/>
                        </a:rPr>
                        <a:t>transforms.ToTensor</a:t>
                      </a:r>
                      <a:r>
                        <a:rPr kumimoji="1" lang="en-GB" altLang="zh-CN" sz="1600" b="0" dirty="0">
                          <a:solidFill>
                            <a:schemeClr val="tx1"/>
                          </a:solidFill>
                          <a:latin typeface="Times New Roman" panose="02020603050405020304" pitchFamily="18" charset="0"/>
                          <a:cs typeface="Times New Roman" panose="02020603050405020304" pitchFamily="18" charset="0"/>
                        </a:rPr>
                        <a:t>())</a:t>
                      </a:r>
                      <a:endParaRPr kumimoji="1" lang="en-GB" altLang="zh-C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sp>
        <p:nvSpPr>
          <p:cNvPr id="12" name="文本框 11"/>
          <p:cNvSpPr txBox="1"/>
          <p:nvPr/>
        </p:nvSpPr>
        <p:spPr>
          <a:xfrm>
            <a:off x="777845" y="939907"/>
            <a:ext cx="9330824" cy="461665"/>
          </a:xfrm>
          <a:prstGeom prst="rect">
            <a:avLst/>
          </a:prstGeom>
          <a:noFill/>
        </p:spPr>
        <p:txBody>
          <a:bodyPr wrap="none" rtlCol="0">
            <a:spAutoFit/>
          </a:bodyPr>
          <a:lstStyle/>
          <a:p>
            <a:r>
              <a:rPr kumimoji="1" lang="zh-CN" altLang="en-US" sz="2400" b="1" dirty="0">
                <a:solidFill>
                  <a:srgbClr val="0000FF"/>
                </a:solidFill>
                <a:latin typeface="微软雅黑" panose="020B0503020204020204" pitchFamily="34" charset="-122"/>
                <a:ea typeface="微软雅黑" panose="020B0503020204020204" pitchFamily="34" charset="-122"/>
              </a:rPr>
              <a:t>加载</a:t>
            </a:r>
            <a:r>
              <a:rPr lang="en-GB" altLang="zh-CN" sz="2400" b="1" dirty="0">
                <a:solidFill>
                  <a:srgbClr val="0000FF"/>
                </a:solidFill>
                <a:latin typeface="微软雅黑" panose="020B0503020204020204" pitchFamily="34" charset="-122"/>
                <a:ea typeface="微软雅黑" panose="020B0503020204020204" pitchFamily="34" charset="-122"/>
              </a:rPr>
              <a:t>Fashion-MNIST</a:t>
            </a:r>
            <a:r>
              <a:rPr kumimoji="1" lang="zh-CN" altLang="en-US" sz="2400" b="1" dirty="0">
                <a:solidFill>
                  <a:srgbClr val="0000FF"/>
                </a:solidFill>
                <a:latin typeface="微软雅黑" panose="020B0503020204020204" pitchFamily="34" charset="-122"/>
                <a:ea typeface="微软雅黑" panose="020B0503020204020204" pitchFamily="34" charset="-122"/>
              </a:rPr>
              <a:t>数据集（采用已经划分好的训练集和测试集）</a:t>
            </a:r>
            <a:endParaRPr kumimoji="1" lang="zh-CN" altLang="en-US" sz="24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3" name="文本框 12"/>
              <p:cNvSpPr txBox="1"/>
              <p:nvPr/>
            </p:nvSpPr>
            <p:spPr>
              <a:xfrm>
                <a:off x="777845" y="1515717"/>
                <a:ext cx="8996775" cy="1200329"/>
              </a:xfrm>
              <a:prstGeom prst="rect">
                <a:avLst/>
              </a:prstGeom>
              <a:noFill/>
            </p:spPr>
            <p:txBody>
              <a:bodyPr wrap="square" rtlCol="0">
                <a:spAutoFit/>
              </a:bodyPr>
              <a:lstStyle/>
              <a:p>
                <a:pPr marL="285750" indent="-285750">
                  <a:buClr>
                    <a:srgbClr val="0000FF"/>
                  </a:buClr>
                  <a:buFont typeface="Wingdings" panose="05000000000000000000" pitchFamily="2" charset="2"/>
                  <a:buChar char="n"/>
                </a:pPr>
                <a:r>
                  <a:rPr kumimoji="1" lang="zh-CN" altLang="en-US" dirty="0">
                    <a:latin typeface="微软雅黑" panose="020B0503020204020204" pitchFamily="34" charset="-122"/>
                    <a:ea typeface="微软雅黑" panose="020B0503020204020204" pitchFamily="34" charset="-122"/>
                  </a:rPr>
                  <a:t>指定参数 </a:t>
                </a:r>
                <a14:m>
                  <m:oMath xmlns:m="http://schemas.openxmlformats.org/officeDocument/2006/math">
                    <m:r>
                      <a:rPr lang="en-GB" altLang="zh-CN" b="1" i="0" dirty="0" smtClean="0">
                        <a:solidFill>
                          <a:srgbClr val="FF0000"/>
                        </a:solidFill>
                        <a:latin typeface="Cambria Math" panose="02040503050406030204" pitchFamily="18" charset="0"/>
                        <a:ea typeface="微软雅黑" panose="020B0503020204020204" pitchFamily="34" charset="-122"/>
                      </a:rPr>
                      <m:t>𝐭𝐫𝐚𝐧𝐬𝐟𝐨𝐫𝐦</m:t>
                    </m:r>
                    <m:r>
                      <a:rPr lang="en-GB" altLang="zh-CN" b="1" i="0" dirty="0" smtClean="0">
                        <a:solidFill>
                          <a:srgbClr val="FF0000"/>
                        </a:solidFill>
                        <a:latin typeface="Cambria Math" panose="02040503050406030204" pitchFamily="18" charset="0"/>
                        <a:ea typeface="微软雅黑" panose="020B0503020204020204" pitchFamily="34" charset="-122"/>
                      </a:rPr>
                      <m:t> = </m:t>
                    </m:r>
                    <m:r>
                      <a:rPr lang="en-GB" altLang="zh-CN" b="1" i="0" dirty="0" err="1">
                        <a:solidFill>
                          <a:srgbClr val="FF0000"/>
                        </a:solidFill>
                        <a:latin typeface="Cambria Math" panose="02040503050406030204" pitchFamily="18" charset="0"/>
                        <a:ea typeface="微软雅黑" panose="020B0503020204020204" pitchFamily="34" charset="-122"/>
                      </a:rPr>
                      <m:t>𝐭𝐫𝐚𝐧𝐬𝐟𝐨𝐫𝐦𝐬</m:t>
                    </m:r>
                    <m:r>
                      <a:rPr lang="en-GB" altLang="zh-CN" b="1" i="0" dirty="0" err="1">
                        <a:solidFill>
                          <a:srgbClr val="FF0000"/>
                        </a:solidFill>
                        <a:latin typeface="Cambria Math" panose="02040503050406030204" pitchFamily="18" charset="0"/>
                        <a:ea typeface="微软雅黑" panose="020B0503020204020204" pitchFamily="34" charset="-122"/>
                      </a:rPr>
                      <m:t>.</m:t>
                    </m:r>
                    <m:r>
                      <a:rPr lang="en-GB" altLang="zh-CN" b="1" i="0" dirty="0" err="1">
                        <a:solidFill>
                          <a:srgbClr val="FF0000"/>
                        </a:solidFill>
                        <a:latin typeface="Cambria Math" panose="02040503050406030204" pitchFamily="18" charset="0"/>
                        <a:ea typeface="微软雅黑" panose="020B0503020204020204" pitchFamily="34" charset="-122"/>
                      </a:rPr>
                      <m:t>𝐓𝐨𝐓𝐞𝐧𝐬𝐨𝐫</m:t>
                    </m:r>
                    <m:r>
                      <a:rPr lang="en-GB" altLang="zh-CN" b="1" i="0" dirty="0">
                        <a:solidFill>
                          <a:srgbClr val="FF0000"/>
                        </a:solidFill>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，将所有数据转换为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𝐓𝐞𝐧𝐬𝐨𝐫</m:t>
                    </m:r>
                  </m:oMath>
                </a14:m>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
                </a:r>
                <a:r>
                  <a:rPr lang="en-GB" altLang="zh-CN" b="1" dirty="0">
                    <a:solidFill>
                      <a:schemeClr val="accent2">
                        <a:lumMod val="75000"/>
                      </a:schemeClr>
                    </a:solidFill>
                    <a:latin typeface="微软雅黑" panose="020B0503020204020204" pitchFamily="34" charset="-122"/>
                    <a:ea typeface="微软雅黑" panose="020B0503020204020204" pitchFamily="34" charset="-122"/>
                  </a:rPr>
                  <a:t> </a:t>
                </a:r>
                <a14:m>
                  <m:oMath xmlns:m="http://schemas.openxmlformats.org/officeDocument/2006/math">
                    <m:r>
                      <a:rPr lang="en-GB" altLang="zh-CN" b="1" i="0" dirty="0" smtClean="0">
                        <a:solidFill>
                          <a:srgbClr val="FF0000"/>
                        </a:solidFill>
                        <a:latin typeface="Cambria Math" panose="02040503050406030204" pitchFamily="18" charset="0"/>
                        <a:ea typeface="微软雅黑" panose="020B0503020204020204" pitchFamily="34" charset="-122"/>
                      </a:rPr>
                      <m:t>𝐭𝐫𝐚𝐧𝐬𝐟𝐨𝐫𝐦𝐬</m:t>
                    </m:r>
                    <m:r>
                      <a:rPr lang="en-GB" altLang="zh-CN" b="1" i="0" dirty="0" smtClean="0">
                        <a:solidFill>
                          <a:srgbClr val="FF0000"/>
                        </a:solidFill>
                        <a:latin typeface="Cambria Math" panose="02040503050406030204" pitchFamily="18" charset="0"/>
                        <a:ea typeface="微软雅黑" panose="020B0503020204020204" pitchFamily="34" charset="-122"/>
                      </a:rPr>
                      <m:t>.</m:t>
                    </m:r>
                    <m:r>
                      <a:rPr lang="en-GB" altLang="zh-CN" b="1" i="0" dirty="0" smtClean="0">
                        <a:solidFill>
                          <a:srgbClr val="FF0000"/>
                        </a:solidFill>
                        <a:latin typeface="Cambria Math" panose="02040503050406030204" pitchFamily="18" charset="0"/>
                        <a:ea typeface="微软雅黑" panose="020B0503020204020204" pitchFamily="34" charset="-122"/>
                      </a:rPr>
                      <m:t>𝐓𝐨𝐓𝐞𝐧𝐬𝐨𝐫</m:t>
                    </m:r>
                    <m:r>
                      <a:rPr lang="en-US" altLang="zh-CN" b="1" i="0" dirty="0" smtClean="0">
                        <a:solidFill>
                          <a:srgbClr val="FF0000"/>
                        </a:solidFill>
                        <a:latin typeface="Cambria Math" panose="02040503050406030204" pitchFamily="18" charset="0"/>
                        <a:ea typeface="微软雅黑" panose="020B0503020204020204" pitchFamily="34" charset="-122"/>
                      </a:rPr>
                      <m:t>()</m:t>
                    </m:r>
                  </m:oMath>
                </a14:m>
                <a:r>
                  <a:rPr lang="zh-CN" altLang="en-GB" dirty="0">
                    <a:latin typeface="微软雅黑" panose="020B0503020204020204" pitchFamily="34" charset="-122"/>
                    <a:ea typeface="微软雅黑" panose="020B0503020204020204" pitchFamily="34" charset="-122"/>
                  </a:rPr>
                  <a:t> 可以</a:t>
                </a:r>
                <a:r>
                  <a:rPr lang="zh-CN" altLang="en-US" dirty="0">
                    <a:latin typeface="微软雅黑" panose="020B0503020204020204" pitchFamily="34" charset="-122"/>
                    <a:ea typeface="微软雅黑" panose="020B0503020204020204" pitchFamily="34" charset="-122"/>
                  </a:rPr>
                  <a:t>将将尺寸为 </a:t>
                </a:r>
                <a14:m>
                  <m:oMath xmlns:m="http://schemas.openxmlformats.org/officeDocument/2006/math">
                    <m:r>
                      <a:rPr lang="en-US" altLang="zh-CN" i="1" dirty="0" smtClean="0">
                        <a:solidFill>
                          <a:schemeClr val="tx1"/>
                        </a:solidFill>
                        <a:latin typeface="Cambria Math" panose="02040503050406030204" pitchFamily="18" charset="0"/>
                        <a:ea typeface="微软雅黑" panose="020B0503020204020204" pitchFamily="34" charset="-122"/>
                      </a:rPr>
                      <m:t>(</m:t>
                    </m:r>
                    <m:r>
                      <a:rPr lang="en-GB" altLang="zh-CN" i="1" dirty="0">
                        <a:solidFill>
                          <a:schemeClr val="tx1"/>
                        </a:solidFill>
                        <a:latin typeface="Cambria Math" panose="02040503050406030204" pitchFamily="18" charset="0"/>
                        <a:ea typeface="微软雅黑" panose="020B0503020204020204" pitchFamily="34" charset="-122"/>
                      </a:rPr>
                      <m:t>𝐻</m:t>
                    </m:r>
                    <m:r>
                      <a:rPr lang="en-GB" altLang="zh-CN" i="1" dirty="0">
                        <a:solidFill>
                          <a:schemeClr val="tx1"/>
                        </a:solidFill>
                        <a:latin typeface="Cambria Math" panose="02040503050406030204" pitchFamily="18" charset="0"/>
                        <a:ea typeface="微软雅黑" panose="020B0503020204020204" pitchFamily="34" charset="-122"/>
                      </a:rPr>
                      <m:t> × </m:t>
                    </m:r>
                    <m:r>
                      <a:rPr lang="en-GB" altLang="zh-CN" i="1" dirty="0">
                        <a:solidFill>
                          <a:schemeClr val="tx1"/>
                        </a:solidFill>
                        <a:latin typeface="Cambria Math" panose="02040503050406030204" pitchFamily="18" charset="0"/>
                        <a:ea typeface="微软雅黑" panose="020B0503020204020204" pitchFamily="34" charset="-122"/>
                      </a:rPr>
                      <m:t>𝑊</m:t>
                    </m:r>
                    <m:r>
                      <a:rPr lang="en-GB" altLang="zh-CN" i="1" dirty="0">
                        <a:solidFill>
                          <a:schemeClr val="tx1"/>
                        </a:solidFill>
                        <a:latin typeface="Cambria Math" panose="02040503050406030204" pitchFamily="18" charset="0"/>
                        <a:ea typeface="微软雅黑" panose="020B0503020204020204" pitchFamily="34" charset="-122"/>
                      </a:rPr>
                      <m:t> × </m:t>
                    </m:r>
                    <m:r>
                      <a:rPr lang="en-GB" altLang="zh-CN" i="1" dirty="0">
                        <a:solidFill>
                          <a:schemeClr val="tx1"/>
                        </a:solidFill>
                        <a:latin typeface="Cambria Math" panose="02040503050406030204" pitchFamily="18" charset="0"/>
                        <a:ea typeface="微软雅黑" panose="020B0503020204020204" pitchFamily="34" charset="-122"/>
                      </a:rPr>
                      <m:t>𝐶</m:t>
                    </m:r>
                    <m:r>
                      <a:rPr lang="en-GB" altLang="zh-CN" i="1" dirty="0">
                        <a:solidFill>
                          <a:schemeClr val="tx1"/>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且数据位于</a:t>
                </a:r>
                <a:r>
                  <a:rPr lang="en-US" altLang="zh-CN" dirty="0">
                    <a:latin typeface="微软雅黑" panose="020B0503020204020204" pitchFamily="34" charset="-122"/>
                    <a:ea typeface="微软雅黑" panose="020B0503020204020204" pitchFamily="34" charset="-122"/>
                  </a:rPr>
                  <a:t>[0, 255]</a:t>
                </a:r>
                <a:r>
                  <a:rPr lang="zh-CN" altLang="en-US" dirty="0">
                    <a:latin typeface="微软雅黑" panose="020B0503020204020204" pitchFamily="34" charset="-122"/>
                    <a:ea typeface="微软雅黑" panose="020B0503020204020204" pitchFamily="34" charset="-122"/>
                  </a:rPr>
                  <a:t>的</a:t>
                </a:r>
                <a:r>
                  <a:rPr lang="en-GB" altLang="zh-CN" dirty="0">
                    <a:latin typeface="微软雅黑" panose="020B0503020204020204" pitchFamily="34" charset="-122"/>
                    <a:ea typeface="微软雅黑" panose="020B0503020204020204" pitchFamily="34" charset="-122"/>
                  </a:rPr>
                  <a:t>PIL</a:t>
                </a:r>
                <a:r>
                  <a:rPr lang="zh-CN" altLang="en-US" dirty="0">
                    <a:latin typeface="微软雅黑" panose="020B0503020204020204" pitchFamily="34" charset="-122"/>
                    <a:ea typeface="微软雅黑" panose="020B0503020204020204" pitchFamily="34" charset="-122"/>
                  </a:rPr>
                  <a:t>图片或者数据类型为</a:t>
                </a:r>
                <a14:m>
                  <m:oMath xmlns:m="http://schemas.openxmlformats.org/officeDocument/2006/math">
                    <m:r>
                      <a:rPr lang="en-US" altLang="zh-CN" b="0" i="0" dirty="0" smtClean="0">
                        <a:solidFill>
                          <a:srgbClr val="FF0000"/>
                        </a:solidFill>
                        <a:latin typeface="Cambria Math" panose="02040503050406030204" pitchFamily="18" charset="0"/>
                        <a:ea typeface="微软雅黑" panose="020B0503020204020204" pitchFamily="34" charset="-122"/>
                      </a:rPr>
                      <m:t> </m:t>
                    </m:r>
                    <m:r>
                      <a:rPr lang="en-GB" altLang="zh-CN" b="1" i="0" dirty="0" smtClean="0">
                        <a:solidFill>
                          <a:srgbClr val="FF0000"/>
                        </a:solidFill>
                        <a:latin typeface="Cambria Math" panose="02040503050406030204" pitchFamily="18" charset="0"/>
                        <a:ea typeface="微软雅黑" panose="020B0503020204020204" pitchFamily="34" charset="-122"/>
                      </a:rPr>
                      <m:t>𝐧𝐩</m:t>
                    </m:r>
                    <m:r>
                      <a:rPr lang="en-GB" altLang="zh-CN" b="1" i="0" dirty="0" smtClean="0">
                        <a:solidFill>
                          <a:srgbClr val="FF0000"/>
                        </a:solidFill>
                        <a:latin typeface="Cambria Math" panose="02040503050406030204" pitchFamily="18" charset="0"/>
                        <a:ea typeface="微软雅黑" panose="020B0503020204020204" pitchFamily="34" charset="-122"/>
                      </a:rPr>
                      <m:t>.</m:t>
                    </m:r>
                    <m:r>
                      <a:rPr lang="en-GB" altLang="zh-CN" b="1" i="0" dirty="0" smtClean="0">
                        <a:solidFill>
                          <a:srgbClr val="FF0000"/>
                        </a:solidFill>
                        <a:latin typeface="Cambria Math" panose="02040503050406030204" pitchFamily="18" charset="0"/>
                        <a:ea typeface="微软雅黑" panose="020B0503020204020204" pitchFamily="34" charset="-122"/>
                      </a:rPr>
                      <m:t>𝐮𝐢𝐧𝐭𝟖</m:t>
                    </m:r>
                  </m:oMath>
                </a14:m>
                <a:r>
                  <a:rPr lang="zh-CN" altLang="en-US" dirty="0">
                    <a:latin typeface="微软雅黑" panose="020B0503020204020204" pitchFamily="34" charset="-122"/>
                    <a:ea typeface="微软雅黑" panose="020B0503020204020204" pitchFamily="34" charset="-122"/>
                  </a:rPr>
                  <a:t> 的</a:t>
                </a:r>
                <a:r>
                  <a:rPr lang="en-GB" altLang="zh-CN" dirty="0">
                    <a:latin typeface="微软雅黑" panose="020B0503020204020204" pitchFamily="34" charset="-122"/>
                    <a:ea typeface="微软雅黑" panose="020B0503020204020204" pitchFamily="34" charset="-122"/>
                  </a:rPr>
                  <a:t>NumPy</a:t>
                </a:r>
                <a:r>
                  <a:rPr lang="zh-CN" altLang="en-US" dirty="0">
                    <a:latin typeface="微软雅黑" panose="020B0503020204020204" pitchFamily="34" charset="-122"/>
                    <a:ea typeface="微软雅黑" panose="020B0503020204020204" pitchFamily="34" charset="-122"/>
                  </a:rPr>
                  <a:t>数组转换为尺寸为</a:t>
                </a:r>
                <a14:m>
                  <m:oMath xmlns:m="http://schemas.openxmlformats.org/officeDocument/2006/math">
                    <m:r>
                      <a:rPr lang="en-US" altLang="zh-CN" i="1" dirty="0" smtClean="0">
                        <a:solidFill>
                          <a:schemeClr val="tx1"/>
                        </a:solidFill>
                        <a:latin typeface="Cambria Math" panose="02040503050406030204" pitchFamily="18" charset="0"/>
                        <a:ea typeface="微软雅黑" panose="020B0503020204020204" pitchFamily="34" charset="-122"/>
                      </a:rPr>
                      <m:t>(</m:t>
                    </m:r>
                    <m:r>
                      <a:rPr lang="en-GB" altLang="zh-CN" i="1" dirty="0">
                        <a:solidFill>
                          <a:schemeClr val="tx1"/>
                        </a:solidFill>
                        <a:latin typeface="Cambria Math" panose="02040503050406030204" pitchFamily="18" charset="0"/>
                        <a:ea typeface="微软雅黑" panose="020B0503020204020204" pitchFamily="34" charset="-122"/>
                      </a:rPr>
                      <m:t>𝐶</m:t>
                    </m:r>
                    <m:r>
                      <a:rPr lang="en-GB" altLang="zh-CN" i="1" dirty="0">
                        <a:solidFill>
                          <a:schemeClr val="tx1"/>
                        </a:solidFill>
                        <a:latin typeface="Cambria Math" panose="02040503050406030204" pitchFamily="18" charset="0"/>
                        <a:ea typeface="微软雅黑" panose="020B0503020204020204" pitchFamily="34" charset="-122"/>
                      </a:rPr>
                      <m:t> × </m:t>
                    </m:r>
                    <m:r>
                      <a:rPr lang="en-GB" altLang="zh-CN" i="1" dirty="0">
                        <a:solidFill>
                          <a:schemeClr val="tx1"/>
                        </a:solidFill>
                        <a:latin typeface="Cambria Math" panose="02040503050406030204" pitchFamily="18" charset="0"/>
                        <a:ea typeface="微软雅黑" panose="020B0503020204020204" pitchFamily="34" charset="-122"/>
                      </a:rPr>
                      <m:t>𝐻</m:t>
                    </m:r>
                    <m:r>
                      <a:rPr lang="en-GB" altLang="zh-CN" i="1" dirty="0">
                        <a:solidFill>
                          <a:schemeClr val="tx1"/>
                        </a:solidFill>
                        <a:latin typeface="Cambria Math" panose="02040503050406030204" pitchFamily="18" charset="0"/>
                        <a:ea typeface="微软雅黑" panose="020B0503020204020204" pitchFamily="34" charset="-122"/>
                      </a:rPr>
                      <m:t> × </m:t>
                    </m:r>
                    <m:r>
                      <a:rPr lang="en-GB" altLang="zh-CN" i="1" dirty="0">
                        <a:solidFill>
                          <a:schemeClr val="tx1"/>
                        </a:solidFill>
                        <a:latin typeface="Cambria Math" panose="02040503050406030204" pitchFamily="18" charset="0"/>
                        <a:ea typeface="微软雅黑" panose="020B0503020204020204" pitchFamily="34" charset="-122"/>
                      </a:rPr>
                      <m:t>𝑊</m:t>
                    </m:r>
                    <m:r>
                      <a:rPr lang="en-GB" altLang="zh-CN" i="1" dirty="0">
                        <a:solidFill>
                          <a:schemeClr val="tx1"/>
                        </a:solidFill>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且数据类型为 </a:t>
                </a:r>
                <a14:m>
                  <m:oMath xmlns:m="http://schemas.openxmlformats.org/officeDocument/2006/math">
                    <m:r>
                      <a:rPr lang="en-GB" altLang="zh-CN" b="1" i="0" dirty="0" smtClean="0">
                        <a:solidFill>
                          <a:srgbClr val="FF0000"/>
                        </a:solidFill>
                        <a:latin typeface="Cambria Math" panose="02040503050406030204" pitchFamily="18" charset="0"/>
                        <a:ea typeface="微软雅黑" panose="020B0503020204020204" pitchFamily="34" charset="-122"/>
                      </a:rPr>
                      <m:t>𝐭𝐨𝐫𝐜𝐡</m:t>
                    </m:r>
                    <m:r>
                      <a:rPr lang="en-GB" altLang="zh-CN" b="1" i="0" dirty="0" smtClean="0">
                        <a:solidFill>
                          <a:srgbClr val="FF0000"/>
                        </a:solidFill>
                        <a:latin typeface="Cambria Math" panose="02040503050406030204" pitchFamily="18" charset="0"/>
                        <a:ea typeface="微软雅黑" panose="020B0503020204020204" pitchFamily="34" charset="-122"/>
                      </a:rPr>
                      <m:t>.</m:t>
                    </m:r>
                    <m:r>
                      <a:rPr lang="en-GB" altLang="zh-CN" b="1" i="0" dirty="0" smtClean="0">
                        <a:solidFill>
                          <a:srgbClr val="FF0000"/>
                        </a:solidFill>
                        <a:latin typeface="Cambria Math" panose="02040503050406030204" pitchFamily="18" charset="0"/>
                        <a:ea typeface="微软雅黑" panose="020B0503020204020204" pitchFamily="34" charset="-122"/>
                      </a:rPr>
                      <m:t>𝐟𝐥𝐨𝐚𝐭𝟑𝟐</m:t>
                    </m:r>
                  </m:oMath>
                </a14:m>
                <a:r>
                  <a:rPr lang="zh-CN" altLang="en-US" dirty="0">
                    <a:latin typeface="微软雅黑" panose="020B0503020204020204" pitchFamily="34" charset="-122"/>
                    <a:ea typeface="微软雅黑" panose="020B0503020204020204" pitchFamily="34" charset="-122"/>
                  </a:rPr>
                  <a:t> 且位于</a:t>
                </a:r>
                <a:r>
                  <a:rPr lang="en-US" altLang="zh-CN" dirty="0">
                    <a:latin typeface="微软雅黑" panose="020B0503020204020204" pitchFamily="34" charset="-122"/>
                    <a:ea typeface="微软雅黑" panose="020B0503020204020204" pitchFamily="34" charset="-122"/>
                  </a:rPr>
                  <a:t>[0.0, 1.0]</a:t>
                </a:r>
                <a:r>
                  <a:rPr lang="zh-CN" altLang="en-US" dirty="0">
                    <a:latin typeface="微软雅黑" panose="020B0503020204020204" pitchFamily="34" charset="-122"/>
                    <a:ea typeface="微软雅黑" panose="020B0503020204020204" pitchFamily="34" charset="-122"/>
                  </a:rPr>
                  <a:t>的</a:t>
                </a:r>
                <a14:m>
                  <m:oMath xmlns:m="http://schemas.openxmlformats.org/officeDocument/2006/math">
                    <m:r>
                      <a:rPr lang="en-US" altLang="zh-CN" b="0" i="0" dirty="0" smtClean="0">
                        <a:solidFill>
                          <a:srgbClr val="FF0000"/>
                        </a:solidFill>
                        <a:latin typeface="Cambria Math" panose="02040503050406030204" pitchFamily="18" charset="0"/>
                        <a:ea typeface="微软雅黑" panose="020B0503020204020204" pitchFamily="34" charset="-122"/>
                      </a:rPr>
                      <m:t> </m:t>
                    </m:r>
                    <m:r>
                      <a:rPr lang="en-GB" altLang="zh-CN" b="1" i="0" dirty="0" smtClean="0">
                        <a:solidFill>
                          <a:srgbClr val="FF0000"/>
                        </a:solidFill>
                        <a:latin typeface="Cambria Math" panose="02040503050406030204" pitchFamily="18" charset="0"/>
                        <a:ea typeface="微软雅黑" panose="020B0503020204020204" pitchFamily="34" charset="-122"/>
                      </a:rPr>
                      <m:t>𝐓𝐞𝐧𝐬𝐨𝐫</m:t>
                    </m:r>
                  </m:oMath>
                </a14:m>
                <a:r>
                  <a:rPr lang="zh-CN" altLang="en-GB" dirty="0">
                    <a:latin typeface="微软雅黑" panose="020B0503020204020204" pitchFamily="34" charset="-122"/>
                    <a:ea typeface="微软雅黑" panose="020B0503020204020204" pitchFamily="34" charset="-122"/>
                  </a:rPr>
                  <a:t>。</a:t>
                </a:r>
                <a:endParaRPr kumimoji="1" lang="en-US" altLang="zh-CN" b="1" dirty="0">
                  <a:latin typeface="微软雅黑" panose="020B0503020204020204" pitchFamily="34" charset="-122"/>
                  <a:ea typeface="微软雅黑" panose="020B0503020204020204" pitchFamily="3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777845" y="1515717"/>
                <a:ext cx="8996775" cy="1200329"/>
              </a:xfrm>
              <a:prstGeom prst="rect">
                <a:avLst/>
              </a:prstGeom>
              <a:blipFill rotWithShape="1">
                <a:blip r:embed="rId1"/>
                <a:stretch>
                  <a:fillRect l="-7" t="-51" r="1" b="13"/>
                </a:stretch>
              </a:blipFill>
            </p:spPr>
            <p:txBody>
              <a:bodyPr/>
              <a:lstStyle/>
              <a:p>
                <a:r>
                  <a:rPr lang="zh-CN" altLang="en-US">
                    <a:noFill/>
                  </a:rPr>
                  <a:t> </a:t>
                </a:r>
              </a:p>
            </p:txBody>
          </p:sp>
        </mc:Fallback>
      </mc:AlternateContent>
      <p:graphicFrame>
        <p:nvGraphicFramePr>
          <p:cNvPr id="10" name="表格 9"/>
          <p:cNvGraphicFramePr>
            <a:graphicFrameLocks noGrp="1"/>
          </p:cNvGraphicFramePr>
          <p:nvPr/>
        </p:nvGraphicFramePr>
        <p:xfrm>
          <a:off x="777845" y="4985665"/>
          <a:ext cx="9455670" cy="1310640"/>
        </p:xfrm>
        <a:graphic>
          <a:graphicData uri="http://schemas.openxmlformats.org/drawingml/2006/table">
            <a:tbl>
              <a:tblPr firstRow="1" bandRow="1">
                <a:tableStyleId>{5C22544A-7EE6-4342-B048-85BDC9FD1C3A}</a:tableStyleId>
              </a:tblPr>
              <a:tblGrid>
                <a:gridCol w="655707"/>
                <a:gridCol w="8799963"/>
              </a:tblGrid>
              <a:tr h="0">
                <a:tc>
                  <a:txBody>
                    <a:bodyPr/>
                    <a:lstStyle/>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1</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2</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3</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4</a:t>
                      </a:r>
                      <a:endParaRPr kumimoji="1" lang="en-US" altLang="zh-CN" sz="1600" b="0" dirty="0">
                        <a:solidFill>
                          <a:sysClr val="windowText" lastClr="000000"/>
                        </a:solidFill>
                        <a:latin typeface="Times New Roman" panose="02020603050405020304" pitchFamily="18" charset="0"/>
                        <a:cs typeface="Times New Roman" panose="02020603050405020304" pitchFamily="18" charset="0"/>
                      </a:endParaRPr>
                    </a:p>
                    <a:p>
                      <a:r>
                        <a:rPr kumimoji="1" lang="en-US" altLang="zh-CN" sz="1600" b="0" dirty="0">
                          <a:solidFill>
                            <a:sysClr val="windowText" lastClr="000000"/>
                          </a:solidFill>
                          <a:latin typeface="Times New Roman" panose="02020603050405020304" pitchFamily="18" charset="0"/>
                          <a:cs typeface="Times New Roman" panose="02020603050405020304" pitchFamily="18" charset="0"/>
                        </a:rPr>
                        <a:t>5</a:t>
                      </a:r>
                      <a:endParaRPr lang="zh-CN" altLang="en-US" sz="1600" b="0" dirty="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batch_size</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GB" altLang="zh-CN" sz="1600" b="0" i="0" kern="1200" dirty="0">
                          <a:solidFill>
                            <a:srgbClr val="FF0000"/>
                          </a:solidFill>
                          <a:effectLst/>
                          <a:latin typeface="Times New Roman" panose="02020603050405020304" pitchFamily="18" charset="0"/>
                          <a:ea typeface="+mn-ea"/>
                          <a:cs typeface="Times New Roman" panose="02020603050405020304" pitchFamily="18" charset="0"/>
                        </a:rPr>
                        <a:t>256</a:t>
                      </a:r>
                      <a:endParaRPr lang="en-GB" altLang="zh-CN" sz="1600" b="0" i="0" kern="1200" dirty="0">
                        <a:solidFill>
                          <a:srgbClr val="FF0000"/>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train_iter</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torch.utils.data.DataLoader</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mnist_train</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batch_size</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batch_size</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shuffle=</a:t>
                      </a:r>
                      <a:r>
                        <a:rPr lang="en-GB" altLang="zh-CN" sz="1600" b="0" i="0" kern="1200" dirty="0">
                          <a:solidFill>
                            <a:srgbClr val="FF0000"/>
                          </a:solidFill>
                          <a:effectLst/>
                          <a:latin typeface="Times New Roman" panose="02020603050405020304" pitchFamily="18" charset="0"/>
                          <a:ea typeface="+mn-ea"/>
                          <a:cs typeface="Times New Roman" panose="02020603050405020304" pitchFamily="18" charset="0"/>
                        </a:rPr>
                        <a:t>True</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zh-CN" alt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num_workers</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num_workers</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test_iter</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torch.utils.data.DataLoader</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mnist_test</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batch_size</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batch_size</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shuffle=</a:t>
                      </a:r>
                      <a:r>
                        <a:rPr lang="en-GB" altLang="zh-CN" sz="1600" b="0" i="0" kern="1200" dirty="0">
                          <a:solidFill>
                            <a:srgbClr val="FF0000"/>
                          </a:solidFill>
                          <a:effectLst/>
                          <a:latin typeface="Times New Roman" panose="02020603050405020304" pitchFamily="18" charset="0"/>
                          <a:ea typeface="+mn-ea"/>
                          <a:cs typeface="Times New Roman" panose="02020603050405020304" pitchFamily="18" charset="0"/>
                        </a:rPr>
                        <a:t>False</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num_workers</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altLang="zh-CN" sz="1600" b="0" i="0" kern="1200" dirty="0" err="1">
                          <a:solidFill>
                            <a:schemeClr val="tx1"/>
                          </a:solidFill>
                          <a:effectLst/>
                          <a:latin typeface="Times New Roman" panose="02020603050405020304" pitchFamily="18" charset="0"/>
                          <a:ea typeface="+mn-ea"/>
                          <a:cs typeface="Times New Roman" panose="02020603050405020304" pitchFamily="18" charset="0"/>
                        </a:rPr>
                        <a:t>num_workers</a:t>
                      </a:r>
                      <a:r>
                        <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GB" altLang="zh-CN"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mc:AlternateContent xmlns:mc="http://schemas.openxmlformats.org/markup-compatibility/2006">
        <mc:Choice xmlns:a14="http://schemas.microsoft.com/office/drawing/2010/main" Requires="a14">
          <p:sp>
            <p:nvSpPr>
              <p:cNvPr id="14" name="文本框 13"/>
              <p:cNvSpPr txBox="1"/>
              <p:nvPr/>
            </p:nvSpPr>
            <p:spPr>
              <a:xfrm>
                <a:off x="777845" y="4325670"/>
                <a:ext cx="4427815" cy="369332"/>
              </a:xfrm>
              <a:prstGeom prst="rect">
                <a:avLst/>
              </a:prstGeom>
              <a:noFill/>
            </p:spPr>
            <p:txBody>
              <a:bodyPr wrap="none" rtlCol="0">
                <a:spAutoFit/>
              </a:bodyPr>
              <a:lstStyle/>
              <a:p>
                <a:pPr marL="285750" indent="-285750">
                  <a:buClr>
                    <a:srgbClr val="0000FF"/>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通过 </a:t>
                </a:r>
                <a14:m>
                  <m:oMath xmlns:m="http://schemas.openxmlformats.org/officeDocument/2006/math">
                    <m:r>
                      <a:rPr lang="en-GB" altLang="zh-CN" b="1" i="0" dirty="0" smtClean="0">
                        <a:solidFill>
                          <a:srgbClr val="FF0000"/>
                        </a:solidFill>
                        <a:latin typeface="Cambria Math" panose="02040503050406030204" pitchFamily="18" charset="0"/>
                        <a:ea typeface="微软雅黑" panose="020B0503020204020204" pitchFamily="34" charset="-122"/>
                      </a:rPr>
                      <m:t>𝐃𝐚𝐭𝐚𝐋𝐨𝐚𝐝𝐞𝐫</m:t>
                    </m:r>
                  </m:oMath>
                </a14:m>
                <a:r>
                  <a:rPr lang="zh-CN" altLang="en-US" dirty="0">
                    <a:latin typeface="微软雅黑" panose="020B0503020204020204" pitchFamily="34" charset="-122"/>
                    <a:ea typeface="微软雅黑" panose="020B0503020204020204" pitchFamily="34" charset="-122"/>
                  </a:rPr>
                  <a:t> 读取小批量数据样本</a:t>
                </a:r>
                <a:endParaRPr kumimoji="1" lang="zh-CN" altLang="en-US" dirty="0">
                  <a:latin typeface="微软雅黑" panose="020B0503020204020204" pitchFamily="34" charset="-122"/>
                  <a:ea typeface="微软雅黑" panose="020B0503020204020204" pitchFamily="34" charset="-122"/>
                </a:endParaRPr>
              </a:p>
            </p:txBody>
          </p:sp>
        </mc:Choice>
        <mc:Fallback>
          <p:sp>
            <p:nvSpPr>
              <p:cNvPr id="14" name="文本框 13"/>
              <p:cNvSpPr txBox="1">
                <a:spLocks noRot="1" noChangeAspect="1" noMove="1" noResize="1" noEditPoints="1" noAdjustHandles="1" noChangeArrowheads="1" noChangeShapeType="1" noTextEdit="1"/>
              </p:cNvSpPr>
              <p:nvPr/>
            </p:nvSpPr>
            <p:spPr>
              <a:xfrm>
                <a:off x="777845" y="4325670"/>
                <a:ext cx="4427815" cy="369332"/>
              </a:xfrm>
              <a:prstGeom prst="rect">
                <a:avLst/>
              </a:prstGeom>
              <a:blipFill rotWithShape="1">
                <a:blip r:embed="rId2"/>
                <a:stretch>
                  <a:fillRect l="-14" t="-14" r="13" b="121"/>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1.2 </a:t>
            </a:r>
            <a:r>
              <a:rPr lang="en-US" altLang="zh-CN" sz="2800" b="1" dirty="0" err="1">
                <a:solidFill>
                  <a:srgbClr val="000000"/>
                </a:solidFill>
                <a:latin typeface="微软雅黑" panose="020B0503020204020204" pitchFamily="34" charset="-122"/>
                <a:ea typeface="微软雅黑" panose="020B0503020204020204" pitchFamily="34" charset="-122"/>
              </a:rPr>
              <a:t>Pytorch</a:t>
            </a:r>
            <a:r>
              <a:rPr lang="zh-CN" altLang="en-US" sz="2800" b="1" dirty="0">
                <a:solidFill>
                  <a:srgbClr val="000000"/>
                </a:solidFill>
                <a:latin typeface="微软雅黑" panose="020B0503020204020204" pitchFamily="34" charset="-122"/>
                <a:ea typeface="微软雅黑" panose="020B0503020204020204" pitchFamily="34" charset="-122"/>
              </a:rPr>
              <a:t>安装</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6" y="1221756"/>
            <a:ext cx="8872930" cy="610847"/>
          </a:xfrm>
          <a:prstGeom prst="rect">
            <a:avLst/>
          </a:prstGeom>
          <a:noFill/>
        </p:spPr>
        <p:txBody>
          <a:bodyPr wrap="square" rtlCol="0">
            <a:noAutofit/>
          </a:bodyPr>
          <a:lstStyle/>
          <a:p>
            <a:r>
              <a:rPr lang="zh-CN" altLang="en-US" dirty="0">
                <a:latin typeface="微软雅黑" panose="020B0503020204020204" pitchFamily="34" charset="-122"/>
                <a:ea typeface="微软雅黑" panose="020B0503020204020204" pitchFamily="34" charset="-122"/>
              </a:rPr>
              <a:t>进入</a:t>
            </a:r>
            <a:r>
              <a:rPr lang="en-US"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官网，官网提供</a:t>
            </a:r>
            <a:r>
              <a:rPr lang="en-US" altLang="zh-CN" b="1" dirty="0">
                <a:solidFill>
                  <a:srgbClr val="FF0000"/>
                </a:solidFill>
                <a:latin typeface="微软雅黑" panose="020B0503020204020204" pitchFamily="34" charset="-122"/>
                <a:ea typeface="微软雅黑" panose="020B0503020204020204" pitchFamily="34" charset="-122"/>
              </a:rPr>
              <a:t>pip</a:t>
            </a:r>
            <a:r>
              <a:rPr lang="zh-CN" altLang="en-US" dirty="0">
                <a:latin typeface="微软雅黑" panose="020B0503020204020204" pitchFamily="34" charset="-122"/>
                <a:ea typeface="微软雅黑" panose="020B0503020204020204" pitchFamily="34" charset="-122"/>
              </a:rPr>
              <a:t>和</a:t>
            </a:r>
            <a:r>
              <a:rPr lang="en-US" altLang="zh-CN" b="1" dirty="0" err="1">
                <a:solidFill>
                  <a:srgbClr val="FF0000"/>
                </a:solidFill>
                <a:latin typeface="微软雅黑" panose="020B0503020204020204" pitchFamily="34" charset="-122"/>
                <a:ea typeface="微软雅黑" panose="020B0503020204020204" pitchFamily="34" charset="-122"/>
              </a:rPr>
              <a:t>conda</a:t>
            </a:r>
            <a:r>
              <a:rPr lang="zh-CN" altLang="en-US" dirty="0">
                <a:latin typeface="微软雅黑" panose="020B0503020204020204" pitchFamily="34" charset="-122"/>
                <a:ea typeface="微软雅黑" panose="020B0503020204020204" pitchFamily="34" charset="-122"/>
              </a:rPr>
              <a:t>两种安装方式。根据电脑配置进行选择（</a:t>
            </a:r>
            <a:r>
              <a:rPr lang="en-US" altLang="zh-CN" b="1" dirty="0">
                <a:latin typeface="微软雅黑" panose="020B0503020204020204" pitchFamily="34" charset="-122"/>
                <a:ea typeface="微软雅黑" panose="020B0503020204020204" pitchFamily="34" charset="-122"/>
              </a:rPr>
              <a:t>Anaconda2020 </a:t>
            </a:r>
            <a:r>
              <a:rPr lang="zh-CN" altLang="en-US" dirty="0">
                <a:latin typeface="微软雅黑" panose="020B0503020204020204" pitchFamily="34" charset="-122"/>
                <a:ea typeface="微软雅黑" panose="020B0503020204020204" pitchFamily="34" charset="-122"/>
              </a:rPr>
              <a:t>默认安装</a:t>
            </a:r>
            <a:r>
              <a:rPr lang="en-US" altLang="zh-CN" dirty="0">
                <a:latin typeface="微软雅黑" panose="020B0503020204020204" pitchFamily="34" charset="-122"/>
                <a:ea typeface="微软雅黑" panose="020B0503020204020204" pitchFamily="34" charset="-122"/>
              </a:rPr>
              <a:t>3.7</a:t>
            </a:r>
            <a:r>
              <a:rPr lang="zh-CN" altLang="en-US" dirty="0">
                <a:latin typeface="微软雅黑" panose="020B0503020204020204" pitchFamily="34" charset="-122"/>
                <a:ea typeface="微软雅黑" panose="020B0503020204020204" pitchFamily="34" charset="-122"/>
              </a:rPr>
              <a:t>），会生成相应的安装命令。</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952624" y="2370142"/>
            <a:ext cx="5900737" cy="2802168"/>
          </a:xfrm>
          <a:prstGeom prst="rect">
            <a:avLst/>
          </a:prstGeom>
        </p:spPr>
      </p:pic>
      <p:sp>
        <p:nvSpPr>
          <p:cNvPr id="5" name="圆角矩形 4"/>
          <p:cNvSpPr/>
          <p:nvPr/>
        </p:nvSpPr>
        <p:spPr>
          <a:xfrm>
            <a:off x="6510336" y="3938823"/>
            <a:ext cx="1204914" cy="39052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形标注 9"/>
          <p:cNvSpPr/>
          <p:nvPr/>
        </p:nvSpPr>
        <p:spPr>
          <a:xfrm>
            <a:off x="8286750" y="3104476"/>
            <a:ext cx="1590675" cy="767672"/>
          </a:xfrm>
          <a:prstGeom prst="wedgeEllipseCallout">
            <a:avLst>
              <a:gd name="adj1" fmla="val -90417"/>
              <a:gd name="adj2" fmla="val 67584"/>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CPU</a:t>
            </a:r>
            <a:r>
              <a:rPr lang="zh-CN" altLang="en-US" dirty="0">
                <a:solidFill>
                  <a:schemeClr val="tx1"/>
                </a:solidFill>
              </a:rPr>
              <a:t>版本</a:t>
            </a:r>
            <a:endParaRPr lang="zh-CN" altLang="en-US" dirty="0">
              <a:solidFill>
                <a:schemeClr val="tx1"/>
              </a:solidFill>
            </a:endParaRPr>
          </a:p>
        </p:txBody>
      </p:sp>
      <p:sp>
        <p:nvSpPr>
          <p:cNvPr id="11" name="圆角矩形 10"/>
          <p:cNvSpPr/>
          <p:nvPr/>
        </p:nvSpPr>
        <p:spPr>
          <a:xfrm>
            <a:off x="3376610" y="3938823"/>
            <a:ext cx="2995615" cy="39052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圆角矩形标注 11"/>
          <p:cNvSpPr/>
          <p:nvPr/>
        </p:nvSpPr>
        <p:spPr>
          <a:xfrm>
            <a:off x="1390650" y="5270505"/>
            <a:ext cx="1524000" cy="516168"/>
          </a:xfrm>
          <a:prstGeom prst="wedgeRoundRectCallout">
            <a:avLst>
              <a:gd name="adj1" fmla="val 84393"/>
              <a:gd name="adj2" fmla="val -22575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GPU</a:t>
            </a:r>
            <a:r>
              <a:rPr lang="zh-CN" altLang="en-US" dirty="0">
                <a:solidFill>
                  <a:schemeClr val="tx1"/>
                </a:solidFill>
              </a:rPr>
              <a:t>版本</a:t>
            </a:r>
            <a:endParaRPr lang="zh-CN" altLang="en-US" dirty="0">
              <a:solidFill>
                <a:schemeClr val="tx1"/>
              </a:solidFill>
            </a:endParaRPr>
          </a:p>
        </p:txBody>
      </p:sp>
      <p:sp>
        <p:nvSpPr>
          <p:cNvPr id="13" name="文本框 12"/>
          <p:cNvSpPr txBox="1"/>
          <p:nvPr/>
        </p:nvSpPr>
        <p:spPr>
          <a:xfrm>
            <a:off x="3012673" y="5270504"/>
            <a:ext cx="8022539" cy="365740"/>
          </a:xfrm>
          <a:prstGeom prst="rect">
            <a:avLst/>
          </a:prstGeom>
          <a:noFill/>
        </p:spPr>
        <p:txBody>
          <a:bodyPr wrap="square" rtlCol="0">
            <a:noAutofit/>
          </a:bodyPr>
          <a:lstStyle/>
          <a:p>
            <a:r>
              <a:rPr lang="zh-CN" altLang="en-US" sz="1600" dirty="0"/>
              <a:t>注：安装</a:t>
            </a:r>
            <a:r>
              <a:rPr lang="en-US" altLang="zh-CN" sz="1600" dirty="0"/>
              <a:t>GPU</a:t>
            </a:r>
            <a:r>
              <a:rPr lang="zh-CN" altLang="en-US" sz="1600" dirty="0"/>
              <a:t>版本的</a:t>
            </a:r>
            <a:r>
              <a:rPr lang="en-US" altLang="zh-CN" sz="1600" dirty="0" err="1"/>
              <a:t>pytorch</a:t>
            </a:r>
            <a:r>
              <a:rPr lang="zh-CN" altLang="en-US" sz="1600" dirty="0"/>
              <a:t>时，要查找相应的</a:t>
            </a:r>
            <a:r>
              <a:rPr lang="en-US" altLang="zh-CN" sz="1600" dirty="0"/>
              <a:t>CUDA</a:t>
            </a:r>
            <a:r>
              <a:rPr lang="zh-CN" altLang="en-US" sz="1600" dirty="0"/>
              <a:t>版本</a:t>
            </a:r>
            <a:endParaRPr lang="zh-CN" alt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4.2 </a:t>
            </a:r>
            <a:r>
              <a:rPr lang="zh-CN" altLang="en-US" sz="2800" b="1" dirty="0">
                <a:solidFill>
                  <a:srgbClr val="000000"/>
                </a:solidFill>
                <a:latin typeface="微软雅黑" panose="020B0503020204020204" pitchFamily="34" charset="-122"/>
                <a:ea typeface="微软雅黑" panose="020B0503020204020204" pitchFamily="34" charset="-122"/>
              </a:rPr>
              <a:t>实验内容</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77846" y="875782"/>
            <a:ext cx="6536726" cy="461665"/>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一、</a:t>
            </a:r>
            <a:r>
              <a:rPr lang="en-US" altLang="zh-CN" sz="2400" b="1" dirty="0" err="1">
                <a:solidFill>
                  <a:srgbClr val="0000FF"/>
                </a:solidFill>
                <a:latin typeface="微软雅黑" panose="020B0503020204020204" pitchFamily="34" charset="-122"/>
                <a:ea typeface="微软雅黑" panose="020B0503020204020204" pitchFamily="34" charset="-122"/>
              </a:rPr>
              <a:t>Pytorch</a:t>
            </a:r>
            <a:r>
              <a:rPr lang="zh-CN" altLang="en-US" sz="2400" b="1" dirty="0">
                <a:solidFill>
                  <a:srgbClr val="0000FF"/>
                </a:solidFill>
                <a:latin typeface="微软雅黑" panose="020B0503020204020204" pitchFamily="34" charset="-122"/>
                <a:ea typeface="微软雅黑" panose="020B0503020204020204" pitchFamily="34" charset="-122"/>
              </a:rPr>
              <a:t>基本操作考察（平台课</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专业课）</a:t>
            </a:r>
            <a:endParaRPr kumimoji="1" lang="zh-CN" altLang="en-US" sz="2400" b="1" dirty="0">
              <a:solidFill>
                <a:srgbClr val="0000FF"/>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777846" y="1428252"/>
                <a:ext cx="10300057" cy="5218993"/>
              </a:xfrm>
              <a:prstGeom prst="rect">
                <a:avLst/>
              </a:prstGeom>
              <a:noFill/>
            </p:spPr>
            <p:txBody>
              <a:bodyPr wrap="square" rtlCol="0">
                <a:spAutoFit/>
              </a:bodyPr>
              <a:lstStyle/>
              <a:p>
                <a:pPr marL="342900" indent="-342900">
                  <a:lnSpc>
                    <a:spcPct val="150000"/>
                  </a:lnSpc>
                  <a:buAutoNum type="arabicPeriod"/>
                </a:pPr>
                <a:r>
                  <a:rPr kumimoji="1" lang="zh-CN" altLang="en-US" dirty="0">
                    <a:latin typeface="微软雅黑" panose="020B0503020204020204" pitchFamily="34" charset="-122"/>
                    <a:ea typeface="微软雅黑" panose="020B0503020204020204" pitchFamily="34" charset="-122"/>
                  </a:rPr>
                  <a:t>使用 </a:t>
                </a:r>
                <a14:m>
                  <m:oMath xmlns:m="http://schemas.openxmlformats.org/officeDocument/2006/math">
                    <m:r>
                      <a:rPr kumimoji="1" lang="en-US" altLang="zh-CN" b="1" i="0" dirty="0" smtClean="0">
                        <a:solidFill>
                          <a:srgbClr val="FF0000"/>
                        </a:solidFill>
                        <a:latin typeface="Cambria Math" panose="02040503050406030204" pitchFamily="18" charset="0"/>
                        <a:ea typeface="微软雅黑" panose="020B0503020204020204" pitchFamily="34" charset="-122"/>
                      </a:rPr>
                      <m:t>𝐓𝐞𝐧𝐬𝐨𝐫</m:t>
                    </m:r>
                    <m:r>
                      <a:rPr kumimoji="1" lang="en-US" altLang="zh-CN" b="0" i="1" dirty="0" smtClean="0">
                        <a:solidFill>
                          <a:srgbClr val="FF0000"/>
                        </a:solidFill>
                        <a:latin typeface="Cambria Math" panose="02040503050406030204" pitchFamily="18" charset="0"/>
                        <a:ea typeface="微软雅黑" panose="020B0503020204020204" pitchFamily="34" charset="-122"/>
                      </a:rPr>
                      <m:t> </m:t>
                    </m:r>
                  </m:oMath>
                </a14:m>
                <a:r>
                  <a:rPr lang="zh-CN" altLang="zh-CN" dirty="0">
                    <a:latin typeface="微软雅黑" panose="020B0503020204020204" pitchFamily="34" charset="-122"/>
                    <a:ea typeface="微软雅黑" panose="020B0503020204020204" pitchFamily="34" charset="-122"/>
                  </a:rPr>
                  <a:t>初始化一个</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rPr>
                      <m:t> </m:t>
                    </m:r>
                    <m:r>
                      <a:rPr lang="en-US" altLang="zh-CN" b="1" i="1" dirty="0" smtClean="0">
                        <a:latin typeface="Cambria Math" panose="02040503050406030204" pitchFamily="18" charset="0"/>
                        <a:ea typeface="微软雅黑" panose="020B0503020204020204" pitchFamily="34" charset="-122"/>
                      </a:rPr>
                      <m:t>𝟏</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微软雅黑" panose="020B0503020204020204" pitchFamily="34" charset="-122"/>
                      </a:rPr>
                      <m:t>𝟑</m:t>
                    </m:r>
                    <m:r>
                      <a:rPr lang="en-US" altLang="zh-CN" b="1" i="1" dirty="0" smtClean="0">
                        <a:latin typeface="Cambria Math" panose="02040503050406030204" pitchFamily="18" charset="0"/>
                        <a:ea typeface="微软雅黑" panose="020B0503020204020204" pitchFamily="34" charset="-122"/>
                      </a:rPr>
                      <m:t> </m:t>
                    </m:r>
                  </m:oMath>
                </a14:m>
                <a:r>
                  <a:rPr lang="zh-CN" altLang="zh-CN" dirty="0">
                    <a:latin typeface="微软雅黑" panose="020B0503020204020204" pitchFamily="34" charset="-122"/>
                    <a:ea typeface="微软雅黑" panose="020B0503020204020204" pitchFamily="34" charset="-122"/>
                  </a:rPr>
                  <a:t>的矩阵</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𝑴</m:t>
                    </m:r>
                    <m:r>
                      <a:rPr lang="en-US" altLang="zh-CN" b="1" i="1" dirty="0" smtClean="0">
                        <a:latin typeface="Cambria Math" panose="02040503050406030204" pitchFamily="18" charset="0"/>
                        <a:ea typeface="微软雅黑" panose="020B0503020204020204" pitchFamily="34" charset="-122"/>
                      </a:rPr>
                      <m:t> </m:t>
                    </m:r>
                  </m:oMath>
                </a14:m>
                <a:r>
                  <a:rPr lang="zh-CN" altLang="zh-CN" dirty="0">
                    <a:latin typeface="微软雅黑" panose="020B0503020204020204" pitchFamily="34" charset="-122"/>
                    <a:ea typeface="微软雅黑" panose="020B0503020204020204" pitchFamily="34" charset="-122"/>
                  </a:rPr>
                  <a:t>和一个</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𝟐</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微软雅黑" panose="020B0503020204020204" pitchFamily="34" charset="-122"/>
                      </a:rPr>
                      <m:t>𝟏</m:t>
                    </m:r>
                    <m:r>
                      <a:rPr lang="en-US" altLang="zh-CN" b="1" i="1" dirty="0" smtClean="0">
                        <a:latin typeface="Cambria Math" panose="02040503050406030204" pitchFamily="18" charset="0"/>
                        <a:ea typeface="微软雅黑" panose="020B0503020204020204" pitchFamily="34" charset="-122"/>
                      </a:rPr>
                      <m:t> </m:t>
                    </m:r>
                  </m:oMath>
                </a14:m>
                <a:r>
                  <a:rPr lang="zh-CN" altLang="zh-CN" dirty="0">
                    <a:latin typeface="微软雅黑" panose="020B0503020204020204" pitchFamily="34" charset="-122"/>
                    <a:ea typeface="微软雅黑" panose="020B0503020204020204" pitchFamily="34" charset="-122"/>
                  </a:rPr>
                  <a:t>的矩阵</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𝑵</m:t>
                    </m:r>
                  </m:oMath>
                </a14:m>
                <a:r>
                  <a:rPr lang="zh-CN" altLang="zh-CN" dirty="0">
                    <a:latin typeface="微软雅黑" panose="020B0503020204020204" pitchFamily="34" charset="-122"/>
                    <a:ea typeface="微软雅黑" panose="020B0503020204020204" pitchFamily="34" charset="-122"/>
                  </a:rPr>
                  <a:t>，对两矩阵进行减法操作（要求实现三种不同的形式），给出结果并分析三种方式的不同（如果出现报错，分析报错的原因）</a:t>
                </a:r>
                <a:r>
                  <a:rPr lang="zh-CN" altLang="en-US" dirty="0">
                    <a:latin typeface="微软雅黑" panose="020B0503020204020204" pitchFamily="34" charset="-122"/>
                    <a:ea typeface="微软雅黑" panose="020B0503020204020204" pitchFamily="34" charset="-122"/>
                  </a:rPr>
                  <a:t>，同时需要指出在</a:t>
                </a:r>
                <a:r>
                  <a:rPr lang="zh-CN" altLang="zh-CN" dirty="0">
                    <a:latin typeface="微软雅黑" panose="020B0503020204020204" pitchFamily="34" charset="-122"/>
                    <a:ea typeface="微软雅黑" panose="020B0503020204020204" pitchFamily="34" charset="-122"/>
                  </a:rPr>
                  <a:t>计算过程中发生了什么</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① </a:t>
                </a:r>
                <a:r>
                  <a:rPr lang="zh-CN" altLang="zh-CN" dirty="0">
                    <a:latin typeface="微软雅黑" panose="020B0503020204020204" pitchFamily="34" charset="-122"/>
                    <a:ea typeface="微软雅黑" panose="020B0503020204020204" pitchFamily="34" charset="-122"/>
                  </a:rPr>
                  <a:t>利用</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r>
                      <a:rPr lang="en-US" altLang="zh-CN" b="1" i="0" dirty="0" smtClean="0">
                        <a:solidFill>
                          <a:srgbClr val="FF0000"/>
                        </a:solidFill>
                        <a:latin typeface="Cambria Math" panose="02040503050406030204" pitchFamily="18" charset="0"/>
                        <a:ea typeface="微软雅黑" panose="020B0503020204020204" pitchFamily="34" charset="-122"/>
                      </a:rPr>
                      <m:t>𝐓𝐞𝐧𝐬𝐨𝐫</m:t>
                    </m:r>
                    <m:r>
                      <a:rPr lang="en-US" altLang="zh-CN" b="0" i="1" dirty="0" smtClean="0">
                        <a:solidFill>
                          <a:srgbClr val="FF0000"/>
                        </a:solidFill>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创建两个大小分别 </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𝟑</m:t>
                    </m:r>
                    <m:r>
                      <a:rPr lang="en-US" altLang="zh-CN" b="1" i="1" dirty="0" smtClean="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ea typeface="微软雅黑" panose="020B0503020204020204" pitchFamily="34" charset="-122"/>
                      </a:rPr>
                      <m:t>𝟐</m:t>
                    </m:r>
                  </m:oMath>
                </a14:m>
                <a:r>
                  <a:rPr lang="zh-CN" altLang="en-US" dirty="0">
                    <a:latin typeface="微软雅黑" panose="020B0503020204020204" pitchFamily="34" charset="-122"/>
                    <a:ea typeface="微软雅黑" panose="020B0503020204020204" pitchFamily="34" charset="-122"/>
                  </a:rPr>
                  <a:t> 和 </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rPr>
                      <m:t>𝟒</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微软雅黑" panose="020B0503020204020204" pitchFamily="34" charset="-122"/>
                      </a:rPr>
                      <m:t>𝟐</m:t>
                    </m:r>
                    <m:r>
                      <a:rPr lang="en-US" altLang="zh-CN" b="1"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随机数矩阵</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rPr>
                      <m:t> </m:t>
                    </m:r>
                    <m:r>
                      <a:rPr lang="en-US" altLang="zh-CN" b="1" i="1" dirty="0" smtClean="0">
                        <a:latin typeface="Cambria Math" panose="02040503050406030204" pitchFamily="18" charset="0"/>
                        <a:ea typeface="微软雅黑" panose="020B0503020204020204" pitchFamily="34" charset="-122"/>
                      </a:rPr>
                      <m:t>𝑷</m:t>
                    </m:r>
                    <m:r>
                      <a:rPr lang="en-US" altLang="zh-CN" b="1" i="1" dirty="0" smtClean="0">
                        <a:latin typeface="Cambria Math" panose="02040503050406030204" pitchFamily="18" charset="0"/>
                        <a:ea typeface="微软雅黑" panose="020B0503020204020204" pitchFamily="34" charset="-122"/>
                      </a:rPr>
                      <m:t> </m:t>
                    </m:r>
                  </m:oMath>
                </a14:m>
                <a:r>
                  <a:rPr lang="zh-CN" altLang="en-US" dirty="0">
                    <a:latin typeface="微软雅黑" panose="020B0503020204020204" pitchFamily="34" charset="-122"/>
                    <a:ea typeface="微软雅黑" panose="020B0503020204020204" pitchFamily="34" charset="-122"/>
                  </a:rPr>
                  <a:t>和</a:t>
                </a:r>
                <a14:m>
                  <m:oMath xmlns:m="http://schemas.openxmlformats.org/officeDocument/2006/math">
                    <m:r>
                      <a:rPr lang="en-US" altLang="zh-CN" b="0" i="0" dirty="0" smtClean="0">
                        <a:latin typeface="Cambria Math" panose="02040503050406030204" pitchFamily="18" charset="0"/>
                        <a:ea typeface="微软雅黑" panose="020B0503020204020204" pitchFamily="34" charset="-122"/>
                      </a:rPr>
                      <m:t> </m:t>
                    </m:r>
                    <m:r>
                      <a:rPr lang="en-US" altLang="zh-CN" b="1" i="1" dirty="0" smtClean="0">
                        <a:latin typeface="Cambria Math" panose="02040503050406030204" pitchFamily="18" charset="0"/>
                        <a:ea typeface="微软雅黑" panose="020B0503020204020204" pitchFamily="34" charset="-122"/>
                      </a:rPr>
                      <m:t>𝑸</m:t>
                    </m:r>
                    <m:r>
                      <a:rPr lang="en-US" altLang="zh-CN" b="1" i="1" dirty="0" smtClean="0">
                        <a:latin typeface="Cambria Math" panose="02040503050406030204" pitchFamily="18" charset="0"/>
                        <a:ea typeface="微软雅黑" panose="020B0503020204020204" pitchFamily="34" charset="-122"/>
                      </a:rPr>
                      <m:t> </m:t>
                    </m:r>
                  </m:oMath>
                </a14:m>
                <a:r>
                  <a:rPr kumimoji="1" lang="zh-CN" altLang="en-US" dirty="0">
                    <a:latin typeface="微软雅黑" panose="020B0503020204020204" pitchFamily="34" charset="-122"/>
                    <a:ea typeface="微软雅黑" panose="020B0503020204020204" pitchFamily="34" charset="-122"/>
                  </a:rPr>
                  <a:t>，要求服从均值为</a:t>
                </a:r>
                <a:r>
                  <a:rPr kumimoji="1" lang="en-US" altLang="zh-CN" dirty="0">
                    <a:latin typeface="微软雅黑" panose="020B0503020204020204" pitchFamily="34" charset="-122"/>
                    <a:ea typeface="微软雅黑" panose="020B0503020204020204" pitchFamily="34" charset="-122"/>
                  </a:rPr>
                  <a:t>0</a:t>
                </a:r>
                <a:r>
                  <a:rPr kumimoji="1" lang="zh-CN" altLang="en-US" dirty="0">
                    <a:latin typeface="微软雅黑" panose="020B0503020204020204" pitchFamily="34" charset="-122"/>
                    <a:ea typeface="微软雅黑" panose="020B0503020204020204" pitchFamily="34" charset="-122"/>
                  </a:rPr>
                  <a:t>，标准差</a:t>
                </a:r>
                <a:r>
                  <a:rPr kumimoji="1" lang="en-US" altLang="zh-CN" dirty="0">
                    <a:latin typeface="微软雅黑" panose="020B0503020204020204" pitchFamily="34" charset="-122"/>
                    <a:ea typeface="微软雅黑" panose="020B0503020204020204" pitchFamily="34" charset="-122"/>
                  </a:rPr>
                  <a:t>0.01</a:t>
                </a:r>
                <a:r>
                  <a:rPr kumimoji="1" lang="zh-CN" altLang="en-US" dirty="0">
                    <a:latin typeface="微软雅黑" panose="020B0503020204020204" pitchFamily="34" charset="-122"/>
                    <a:ea typeface="微软雅黑" panose="020B0503020204020204" pitchFamily="34" charset="-122"/>
                  </a:rPr>
                  <a:t>为的</a:t>
                </a:r>
                <a:r>
                  <a:rPr lang="zh-CN" altLang="zh-CN" dirty="0">
                    <a:latin typeface="微软雅黑" panose="020B0503020204020204" pitchFamily="34" charset="-122"/>
                    <a:ea typeface="微软雅黑" panose="020B0503020204020204" pitchFamily="34" charset="-122"/>
                  </a:rPr>
                  <a:t>正态分布</a:t>
                </a:r>
                <a:r>
                  <a:rPr lang="zh-CN" altLang="en-US" dirty="0">
                    <a:latin typeface="微软雅黑" panose="020B0503020204020204" pitchFamily="34" charset="-122"/>
                    <a:ea typeface="微软雅黑" panose="020B0503020204020204" pitchFamily="34" charset="-122"/>
                  </a:rPr>
                  <a:t>；② </a:t>
                </a:r>
                <a:r>
                  <a:rPr kumimoji="1" lang="zh-CN" altLang="en-US" dirty="0">
                    <a:latin typeface="微软雅黑" panose="020B0503020204020204" pitchFamily="34" charset="-122"/>
                    <a:ea typeface="微软雅黑" panose="020B0503020204020204" pitchFamily="34" charset="-122"/>
                  </a:rPr>
                  <a:t>对第二步得到的矩阵 </a:t>
                </a:r>
                <a14:m>
                  <m:oMath xmlns:m="http://schemas.openxmlformats.org/officeDocument/2006/math">
                    <m:r>
                      <a:rPr kumimoji="1" lang="en-US" altLang="zh-CN" b="1" i="1" dirty="0" smtClean="0">
                        <a:latin typeface="Cambria Math" panose="02040503050406030204" pitchFamily="18" charset="0"/>
                        <a:ea typeface="微软雅黑" panose="020B0503020204020204" pitchFamily="34" charset="-122"/>
                      </a:rPr>
                      <m:t>𝑸</m:t>
                    </m:r>
                  </m:oMath>
                </a14:m>
                <a:r>
                  <a:rPr kumimoji="1" lang="zh-CN" altLang="en-US" dirty="0">
                    <a:latin typeface="微软雅黑" panose="020B0503020204020204" pitchFamily="34" charset="-122"/>
                    <a:ea typeface="微软雅黑" panose="020B0503020204020204" pitchFamily="34" charset="-122"/>
                  </a:rPr>
                  <a:t> 进行形状变换得到 </a:t>
                </a:r>
                <a14:m>
                  <m:oMath xmlns:m="http://schemas.openxmlformats.org/officeDocument/2006/math">
                    <m:r>
                      <a:rPr kumimoji="1" lang="en-US" altLang="zh-CN" b="1" i="1" dirty="0" smtClean="0">
                        <a:latin typeface="Cambria Math" panose="02040503050406030204" pitchFamily="18" charset="0"/>
                        <a:ea typeface="微软雅黑" panose="020B0503020204020204" pitchFamily="34" charset="-122"/>
                      </a:rPr>
                      <m:t>𝑸</m:t>
                    </m:r>
                    <m:r>
                      <a:rPr kumimoji="1" lang="en-US" altLang="zh-CN" b="1" i="1" dirty="0" smtClean="0">
                        <a:latin typeface="Cambria Math" panose="02040503050406030204" pitchFamily="18" charset="0"/>
                        <a:ea typeface="微软雅黑" panose="020B0503020204020204" pitchFamily="34" charset="-122"/>
                      </a:rPr>
                      <m:t> </m:t>
                    </m:r>
                  </m:oMath>
                </a14:m>
                <a:r>
                  <a:rPr kumimoji="1" lang="zh-CN" altLang="en-US" dirty="0">
                    <a:latin typeface="微软雅黑" panose="020B0503020204020204" pitchFamily="34" charset="-122"/>
                    <a:ea typeface="微软雅黑" panose="020B0503020204020204" pitchFamily="34" charset="-122"/>
                  </a:rPr>
                  <a:t>的转置 </a:t>
                </a:r>
                <a14:m>
                  <m:oMath xmlns:m="http://schemas.openxmlformats.org/officeDocument/2006/math">
                    <m:sSup>
                      <m:sSupPr>
                        <m:ctrlPr>
                          <a:rPr kumimoji="1" lang="en-US" altLang="zh-CN" b="1" i="1" dirty="0" smtClean="0">
                            <a:latin typeface="Cambria Math" panose="02040503050406030204" pitchFamily="18" charset="0"/>
                            <a:ea typeface="微软雅黑" panose="020B0503020204020204" pitchFamily="34" charset="-122"/>
                          </a:rPr>
                        </m:ctrlPr>
                      </m:sSupPr>
                      <m:e>
                        <m:r>
                          <a:rPr kumimoji="1" lang="en-US" altLang="zh-CN" b="1" i="1" dirty="0" smtClean="0">
                            <a:latin typeface="Cambria Math" panose="02040503050406030204" pitchFamily="18" charset="0"/>
                            <a:ea typeface="微软雅黑" panose="020B0503020204020204" pitchFamily="34" charset="-122"/>
                          </a:rPr>
                          <m:t>𝑸</m:t>
                        </m:r>
                      </m:e>
                      <m:sup>
                        <m:r>
                          <a:rPr kumimoji="1" lang="en-US" altLang="zh-CN" b="1" i="1" dirty="0" smtClean="0">
                            <a:latin typeface="Cambria Math" panose="02040503050406030204" pitchFamily="18" charset="0"/>
                            <a:ea typeface="微软雅黑" panose="020B0503020204020204" pitchFamily="34" charset="-122"/>
                          </a:rPr>
                          <m:t>𝑻</m:t>
                        </m:r>
                      </m:sup>
                    </m:sSup>
                  </m:oMath>
                </a14:m>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；③ 对上述得到的矩阵</a:t>
                </a:r>
                <a14:m>
                  <m:oMath xmlns:m="http://schemas.openxmlformats.org/officeDocument/2006/math">
                    <m:r>
                      <a:rPr kumimoji="1" lang="en-US" altLang="zh-CN" b="0" i="0" dirty="0" smtClean="0">
                        <a:latin typeface="Cambria Math" panose="02040503050406030204" pitchFamily="18" charset="0"/>
                        <a:ea typeface="微软雅黑" panose="020B0503020204020204" pitchFamily="34" charset="-122"/>
                      </a:rPr>
                      <m:t> </m:t>
                    </m:r>
                    <m:r>
                      <a:rPr kumimoji="1" lang="en-US" altLang="zh-CN" b="1" i="1" dirty="0" smtClean="0">
                        <a:latin typeface="Cambria Math" panose="02040503050406030204" pitchFamily="18" charset="0"/>
                        <a:ea typeface="微软雅黑" panose="020B0503020204020204" pitchFamily="34" charset="-122"/>
                      </a:rPr>
                      <m:t>𝑷</m:t>
                    </m:r>
                    <m:r>
                      <a:rPr kumimoji="1" lang="en-US" altLang="zh-CN" b="1" i="1" dirty="0" smtClean="0">
                        <a:latin typeface="Cambria Math" panose="02040503050406030204" pitchFamily="18" charset="0"/>
                        <a:ea typeface="微软雅黑" panose="020B0503020204020204" pitchFamily="34" charset="-122"/>
                      </a:rPr>
                      <m:t> </m:t>
                    </m:r>
                  </m:oMath>
                </a14:m>
                <a:r>
                  <a:rPr kumimoji="1" lang="zh-CN" altLang="en-US" dirty="0">
                    <a:latin typeface="微软雅黑" panose="020B0503020204020204" pitchFamily="34" charset="-122"/>
                    <a:ea typeface="微软雅黑" panose="020B0503020204020204" pitchFamily="34" charset="-122"/>
                  </a:rPr>
                  <a:t>和矩阵 </a:t>
                </a:r>
                <a14:m>
                  <m:oMath xmlns:m="http://schemas.openxmlformats.org/officeDocument/2006/math">
                    <m:sSup>
                      <m:sSupPr>
                        <m:ctrlPr>
                          <a:rPr kumimoji="1" lang="en-US" altLang="zh-CN" b="1" i="1" dirty="0" smtClean="0">
                            <a:latin typeface="Cambria Math" panose="02040503050406030204" pitchFamily="18" charset="0"/>
                            <a:ea typeface="微软雅黑" panose="020B0503020204020204" pitchFamily="34" charset="-122"/>
                          </a:rPr>
                        </m:ctrlPr>
                      </m:sSupPr>
                      <m:e>
                        <m:r>
                          <a:rPr kumimoji="1" lang="en-US" altLang="zh-CN" b="1" i="1" dirty="0" smtClean="0">
                            <a:latin typeface="Cambria Math" panose="02040503050406030204" pitchFamily="18" charset="0"/>
                            <a:ea typeface="微软雅黑" panose="020B0503020204020204" pitchFamily="34" charset="-122"/>
                          </a:rPr>
                          <m:t>𝑸</m:t>
                        </m:r>
                      </m:e>
                      <m:sup>
                        <m:r>
                          <a:rPr kumimoji="1" lang="en-US" altLang="zh-CN" b="1" i="1" dirty="0" smtClean="0">
                            <a:latin typeface="Cambria Math" panose="02040503050406030204" pitchFamily="18" charset="0"/>
                            <a:ea typeface="微软雅黑" panose="020B0503020204020204" pitchFamily="34" charset="-122"/>
                          </a:rPr>
                          <m:t>𝑻</m:t>
                        </m:r>
                      </m:sup>
                    </m:sSup>
                  </m:oMath>
                </a14:m>
                <a:r>
                  <a:rPr kumimoji="1" lang="zh-CN" altLang="en-US" dirty="0">
                    <a:latin typeface="微软雅黑" panose="020B0503020204020204" pitchFamily="34" charset="-122"/>
                    <a:ea typeface="微软雅黑" panose="020B0503020204020204" pitchFamily="34" charset="-122"/>
                  </a:rPr>
                  <a:t> 求内积</a:t>
                </a:r>
                <a:endParaRPr kumimoji="1"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kumimoji="1" lang="zh-CN" altLang="en-US" dirty="0">
                    <a:latin typeface="微软雅黑" panose="020B0503020204020204" pitchFamily="34" charset="-122"/>
                    <a:ea typeface="微软雅黑" panose="020B0503020204020204" pitchFamily="34" charset="-122"/>
                  </a:rPr>
                  <a:t>给定公式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oMath>
                </a14:m>
                <a:r>
                  <a:rPr lang="zh-CN" altLang="en-GB"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且 </a:t>
                </a:r>
                <a14:m>
                  <m:oMath xmlns:m="http://schemas.openxmlformats.org/officeDocument/2006/math">
                    <m:r>
                      <a:rPr lang="en-US" altLang="zh-CN" i="1" dirty="0">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1</m:t>
                    </m:r>
                  </m:oMath>
                </a14:m>
                <a:r>
                  <a:rPr lang="zh-CN" altLang="en-US" dirty="0">
                    <a:latin typeface="微软雅黑" panose="020B0503020204020204" pitchFamily="34" charset="-122"/>
                    <a:ea typeface="微软雅黑" panose="020B0503020204020204" pitchFamily="34" charset="-122"/>
                  </a:rPr>
                  <a:t>。利用学习所得到的</a:t>
                </a:r>
                <a:r>
                  <a:rPr lang="en-US"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的相关知识，求</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oMath>
                </a14:m>
                <a:r>
                  <a:rPr kumimoji="1" lang="zh-CN" altLang="en-US" dirty="0">
                    <a:latin typeface="微软雅黑" panose="020B0503020204020204" pitchFamily="34" charset="-122"/>
                    <a:ea typeface="微软雅黑" panose="020B0503020204020204" pitchFamily="34" charset="-122"/>
                  </a:rPr>
                  <a:t>对的梯度</a:t>
                </a:r>
                <a14:m>
                  <m:oMath xmlns:m="http://schemas.openxmlformats.org/officeDocument/2006/math">
                    <m:r>
                      <a:rPr lang="en-US" altLang="zh-CN" i="1" dirty="0">
                        <a:latin typeface="Cambria Math" panose="02040503050406030204" pitchFamily="18" charset="0"/>
                      </a:rPr>
                      <m:t>𝑥</m:t>
                    </m:r>
                  </m:oMath>
                </a14:m>
                <a:r>
                  <a:rPr kumimoji="1" lang="zh-CN" altLang="en-US" dirty="0">
                    <a:latin typeface="微软雅黑" panose="020B0503020204020204" pitchFamily="34" charset="-122"/>
                    <a:ea typeface="微软雅黑" panose="020B0503020204020204" pitchFamily="34" charset="-122"/>
                  </a:rPr>
                  <a:t>，即</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num>
                      <m:den>
                        <m:r>
                          <a:rPr lang="en-US" altLang="zh-CN" i="1">
                            <a:latin typeface="Cambria Math" panose="02040503050406030204" pitchFamily="18" charset="0"/>
                          </a:rPr>
                          <m:t>𝑑𝑥</m:t>
                        </m:r>
                      </m:den>
                    </m:f>
                  </m:oMath>
                </a14:m>
                <a:r>
                  <a:rPr kumimoji="1" lang="zh-CN" altLang="en-US" dirty="0">
                    <a:latin typeface="微软雅黑" panose="020B0503020204020204" pitchFamily="34" charset="-122"/>
                    <a:ea typeface="微软雅黑" panose="020B0503020204020204" pitchFamily="34" charset="-122"/>
                  </a:rPr>
                  <a:t>。</a:t>
                </a:r>
                <a:br>
                  <a:rPr kumimoji="1" lang="en-US" altLang="zh-CN" dirty="0">
                    <a:latin typeface="微软雅黑" panose="020B0503020204020204" pitchFamily="34" charset="-122"/>
                    <a:ea typeface="微软雅黑" panose="020B0503020204020204" pitchFamily="34" charset="-122"/>
                  </a:rPr>
                </a:br>
                <a:r>
                  <a:rPr kumimoji="1" lang="zh-CN" altLang="en-US" dirty="0">
                    <a:latin typeface="微软雅黑" panose="020B0503020204020204" pitchFamily="34" charset="-122"/>
                    <a:ea typeface="微软雅黑" panose="020B0503020204020204" pitchFamily="34" charset="-122"/>
                  </a:rPr>
                  <a:t>要求在计算过程中，在计算</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 </m:t>
                        </m:r>
                        <m:r>
                          <a:rPr lang="en-US" altLang="zh-CN" i="1">
                            <a:latin typeface="Cambria Math" panose="02040503050406030204" pitchFamily="18" charset="0"/>
                          </a:rPr>
                          <m:t>𝑥</m:t>
                        </m:r>
                      </m:e>
                      <m:sup>
                        <m:r>
                          <a:rPr lang="en-US" altLang="zh-CN" i="1">
                            <a:latin typeface="Cambria Math" panose="02040503050406030204" pitchFamily="18" charset="0"/>
                          </a:rPr>
                          <m:t>3</m:t>
                        </m:r>
                      </m:sup>
                    </m:sSup>
                  </m:oMath>
                </a14:m>
                <a:r>
                  <a:rPr kumimoji="1" lang="zh-CN" altLang="en-US" dirty="0">
                    <a:latin typeface="微软雅黑" panose="020B0503020204020204" pitchFamily="34" charset="-122"/>
                    <a:ea typeface="微软雅黑" panose="020B0503020204020204" pitchFamily="34" charset="-122"/>
                  </a:rPr>
                  <a:t> 时中断梯度的追踪，</a:t>
                </a:r>
                <a:r>
                  <a:rPr lang="zh-CN" altLang="zh-CN" dirty="0">
                    <a:latin typeface="微软雅黑" panose="020B0503020204020204" pitchFamily="34" charset="-122"/>
                    <a:ea typeface="微软雅黑" panose="020B0503020204020204" pitchFamily="34" charset="-122"/>
                  </a:rPr>
                  <a:t>观察结果并进行原因分析</a:t>
                </a:r>
                <a:br>
                  <a:rPr kumimoji="1" lang="en-US" altLang="zh-CN" dirty="0">
                    <a:solidFill>
                      <a:schemeClr val="accent2">
                        <a:lumMod val="75000"/>
                      </a:schemeClr>
                    </a:solidFill>
                    <a:latin typeface="微软雅黑" panose="020B0503020204020204" pitchFamily="34" charset="-122"/>
                    <a:ea typeface="微软雅黑" panose="020B0503020204020204" pitchFamily="34" charset="-122"/>
                  </a:rPr>
                </a:br>
                <a:r>
                  <a:rPr kumimoji="1" lang="zh-CN" altLang="en-US" dirty="0">
                    <a:latin typeface="微软雅黑" panose="020B0503020204020204" pitchFamily="34" charset="-122"/>
                    <a:ea typeface="微软雅黑" panose="020B0503020204020204" pitchFamily="34" charset="-122"/>
                  </a:rPr>
                  <a:t>提示</a:t>
                </a:r>
                <a:r>
                  <a:rPr kumimoji="1" lang="en-US" altLang="zh-CN"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可使用</a:t>
                </a:r>
                <a:r>
                  <a:rPr kumimoji="1" lang="en-US" altLang="zh-CN" dirty="0">
                    <a:solidFill>
                      <a:schemeClr val="accent2">
                        <a:lumMod val="75000"/>
                      </a:schemeClr>
                    </a:solidFill>
                    <a:latin typeface="微软雅黑" panose="020B0503020204020204" pitchFamily="34" charset="-122"/>
                    <a:ea typeface="微软雅黑" panose="020B0503020204020204" pitchFamily="34" charset="-122"/>
                  </a:rPr>
                  <a:t> </a:t>
                </a:r>
                <a:r>
                  <a:rPr kumimoji="1"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with</a:t>
                </a:r>
                <a:r>
                  <a:rPr kumimoji="1"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torch.no_grad</a:t>
                </a:r>
                <a:r>
                  <a:rPr kumimoji="1"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dirty="0">
                    <a:latin typeface="微软雅黑" panose="020B0503020204020204" pitchFamily="34" charset="-122"/>
                    <a:ea typeface="微软雅黑" panose="020B0503020204020204" pitchFamily="34" charset="-122"/>
                  </a:rPr>
                  <a:t>举例</a:t>
                </a:r>
                <a:r>
                  <a:rPr kumimoji="1" lang="en-US" altLang="zh-CN" dirty="0">
                    <a:latin typeface="微软雅黑" panose="020B0503020204020204" pitchFamily="34" charset="-122"/>
                    <a:ea typeface="微软雅黑" panose="020B0503020204020204" pitchFamily="34" charset="-122"/>
                  </a:rPr>
                  <a:t>:</a:t>
                </a:r>
                <a:br>
                  <a:rPr kumimoji="1" lang="en-US" altLang="zh-CN" dirty="0">
                    <a:latin typeface="微软雅黑" panose="020B0503020204020204" pitchFamily="34" charset="-122"/>
                    <a:ea typeface="微软雅黑" panose="020B0503020204020204" pitchFamily="34" charset="-122"/>
                  </a:rPr>
                </a:br>
                <a:r>
                  <a:rPr kumimoji="1"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with</a:t>
                </a:r>
                <a:r>
                  <a:rPr kumimoji="1"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torch.no_grad</a:t>
                </a:r>
                <a:r>
                  <a:rPr kumimoji="1"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br>
                  <a:rPr kumimoji="1"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br>
                <a:r>
                  <a:rPr kumimoji="1"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y2 = x *</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rPr>
                  <a:t> 3</a:t>
                </a:r>
                <a:endPar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777846" y="1428252"/>
                <a:ext cx="10300057" cy="5218993"/>
              </a:xfrm>
              <a:prstGeom prst="rect">
                <a:avLst/>
              </a:prstGeom>
              <a:blipFill rotWithShape="1">
                <a:blip r:embed="rId1"/>
                <a:stretch>
                  <a:fillRect l="-6" t="-3" r="3" b="1"/>
                </a:stretch>
              </a:blipFill>
            </p:spPr>
            <p:txBody>
              <a:bodyPr/>
              <a:lstStyle/>
              <a:p>
                <a:r>
                  <a:rPr lang="zh-CN" alt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4.2 </a:t>
            </a:r>
            <a:r>
              <a:rPr lang="zh-CN" altLang="en-US" sz="2800" b="1" dirty="0">
                <a:solidFill>
                  <a:srgbClr val="000000"/>
                </a:solidFill>
                <a:latin typeface="微软雅黑" panose="020B0503020204020204" pitchFamily="34" charset="-122"/>
                <a:ea typeface="微软雅黑" panose="020B0503020204020204" pitchFamily="34" charset="-122"/>
              </a:rPr>
              <a:t>实验内容</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2" y="4493174"/>
            <a:ext cx="10047889" cy="2169825"/>
          </a:xfrm>
          <a:prstGeom prst="rect">
            <a:avLst/>
          </a:prstGeom>
          <a:noFill/>
        </p:spPr>
        <p:txBody>
          <a:bodyPr wrap="square" rtlCol="0">
            <a:spAutoFit/>
          </a:bodyPr>
          <a:lstStyle/>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要求动手</a:t>
            </a:r>
            <a:r>
              <a:rPr lang="zh-CN" altLang="zh-CN" dirty="0">
                <a:solidFill>
                  <a:srgbClr val="FF0000"/>
                </a:solidFill>
                <a:latin typeface="微软雅黑" panose="020B0503020204020204" pitchFamily="34" charset="-122"/>
                <a:ea typeface="微软雅黑" panose="020B0503020204020204" pitchFamily="34" charset="-122"/>
              </a:rPr>
              <a:t>从</a:t>
            </a:r>
            <a:r>
              <a:rPr lang="en-US" altLang="zh-CN" dirty="0">
                <a:solidFill>
                  <a:srgbClr val="FF0000"/>
                </a:solidFill>
                <a:latin typeface="微软雅黑" panose="020B0503020204020204" pitchFamily="34" charset="-122"/>
                <a:ea typeface="微软雅黑" panose="020B0503020204020204" pitchFamily="34" charset="-122"/>
              </a:rPr>
              <a:t>0</a:t>
            </a:r>
            <a:r>
              <a:rPr lang="zh-CN" altLang="zh-CN" dirty="0">
                <a:solidFill>
                  <a:srgbClr val="FF0000"/>
                </a:solidFill>
                <a:latin typeface="微软雅黑" panose="020B0503020204020204" pitchFamily="34" charset="-122"/>
                <a:ea typeface="微软雅黑" panose="020B0503020204020204" pitchFamily="34" charset="-122"/>
              </a:rPr>
              <a:t>实现</a:t>
            </a:r>
            <a:r>
              <a:rPr lang="zh-CN" altLang="en-US" dirty="0">
                <a:solidFill>
                  <a:srgbClr val="FF0000"/>
                </a:solidFill>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softmax</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回归</a:t>
            </a:r>
            <a:r>
              <a:rPr lang="zh-CN" altLang="en-US" dirty="0">
                <a:latin typeface="微软雅黑" panose="020B0503020204020204" pitchFamily="34" charset="-122"/>
                <a:ea typeface="微软雅黑" panose="020B0503020204020204" pitchFamily="34" charset="-122"/>
              </a:rPr>
              <a:t>（只借助</a:t>
            </a:r>
            <a:r>
              <a:rPr lang="en-US"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Numpy</a:t>
            </a:r>
            <a:r>
              <a:rPr lang="zh-CN" altLang="en-US" dirty="0">
                <a:latin typeface="微软雅黑" panose="020B0503020204020204" pitchFamily="34" charset="-122"/>
                <a:ea typeface="微软雅黑" panose="020B0503020204020204" pitchFamily="34" charset="-122"/>
              </a:rPr>
              <a:t>相关的库）在</a:t>
            </a:r>
            <a:r>
              <a:rPr lang="en-GB" altLang="zh-CN" dirty="0">
                <a:solidFill>
                  <a:srgbClr val="FF0000"/>
                </a:solidFill>
                <a:latin typeface="微软雅黑" panose="020B0503020204020204" pitchFamily="34" charset="-122"/>
                <a:ea typeface="微软雅黑" panose="020B0503020204020204" pitchFamily="34" charset="-122"/>
              </a:rPr>
              <a:t>Fashion-MNIST</a:t>
            </a:r>
            <a:r>
              <a:rPr lang="zh-CN" altLang="en-US" dirty="0">
                <a:solidFill>
                  <a:srgbClr val="FF0000"/>
                </a:solidFill>
                <a:latin typeface="微软雅黑" panose="020B0503020204020204" pitchFamily="34" charset="-122"/>
                <a:ea typeface="微软雅黑" panose="020B0503020204020204" pitchFamily="34" charset="-122"/>
              </a:rPr>
              <a:t>数据集</a:t>
            </a:r>
            <a:r>
              <a:rPr lang="zh-CN" altLang="en-US" dirty="0">
                <a:latin typeface="微软雅黑" panose="020B0503020204020204" pitchFamily="34" charset="-122"/>
                <a:ea typeface="微软雅黑" panose="020B0503020204020204" pitchFamily="34" charset="-122"/>
              </a:rPr>
              <a:t>上进行训练和测试</a:t>
            </a:r>
            <a:r>
              <a:rPr lang="zh-CN" altLang="zh-CN" dirty="0">
                <a:latin typeface="微软雅黑" panose="020B0503020204020204" pitchFamily="34" charset="-122"/>
                <a:ea typeface="微软雅黑" panose="020B0503020204020204" pitchFamily="34" charset="-122"/>
              </a:rPr>
              <a:t>，并</a:t>
            </a: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训练集以及测试集上的准确率等</a:t>
            </a:r>
            <a:r>
              <a:rPr lang="zh-CN" altLang="en-US" dirty="0">
                <a:latin typeface="微软雅黑" panose="020B0503020204020204" pitchFamily="34" charset="-122"/>
                <a:ea typeface="微软雅黑" panose="020B0503020204020204" pitchFamily="34" charset="-122"/>
              </a:rPr>
              <a:t>多个角度</a:t>
            </a:r>
            <a:r>
              <a:rPr lang="zh-CN" altLang="zh-CN" dirty="0">
                <a:latin typeface="微软雅黑" panose="020B0503020204020204" pitchFamily="34" charset="-122"/>
                <a:ea typeface="微软雅黑" panose="020B0503020204020204" pitchFamily="34" charset="-122"/>
              </a:rPr>
              <a:t>对结果进行分析</a:t>
            </a:r>
            <a:br>
              <a:rPr lang="en-US" altLang="zh-CN" dirty="0">
                <a:latin typeface="微软雅黑" panose="020B0503020204020204" pitchFamily="34" charset="-122"/>
                <a:ea typeface="微软雅黑" panose="020B0503020204020204" pitchFamily="34" charset="-122"/>
              </a:rPr>
            </a:br>
            <a:r>
              <a:rPr lang="zh-CN" altLang="en-US" dirty="0">
                <a:solidFill>
                  <a:srgbClr val="FF0000"/>
                </a:solidFill>
                <a:latin typeface="微软雅黑" panose="020B0503020204020204" pitchFamily="34" charset="-122"/>
                <a:ea typeface="微软雅黑" panose="020B0503020204020204" pitchFamily="34" charset="-122"/>
              </a:rPr>
              <a:t>（要求从零实现交叉熵损失函数）</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dirty="0">
                <a:latin typeface="微软雅黑" panose="020B0503020204020204" pitchFamily="34" charset="-122"/>
                <a:ea typeface="微软雅黑" panose="020B0503020204020204" pitchFamily="34" charset="-122"/>
              </a:rPr>
              <a:t> </a:t>
            </a:r>
            <a:r>
              <a:rPr lang="zh-CN" altLang="zh-CN" dirty="0">
                <a:solidFill>
                  <a:srgbClr val="FF0000"/>
                </a:solidFill>
                <a:latin typeface="微软雅黑" panose="020B0503020204020204" pitchFamily="34" charset="-122"/>
                <a:ea typeface="微软雅黑" panose="020B0503020204020204" pitchFamily="34" charset="-122"/>
              </a:rPr>
              <a:t>利用</a:t>
            </a:r>
            <a:r>
              <a:rPr lang="en-US" altLang="zh-CN" dirty="0" err="1">
                <a:solidFill>
                  <a:srgbClr val="FF0000"/>
                </a:solidFill>
                <a:latin typeface="微软雅黑" panose="020B0503020204020204" pitchFamily="34" charset="-122"/>
                <a:ea typeface="微软雅黑" panose="020B0503020204020204" pitchFamily="34" charset="-122"/>
              </a:rPr>
              <a:t>torch.nn</a:t>
            </a:r>
            <a:r>
              <a:rPr lang="zh-CN" altLang="zh-CN" dirty="0">
                <a:solidFill>
                  <a:srgbClr val="FF0000"/>
                </a:solidFill>
                <a:latin typeface="微软雅黑" panose="020B0503020204020204" pitchFamily="34" charset="-122"/>
                <a:ea typeface="微软雅黑" panose="020B0503020204020204" pitchFamily="34" charset="-122"/>
              </a:rPr>
              <a:t>实现</a:t>
            </a:r>
            <a:r>
              <a:rPr lang="zh-CN" altLang="en-US"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softmax</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回归</a:t>
            </a:r>
            <a:r>
              <a:rPr lang="zh-CN" altLang="en-US" dirty="0">
                <a:latin typeface="微软雅黑" panose="020B0503020204020204" pitchFamily="34" charset="-122"/>
                <a:ea typeface="微软雅黑" panose="020B0503020204020204" pitchFamily="34" charset="-122"/>
              </a:rPr>
              <a:t>在</a:t>
            </a:r>
            <a:r>
              <a:rPr lang="en-GB" altLang="zh-CN" dirty="0">
                <a:solidFill>
                  <a:srgbClr val="FF0000"/>
                </a:solidFill>
                <a:latin typeface="微软雅黑" panose="020B0503020204020204" pitchFamily="34" charset="-122"/>
                <a:ea typeface="微软雅黑" panose="020B0503020204020204" pitchFamily="34" charset="-122"/>
              </a:rPr>
              <a:t>Fashion-MNIST</a:t>
            </a:r>
            <a:r>
              <a:rPr lang="zh-CN" altLang="en-US" dirty="0">
                <a:solidFill>
                  <a:srgbClr val="FF0000"/>
                </a:solidFill>
                <a:latin typeface="微软雅黑" panose="020B0503020204020204" pitchFamily="34" charset="-122"/>
                <a:ea typeface="微软雅黑" panose="020B0503020204020204" pitchFamily="34" charset="-122"/>
              </a:rPr>
              <a:t>数据集</a:t>
            </a:r>
            <a:r>
              <a:rPr lang="zh-CN" altLang="en-US" dirty="0">
                <a:latin typeface="微软雅黑" panose="020B0503020204020204" pitchFamily="34" charset="-122"/>
                <a:ea typeface="微软雅黑" panose="020B0503020204020204" pitchFamily="34" charset="-122"/>
              </a:rPr>
              <a:t>上进行训练和测试</a:t>
            </a:r>
            <a:r>
              <a:rPr lang="zh-CN" altLang="zh-CN" dirty="0">
                <a:latin typeface="微软雅黑" panose="020B0503020204020204" pitchFamily="34" charset="-122"/>
                <a:ea typeface="微软雅黑" panose="020B0503020204020204" pitchFamily="34" charset="-122"/>
              </a:rPr>
              <a:t>，并</a:t>
            </a: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loss</a:t>
            </a:r>
            <a:r>
              <a:rPr lang="zh-CN" altLang="zh-CN" dirty="0">
                <a:latin typeface="微软雅黑" panose="020B0503020204020204" pitchFamily="34" charset="-122"/>
                <a:ea typeface="微软雅黑" panose="020B0503020204020204" pitchFamily="34" charset="-122"/>
              </a:rPr>
              <a:t>，训练集以及测试集上的准确率等</a:t>
            </a:r>
            <a:r>
              <a:rPr lang="zh-CN" altLang="en-US" dirty="0">
                <a:latin typeface="微软雅黑" panose="020B0503020204020204" pitchFamily="34" charset="-122"/>
                <a:ea typeface="微软雅黑" panose="020B0503020204020204" pitchFamily="34" charset="-122"/>
              </a:rPr>
              <a:t>多个角度</a:t>
            </a:r>
            <a:r>
              <a:rPr lang="zh-CN" altLang="zh-CN" dirty="0">
                <a:latin typeface="微软雅黑" panose="020B0503020204020204" pitchFamily="34" charset="-122"/>
                <a:ea typeface="微软雅黑" panose="020B0503020204020204" pitchFamily="34" charset="-122"/>
              </a:rPr>
              <a:t>对结果进行分析</a:t>
            </a:r>
            <a:endParaRPr lang="zh-CN" altLang="zh-CN" dirty="0">
              <a:latin typeface="微软雅黑" panose="020B0503020204020204" pitchFamily="34" charset="-122"/>
              <a:ea typeface="微软雅黑" panose="020B0503020204020204" pitchFamily="34" charset="-122"/>
            </a:endParaRPr>
          </a:p>
        </p:txBody>
      </p:sp>
      <p:sp>
        <p:nvSpPr>
          <p:cNvPr id="8" name="矩形 7"/>
          <p:cNvSpPr/>
          <p:nvPr/>
        </p:nvSpPr>
        <p:spPr>
          <a:xfrm>
            <a:off x="777846" y="994677"/>
            <a:ext cx="6646371" cy="461665"/>
          </a:xfrm>
          <a:prstGeom prst="rect">
            <a:avLst/>
          </a:prstGeom>
        </p:spPr>
        <p:txBody>
          <a:bodyPr wrap="none">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二、动手实现 </a:t>
            </a:r>
            <a:r>
              <a:rPr lang="en-GB" altLang="zh-CN" sz="2400" b="1" dirty="0">
                <a:solidFill>
                  <a:srgbClr val="0000FF"/>
                </a:solidFill>
                <a:latin typeface="微软雅黑" panose="020B0503020204020204" pitchFamily="34" charset="-122"/>
                <a:ea typeface="微软雅黑" panose="020B0503020204020204" pitchFamily="34" charset="-122"/>
              </a:rPr>
              <a:t>logistic </a:t>
            </a:r>
            <a:r>
              <a:rPr lang="zh-CN" altLang="en-US" sz="2400" b="1" dirty="0">
                <a:solidFill>
                  <a:srgbClr val="0000FF"/>
                </a:solidFill>
                <a:latin typeface="微软雅黑" panose="020B0503020204020204" pitchFamily="34" charset="-122"/>
                <a:ea typeface="微软雅黑" panose="020B0503020204020204" pitchFamily="34" charset="-122"/>
              </a:rPr>
              <a:t>回归（平台课</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专业课</a:t>
            </a:r>
            <a:r>
              <a:rPr lang="zh-CN" altLang="en-US" sz="2400" b="1" dirty="0">
                <a:solidFill>
                  <a:srgbClr val="0000FF"/>
                </a:solidFill>
              </a:rPr>
              <a:t>）</a:t>
            </a:r>
            <a:endParaRPr kumimoji="1" lang="zh-CN" altLang="en-US" sz="2400" b="1" dirty="0">
              <a:solidFill>
                <a:srgbClr val="0000FF"/>
              </a:solidFill>
            </a:endParaRPr>
          </a:p>
        </p:txBody>
      </p:sp>
      <p:sp>
        <p:nvSpPr>
          <p:cNvPr id="11" name="矩形 10"/>
          <p:cNvSpPr/>
          <p:nvPr/>
        </p:nvSpPr>
        <p:spPr>
          <a:xfrm>
            <a:off x="777842" y="3901423"/>
            <a:ext cx="6795194" cy="461665"/>
          </a:xfrm>
          <a:prstGeom prst="rect">
            <a:avLst/>
          </a:prstGeom>
        </p:spPr>
        <p:txBody>
          <a:bodyPr wrap="none">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三、动手实现 </a:t>
            </a:r>
            <a:r>
              <a:rPr lang="en-US" altLang="zh-CN" sz="2400" b="1" dirty="0" err="1">
                <a:solidFill>
                  <a:srgbClr val="0000FF"/>
                </a:solidFill>
                <a:latin typeface="微软雅黑" panose="020B0503020204020204" pitchFamily="34" charset="-122"/>
                <a:ea typeface="微软雅黑" panose="020B0503020204020204" pitchFamily="34" charset="-122"/>
              </a:rPr>
              <a:t>softmax</a:t>
            </a:r>
            <a:r>
              <a:rPr lang="en-GB" altLang="zh-CN" sz="2400" b="1" dirty="0">
                <a:solidFill>
                  <a:srgbClr val="0000FF"/>
                </a:solidFill>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回归（平台课</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专业课）</a:t>
            </a:r>
            <a:endParaRPr kumimoji="1"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77842" y="1601512"/>
            <a:ext cx="10047889" cy="2169825"/>
          </a:xfrm>
          <a:prstGeom prst="rect">
            <a:avLst/>
          </a:prstGeom>
          <a:noFill/>
        </p:spPr>
        <p:txBody>
          <a:bodyPr wrap="square" rtlCol="0">
            <a:spAutoFit/>
          </a:bodyPr>
          <a:lstStyle/>
          <a:p>
            <a:pPr marL="342900" indent="-342900">
              <a:lnSpc>
                <a:spcPct val="150000"/>
              </a:lnSpc>
              <a:buFontTx/>
              <a:buAutoNum type="arabicPeriod"/>
            </a:pPr>
            <a:r>
              <a:rPr lang="zh-CN" altLang="en-US" dirty="0">
                <a:latin typeface="微软雅黑" panose="020B0503020204020204" pitchFamily="34" charset="-122"/>
                <a:ea typeface="微软雅黑" panose="020B0503020204020204" pitchFamily="34" charset="-122"/>
              </a:rPr>
              <a:t>要求动手</a:t>
            </a:r>
            <a:r>
              <a:rPr lang="zh-CN" altLang="zh-CN" dirty="0">
                <a:solidFill>
                  <a:srgbClr val="FF0000"/>
                </a:solidFill>
                <a:latin typeface="微软雅黑" panose="020B0503020204020204" pitchFamily="34" charset="-122"/>
                <a:ea typeface="微软雅黑" panose="020B0503020204020204" pitchFamily="34" charset="-122"/>
              </a:rPr>
              <a:t>从</a:t>
            </a:r>
            <a:r>
              <a:rPr lang="en-US" altLang="zh-CN" dirty="0">
                <a:solidFill>
                  <a:srgbClr val="FF0000"/>
                </a:solidFill>
                <a:latin typeface="微软雅黑" panose="020B0503020204020204" pitchFamily="34" charset="-122"/>
                <a:ea typeface="微软雅黑" panose="020B0503020204020204" pitchFamily="34" charset="-122"/>
              </a:rPr>
              <a:t>0</a:t>
            </a:r>
            <a:r>
              <a:rPr lang="zh-CN" altLang="zh-CN" dirty="0">
                <a:solidFill>
                  <a:srgbClr val="FF0000"/>
                </a:solidFill>
                <a:latin typeface="微软雅黑" panose="020B0503020204020204" pitchFamily="34" charset="-122"/>
                <a:ea typeface="微软雅黑" panose="020B0503020204020204" pitchFamily="34" charset="-122"/>
              </a:rPr>
              <a:t>实现</a:t>
            </a:r>
            <a:r>
              <a:rPr lang="zh-CN" altLang="en-US" dirty="0">
                <a:solidFill>
                  <a:srgbClr val="FF0000"/>
                </a:solidFill>
                <a:latin typeface="微软雅黑" panose="020B0503020204020204" pitchFamily="34" charset="-122"/>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logistic</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回归</a:t>
            </a:r>
            <a:r>
              <a:rPr lang="zh-CN" altLang="en-US" dirty="0">
                <a:latin typeface="微软雅黑" panose="020B0503020204020204" pitchFamily="34" charset="-122"/>
                <a:ea typeface="微软雅黑" panose="020B0503020204020204" pitchFamily="34" charset="-122"/>
              </a:rPr>
              <a:t>（只借助</a:t>
            </a:r>
            <a:r>
              <a:rPr lang="en-US" altLang="zh-CN" dirty="0">
                <a:latin typeface="微软雅黑" panose="020B0503020204020204" pitchFamily="34" charset="-122"/>
                <a:ea typeface="微软雅黑" panose="020B0503020204020204" pitchFamily="34" charset="-122"/>
              </a:rPr>
              <a:t>Tensor</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Numpy</a:t>
            </a:r>
            <a:r>
              <a:rPr lang="zh-CN" altLang="en-US" dirty="0">
                <a:latin typeface="微软雅黑" panose="020B0503020204020204" pitchFamily="34" charset="-122"/>
                <a:ea typeface="微软雅黑" panose="020B0503020204020204" pitchFamily="34" charset="-122"/>
              </a:rPr>
              <a:t>相关的库）在</a:t>
            </a:r>
            <a:r>
              <a:rPr lang="zh-CN" altLang="en-US" dirty="0">
                <a:solidFill>
                  <a:srgbClr val="FF0000"/>
                </a:solidFill>
                <a:latin typeface="微软雅黑" panose="020B0503020204020204" pitchFamily="34" charset="-122"/>
                <a:ea typeface="微软雅黑" panose="020B0503020204020204" pitchFamily="34" charset="-122"/>
              </a:rPr>
              <a:t>人工构造的数据集</a:t>
            </a:r>
            <a:r>
              <a:rPr lang="zh-CN" altLang="en-US" dirty="0">
                <a:latin typeface="微软雅黑" panose="020B0503020204020204" pitchFamily="34" charset="-122"/>
                <a:ea typeface="微软雅黑" panose="020B0503020204020204" pitchFamily="34" charset="-122"/>
              </a:rPr>
              <a:t>上进行训练和测试</a:t>
            </a:r>
            <a:r>
              <a:rPr lang="zh-CN" altLang="zh-CN" dirty="0">
                <a:latin typeface="微软雅黑" panose="020B0503020204020204" pitchFamily="34" charset="-122"/>
                <a:ea typeface="微软雅黑" panose="020B0503020204020204" pitchFamily="34" charset="-122"/>
              </a:rPr>
              <a:t>，并</a:t>
            </a: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训练集以及测试集上的准确率等</a:t>
            </a:r>
            <a:r>
              <a:rPr lang="zh-CN" altLang="en-US" dirty="0">
                <a:latin typeface="微软雅黑" panose="020B0503020204020204" pitchFamily="34" charset="-122"/>
                <a:ea typeface="微软雅黑" panose="020B0503020204020204" pitchFamily="34" charset="-122"/>
              </a:rPr>
              <a:t>多个角度</a:t>
            </a:r>
            <a:r>
              <a:rPr lang="zh-CN" altLang="zh-CN" dirty="0">
                <a:latin typeface="微软雅黑" panose="020B0503020204020204" pitchFamily="34" charset="-122"/>
                <a:ea typeface="微软雅黑" panose="020B0503020204020204" pitchFamily="34" charset="-122"/>
              </a:rPr>
              <a:t>对结果进行分析</a:t>
            </a:r>
            <a:br>
              <a:rPr lang="en-US" altLang="zh-CN" dirty="0">
                <a:latin typeface="微软雅黑" panose="020B0503020204020204" pitchFamily="34" charset="-122"/>
                <a:ea typeface="微软雅黑" panose="020B0503020204020204" pitchFamily="34" charset="-122"/>
              </a:rPr>
            </a:br>
            <a:r>
              <a:rPr lang="zh-CN" altLang="en-US" dirty="0">
                <a:solidFill>
                  <a:srgbClr val="FF0000"/>
                </a:solidFill>
                <a:latin typeface="微软雅黑" panose="020B0503020204020204" pitchFamily="34" charset="-122"/>
                <a:ea typeface="微软雅黑" panose="020B0503020204020204" pitchFamily="34" charset="-122"/>
              </a:rPr>
              <a:t>（</a:t>
            </a:r>
            <a:r>
              <a:rPr kumimoji="1" lang="zh-CN" altLang="en-US" dirty="0">
                <a:solidFill>
                  <a:srgbClr val="FF0000"/>
                </a:solidFill>
                <a:latin typeface="微软雅黑" panose="020B0503020204020204" pitchFamily="34" charset="-122"/>
                <a:ea typeface="微软雅黑" panose="020B0503020204020204" pitchFamily="34" charset="-122"/>
              </a:rPr>
              <a:t>可借助</a:t>
            </a:r>
            <a:r>
              <a:rPr lang="en-GB" altLang="zh-CN" dirty="0" err="1">
                <a:solidFill>
                  <a:srgbClr val="FF0000"/>
                </a:solidFill>
                <a:latin typeface="微软雅黑" panose="020B0503020204020204" pitchFamily="34" charset="-122"/>
                <a:ea typeface="微软雅黑" panose="020B0503020204020204" pitchFamily="34" charset="-122"/>
              </a:rPr>
              <a:t>nn.BCELoss</a:t>
            </a:r>
            <a:r>
              <a:rPr lang="zh-CN" altLang="en-GB" dirty="0">
                <a:solidFill>
                  <a:srgbClr val="FF0000"/>
                </a:solidFill>
                <a:latin typeface="微软雅黑" panose="020B0503020204020204" pitchFamily="34" charset="-122"/>
                <a:ea typeface="微软雅黑" panose="020B0503020204020204" pitchFamily="34" charset="-122"/>
              </a:rPr>
              <a:t>或</a:t>
            </a:r>
            <a:r>
              <a:rPr lang="en-GB" altLang="zh-CN" dirty="0" err="1">
                <a:solidFill>
                  <a:srgbClr val="FF0000"/>
                </a:solidFill>
                <a:latin typeface="微软雅黑" panose="020B0503020204020204" pitchFamily="34" charset="-122"/>
                <a:ea typeface="微软雅黑" panose="020B0503020204020204" pitchFamily="34" charset="-122"/>
              </a:rPr>
              <a:t>nn.BCEWithLogitsLoss</a:t>
            </a:r>
            <a:r>
              <a:rPr lang="zh-CN" altLang="en-GB" dirty="0">
                <a:solidFill>
                  <a:srgbClr val="FF0000"/>
                </a:solidFill>
                <a:latin typeface="微软雅黑" panose="020B0503020204020204" pitchFamily="34" charset="-122"/>
                <a:ea typeface="微软雅黑" panose="020B0503020204020204" pitchFamily="34" charset="-122"/>
              </a:rPr>
              <a:t>作为损失函数</a:t>
            </a:r>
            <a:r>
              <a:rPr lang="zh-CN" altLang="en-US" dirty="0">
                <a:solidFill>
                  <a:srgbClr val="FF0000"/>
                </a:solidFill>
                <a:latin typeface="微软雅黑" panose="020B0503020204020204" pitchFamily="34" charset="-122"/>
                <a:ea typeface="微软雅黑" panose="020B0503020204020204" pitchFamily="34" charset="-122"/>
              </a:rPr>
              <a:t>，从零实现二元交叉熵为选作）</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Tx/>
              <a:buAutoNum type="arabicPeriod"/>
            </a:pPr>
            <a:r>
              <a:rPr lang="zh-CN" altLang="en-US" dirty="0">
                <a:latin typeface="微软雅黑" panose="020B0503020204020204" pitchFamily="34" charset="-122"/>
                <a:ea typeface="微软雅黑" panose="020B0503020204020204" pitchFamily="34" charset="-122"/>
              </a:rPr>
              <a:t> </a:t>
            </a:r>
            <a:r>
              <a:rPr lang="zh-CN" altLang="zh-CN" dirty="0">
                <a:solidFill>
                  <a:srgbClr val="FF0000"/>
                </a:solidFill>
                <a:latin typeface="微软雅黑" panose="020B0503020204020204" pitchFamily="34" charset="-122"/>
                <a:ea typeface="微软雅黑" panose="020B0503020204020204" pitchFamily="34" charset="-122"/>
              </a:rPr>
              <a:t>利用</a:t>
            </a:r>
            <a:r>
              <a:rPr lang="en-US" altLang="zh-CN" dirty="0">
                <a:solidFill>
                  <a:srgbClr val="FF0000"/>
                </a:solidFill>
                <a:latin typeface="微软雅黑" panose="020B0503020204020204" pitchFamily="34" charset="-122"/>
                <a:ea typeface="微软雅黑" panose="020B0503020204020204" pitchFamily="34" charset="-122"/>
              </a:rPr>
              <a:t> </a:t>
            </a:r>
            <a:r>
              <a:rPr lang="en-US" altLang="zh-CN" dirty="0" err="1">
                <a:solidFill>
                  <a:srgbClr val="FF0000"/>
                </a:solidFill>
                <a:latin typeface="微软雅黑" panose="020B0503020204020204" pitchFamily="34" charset="-122"/>
                <a:ea typeface="微软雅黑" panose="020B0503020204020204" pitchFamily="34" charset="-122"/>
              </a:rPr>
              <a:t>torch.nn</a:t>
            </a:r>
            <a:r>
              <a:rPr lang="en-US" altLang="zh-CN" dirty="0">
                <a:solidFill>
                  <a:srgbClr val="FF0000"/>
                </a:solidFill>
                <a:latin typeface="微软雅黑" panose="020B0503020204020204" pitchFamily="34" charset="-122"/>
                <a:ea typeface="微软雅黑" panose="020B0503020204020204" pitchFamily="34" charset="-122"/>
              </a:rPr>
              <a:t> </a:t>
            </a:r>
            <a:r>
              <a:rPr lang="zh-CN" altLang="zh-CN" dirty="0">
                <a:solidFill>
                  <a:srgbClr val="FF0000"/>
                </a:solidFill>
                <a:latin typeface="微软雅黑" panose="020B0503020204020204" pitchFamily="34" charset="-122"/>
                <a:ea typeface="微软雅黑" panose="020B0503020204020204" pitchFamily="34" charset="-122"/>
              </a:rPr>
              <a:t>实现</a:t>
            </a:r>
            <a:r>
              <a:rPr lang="zh-CN" altLang="en-US" dirty="0">
                <a:solidFill>
                  <a:srgbClr val="FF0000"/>
                </a:solidFill>
                <a:latin typeface="微软雅黑" panose="020B0503020204020204" pitchFamily="34" charset="-122"/>
                <a:ea typeface="微软雅黑" panose="020B0503020204020204" pitchFamily="34" charset="-122"/>
              </a:rPr>
              <a:t> </a:t>
            </a:r>
            <a:r>
              <a:rPr lang="en-GB" altLang="zh-CN" b="1" dirty="0">
                <a:latin typeface="微软雅黑" panose="020B0503020204020204" pitchFamily="34" charset="-122"/>
                <a:ea typeface="微软雅黑" panose="020B0503020204020204" pitchFamily="34" charset="-122"/>
              </a:rPr>
              <a:t>logistic</a:t>
            </a:r>
            <a:r>
              <a:rPr lang="en-US" altLang="zh-CN" b="1" dirty="0">
                <a:latin typeface="微软雅黑" panose="020B0503020204020204" pitchFamily="34" charset="-122"/>
                <a:ea typeface="微软雅黑" panose="020B0503020204020204" pitchFamily="34" charset="-122"/>
              </a:rPr>
              <a:t> </a:t>
            </a:r>
            <a:r>
              <a:rPr lang="zh-CN" altLang="zh-CN" b="1" dirty="0">
                <a:latin typeface="微软雅黑" panose="020B0503020204020204" pitchFamily="34" charset="-122"/>
                <a:ea typeface="微软雅黑" panose="020B0503020204020204" pitchFamily="34" charset="-122"/>
              </a:rPr>
              <a:t>回归</a:t>
            </a:r>
            <a:r>
              <a:rPr lang="zh-CN" altLang="en-US" dirty="0">
                <a:latin typeface="微软雅黑" panose="020B0503020204020204" pitchFamily="34" charset="-122"/>
                <a:ea typeface="微软雅黑" panose="020B0503020204020204" pitchFamily="34" charset="-122"/>
              </a:rPr>
              <a:t>在</a:t>
            </a:r>
            <a:r>
              <a:rPr lang="zh-CN" altLang="en-US" dirty="0">
                <a:solidFill>
                  <a:srgbClr val="FF0000"/>
                </a:solidFill>
                <a:latin typeface="微软雅黑" panose="020B0503020204020204" pitchFamily="34" charset="-122"/>
                <a:ea typeface="微软雅黑" panose="020B0503020204020204" pitchFamily="34" charset="-122"/>
              </a:rPr>
              <a:t>人工构造的数据集</a:t>
            </a:r>
            <a:r>
              <a:rPr lang="zh-CN" altLang="en-US" dirty="0">
                <a:latin typeface="微软雅黑" panose="020B0503020204020204" pitchFamily="34" charset="-122"/>
                <a:ea typeface="微软雅黑" panose="020B0503020204020204" pitchFamily="34" charset="-122"/>
              </a:rPr>
              <a:t>上进行训练和测试</a:t>
            </a:r>
            <a:r>
              <a:rPr lang="zh-CN" altLang="zh-CN" dirty="0">
                <a:latin typeface="微软雅黑" panose="020B0503020204020204" pitchFamily="34" charset="-122"/>
                <a:ea typeface="微软雅黑" panose="020B0503020204020204" pitchFamily="34" charset="-122"/>
              </a:rPr>
              <a:t>，并对结果进行分析，并</a:t>
            </a: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loss</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训练集以及测试集上的准确率等</a:t>
            </a:r>
            <a:r>
              <a:rPr lang="zh-CN" altLang="en-US" dirty="0">
                <a:latin typeface="微软雅黑" panose="020B0503020204020204" pitchFamily="34" charset="-122"/>
                <a:ea typeface="微软雅黑" panose="020B0503020204020204" pitchFamily="34" charset="-122"/>
              </a:rPr>
              <a:t>多个角度</a:t>
            </a:r>
            <a:r>
              <a:rPr lang="zh-CN" altLang="zh-CN" dirty="0">
                <a:latin typeface="微软雅黑" panose="020B0503020204020204" pitchFamily="34" charset="-122"/>
                <a:ea typeface="微软雅黑" panose="020B0503020204020204" pitchFamily="34" charset="-122"/>
              </a:rPr>
              <a:t>对结果进行分析</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7192" y="152400"/>
            <a:ext cx="106915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矩形 26"/>
          <p:cNvSpPr/>
          <p:nvPr/>
        </p:nvSpPr>
        <p:spPr>
          <a:xfrm>
            <a:off x="2188580" y="349830"/>
            <a:ext cx="8077200" cy="523220"/>
          </a:xfrm>
          <a:prstGeom prst="rect">
            <a:avLst/>
          </a:prstGeom>
        </p:spPr>
        <p:txBody>
          <a:bodyPr wrap="square" anchor="ctr">
            <a:spAutoFit/>
          </a:bodyPr>
          <a:lstStyle/>
          <a:p>
            <a:pPr algn="ctr">
              <a:buNone/>
            </a:pPr>
            <a:r>
              <a:rPr lang="zh-CN" altLang="en-US" sz="2800" b="1" dirty="0">
                <a:latin typeface="微软雅黑" panose="020B0503020204020204" pitchFamily="34" charset="-122"/>
                <a:ea typeface="微软雅黑" panose="020B0503020204020204" pitchFamily="34" charset="-122"/>
              </a:rPr>
              <a:t>北京交通大学</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深度学习</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课程组成员</a:t>
            </a:r>
            <a:endParaRPr lang="zh-CN" altLang="en-US" sz="28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671334" y="1328540"/>
            <a:ext cx="11103982" cy="2399665"/>
            <a:chOff x="544010" y="1582924"/>
            <a:chExt cx="11103982" cy="2399665"/>
          </a:xfrm>
        </p:grpSpPr>
        <p:sp>
          <p:nvSpPr>
            <p:cNvPr id="28" name="矩形 27"/>
            <p:cNvSpPr/>
            <p:nvPr/>
          </p:nvSpPr>
          <p:spPr>
            <a:xfrm>
              <a:off x="544010" y="1582924"/>
              <a:ext cx="5393803" cy="2358000"/>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景丽萍</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2"/>
                </a:rPr>
                <a:t>http://faculty.bjtu.edu.cn/8249/</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桑基韬</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3"/>
                </a:rPr>
                <a:t>http://faculty.bjtu.edu.cn/9129/</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张淳杰</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4"/>
                </a:rPr>
                <a:t>http://faculty.bjtu.edu.cn/9371/</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万怀宇</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5"/>
                </a:rPr>
                <a:t>http://faculty.bjtu.edu.cn/8793/</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滕    竹</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latin typeface="Times New Roman" panose="02020603050405020304" pitchFamily="18" charset="0"/>
                  <a:ea typeface="楷体" panose="02010609060101010101" pitchFamily="49" charset="-122"/>
                  <a:cs typeface="Times New Roman" panose="02020603050405020304" pitchFamily="18" charset="0"/>
                  <a:hlinkClick r:id="rId6"/>
                </a:rPr>
                <a:t>http://faculty.bjtu.edu.cn/8902/</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p:cNvSpPr/>
            <p:nvPr/>
          </p:nvSpPr>
          <p:spPr>
            <a:xfrm>
              <a:off x="6254189" y="1582924"/>
              <a:ext cx="5393803" cy="2399665"/>
            </a:xfrm>
            <a:prstGeom prst="rect">
              <a:avLst/>
            </a:prstGeom>
          </p:spPr>
          <p:txBody>
            <a:bodyPr wrap="square">
              <a:spAutoFit/>
            </a:bodyPr>
            <a:lstStyle/>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原继东</a:t>
              </a:r>
              <a:r>
                <a:rPr lang="zh-CN" altLang="en-US" sz="2400" kern="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hlinkClick r:id="rId7"/>
                </a:rPr>
                <a:t>http://faculty.bjtu.edu.cn/9076/</a:t>
              </a:r>
              <a:endPar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buClr>
                  <a:srgbClr val="7030A0"/>
                </a:buCl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丛润民：</a:t>
              </a:r>
              <a:r>
                <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hlinkClick r:id="rId8"/>
                </a:rPr>
                <a:t>http://faculty.bjtu.edu.cn/9374/</a:t>
              </a:r>
              <a:endPar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buClr>
                  <a:srgbClr val="7030A0"/>
                </a:buClr>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夏佳楠：</a:t>
              </a:r>
              <a:r>
                <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hlinkClick r:id="rId9"/>
                </a:rPr>
                <a:t>http://faculty.bjtu.edu.cn/9430/</a:t>
              </a:r>
              <a:endPar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许万茹</a:t>
              </a:r>
              <a:r>
                <a:rPr lang="en-US" altLang="zh-CN" sz="2400" b="1" kern="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kern="0" dirty="0">
                  <a:solidFill>
                    <a:srgbClr val="333333"/>
                  </a:solidFill>
                  <a:latin typeface="Times New Roman" panose="02020603050405020304" pitchFamily="18" charset="0"/>
                  <a:ea typeface="楷体" panose="02010609060101010101" pitchFamily="49" charset="-122"/>
                  <a:cs typeface="Times New Roman" panose="02020603050405020304" pitchFamily="18" charset="0"/>
                  <a:sym typeface="+mn-ea"/>
                  <a:hlinkClick r:id="rId9"/>
                </a:rPr>
                <a:t>http://faculty.bjtu.edu.cn/9522/</a:t>
              </a:r>
              <a:endParaRPr lang="en-US" altLang="zh-CN" sz="2400" kern="0" dirty="0">
                <a:latin typeface="Times New Roman" panose="02020603050405020304" pitchFamily="18" charset="0"/>
                <a:ea typeface="楷体" panose="02010609060101010101" pitchFamily="49" charset="-122"/>
                <a:cs typeface="Times New Roman" panose="02020603050405020304" pitchFamily="18" charset="0"/>
              </a:endParaRPr>
            </a:p>
            <a:p>
              <a:pPr marL="0" lvl="2" eaLnBrk="0" hangingPunct="0">
                <a:lnSpc>
                  <a:spcPct val="125000"/>
                </a:lnSpc>
                <a:spcBef>
                  <a:spcPts val="0"/>
                </a:spcBef>
                <a:spcAft>
                  <a:spcPts val="0"/>
                </a:spcAft>
                <a:buClr>
                  <a:srgbClr val="7030A0"/>
                </a:buClr>
                <a:buSzTx/>
                <a:buNone/>
              </a:pPr>
              <a:r>
                <a:rPr lang="zh-CN" altLang="en-US" sz="2400" b="1" kern="0" dirty="0">
                  <a:latin typeface="Times New Roman" panose="02020603050405020304" pitchFamily="18" charset="0"/>
                  <a:ea typeface="楷体" panose="02010609060101010101" pitchFamily="49" charset="-122"/>
                  <a:cs typeface="Times New Roman" panose="02020603050405020304" pitchFamily="18" charset="0"/>
                </a:rPr>
                <a:t>杨    扩</a:t>
              </a:r>
              <a:endParaRPr lang="zh-CN" altLang="en-US" sz="2000" dirty="0"/>
            </a:p>
          </p:txBody>
        </p:sp>
      </p:grpSp>
      <p:pic>
        <p:nvPicPr>
          <p:cNvPr id="5122" name="Picture 2" descr="https://timgsa.baidu.com/timg?image&amp;quality=80&amp;size=b9999_10000&amp;sec=1589392467066&amp;di=858448bcac33b053afe05c80d7f9cab3&amp;imgtype=0&amp;src=http%3A%2F%2F5b0988e595225.cdn.sohucs.com%2Fimages%2F20180612%2F550cbc8547804dfb9c7d80fb69cee600.jpeg"/>
          <p:cNvPicPr>
            <a:picLocks noChangeAspect="1" noChangeArrowheads="1"/>
          </p:cNvPicPr>
          <p:nvPr/>
        </p:nvPicPr>
        <p:blipFill rotWithShape="1">
          <a:blip r:embed="rId10">
            <a:extLst>
              <a:ext uri="{28A0092B-C50C-407E-A947-70E740481C1C}">
                <a14:useLocalDpi xmlns:a14="http://schemas.microsoft.com/office/drawing/2010/main" val="0"/>
              </a:ext>
            </a:extLst>
          </a:blip>
          <a:srcRect t="22272" b="4546"/>
          <a:stretch>
            <a:fillRect/>
          </a:stretch>
        </p:blipFill>
        <p:spPr bwMode="auto">
          <a:xfrm>
            <a:off x="0" y="3875809"/>
            <a:ext cx="12192000" cy="29821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1.2 </a:t>
            </a:r>
            <a:r>
              <a:rPr lang="en-US" altLang="zh-CN" sz="2800" b="1" dirty="0" err="1">
                <a:solidFill>
                  <a:srgbClr val="000000"/>
                </a:solidFill>
                <a:latin typeface="微软雅黑" panose="020B0503020204020204" pitchFamily="34" charset="-122"/>
                <a:ea typeface="微软雅黑" panose="020B0503020204020204" pitchFamily="34" charset="-122"/>
              </a:rPr>
              <a:t>Pytorch</a:t>
            </a:r>
            <a:r>
              <a:rPr lang="zh-CN" altLang="en-US" sz="2800" b="1" dirty="0">
                <a:solidFill>
                  <a:srgbClr val="000000"/>
                </a:solidFill>
                <a:latin typeface="微软雅黑" panose="020B0503020204020204" pitchFamily="34" charset="-122"/>
                <a:ea typeface="微软雅黑" panose="020B0503020204020204" pitchFamily="34" charset="-122"/>
              </a:rPr>
              <a:t>安装</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6" y="1033700"/>
            <a:ext cx="9390723" cy="1643399"/>
          </a:xfrm>
          <a:prstGeom prst="rect">
            <a:avLst/>
          </a:prstGeom>
          <a:noFill/>
        </p:spPr>
        <p:txBody>
          <a:bodyPr wrap="square" rtlCol="0">
            <a:noAutofit/>
          </a:bodyPr>
          <a:lstStyle/>
          <a:p>
            <a:r>
              <a:rPr lang="en-US" altLang="zh-CN" b="1" dirty="0">
                <a:solidFill>
                  <a:srgbClr val="000000"/>
                </a:solidFill>
                <a:latin typeface="微软雅黑" panose="020B0503020204020204" pitchFamily="34" charset="-122"/>
                <a:ea typeface="微软雅黑" panose="020B0503020204020204" pitchFamily="34" charset="-122"/>
              </a:rPr>
              <a:t>Pip</a:t>
            </a:r>
            <a:r>
              <a:rPr lang="zh-CN" altLang="en-US" b="1" dirty="0">
                <a:solidFill>
                  <a:srgbClr val="000000"/>
                </a:solidFill>
                <a:latin typeface="微软雅黑" panose="020B0503020204020204" pitchFamily="34" charset="-122"/>
                <a:ea typeface="微软雅黑" panose="020B0503020204020204" pitchFamily="34" charset="-122"/>
              </a:rPr>
              <a:t>命令安装：</a:t>
            </a:r>
            <a:r>
              <a:rPr lang="en-US" altLang="zh-CN" b="1" dirty="0">
                <a:solidFill>
                  <a:srgbClr val="000000"/>
                </a:solidFill>
                <a:latin typeface="微软雅黑" panose="020B0503020204020204" pitchFamily="34" charset="-122"/>
                <a:ea typeface="微软雅黑" panose="020B0503020204020204" pitchFamily="34" charset="-122"/>
              </a:rPr>
              <a:t>windows+pip+python3.7+None</a:t>
            </a:r>
            <a:endParaRPr lang="en-US" altLang="zh-CN" b="1"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复制命令：</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pip install torch==1.5.0+cpu </a:t>
            </a:r>
            <a:r>
              <a:rPr lang="en-US" altLang="zh-CN" dirty="0" err="1">
                <a:latin typeface="微软雅黑" panose="020B0503020204020204" pitchFamily="34" charset="-122"/>
                <a:ea typeface="微软雅黑" panose="020B0503020204020204" pitchFamily="34" charset="-122"/>
              </a:rPr>
              <a:t>torchvision</a:t>
            </a:r>
            <a:r>
              <a:rPr lang="en-US" altLang="zh-CN" dirty="0">
                <a:latin typeface="微软雅黑" panose="020B0503020204020204" pitchFamily="34" charset="-122"/>
                <a:ea typeface="微软雅黑" panose="020B0503020204020204" pitchFamily="34" charset="-122"/>
              </a:rPr>
              <a:t>==0.6.0+cpu -f </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hlinkClick r:id="rId1"/>
              </a:rPr>
              <a:t>https://download.pytorch.org/whl/torch_stable.html</a:t>
            </a:r>
            <a:r>
              <a:rPr lang="zh-CN" altLang="en-US" dirty="0">
                <a:latin typeface="微软雅黑" panose="020B0503020204020204" pitchFamily="34" charset="-122"/>
                <a:ea typeface="微软雅黑" panose="020B0503020204020204" pitchFamily="34" charset="-122"/>
              </a:rPr>
              <a:t>，然后在</a:t>
            </a:r>
            <a:r>
              <a:rPr lang="en-US" altLang="zh-CN" dirty="0" err="1">
                <a:latin typeface="微软雅黑" panose="020B0503020204020204" pitchFamily="34" charset="-122"/>
                <a:ea typeface="微软雅黑" panose="020B0503020204020204" pitchFamily="34" charset="-122"/>
              </a:rPr>
              <a:t>cmd</a:t>
            </a:r>
            <a:r>
              <a:rPr lang="zh-CN" altLang="en-US" dirty="0">
                <a:latin typeface="微软雅黑" panose="020B0503020204020204" pitchFamily="34" charset="-122"/>
                <a:ea typeface="微软雅黑" panose="020B0503020204020204" pitchFamily="34" charset="-122"/>
              </a:rPr>
              <a:t>命令框中运行。</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77846" y="2928942"/>
            <a:ext cx="4992451" cy="2802168"/>
          </a:xfrm>
          <a:prstGeom prst="rect">
            <a:avLst/>
          </a:prstGeom>
        </p:spPr>
      </p:pic>
      <p:pic>
        <p:nvPicPr>
          <p:cNvPr id="7" name="图片 6"/>
          <p:cNvPicPr>
            <a:picLocks noChangeAspect="1"/>
          </p:cNvPicPr>
          <p:nvPr/>
        </p:nvPicPr>
        <p:blipFill>
          <a:blip r:embed="rId3"/>
          <a:stretch>
            <a:fillRect/>
          </a:stretch>
        </p:blipFill>
        <p:spPr>
          <a:xfrm>
            <a:off x="6096000" y="2928942"/>
            <a:ext cx="5165039" cy="3114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1.2 </a:t>
            </a:r>
            <a:r>
              <a:rPr lang="en-US" altLang="zh-CN" sz="2800" b="1" dirty="0" err="1">
                <a:solidFill>
                  <a:srgbClr val="000000"/>
                </a:solidFill>
                <a:latin typeface="微软雅黑" panose="020B0503020204020204" pitchFamily="34" charset="-122"/>
                <a:ea typeface="微软雅黑" panose="020B0503020204020204" pitchFamily="34" charset="-122"/>
              </a:rPr>
              <a:t>Pytorch</a:t>
            </a:r>
            <a:r>
              <a:rPr lang="zh-CN" altLang="en-US" sz="2800" b="1" dirty="0">
                <a:solidFill>
                  <a:srgbClr val="000000"/>
                </a:solidFill>
                <a:latin typeface="微软雅黑" panose="020B0503020204020204" pitchFamily="34" charset="-122"/>
                <a:ea typeface="微软雅黑" panose="020B0503020204020204" pitchFamily="34" charset="-122"/>
              </a:rPr>
              <a:t>安装</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08082" y="1188038"/>
            <a:ext cx="10121303" cy="1301774"/>
          </a:xfrm>
          <a:prstGeom prst="rect">
            <a:avLst/>
          </a:prstGeom>
          <a:noFill/>
        </p:spPr>
        <p:txBody>
          <a:bodyPr wrap="square" rtlCol="0">
            <a:noAutofit/>
          </a:bodyPr>
          <a:lstStyle/>
          <a:p>
            <a:r>
              <a:rPr lang="en-US" altLang="zh-CN" b="1" dirty="0" err="1">
                <a:solidFill>
                  <a:srgbClr val="000000"/>
                </a:solidFill>
                <a:latin typeface="微软雅黑" panose="020B0503020204020204" pitchFamily="34" charset="-122"/>
                <a:ea typeface="微软雅黑" panose="020B0503020204020204" pitchFamily="34" charset="-122"/>
              </a:rPr>
              <a:t>Conda</a:t>
            </a:r>
            <a:r>
              <a:rPr lang="zh-CN" altLang="en-US" b="1" dirty="0">
                <a:solidFill>
                  <a:srgbClr val="000000"/>
                </a:solidFill>
                <a:latin typeface="微软雅黑" panose="020B0503020204020204" pitchFamily="34" charset="-122"/>
                <a:ea typeface="微软雅黑" panose="020B0503020204020204" pitchFamily="34" charset="-122"/>
              </a:rPr>
              <a:t>命令安装：</a:t>
            </a:r>
            <a:r>
              <a:rPr lang="en-US" altLang="zh-CN" b="1" dirty="0">
                <a:solidFill>
                  <a:srgbClr val="000000"/>
                </a:solidFill>
                <a:latin typeface="微软雅黑" panose="020B0503020204020204" pitchFamily="34" charset="-122"/>
                <a:ea typeface="微软雅黑" panose="020B0503020204020204" pitchFamily="34" charset="-122"/>
              </a:rPr>
              <a:t>windows+Conda+python3.7+None</a:t>
            </a:r>
            <a:endParaRPr lang="en-US" altLang="zh-CN" b="1" dirty="0">
              <a:solidFill>
                <a:srgbClr val="000000"/>
              </a:solidFill>
              <a:latin typeface="微软雅黑" panose="020B0503020204020204" pitchFamily="34" charset="-122"/>
              <a:ea typeface="微软雅黑" panose="020B0503020204020204" pitchFamily="34" charset="-122"/>
            </a:endParaRPr>
          </a:p>
          <a:p>
            <a:endParaRPr lang="en-US" altLang="zh-CN" b="1" dirty="0">
              <a:solidFill>
                <a:srgbClr val="000000"/>
              </a:solidFill>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复制命令：</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conda</a:t>
            </a:r>
            <a:r>
              <a:rPr lang="en-US" altLang="zh-CN" dirty="0">
                <a:latin typeface="微软雅黑" panose="020B0503020204020204" pitchFamily="34" charset="-122"/>
                <a:ea typeface="微软雅黑" panose="020B0503020204020204" pitchFamily="34" charset="-122"/>
              </a:rPr>
              <a:t> install </a:t>
            </a:r>
            <a:r>
              <a:rPr lang="en-US" altLang="zh-CN" dirty="0" err="1">
                <a:latin typeface="微软雅黑" panose="020B0503020204020204" pitchFamily="34" charset="-122"/>
                <a:ea typeface="微软雅黑" panose="020B0503020204020204" pitchFamily="34" charset="-122"/>
              </a:rPr>
              <a:t>pytorch</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torchvision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cpuonly</a:t>
            </a:r>
            <a:r>
              <a:rPr lang="en-US" altLang="zh-CN" dirty="0">
                <a:latin typeface="微软雅黑" panose="020B0503020204020204" pitchFamily="34" charset="-122"/>
                <a:ea typeface="微软雅黑" panose="020B0503020204020204" pitchFamily="34" charset="-122"/>
              </a:rPr>
              <a:t> -c </a:t>
            </a:r>
            <a:r>
              <a:rPr lang="en-US"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，然后在</a:t>
            </a:r>
            <a:r>
              <a:rPr lang="en-US" altLang="zh-CN" dirty="0" err="1">
                <a:latin typeface="微软雅黑" panose="020B0503020204020204" pitchFamily="34" charset="-122"/>
                <a:ea typeface="微软雅黑" panose="020B0503020204020204" pitchFamily="34" charset="-122"/>
              </a:rPr>
              <a:t>cmd</a:t>
            </a:r>
            <a:r>
              <a:rPr lang="zh-CN" altLang="en-US" dirty="0">
                <a:latin typeface="微软雅黑" panose="020B0503020204020204" pitchFamily="34" charset="-122"/>
                <a:ea typeface="微软雅黑" panose="020B0503020204020204" pitchFamily="34" charset="-122"/>
              </a:rPr>
              <a:t>命令框中运行。</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08082" y="3036092"/>
            <a:ext cx="5074752" cy="2803037"/>
          </a:xfrm>
          <a:prstGeom prst="rect">
            <a:avLst/>
          </a:prstGeom>
        </p:spPr>
      </p:pic>
      <p:pic>
        <p:nvPicPr>
          <p:cNvPr id="8" name="图片 7"/>
          <p:cNvPicPr>
            <a:picLocks noChangeAspect="1"/>
          </p:cNvPicPr>
          <p:nvPr/>
        </p:nvPicPr>
        <p:blipFill>
          <a:blip r:embed="rId2"/>
          <a:stretch>
            <a:fillRect/>
          </a:stretch>
        </p:blipFill>
        <p:spPr>
          <a:xfrm>
            <a:off x="6096000" y="3036092"/>
            <a:ext cx="4843598" cy="31582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77846" y="118538"/>
            <a:ext cx="11157480" cy="523220"/>
          </a:xfrm>
          <a:prstGeom prst="rect">
            <a:avLst/>
          </a:prstGeom>
          <a:noFill/>
        </p:spPr>
        <p:txBody>
          <a:bodyPr wrap="square" rtlCol="0">
            <a:spAutoFit/>
          </a:bodyPr>
          <a:lstStyle/>
          <a:p>
            <a:r>
              <a:rPr lang="en-US" altLang="zh-CN" sz="2800" b="1" dirty="0">
                <a:solidFill>
                  <a:srgbClr val="000000"/>
                </a:solidFill>
                <a:latin typeface="微软雅黑" panose="020B0503020204020204" pitchFamily="34" charset="-122"/>
                <a:ea typeface="微软雅黑" panose="020B0503020204020204" pitchFamily="34" charset="-122"/>
              </a:rPr>
              <a:t>1.2 </a:t>
            </a:r>
            <a:r>
              <a:rPr lang="en-US" altLang="zh-CN" sz="2800" b="1" dirty="0" err="1">
                <a:solidFill>
                  <a:srgbClr val="000000"/>
                </a:solidFill>
                <a:latin typeface="微软雅黑" panose="020B0503020204020204" pitchFamily="34" charset="-122"/>
                <a:ea typeface="微软雅黑" panose="020B0503020204020204" pitchFamily="34" charset="-122"/>
              </a:rPr>
              <a:t>Pytorch</a:t>
            </a:r>
            <a:r>
              <a:rPr lang="zh-CN" altLang="en-US" sz="2800" b="1" dirty="0">
                <a:solidFill>
                  <a:srgbClr val="000000"/>
                </a:solidFill>
                <a:latin typeface="微软雅黑" panose="020B0503020204020204" pitchFamily="34" charset="-122"/>
                <a:ea typeface="微软雅黑" panose="020B0503020204020204" pitchFamily="34" charset="-122"/>
              </a:rPr>
              <a:t>安装</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77846" y="763448"/>
            <a:ext cx="7716159" cy="3659385"/>
          </a:xfrm>
          <a:prstGeom prst="rect">
            <a:avLst/>
          </a:prstGeom>
          <a:noFill/>
        </p:spPr>
        <p:txBody>
          <a:bodyPr wrap="square" rtlCol="0">
            <a:noAutofit/>
          </a:bodyPr>
          <a:lstStyle/>
          <a:p>
            <a:endParaRPr lang="en-US" altLang="zh-CN" sz="2000" dirty="0">
              <a:latin typeface="微软雅黑" panose="020B0503020204020204" pitchFamily="34" charset="-122"/>
              <a:ea typeface="微软雅黑" panose="020B0503020204020204" pitchFamily="34" charset="-122"/>
            </a:endParaRPr>
          </a:p>
          <a:p>
            <a:r>
              <a:rPr lang="en-US" altLang="zh-CN" sz="2400" b="1" dirty="0" err="1">
                <a:solidFill>
                  <a:srgbClr val="0000FF"/>
                </a:solidFill>
                <a:latin typeface="微软雅黑" panose="020B0503020204020204" pitchFamily="34" charset="-122"/>
                <a:ea typeface="微软雅黑" panose="020B0503020204020204" pitchFamily="34" charset="-122"/>
              </a:rPr>
              <a:t>Pytorch</a:t>
            </a:r>
            <a:r>
              <a:rPr lang="zh-CN" altLang="en-US" sz="2400" b="1" dirty="0">
                <a:solidFill>
                  <a:srgbClr val="0000FF"/>
                </a:solidFill>
                <a:latin typeface="微软雅黑" panose="020B0503020204020204" pitchFamily="34" charset="-122"/>
                <a:ea typeface="微软雅黑" panose="020B0503020204020204" pitchFamily="34" charset="-122"/>
              </a:rPr>
              <a:t>安装验证</a:t>
            </a:r>
            <a:endParaRPr lang="en-US" altLang="zh-CN" sz="2400" b="1" dirty="0">
              <a:solidFill>
                <a:srgbClr val="0000FF"/>
              </a:solidFill>
              <a:latin typeface="微软雅黑" panose="020B0503020204020204" pitchFamily="34" charset="-122"/>
              <a:ea typeface="微软雅黑" panose="020B0503020204020204" pitchFamily="34" charset="-122"/>
            </a:endParaRPr>
          </a:p>
          <a:p>
            <a:endParaRPr lang="en-US" altLang="zh-CN" sz="2800" dirty="0">
              <a:solidFill>
                <a:srgbClr val="000000"/>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安装完</a:t>
            </a:r>
            <a:r>
              <a:rPr lang="en-US" altLang="zh-CN" dirty="0" err="1">
                <a:latin typeface="微软雅黑" panose="020B0503020204020204" pitchFamily="34" charset="-122"/>
                <a:ea typeface="微软雅黑" panose="020B0503020204020204" pitchFamily="34" charset="-122"/>
              </a:rPr>
              <a:t>pytorch</a:t>
            </a:r>
            <a:r>
              <a:rPr lang="zh-CN" altLang="en-US" dirty="0">
                <a:latin typeface="微软雅黑" panose="020B0503020204020204" pitchFamily="34" charset="-122"/>
                <a:ea typeface="微软雅黑" panose="020B0503020204020204" pitchFamily="34" charset="-122"/>
              </a:rPr>
              <a:t>后，输入一下命令进行验证是否正确安装。</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首先，输入</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，进入</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命令行，然后再输入：</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import torch</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Import </a:t>
            </a:r>
            <a:r>
              <a:rPr lang="en-US" altLang="zh-CN" dirty="0" err="1">
                <a:latin typeface="微软雅黑" panose="020B0503020204020204" pitchFamily="34" charset="-122"/>
                <a:ea typeface="微软雅黑" panose="020B0503020204020204" pitchFamily="34" charset="-122"/>
              </a:rPr>
              <a:t>torchvision</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x =</a:t>
            </a:r>
            <a:r>
              <a:rPr lang="en-US" altLang="zh-CN" dirty="0" err="1">
                <a:latin typeface="微软雅黑" panose="020B0503020204020204" pitchFamily="34" charset="-122"/>
                <a:ea typeface="微软雅黑" panose="020B0503020204020204" pitchFamily="34" charset="-122"/>
              </a:rPr>
              <a:t>torch.rand</a:t>
            </a:r>
            <a:r>
              <a:rPr lang="en-US" altLang="zh-CN" dirty="0">
                <a:latin typeface="微软雅黑" panose="020B0503020204020204" pitchFamily="34" charset="-122"/>
                <a:ea typeface="微软雅黑" panose="020B0503020204020204" pitchFamily="34" charset="-122"/>
              </a:rPr>
              <a:t>(2,3)</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print(x)</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如果能运行成功，证明安装成功。</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238750" y="2858598"/>
            <a:ext cx="6953250" cy="3371850"/>
          </a:xfrm>
          <a:prstGeom prst="rect">
            <a:avLst/>
          </a:prstGeom>
        </p:spPr>
      </p:pic>
      <p:sp>
        <p:nvSpPr>
          <p:cNvPr id="4" name="矩形 3"/>
          <p:cNvSpPr/>
          <p:nvPr/>
        </p:nvSpPr>
        <p:spPr>
          <a:xfrm>
            <a:off x="5260784" y="4809981"/>
            <a:ext cx="2743484" cy="9364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tags/tag1.xml><?xml version="1.0" encoding="utf-8"?>
<p:tagLst xmlns:p="http://schemas.openxmlformats.org/presentationml/2006/main">
  <p:tag name="COMMONDATA" val="eyJoZGlkIjoiOGExMzQ4M2NjNDc2NmY1ZjIwMjgwMWEyNTk3MzU5Z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22795</Words>
  <Application>WPS 演示</Application>
  <PresentationFormat>宽屏</PresentationFormat>
  <Paragraphs>1418</Paragraphs>
  <Slides>62</Slides>
  <Notes>62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62</vt:i4>
      </vt:variant>
    </vt:vector>
  </HeadingPairs>
  <TitlesOfParts>
    <vt:vector size="72" baseType="lpstr">
      <vt:lpstr>Arial</vt:lpstr>
      <vt:lpstr>宋体</vt:lpstr>
      <vt:lpstr>Wingdings</vt:lpstr>
      <vt:lpstr>微软雅黑</vt:lpstr>
      <vt:lpstr>楷体</vt:lpstr>
      <vt:lpstr>Arial Unicode MS</vt:lpstr>
      <vt:lpstr>等线</vt:lpstr>
      <vt:lpstr>Times New Roman</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dc:creator>
  <cp:lastModifiedBy>xuwanru</cp:lastModifiedBy>
  <cp:revision>792</cp:revision>
  <dcterms:created xsi:type="dcterms:W3CDTF">2020-05-12T07:42:00Z</dcterms:created>
  <dcterms:modified xsi:type="dcterms:W3CDTF">2022-09-22T04:19:16Z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054D013B9F3D4CC29D5770D3927002EC</vt:lpwstr>
  </property>
</Properties>
</file>