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"/>
  </p:notesMasterIdLst>
  <p:handoutMasterIdLst>
    <p:handoutMasterId r:id="rId56"/>
  </p:handoutMasterIdLst>
  <p:sldIdLst>
    <p:sldId id="257" r:id="rId3"/>
    <p:sldId id="336" r:id="rId5"/>
    <p:sldId id="256" r:id="rId6"/>
    <p:sldId id="289" r:id="rId7"/>
    <p:sldId id="281" r:id="rId8"/>
    <p:sldId id="282" r:id="rId9"/>
    <p:sldId id="283" r:id="rId10"/>
    <p:sldId id="284" r:id="rId11"/>
    <p:sldId id="285" r:id="rId12"/>
    <p:sldId id="286" r:id="rId13"/>
    <p:sldId id="288" r:id="rId14"/>
    <p:sldId id="293" r:id="rId15"/>
    <p:sldId id="343" r:id="rId16"/>
    <p:sldId id="295" r:id="rId17"/>
    <p:sldId id="296" r:id="rId18"/>
    <p:sldId id="298" r:id="rId19"/>
    <p:sldId id="297" r:id="rId20"/>
    <p:sldId id="299" r:id="rId21"/>
    <p:sldId id="302" r:id="rId22"/>
    <p:sldId id="303" r:id="rId23"/>
    <p:sldId id="304" r:id="rId24"/>
    <p:sldId id="309" r:id="rId25"/>
    <p:sldId id="310" r:id="rId26"/>
    <p:sldId id="344" r:id="rId27"/>
    <p:sldId id="311" r:id="rId28"/>
    <p:sldId id="312" r:id="rId29"/>
    <p:sldId id="313" r:id="rId30"/>
    <p:sldId id="314" r:id="rId31"/>
    <p:sldId id="287" r:id="rId32"/>
    <p:sldId id="316" r:id="rId33"/>
    <p:sldId id="317" r:id="rId34"/>
    <p:sldId id="291" r:id="rId35"/>
    <p:sldId id="292" r:id="rId36"/>
    <p:sldId id="318" r:id="rId37"/>
    <p:sldId id="319" r:id="rId38"/>
    <p:sldId id="320" r:id="rId39"/>
    <p:sldId id="321" r:id="rId40"/>
    <p:sldId id="322" r:id="rId41"/>
    <p:sldId id="323" r:id="rId42"/>
    <p:sldId id="324" r:id="rId43"/>
    <p:sldId id="325" r:id="rId44"/>
    <p:sldId id="326" r:id="rId45"/>
    <p:sldId id="327" r:id="rId46"/>
    <p:sldId id="328" r:id="rId47"/>
    <p:sldId id="329" r:id="rId48"/>
    <p:sldId id="345" r:id="rId49"/>
    <p:sldId id="330" r:id="rId50"/>
    <p:sldId id="334" r:id="rId51"/>
    <p:sldId id="332" r:id="rId52"/>
    <p:sldId id="340" r:id="rId53"/>
    <p:sldId id="341" r:id="rId54"/>
    <p:sldId id="278" r:id="rId55"/>
  </p:sldIdLst>
  <p:sldSz cx="12192000" cy="6858000"/>
  <p:notesSz cx="6858000" cy="9144000"/>
  <p:custDataLst>
    <p:tags r:id="rId6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n pan" initials="sp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000FF"/>
    <a:srgbClr val="E6E6E6"/>
    <a:srgbClr val="9F9FFF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31" autoAdjust="0"/>
    <p:restoredTop sz="81695" autoAdjust="0"/>
  </p:normalViewPr>
  <p:slideViewPr>
    <p:cSldViewPr snapToGrid="0">
      <p:cViewPr varScale="1">
        <p:scale>
          <a:sx n="71" d="100"/>
          <a:sy n="71" d="100"/>
        </p:scale>
        <p:origin x="1099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1" Type="http://schemas.openxmlformats.org/officeDocument/2006/relationships/tags" Target="tags/tag1.xml"/><Relationship Id="rId60" Type="http://schemas.openxmlformats.org/officeDocument/2006/relationships/commentAuthors" Target="commentAuthors.xml"/><Relationship Id="rId6" Type="http://schemas.openxmlformats.org/officeDocument/2006/relationships/slide" Target="slides/slide3.xml"/><Relationship Id="rId59" Type="http://schemas.openxmlformats.org/officeDocument/2006/relationships/tableStyles" Target="tableStyles.xml"/><Relationship Id="rId58" Type="http://schemas.openxmlformats.org/officeDocument/2006/relationships/viewProps" Target="viewProps.xml"/><Relationship Id="rId57" Type="http://schemas.openxmlformats.org/officeDocument/2006/relationships/presProps" Target="presProps.xml"/><Relationship Id="rId56" Type="http://schemas.openxmlformats.org/officeDocument/2006/relationships/handoutMaster" Target="handoutMasters/handoutMaster1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5" Type="http://schemas.openxmlformats.org/officeDocument/2006/relationships/image" Target="../media/image83.wmf"/><Relationship Id="rId4" Type="http://schemas.openxmlformats.org/officeDocument/2006/relationships/image" Target="../media/image82.wmf"/><Relationship Id="rId3" Type="http://schemas.openxmlformats.org/officeDocument/2006/relationships/image" Target="../media/image81.wmf"/><Relationship Id="rId2" Type="http://schemas.openxmlformats.org/officeDocument/2006/relationships/image" Target="../media/image80.wmf"/><Relationship Id="rId1" Type="http://schemas.openxmlformats.org/officeDocument/2006/relationships/image" Target="../media/image79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3.wmf"/><Relationship Id="rId1" Type="http://schemas.openxmlformats.org/officeDocument/2006/relationships/image" Target="../media/image8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2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2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2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2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865E49-D195-432D-8F28-230D9A8C6C8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D9BB29-4DC0-4D30-880D-404EB8DA087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E6E594-5FF7-4327-8936-581CD19B0A0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A7DBAA-765C-4A04-862F-E589233B003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0"/>
          <p:cNvPicPr>
            <a:picLocks noChangeAspect="1" noChangeArrowheads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36" y="51042"/>
            <a:ext cx="656987" cy="655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直接连接符 8"/>
          <p:cNvCxnSpPr/>
          <p:nvPr userDrawn="1"/>
        </p:nvCxnSpPr>
        <p:spPr>
          <a:xfrm>
            <a:off x="0" y="756460"/>
            <a:ext cx="1219200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 userDrawn="1"/>
        </p:nvSpPr>
        <p:spPr>
          <a:xfrm>
            <a:off x="11732261" y="6513607"/>
            <a:ext cx="4972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2CCA85-3D2C-4D2E-97E5-5FA00D7F5DB2}" type="slidenum">
              <a:rPr lang="zh-CN" altLang="en-US" sz="2000" b="1" smtClean="0">
                <a:solidFill>
                  <a:srgbClr val="002060"/>
                </a:solidFill>
              </a:rPr>
            </a:fld>
            <a:endParaRPr lang="zh-CN" altLang="en-US" sz="2000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1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image" Target="../media/image38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5.png"/><Relationship Id="rId1" Type="http://schemas.openxmlformats.org/officeDocument/2006/relationships/image" Target="../media/image4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8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9.png"/><Relationship Id="rId1" Type="http://schemas.openxmlformats.org/officeDocument/2006/relationships/image" Target="../media/image48.png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8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52.png"/><Relationship Id="rId3" Type="http://schemas.openxmlformats.org/officeDocument/2006/relationships/image" Target="../media/image51.png"/><Relationship Id="rId2" Type="http://schemas.openxmlformats.org/officeDocument/2006/relationships/image" Target="../media/image44.png"/><Relationship Id="rId1" Type="http://schemas.openxmlformats.org/officeDocument/2006/relationships/image" Target="../media/image5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4.png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image" Target="../media/image5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8.png"/></Relationships>
</file>

<file path=ppt/slides/_rels/slide2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3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62.png"/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image" Target="../media/image5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6.png"/></Relationships>
</file>

<file path=ppt/slides/_rels/slide2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9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71.png"/><Relationship Id="rId4" Type="http://schemas.openxmlformats.org/officeDocument/2006/relationships/image" Target="../media/image70.png"/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image" Target="../media/image67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3.xml"/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10.png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2.png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4.png"/><Relationship Id="rId1" Type="http://schemas.openxmlformats.org/officeDocument/2006/relationships/image" Target="../media/image7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5.png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7.png"/><Relationship Id="rId1" Type="http://schemas.openxmlformats.org/officeDocument/2006/relationships/image" Target="../media/image76.png"/></Relationships>
</file>

<file path=ppt/slides/_rels/slide34.xml.rels><?xml version="1.0" encoding="UTF-8" standalone="yes"?>
<Relationships xmlns="http://schemas.openxmlformats.org/package/2006/relationships"><Relationship Id="rId9" Type="http://schemas.openxmlformats.org/officeDocument/2006/relationships/image" Target="../media/image82.wmf"/><Relationship Id="rId8" Type="http://schemas.openxmlformats.org/officeDocument/2006/relationships/oleObject" Target="../embeddings/oleObject4.bin"/><Relationship Id="rId7" Type="http://schemas.openxmlformats.org/officeDocument/2006/relationships/image" Target="../media/image81.wmf"/><Relationship Id="rId6" Type="http://schemas.openxmlformats.org/officeDocument/2006/relationships/oleObject" Target="../embeddings/oleObject3.bin"/><Relationship Id="rId5" Type="http://schemas.openxmlformats.org/officeDocument/2006/relationships/image" Target="../media/image80.wmf"/><Relationship Id="rId4" Type="http://schemas.openxmlformats.org/officeDocument/2006/relationships/oleObject" Target="../embeddings/oleObject2.bin"/><Relationship Id="rId3" Type="http://schemas.openxmlformats.org/officeDocument/2006/relationships/image" Target="../media/image79.wmf"/><Relationship Id="rId2" Type="http://schemas.openxmlformats.org/officeDocument/2006/relationships/oleObject" Target="../embeddings/oleObject1.bin"/><Relationship Id="rId15" Type="http://schemas.openxmlformats.org/officeDocument/2006/relationships/notesSlide" Target="../notesSlides/notesSlide34.xml"/><Relationship Id="rId14" Type="http://schemas.openxmlformats.org/officeDocument/2006/relationships/vmlDrawing" Target="../drawings/vmlDrawing1.vml"/><Relationship Id="rId13" Type="http://schemas.openxmlformats.org/officeDocument/2006/relationships/slideLayout" Target="../slideLayouts/slideLayout1.xml"/><Relationship Id="rId12" Type="http://schemas.openxmlformats.org/officeDocument/2006/relationships/image" Target="../media/image84.png"/><Relationship Id="rId11" Type="http://schemas.openxmlformats.org/officeDocument/2006/relationships/image" Target="../media/image83.wmf"/><Relationship Id="rId10" Type="http://schemas.openxmlformats.org/officeDocument/2006/relationships/oleObject" Target="../embeddings/oleObject5.bin"/><Relationship Id="rId1" Type="http://schemas.openxmlformats.org/officeDocument/2006/relationships/image" Target="../media/image78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5.xml"/><Relationship Id="rId7" Type="http://schemas.openxmlformats.org/officeDocument/2006/relationships/vmlDrawing" Target="../drawings/vmlDrawing2.v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3.wmf"/><Relationship Id="rId4" Type="http://schemas.openxmlformats.org/officeDocument/2006/relationships/oleObject" Target="../embeddings/oleObject7.bin"/><Relationship Id="rId3" Type="http://schemas.openxmlformats.org/officeDocument/2006/relationships/image" Target="../media/image85.png"/><Relationship Id="rId2" Type="http://schemas.openxmlformats.org/officeDocument/2006/relationships/image" Target="../media/image82.wmf"/><Relationship Id="rId1" Type="http://schemas.openxmlformats.org/officeDocument/2006/relationships/oleObject" Target="../embeddings/oleObject6.bin"/></Relationships>
</file>

<file path=ppt/slides/_rels/slide36.xml.rels><?xml version="1.0" encoding="UTF-8" standalone="yes"?>
<Relationships xmlns="http://schemas.openxmlformats.org/package/2006/relationships"><Relationship Id="rId9" Type="http://schemas.openxmlformats.org/officeDocument/2006/relationships/image" Target="../media/image92.png"/><Relationship Id="rId8" Type="http://schemas.openxmlformats.org/officeDocument/2006/relationships/image" Target="../media/image82.wmf"/><Relationship Id="rId7" Type="http://schemas.openxmlformats.org/officeDocument/2006/relationships/oleObject" Target="../embeddings/oleObject8.bin"/><Relationship Id="rId6" Type="http://schemas.openxmlformats.org/officeDocument/2006/relationships/image" Target="../media/image91.png"/><Relationship Id="rId5" Type="http://schemas.openxmlformats.org/officeDocument/2006/relationships/image" Target="../media/image90.png"/><Relationship Id="rId4" Type="http://schemas.openxmlformats.org/officeDocument/2006/relationships/image" Target="../media/image89.png"/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2" Type="http://schemas.openxmlformats.org/officeDocument/2006/relationships/notesSlide" Target="../notesSlides/notesSlide36.xml"/><Relationship Id="rId11" Type="http://schemas.openxmlformats.org/officeDocument/2006/relationships/vmlDrawing" Target="../drawings/vmlDrawing3.vml"/><Relationship Id="rId10" Type="http://schemas.openxmlformats.org/officeDocument/2006/relationships/slideLayout" Target="../slideLayouts/slideLayout1.xml"/><Relationship Id="rId1" Type="http://schemas.openxmlformats.org/officeDocument/2006/relationships/image" Target="../media/image86.png"/></Relationships>
</file>

<file path=ppt/slides/_rels/slide3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7.xml"/><Relationship Id="rId5" Type="http://schemas.openxmlformats.org/officeDocument/2006/relationships/vmlDrawing" Target="../drawings/vmlDrawing4.v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82.wmf"/><Relationship Id="rId2" Type="http://schemas.openxmlformats.org/officeDocument/2006/relationships/oleObject" Target="../embeddings/oleObject9.bin"/><Relationship Id="rId1" Type="http://schemas.openxmlformats.org/officeDocument/2006/relationships/image" Target="../media/image93.png"/></Relationships>
</file>

<file path=ppt/slides/_rels/slide38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38.xml"/><Relationship Id="rId8" Type="http://schemas.openxmlformats.org/officeDocument/2006/relationships/vmlDrawing" Target="../drawings/vmlDrawing5.v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82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97.png"/><Relationship Id="rId3" Type="http://schemas.openxmlformats.org/officeDocument/2006/relationships/image" Target="../media/image96.png"/><Relationship Id="rId2" Type="http://schemas.openxmlformats.org/officeDocument/2006/relationships/image" Target="../media/image95.png"/><Relationship Id="rId1" Type="http://schemas.openxmlformats.org/officeDocument/2006/relationships/image" Target="../media/image94.png"/></Relationships>
</file>

<file path=ppt/slides/_rels/slide3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9.xml"/><Relationship Id="rId6" Type="http://schemas.openxmlformats.org/officeDocument/2006/relationships/vmlDrawing" Target="../drawings/vmlDrawing6.v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82.wmf"/><Relationship Id="rId3" Type="http://schemas.openxmlformats.org/officeDocument/2006/relationships/oleObject" Target="../embeddings/oleObject11.bin"/><Relationship Id="rId2" Type="http://schemas.openxmlformats.org/officeDocument/2006/relationships/image" Target="../media/image99.png"/><Relationship Id="rId1" Type="http://schemas.openxmlformats.org/officeDocument/2006/relationships/image" Target="../media/image9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40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40.xml"/><Relationship Id="rId8" Type="http://schemas.openxmlformats.org/officeDocument/2006/relationships/vmlDrawing" Target="../drawings/vmlDrawing7.v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82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03.png"/><Relationship Id="rId3" Type="http://schemas.openxmlformats.org/officeDocument/2006/relationships/image" Target="../media/image102.png"/><Relationship Id="rId2" Type="http://schemas.openxmlformats.org/officeDocument/2006/relationships/image" Target="../media/image101.png"/><Relationship Id="rId1" Type="http://schemas.openxmlformats.org/officeDocument/2006/relationships/image" Target="../media/image100.png"/></Relationships>
</file>

<file path=ppt/slides/_rels/slide4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1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07.png"/><Relationship Id="rId3" Type="http://schemas.openxmlformats.org/officeDocument/2006/relationships/image" Target="../media/image106.png"/><Relationship Id="rId2" Type="http://schemas.openxmlformats.org/officeDocument/2006/relationships/image" Target="../media/image105.png"/><Relationship Id="rId1" Type="http://schemas.openxmlformats.org/officeDocument/2006/relationships/image" Target="../media/image104.png"/></Relationships>
</file>

<file path=ppt/slides/_rels/slide4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09.png"/><Relationship Id="rId1" Type="http://schemas.openxmlformats.org/officeDocument/2006/relationships/image" Target="../media/image108.png"/></Relationships>
</file>

<file path=ppt/slides/_rels/slide4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11.png"/><Relationship Id="rId1" Type="http://schemas.openxmlformats.org/officeDocument/2006/relationships/image" Target="../media/image110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2.png"/></Relationships>
</file>

<file path=ppt/slides/_rels/slide4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5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14.png"/><Relationship Id="rId1" Type="http://schemas.openxmlformats.org/officeDocument/2006/relationships/image" Target="../media/image113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7.xml"/><Relationship Id="rId4" Type="http://schemas.openxmlformats.org/officeDocument/2006/relationships/vmlDrawing" Target="../drawings/vmlDrawing8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15.wmf"/><Relationship Id="rId1" Type="http://schemas.openxmlformats.org/officeDocument/2006/relationships/oleObject" Target="../embeddings/oleObject13.bin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6.png"/></Relationships>
</file>

<file path=ppt/slides/_rels/slide4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9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18.png"/><Relationship Id="rId1" Type="http://schemas.openxmlformats.org/officeDocument/2006/relationships/image" Target="../media/image117.pn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9.png"/></Relationships>
</file>

<file path=ppt/slides/_rels/slide52.xml.rels><?xml version="1.0" encoding="UTF-8" standalone="yes"?>
<Relationships xmlns="http://schemas.openxmlformats.org/package/2006/relationships"><Relationship Id="rId9" Type="http://schemas.openxmlformats.org/officeDocument/2006/relationships/hyperlink" Target="http://faculty.bjtu.edu.cn/9430/" TargetMode="External"/><Relationship Id="rId8" Type="http://schemas.openxmlformats.org/officeDocument/2006/relationships/hyperlink" Target="http://faculty.bjtu.edu.cn/9374/" TargetMode="External"/><Relationship Id="rId7" Type="http://schemas.openxmlformats.org/officeDocument/2006/relationships/hyperlink" Target="http://faculty.bjtu.edu.cn/9076/" TargetMode="External"/><Relationship Id="rId6" Type="http://schemas.openxmlformats.org/officeDocument/2006/relationships/hyperlink" Target="http://faculty.bjtu.edu.cn/8902/" TargetMode="External"/><Relationship Id="rId5" Type="http://schemas.openxmlformats.org/officeDocument/2006/relationships/hyperlink" Target="http://faculty.bjtu.edu.cn/8793/" TargetMode="External"/><Relationship Id="rId4" Type="http://schemas.openxmlformats.org/officeDocument/2006/relationships/hyperlink" Target="http://faculty.bjtu.edu.cn/9371/" TargetMode="External"/><Relationship Id="rId3" Type="http://schemas.openxmlformats.org/officeDocument/2006/relationships/hyperlink" Target="http://faculty.bjtu.edu.cn/9129/" TargetMode="External"/><Relationship Id="rId2" Type="http://schemas.openxmlformats.org/officeDocument/2006/relationships/hyperlink" Target="http://faculty.bjtu.edu.cn/6463/" TargetMode="External"/><Relationship Id="rId12" Type="http://schemas.openxmlformats.org/officeDocument/2006/relationships/notesSlide" Target="../notesSlides/notesSlide52.x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120.jpe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5.png"/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9.png"/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33.png"/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37.png"/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2590800" y="3620591"/>
            <a:ext cx="7010400" cy="10027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  <a:spcBef>
                <a:spcPts val="0"/>
              </a:spcBef>
            </a:pPr>
            <a:r>
              <a:rPr lang="zh-CN" altLang="en-US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北京交通大学  </a:t>
            </a:r>
            <a:r>
              <a:rPr lang="en-US" altLang="zh-CN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深度学习</a:t>
            </a:r>
            <a:r>
              <a:rPr lang="en-US" altLang="zh-CN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课程组</a:t>
            </a:r>
            <a:endParaRPr lang="zh-CN" altLang="en-US" sz="28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3"/>
          <p:cNvSpPr txBox="1"/>
          <p:nvPr/>
        </p:nvSpPr>
        <p:spPr>
          <a:xfrm>
            <a:off x="0" y="1975922"/>
            <a:ext cx="121920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eaLnBrk="0" hangingPunct="0">
              <a:lnSpc>
                <a:spcPct val="90000"/>
              </a:lnSpc>
              <a:spcAft>
                <a:spcPct val="20000"/>
              </a:spcAft>
              <a:defRPr sz="3200" b="1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eaLnBrk="0" hangingPunct="0">
              <a:lnSpc>
                <a:spcPct val="85000"/>
              </a:lnSpc>
              <a:spcBef>
                <a:spcPct val="0"/>
              </a:spcBef>
              <a:defRPr sz="2400" b="1">
                <a:solidFill>
                  <a:schemeClr val="accent1"/>
                </a:solidFill>
              </a:defRPr>
            </a:lvl2pPr>
            <a:lvl3pPr eaLnBrk="0" hangingPunct="0">
              <a:lnSpc>
                <a:spcPct val="85000"/>
              </a:lnSpc>
              <a:spcBef>
                <a:spcPct val="0"/>
              </a:spcBef>
              <a:defRPr sz="2400" b="1">
                <a:solidFill>
                  <a:schemeClr val="accent1"/>
                </a:solidFill>
              </a:defRPr>
            </a:lvl3pPr>
            <a:lvl4pPr eaLnBrk="0" hangingPunct="0">
              <a:lnSpc>
                <a:spcPct val="85000"/>
              </a:lnSpc>
              <a:spcBef>
                <a:spcPct val="0"/>
              </a:spcBef>
              <a:defRPr sz="2400" b="1">
                <a:solidFill>
                  <a:schemeClr val="accent1"/>
                </a:solidFill>
              </a:defRPr>
            </a:lvl4pPr>
            <a:lvl5pPr eaLnBrk="0" hangingPunct="0">
              <a:lnSpc>
                <a:spcPct val="85000"/>
              </a:lnSpc>
              <a:spcBef>
                <a:spcPct val="0"/>
              </a:spcBef>
              <a:defRPr sz="2400" b="1">
                <a:solidFill>
                  <a:schemeClr val="accent1"/>
                </a:solidFill>
              </a:defRPr>
            </a:lvl5pPr>
            <a:lvl6pPr marL="45720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</a:defRPr>
            </a:lvl6pPr>
            <a:lvl7pPr marL="91440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</a:defRPr>
            </a:lvl7pPr>
            <a:lvl8pPr marL="137160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</a:defRPr>
            </a:lvl8pPr>
            <a:lvl9pPr marL="182880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</a:defRPr>
            </a:lvl9pPr>
          </a:lstStyle>
          <a:p>
            <a:pPr algn="ctr" fontAlgn="auto">
              <a:spcBef>
                <a:spcPts val="0"/>
              </a:spcBef>
              <a:buClrTx/>
              <a:buSzTx/>
              <a:buNone/>
            </a:pPr>
            <a:r>
              <a:rPr lang="zh-CN" altLang="en-US" sz="6000" dirty="0">
                <a:solidFill>
                  <a:srgbClr val="0000FF"/>
                </a:solidFill>
              </a:rPr>
              <a:t>实验</a:t>
            </a:r>
            <a:r>
              <a:rPr lang="en-US" altLang="zh-CN" sz="6000" dirty="0">
                <a:solidFill>
                  <a:srgbClr val="0000FF"/>
                </a:solidFill>
              </a:rPr>
              <a:t>2  </a:t>
            </a:r>
            <a:r>
              <a:rPr lang="zh-CN" altLang="en-US" sz="6000" dirty="0">
                <a:solidFill>
                  <a:srgbClr val="0000FF"/>
                </a:solidFill>
              </a:rPr>
              <a:t>前馈神经网络实验</a:t>
            </a:r>
            <a:endParaRPr lang="en-US" altLang="zh-CN" sz="6000" dirty="0">
              <a:solidFill>
                <a:srgbClr val="0000FF"/>
              </a:solidFill>
            </a:endParaRPr>
          </a:p>
        </p:txBody>
      </p:sp>
      <p:pic>
        <p:nvPicPr>
          <p:cNvPr id="6" name="Picture 10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88" y="92606"/>
            <a:ext cx="1069155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88" y="4582160"/>
            <a:ext cx="12192000" cy="227584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>
            <a:softEdge rad="112500"/>
          </a:effectLst>
        </p:spPr>
      </p:pic>
      <p:sp>
        <p:nvSpPr>
          <p:cNvPr id="8" name="标题 1"/>
          <p:cNvSpPr txBox="1"/>
          <p:nvPr/>
        </p:nvSpPr>
        <p:spPr>
          <a:xfrm>
            <a:off x="6864015" y="111980"/>
            <a:ext cx="5213684" cy="10027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zh-CN" altLang="en-US" sz="2800" b="1" dirty="0">
                <a:solidFill>
                  <a:schemeClr val="accent2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北京交通大学</a:t>
            </a:r>
            <a:r>
              <a:rPr lang="en-US" altLang="zh-CN" sz="2800" b="1" dirty="0">
                <a:solidFill>
                  <a:schemeClr val="accent2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《</a:t>
            </a:r>
            <a:r>
              <a:rPr lang="zh-CN" altLang="en-US" sz="2800" b="1" dirty="0">
                <a:solidFill>
                  <a:schemeClr val="accent2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深度学习</a:t>
            </a:r>
            <a:r>
              <a:rPr lang="en-US" altLang="zh-CN" sz="2800" b="1" dirty="0">
                <a:solidFill>
                  <a:schemeClr val="accent2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》</a:t>
            </a:r>
            <a:r>
              <a:rPr lang="zh-CN" altLang="en-US" sz="2800" b="1" dirty="0">
                <a:solidFill>
                  <a:schemeClr val="accent2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课件</a:t>
            </a:r>
            <a:endParaRPr lang="zh-CN" altLang="en-US" sz="2800" b="1" dirty="0">
              <a:solidFill>
                <a:schemeClr val="accent2">
                  <a:lumMod val="7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247"/>
    </mc:Choice>
    <mc:Fallback>
      <p:transition spd="slow" advTm="7247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777846" y="118538"/>
            <a:ext cx="11157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激活函数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77846" y="1143000"/>
            <a:ext cx="4411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如何选择激活函数</a:t>
            </a:r>
            <a:endParaRPr lang="zh-CN" altLang="en-US" sz="24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341120" y="2128399"/>
            <a:ext cx="711708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通常来说，很少会把各种激活函数串起来在一个网络中使用的。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341120" y="2943136"/>
            <a:ext cx="978408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如果使用 </a:t>
            </a:r>
            <a:r>
              <a:rPr lang="en-US" altLang="zh-CN" sz="20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ReLU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，那么一定要小心设置 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learning rate 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，而且要注意不要让网络出现很多“ 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dead ”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神经元，如果这个问题不好解决，那么可以试试 </a:t>
            </a:r>
            <a:r>
              <a:rPr lang="en-US" altLang="zh-CN" sz="20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LeakyReLU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PReLU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341120" y="4210735"/>
            <a:ext cx="932688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最好不要用 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sigmoid 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，可以试试 </a:t>
            </a:r>
            <a:r>
              <a:rPr lang="en-US" altLang="zh-CN" sz="20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tanh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，不过预期它的效果会比不上 </a:t>
            </a:r>
            <a:r>
              <a:rPr lang="en-US" altLang="zh-CN" sz="20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ReLU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339999" y="5058590"/>
            <a:ext cx="603317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根据具体的模型，进行具体的分析和选择</a:t>
            </a:r>
            <a:endParaRPr lang="zh-CN" altLang="en-US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7194"/>
    </mc:Choice>
    <mc:Fallback>
      <p:transition spd="slow" advTm="67194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777846" y="118538"/>
            <a:ext cx="11157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前馈神经网络的组成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9533" y="1788634"/>
            <a:ext cx="5446090" cy="3274138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6995540" y="5258500"/>
            <a:ext cx="3670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</a:rPr>
              <a:t>包含一个隐藏层的前馈神经网络</a:t>
            </a:r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/>
              <p:cNvSpPr txBox="1"/>
              <p:nvPr/>
            </p:nvSpPr>
            <p:spPr>
              <a:xfrm>
                <a:off x="1089903" y="1189122"/>
                <a:ext cx="3808668" cy="27579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输入神经元</a:t>
                </a:r>
                <a:r>
                  <a:rPr lang="zh-CN" altLang="en-US" sz="20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个数：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𝑑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4</m:t>
                    </m:r>
                  </m:oMath>
                </a14:m>
                <a:endPara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US" altLang="zh-CN" sz="105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隐藏层神经元</a:t>
                </a:r>
                <a:r>
                  <a:rPr lang="zh-CN" altLang="en-US" sz="20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个数：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ℎ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5</m:t>
                    </m:r>
                  </m:oMath>
                </a14:m>
                <a:endPara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US" altLang="zh-CN" sz="105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输出层神经元</a:t>
                </a:r>
                <a:r>
                  <a:rPr lang="zh-CN" altLang="en-US" sz="20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个数：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𝑞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3</m:t>
                    </m:r>
                  </m:oMath>
                </a14:m>
                <a:endPara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US" altLang="zh-CN" sz="105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给的小批量样本 </a:t>
                </a:r>
                <a14:m>
                  <m:oMath xmlns:m="http://schemas.openxmlformats.org/officeDocument/2006/math">
                    <m:r>
                      <a:rPr lang="en-US" altLang="zh-CN" sz="2000" b="0" i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𝑋</m:t>
                    </m:r>
                  </m:oMath>
                </a14:m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∈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sz="2000" b="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∗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US" altLang="zh-CN" sz="105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隐藏层的输出为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𝐻</m:t>
                    </m:r>
                  </m:oMath>
                </a14:m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∈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sz="2000" b="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sz="2000" b="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∗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ℎ</m:t>
                        </m:r>
                      </m:sup>
                    </m:sSup>
                  </m:oMath>
                </a14:m>
                <a:endPara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US" altLang="zh-CN" sz="105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输出层的输出为</a:t>
                </a: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𝑂</m:t>
                    </m:r>
                  </m:oMath>
                </a14:m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∈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sz="2000" b="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sz="2000" b="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∗</m:t>
                        </m:r>
                        <m:r>
                          <a:rPr lang="en-US" altLang="zh-CN" sz="2000" b="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𝑞</m:t>
                        </m:r>
                      </m:sup>
                    </m:sSup>
                  </m:oMath>
                </a14:m>
                <a:endPara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9903" y="1189122"/>
                <a:ext cx="3808668" cy="2757934"/>
              </a:xfrm>
              <a:prstGeom prst="rect">
                <a:avLst/>
              </a:prstGeom>
              <a:blipFill rotWithShape="1">
                <a:blip r:embed="rId2"/>
                <a:stretch>
                  <a:fillRect l="-6" t="-15" r="5" b="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本框 15"/>
              <p:cNvSpPr txBox="1"/>
              <p:nvPr/>
            </p:nvSpPr>
            <p:spPr>
              <a:xfrm>
                <a:off x="1138544" y="5545796"/>
                <a:ext cx="3307925" cy="4138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𝑊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zh-CN" altLang="en-US" sz="200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∈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h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∗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𝑑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 </m:t>
                        </m:r>
                      </m:sup>
                    </m:sSup>
                  </m:oMath>
                </a14:m>
                <a:r>
                  <a:rPr lang="zh-CN" altLang="en-US" sz="2000"/>
                  <a:t> </a:t>
                </a:r>
                <a:r>
                  <a:rPr lang="en-US" altLang="zh-CN" sz="2000"/>
                  <a:t>,</a:t>
                </a:r>
                <a:r>
                  <a:rPr lang="en-US" altLang="zh-CN" sz="2000"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zh-CN" altLang="en-US" sz="200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∈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∗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ℎ</m:t>
                        </m:r>
                      </m:sup>
                    </m:sSup>
                  </m:oMath>
                </a14:m>
                <a:endParaRPr lang="zh-CN" altLang="en-US"/>
              </a:p>
            </p:txBody>
          </p:sp>
        </mc:Choice>
        <mc:Fallback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544" y="5545796"/>
                <a:ext cx="3307925" cy="413896"/>
              </a:xfrm>
              <a:prstGeom prst="rect">
                <a:avLst/>
              </a:prstGeom>
              <a:blipFill rotWithShape="1">
                <a:blip r:embed="rId3"/>
                <a:stretch>
                  <a:fillRect l="-19" t="-82" r="6" b="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本框 16"/>
              <p:cNvSpPr txBox="1"/>
              <p:nvPr/>
            </p:nvSpPr>
            <p:spPr>
              <a:xfrm>
                <a:off x="1138544" y="6120957"/>
                <a:ext cx="3307925" cy="4138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zh-CN" altLang="en-US" sz="200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∈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𝑞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∗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ℎ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 </m:t>
                        </m:r>
                      </m:sup>
                    </m:sSup>
                  </m:oMath>
                </a14:m>
                <a:r>
                  <a:rPr lang="zh-CN" altLang="en-US" sz="2000"/>
                  <a:t> </a:t>
                </a:r>
                <a:r>
                  <a:rPr lang="en-US" altLang="zh-CN" sz="2000"/>
                  <a:t>,</a:t>
                </a:r>
                <a:r>
                  <a:rPr lang="en-US" altLang="zh-CN" sz="2000"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zh-CN" altLang="en-US" sz="200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∈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∗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𝑞</m:t>
                        </m:r>
                      </m:sup>
                    </m:sSup>
                  </m:oMath>
                </a14:m>
                <a:endParaRPr lang="zh-CN" altLang="en-US"/>
              </a:p>
            </p:txBody>
          </p:sp>
        </mc:Choice>
        <mc:Fallback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544" y="6120957"/>
                <a:ext cx="3307925" cy="413896"/>
              </a:xfrm>
              <a:prstGeom prst="rect">
                <a:avLst/>
              </a:prstGeom>
              <a:blipFill rotWithShape="1">
                <a:blip r:embed="rId4"/>
                <a:stretch>
                  <a:fillRect l="-19" t="-46" r="6" b="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/>
          <p:cNvSpPr txBox="1"/>
          <p:nvPr/>
        </p:nvSpPr>
        <p:spPr>
          <a:xfrm>
            <a:off x="589160" y="4048896"/>
            <a:ext cx="38086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计算公式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89160" y="728910"/>
            <a:ext cx="38086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组成结构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1"/>
              <p:nvPr/>
            </p:nvSpPr>
            <p:spPr>
              <a:xfrm>
                <a:off x="1659956" y="4636487"/>
                <a:ext cx="1715791" cy="3321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00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𝐻</m:t>
                      </m:r>
                      <m:r>
                        <a:rPr lang="zh-CN" altLang="en-US" sz="200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</m:t>
                      </m:r>
                      <m:r>
                        <a:rPr lang="zh-CN" altLang="en-US" sz="200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𝑋</m:t>
                      </m:r>
                      <m:sSubSup>
                        <m:sSubSupPr>
                          <m:ctrlPr>
                            <a:rPr lang="zh-CN" altLang="en-US" sz="20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SupPr>
                        <m:e>
                          <m:r>
                            <a:rPr lang="zh-CN" altLang="en-US" sz="200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𝑊</m:t>
                          </m:r>
                        </m:e>
                        <m:sub>
                          <m:r>
                            <a:rPr lang="zh-CN" altLang="en-US" sz="200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ℎ</m:t>
                          </m:r>
                        </m:sub>
                        <m:sup>
                          <m:r>
                            <a:rPr lang="zh-CN" altLang="en-US" sz="200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𝑇</m:t>
                          </m:r>
                        </m:sup>
                      </m:sSubSup>
                      <m:r>
                        <a:rPr lang="zh-CN" altLang="en-US" sz="200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+</m:t>
                      </m:r>
                      <m:sSub>
                        <m:sSubPr>
                          <m:ctrlPr>
                            <a:rPr lang="zh-CN" altLang="en-US" sz="20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zh-CN" altLang="en-US" sz="200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𝑏</m:t>
                          </m:r>
                        </m:e>
                        <m:sub>
                          <m:r>
                            <a:rPr lang="zh-CN" altLang="en-US" sz="200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ℎ</m:t>
                          </m:r>
                        </m:sub>
                      </m:sSub>
                    </m:oMath>
                  </m:oMathPara>
                </a14:m>
                <a:endParaRPr lang="zh-CN" altLang="en-US" sz="2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9956" y="4636487"/>
                <a:ext cx="1715791" cy="332142"/>
              </a:xfrm>
              <a:prstGeom prst="rect">
                <a:avLst/>
              </a:prstGeom>
              <a:blipFill rotWithShape="1">
                <a:blip r:embed="rId5"/>
                <a:stretch>
                  <a:fillRect l="-4" t="-106" r="-4436" b="1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/>
              <p:cNvSpPr txBox="1"/>
              <p:nvPr/>
            </p:nvSpPr>
            <p:spPr>
              <a:xfrm>
                <a:off x="1592272" y="5047191"/>
                <a:ext cx="1780552" cy="3286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 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𝑂</m:t>
                      </m:r>
                      <m:r>
                        <a:rPr lang="zh-CN" altLang="en-US" sz="200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𝐻</m:t>
                      </m:r>
                      <m:sSubSup>
                        <m:sSubSupPr>
                          <m:ctrlPr>
                            <a:rPr lang="zh-CN" altLang="en-US" sz="20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SupPr>
                        <m:e>
                          <m:r>
                            <a:rPr lang="zh-CN" altLang="en-US" sz="200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𝑊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00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O</m:t>
                          </m:r>
                        </m:sub>
                        <m:sup>
                          <m:r>
                            <a:rPr lang="zh-CN" altLang="en-US" sz="200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𝑇</m:t>
                          </m:r>
                        </m:sup>
                      </m:sSubSup>
                      <m:r>
                        <a:rPr lang="zh-CN" altLang="en-US" sz="200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+</m:t>
                      </m:r>
                      <m:sSub>
                        <m:sSubPr>
                          <m:ctrlPr>
                            <a:rPr lang="zh-CN" altLang="en-US" sz="20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zh-CN" altLang="en-US" sz="200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𝑏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00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O</m:t>
                          </m:r>
                        </m:sub>
                      </m:sSub>
                    </m:oMath>
                  </m:oMathPara>
                </a14:m>
                <a:endParaRPr lang="zh-CN" altLang="en-US" sz="2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2272" y="5047191"/>
                <a:ext cx="1780552" cy="328680"/>
              </a:xfrm>
              <a:prstGeom prst="rect">
                <a:avLst/>
              </a:prstGeom>
              <a:blipFill rotWithShape="1">
                <a:blip r:embed="rId6"/>
                <a:stretch>
                  <a:fillRect l="-18" t="-64" r="-5402" b="1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470"/>
    </mc:Choice>
    <mc:Fallback>
      <p:transition spd="slow" advTm="547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777846" y="118538"/>
            <a:ext cx="11157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优化器的使用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61060" y="832564"/>
            <a:ext cx="7879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n"/>
            </a:pP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常用的优化器：</a:t>
            </a:r>
            <a:r>
              <a:rPr lang="en-US" altLang="zh-CN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SGD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b="1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AdaGrad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b="1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RMSProp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</a:t>
            </a:r>
            <a:endParaRPr lang="zh-CN" altLang="en-US" sz="24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61060" y="3057670"/>
            <a:ext cx="7879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457200" indent="-457200">
              <a:buFont typeface="Wingdings" panose="05000000000000000000" pitchFamily="2" charset="2"/>
              <a:buChar char="n"/>
              <a:defRPr sz="2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zh-CN" sz="2000" dirty="0" err="1"/>
              <a:t>pytorch</a:t>
            </a:r>
            <a:r>
              <a:rPr lang="zh-CN" altLang="en-US" sz="2000" dirty="0"/>
              <a:t>如何使用</a:t>
            </a:r>
            <a:r>
              <a:rPr lang="en-US" altLang="zh-CN" sz="2000" dirty="0"/>
              <a:t>SGD</a:t>
            </a:r>
            <a:endParaRPr lang="zh-CN" altLang="en-US" sz="2000" dirty="0"/>
          </a:p>
        </p:txBody>
      </p:sp>
      <p:sp>
        <p:nvSpPr>
          <p:cNvPr id="7" name="文本框 6"/>
          <p:cNvSpPr txBox="1"/>
          <p:nvPr/>
        </p:nvSpPr>
        <p:spPr>
          <a:xfrm>
            <a:off x="1458686" y="3569497"/>
            <a:ext cx="7879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torch.optim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实现了各种优化算法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458686" y="6375428"/>
            <a:ext cx="7879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其他优化器的使用可以参考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pytorch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官方文档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61060" y="1438820"/>
            <a:ext cx="7879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457200" indent="-457200">
              <a:buFont typeface="Wingdings" panose="05000000000000000000" pitchFamily="2" charset="2"/>
              <a:buChar char="n"/>
              <a:defRPr sz="2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buFont typeface="Wingdings" panose="05000000000000000000" pitchFamily="2" charset="2"/>
              <a:buChar char="Ø"/>
            </a:pPr>
            <a:r>
              <a:rPr lang="zh-CN" altLang="en-US" sz="2000" dirty="0"/>
              <a:t>手动实现</a:t>
            </a:r>
            <a:r>
              <a:rPr lang="en-US" altLang="zh-CN" sz="2000" dirty="0"/>
              <a:t>SGD</a:t>
            </a:r>
            <a:endParaRPr lang="zh-CN" altLang="en-US" sz="2000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1"/>
          <a:srcRect l="18371"/>
          <a:stretch>
            <a:fillRect/>
          </a:stretch>
        </p:blipFill>
        <p:spPr>
          <a:xfrm>
            <a:off x="1534069" y="1925566"/>
            <a:ext cx="4961073" cy="1132104"/>
          </a:xfrm>
          <a:prstGeom prst="rect">
            <a:avLst/>
          </a:prstGeom>
        </p:spPr>
      </p:pic>
      <p:sp>
        <p:nvSpPr>
          <p:cNvPr id="12" name="矩形: 圆角 1"/>
          <p:cNvSpPr/>
          <p:nvPr/>
        </p:nvSpPr>
        <p:spPr>
          <a:xfrm>
            <a:off x="2451371" y="2608922"/>
            <a:ext cx="3336586" cy="25946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8686" y="3996180"/>
            <a:ext cx="6629400" cy="23526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4672"/>
    </mc:Choice>
    <mc:Fallback>
      <p:transition spd="slow" advTm="84672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/>
          <p:cNvSpPr txBox="1"/>
          <p:nvPr/>
        </p:nvSpPr>
        <p:spPr>
          <a:xfrm>
            <a:off x="777846" y="118538"/>
            <a:ext cx="11157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466807" y="1890501"/>
            <a:ext cx="2728676" cy="179271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人工神经元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激活函数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前馈神经网络的组成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优化器的使用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439774" y="1890501"/>
            <a:ext cx="4224907" cy="12899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模型选择、过拟合、欠拟合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探究导致过拟合、欠拟合的因素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过拟合解决办法：正则化、</a:t>
            </a:r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dropout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44159" y="1139619"/>
            <a:ext cx="1784463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基本概念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44159" y="3905958"/>
            <a:ext cx="3106941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 </a:t>
            </a:r>
            <a:r>
              <a:rPr lang="zh-CN" altLang="en-US" sz="2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实现前馈神经网络</a:t>
            </a:r>
            <a:endParaRPr lang="en-US" alt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095999" y="1139618"/>
            <a:ext cx="1784463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sz="24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zh-CN" altLang="en-US" sz="24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模型调优</a:t>
            </a:r>
            <a:endParaRPr lang="en-US" altLang="zh-CN" sz="24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466807" y="4709759"/>
            <a:ext cx="3723279" cy="874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手动实现前馈神经网络</a:t>
            </a:r>
            <a:endParaRPr lang="en-US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Torch.nn</a:t>
            </a:r>
            <a:r>
              <a: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实现前馈神经网络</a:t>
            </a:r>
            <a:endParaRPr lang="en-US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095999" y="3905957"/>
            <a:ext cx="1784463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zh-CN" altLang="en-US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实验要求</a:t>
            </a:r>
            <a:endParaRPr lang="zh-CN" altLang="en-US" sz="24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439774" y="4636172"/>
            <a:ext cx="3180735" cy="12899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数据集介绍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平台课实验要求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专业课实验要求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157"/>
    </mc:Choice>
    <mc:Fallback>
      <p:transition spd="slow" advTm="7157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777846" y="118538"/>
            <a:ext cx="11157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手动实现前馈神经网络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77846" y="1030473"/>
            <a:ext cx="54940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457200" indent="-457200">
              <a:buFont typeface="Wingdings" panose="05000000000000000000" pitchFamily="2" charset="2"/>
              <a:buChar char="n"/>
              <a:defRPr sz="2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数据集介绍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250286" y="1584471"/>
            <a:ext cx="79775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采用实验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中介绍的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Fashion-MNIST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数据集完成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多分类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任务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250286" y="1984581"/>
            <a:ext cx="9852054" cy="18846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训练集：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60,000    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测试集：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10,000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每个样本的数据格式为：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28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28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（高*宽*通道）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zh-CN" altLang="en-GB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类别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）：</a:t>
            </a:r>
            <a:r>
              <a:rPr lang="en-GB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dress</a:t>
            </a:r>
            <a:r>
              <a:rPr lang="zh-CN" altLang="en-GB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连⾐裙）、</a:t>
            </a:r>
            <a:r>
              <a:rPr lang="en-GB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coat</a:t>
            </a:r>
            <a:r>
              <a:rPr lang="zh-CN" altLang="en-GB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外套）、</a:t>
            </a:r>
            <a:r>
              <a:rPr lang="en-GB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sandal</a:t>
            </a:r>
            <a:r>
              <a:rPr lang="zh-CN" altLang="en-GB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凉鞋）、</a:t>
            </a:r>
            <a:r>
              <a:rPr lang="en-GB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shirt</a:t>
            </a:r>
            <a:r>
              <a:rPr lang="zh-CN" altLang="en-GB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衬衫）、</a:t>
            </a:r>
            <a:r>
              <a:rPr lang="en-GB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sneaker</a:t>
            </a:r>
            <a:r>
              <a:rPr lang="zh-CN" altLang="en-GB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运动鞋）、</a:t>
            </a:r>
            <a:r>
              <a:rPr lang="en-GB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bag</a:t>
            </a:r>
            <a:r>
              <a:rPr lang="zh-CN" altLang="en-GB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包）和</a:t>
            </a:r>
            <a:r>
              <a:rPr lang="en-GB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ankle boot</a:t>
            </a:r>
            <a:r>
              <a:rPr lang="zh-CN" altLang="en-GB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短靴）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59736" y="4053865"/>
            <a:ext cx="7178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457200" indent="-457200">
              <a:buFont typeface="Wingdings" panose="05000000000000000000" pitchFamily="2" charset="2"/>
              <a:buChar char="n"/>
              <a:defRPr sz="2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zh-CN" sz="2000" dirty="0">
                <a:solidFill>
                  <a:schemeClr val="tx1"/>
                </a:solidFill>
              </a:rPr>
              <a:t>Fashion-MNIST</a:t>
            </a:r>
            <a:r>
              <a:rPr lang="zh-CN" altLang="en-US" sz="2000" dirty="0">
                <a:solidFill>
                  <a:schemeClr val="tx1"/>
                </a:solidFill>
              </a:rPr>
              <a:t>数据集下载</a:t>
            </a:r>
            <a:endParaRPr lang="zh-CN" altLang="en-US" sz="2200" dirty="0">
              <a:solidFill>
                <a:schemeClr val="tx1"/>
              </a:solidFill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1"/>
          <a:srcRect l="6154" t="687" b="63750"/>
          <a:stretch>
            <a:fillRect/>
          </a:stretch>
        </p:blipFill>
        <p:spPr>
          <a:xfrm>
            <a:off x="1156447" y="4669418"/>
            <a:ext cx="10778879" cy="145900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5580"/>
    </mc:Choice>
    <mc:Fallback>
      <p:transition spd="slow" advTm="3558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777846" y="118538"/>
            <a:ext cx="11157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手动实现前馈神经网络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77846" y="1102572"/>
            <a:ext cx="54940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457200" indent="-457200">
              <a:buFont typeface="Wingdings" panose="05000000000000000000" pitchFamily="2" charset="2"/>
              <a:buChar char="n"/>
              <a:defRPr sz="2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buFont typeface="Wingdings" panose="05000000000000000000" pitchFamily="2" charset="2"/>
              <a:buChar char="Ø"/>
            </a:pPr>
            <a:r>
              <a:rPr lang="zh-CN" altLang="en-US" sz="2000" dirty="0"/>
              <a:t>批量读取数据</a:t>
            </a:r>
            <a:endParaRPr lang="zh-CN" altLang="en-US" sz="2000" dirty="0"/>
          </a:p>
        </p:txBody>
      </p:sp>
      <p:sp>
        <p:nvSpPr>
          <p:cNvPr id="2" name="文本框 1"/>
          <p:cNvSpPr txBox="1"/>
          <p:nvPr/>
        </p:nvSpPr>
        <p:spPr>
          <a:xfrm>
            <a:off x="1188720" y="1799916"/>
            <a:ext cx="8686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采用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torch.utils.data.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DataLoader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读取小批量数据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88720" y="3878071"/>
            <a:ext cx="86868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batch_size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是超参数，表示一轮训练多少个样本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shuffle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是否打乱数据，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True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表示打乱数据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num_workers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=0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表示不开启多线程读取数据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1"/>
          <a:srcRect l="8348"/>
          <a:stretch>
            <a:fillRect/>
          </a:stretch>
        </p:blipFill>
        <p:spPr>
          <a:xfrm>
            <a:off x="1270747" y="2319803"/>
            <a:ext cx="10309518" cy="124816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301"/>
    </mc:Choice>
    <mc:Fallback>
      <p:transition spd="slow" advTm="330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777846" y="118538"/>
            <a:ext cx="11157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手动实现前馈神经网络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65656" y="1149927"/>
            <a:ext cx="54940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457200" indent="-457200">
              <a:buFont typeface="Wingdings" panose="05000000000000000000" pitchFamily="2" charset="2"/>
              <a:buChar char="n"/>
              <a:defRPr sz="2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2400" dirty="0">
                <a:solidFill>
                  <a:srgbClr val="0000FF"/>
                </a:solidFill>
              </a:rPr>
              <a:t>模型设计（包含一个隐藏层）</a:t>
            </a:r>
            <a:endParaRPr lang="zh-CN" altLang="en-US" sz="2400" dirty="0">
              <a:solidFill>
                <a:srgbClr val="0000FF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428596" y="4975443"/>
            <a:ext cx="41681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输入神经元个数：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784 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（每个样本是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28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28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537104" y="3642311"/>
            <a:ext cx="41681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隐藏层神经元个数：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256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537104" y="2001403"/>
            <a:ext cx="36978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输出层神经元个数：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（对应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个类别）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207664" y="4376710"/>
            <a:ext cx="29663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</a:t>
            </a:r>
            <a:r>
              <a:rPr lang="en-US" altLang="zh-CN" sz="200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∈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en-US" altLang="zh-CN" sz="2000" baseline="30000">
                <a:latin typeface="微软雅黑" panose="020B0503020204020204" pitchFamily="34" charset="-122"/>
                <a:ea typeface="微软雅黑" panose="020B0503020204020204" pitchFamily="34" charset="-122"/>
              </a:rPr>
              <a:t>256</a:t>
            </a:r>
            <a:r>
              <a:rPr lang="zh-CN" altLang="en-US" sz="2000" baseline="30000"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sz="2000" baseline="30000">
                <a:latin typeface="微软雅黑" panose="020B0503020204020204" pitchFamily="34" charset="-122"/>
                <a:ea typeface="微软雅黑" panose="020B0503020204020204" pitchFamily="34" charset="-122"/>
              </a:rPr>
              <a:t>784</a:t>
            </a:r>
            <a:endParaRPr lang="zh-CN" altLang="en-US" sz="2000" baseline="30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207664" y="2975745"/>
            <a:ext cx="29663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</a:t>
            </a:r>
            <a:r>
              <a:rPr lang="en-US" altLang="zh-CN" sz="200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∈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en-US" altLang="zh-CN" sz="2000" baseline="3000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2000" baseline="30000"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sz="2000" baseline="30000">
                <a:latin typeface="微软雅黑" panose="020B0503020204020204" pitchFamily="34" charset="-122"/>
                <a:ea typeface="微软雅黑" panose="020B0503020204020204" pitchFamily="34" charset="-122"/>
              </a:rPr>
              <a:t>256</a:t>
            </a:r>
            <a:endParaRPr lang="zh-CN" altLang="en-US" sz="2000" baseline="30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1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5517" y="2349388"/>
            <a:ext cx="5446090" cy="327413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8962"/>
    </mc:Choice>
    <mc:Fallback>
      <p:transition spd="slow" advTm="38962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777846" y="118538"/>
            <a:ext cx="11157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手动实现前馈神经网络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86171" y="1626921"/>
            <a:ext cx="54940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457200" indent="-457200">
              <a:buFont typeface="Wingdings" panose="05000000000000000000" pitchFamily="2" charset="2"/>
              <a:buChar char="n"/>
              <a:defRPr sz="2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buFont typeface="Wingdings" panose="05000000000000000000" pitchFamily="2" charset="2"/>
              <a:buChar char="Ø"/>
            </a:pPr>
            <a:r>
              <a:rPr lang="zh-CN" altLang="en-US" sz="2000" dirty="0"/>
              <a:t>模型参数定义及初始化</a:t>
            </a:r>
            <a:endParaRPr lang="zh-CN" altLang="en-US" sz="2000" dirty="0"/>
          </a:p>
        </p:txBody>
      </p:sp>
      <p:sp>
        <p:nvSpPr>
          <p:cNvPr id="7" name="文本框 6"/>
          <p:cNvSpPr txBox="1"/>
          <p:nvPr/>
        </p:nvSpPr>
        <p:spPr>
          <a:xfrm>
            <a:off x="686171" y="4916232"/>
            <a:ext cx="54940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457200" indent="-457200">
              <a:buFont typeface="Wingdings" panose="05000000000000000000" pitchFamily="2" charset="2"/>
              <a:buChar char="n"/>
              <a:defRPr sz="2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buFont typeface="Wingdings" panose="05000000000000000000" pitchFamily="2" charset="2"/>
              <a:buChar char="Ø"/>
            </a:pPr>
            <a:r>
              <a:rPr lang="zh-CN" altLang="en-US" sz="2000" dirty="0"/>
              <a:t>定义激活函数</a:t>
            </a:r>
            <a:endParaRPr lang="zh-CN" altLang="en-US" sz="2000" dirty="0"/>
          </a:p>
        </p:txBody>
      </p:sp>
      <p:sp>
        <p:nvSpPr>
          <p:cNvPr id="8" name="文本框 7"/>
          <p:cNvSpPr txBox="1"/>
          <p:nvPr/>
        </p:nvSpPr>
        <p:spPr>
          <a:xfrm>
            <a:off x="1187397" y="5389397"/>
            <a:ext cx="69945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我们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选用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ReLU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作为激活函数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1"/>
          <a:srcRect l="13928"/>
          <a:stretch>
            <a:fillRect/>
          </a:stretch>
        </p:blipFill>
        <p:spPr>
          <a:xfrm>
            <a:off x="3133992" y="5970811"/>
            <a:ext cx="4896813" cy="690433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686171" y="993290"/>
            <a:ext cx="54940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457200" indent="-457200">
              <a:buFont typeface="Wingdings" panose="05000000000000000000" pitchFamily="2" charset="2"/>
              <a:buChar char="n"/>
              <a:defRPr sz="2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2400">
                <a:solidFill>
                  <a:srgbClr val="0000FF"/>
                </a:solidFill>
              </a:rPr>
              <a:t>代码实现</a:t>
            </a:r>
            <a:endParaRPr lang="zh-CN" altLang="en-US" sz="2400" dirty="0">
              <a:solidFill>
                <a:srgbClr val="0000FF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677" y="2027031"/>
            <a:ext cx="9043444" cy="28358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5449"/>
    </mc:Choice>
    <mc:Fallback>
      <p:transition spd="slow" advTm="25449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777846" y="118538"/>
            <a:ext cx="11157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手动实现前馈神经网络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01270" y="1325031"/>
            <a:ext cx="54940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457200" indent="-457200">
              <a:buFont typeface="Wingdings" panose="05000000000000000000" pitchFamily="2" charset="2"/>
              <a:buChar char="n"/>
              <a:defRPr sz="2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buFont typeface="Wingdings" panose="05000000000000000000" pitchFamily="2" charset="2"/>
              <a:buChar char="Ø"/>
            </a:pPr>
            <a:r>
              <a:rPr lang="zh-CN" altLang="en-US" sz="2000" dirty="0"/>
              <a:t>定义交叉熵损失函数</a:t>
            </a:r>
            <a:endParaRPr lang="zh-CN" altLang="en-US" sz="2000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1"/>
          <a:srcRect l="18762" t="-10228" r="8437" b="-6058"/>
          <a:stretch>
            <a:fillRect/>
          </a:stretch>
        </p:blipFill>
        <p:spPr>
          <a:xfrm>
            <a:off x="777846" y="1941806"/>
            <a:ext cx="4236879" cy="775333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686333" y="3370485"/>
            <a:ext cx="32506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457200" indent="-457200">
              <a:buFont typeface="Wingdings" panose="05000000000000000000" pitchFamily="2" charset="2"/>
              <a:buChar char="n"/>
              <a:defRPr sz="2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buFont typeface="Wingdings" panose="05000000000000000000" pitchFamily="2" charset="2"/>
              <a:buChar char="Ø"/>
            </a:pPr>
            <a:r>
              <a:rPr lang="zh-CN" altLang="en-US" sz="2000" dirty="0"/>
              <a:t>定义模型</a:t>
            </a:r>
            <a:endParaRPr lang="zh-CN" altLang="en-US" sz="2000" dirty="0"/>
          </a:p>
        </p:txBody>
      </p:sp>
      <p:sp>
        <p:nvSpPr>
          <p:cNvPr id="15" name="文本框 14"/>
          <p:cNvSpPr txBox="1"/>
          <p:nvPr/>
        </p:nvSpPr>
        <p:spPr>
          <a:xfrm>
            <a:off x="5909721" y="1325031"/>
            <a:ext cx="36832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457200" indent="-457200">
              <a:buFont typeface="Wingdings" panose="05000000000000000000" pitchFamily="2" charset="2"/>
              <a:buChar char="n"/>
              <a:defRPr sz="2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buFont typeface="Wingdings" panose="05000000000000000000" pitchFamily="2" charset="2"/>
              <a:buChar char="Ø"/>
            </a:pPr>
            <a:r>
              <a:rPr lang="zh-CN" altLang="en-US" sz="2000" dirty="0"/>
              <a:t>定义随机梯度下降函数</a:t>
            </a:r>
            <a:endParaRPr lang="zh-CN" altLang="en-US" sz="2000" dirty="0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2"/>
          <a:srcRect l="18265" r="10512"/>
          <a:stretch>
            <a:fillRect/>
          </a:stretch>
        </p:blipFill>
        <p:spPr>
          <a:xfrm>
            <a:off x="6025727" y="1981702"/>
            <a:ext cx="4329158" cy="1132221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5909721" y="3370485"/>
            <a:ext cx="49866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457200" indent="-457200">
              <a:buFont typeface="Wingdings" panose="05000000000000000000" pitchFamily="2" charset="2"/>
              <a:buChar char="n"/>
              <a:defRPr sz="2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buFont typeface="Wingdings" panose="05000000000000000000" pitchFamily="2" charset="2"/>
              <a:buChar char="Ø"/>
            </a:pPr>
            <a:r>
              <a:rPr lang="zh-CN" altLang="en-US" sz="2000" dirty="0"/>
              <a:t>计算模型在某个数据集上的准确率</a:t>
            </a:r>
            <a:endParaRPr lang="zh-CN" altLang="en-US" sz="2000" dirty="0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 rotWithShape="1">
          <a:blip r:embed="rId3"/>
          <a:srcRect l="13506"/>
          <a:stretch>
            <a:fillRect/>
          </a:stretch>
        </p:blipFill>
        <p:spPr>
          <a:xfrm>
            <a:off x="5909721" y="4140862"/>
            <a:ext cx="5770807" cy="143481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270" y="4132155"/>
            <a:ext cx="4345083" cy="14435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208"/>
    </mc:Choice>
    <mc:Fallback>
      <p:transition spd="slow" advTm="100208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777846" y="118538"/>
            <a:ext cx="11157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手动实现前馈神经网络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77846" y="1051560"/>
            <a:ext cx="54940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457200" indent="-457200">
              <a:buFont typeface="Wingdings" panose="05000000000000000000" pitchFamily="2" charset="2"/>
              <a:buChar char="n"/>
              <a:defRPr sz="2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buFont typeface="Wingdings" panose="05000000000000000000" pitchFamily="2" charset="2"/>
              <a:buChar char="Ø"/>
            </a:pPr>
            <a:r>
              <a:rPr lang="zh-CN" altLang="en-US" sz="2000"/>
              <a:t>定义模型训练函数</a:t>
            </a:r>
            <a:endParaRPr lang="zh-CN" altLang="en-US" sz="20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5165" y="1451670"/>
            <a:ext cx="9744501" cy="5230254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807122" y="2506729"/>
            <a:ext cx="3323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第一步</a:t>
            </a:r>
            <a:r>
              <a:rPr lang="en-US" altLang="zh-CN" sz="1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1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计算模型输出和</a:t>
            </a:r>
            <a:r>
              <a:rPr lang="en-US" altLang="zh-CN" sz="1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loss</a:t>
            </a:r>
            <a:endParaRPr lang="zh-CN" altLang="en-US" sz="16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854889" y="4189312"/>
            <a:ext cx="3323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第二步</a:t>
            </a:r>
            <a:r>
              <a:rPr lang="en-US" altLang="zh-CN" sz="1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1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反向传播</a:t>
            </a:r>
            <a:endParaRPr lang="zh-CN" altLang="en-US" sz="16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583605" y="5406330"/>
            <a:ext cx="3323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第三步</a:t>
            </a:r>
            <a:r>
              <a:rPr lang="en-US" altLang="zh-CN" sz="1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1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计算准确率</a:t>
            </a:r>
            <a:endParaRPr lang="zh-CN" altLang="en-US" sz="16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485564" y="1809922"/>
            <a:ext cx="28705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外层循环控制训练轮次</a:t>
            </a:r>
            <a:endParaRPr lang="zh-CN" altLang="en-US" sz="12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371833" y="2210032"/>
            <a:ext cx="28705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内层循环控制训练批次</a:t>
            </a:r>
            <a:endParaRPr lang="zh-CN" altLang="en-US" sz="12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253"/>
    </mc:Choice>
    <mc:Fallback>
      <p:transition spd="slow" advTm="7253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/>
          <p:cNvSpPr txBox="1"/>
          <p:nvPr/>
        </p:nvSpPr>
        <p:spPr>
          <a:xfrm>
            <a:off x="777846" y="118538"/>
            <a:ext cx="11157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466807" y="1890501"/>
            <a:ext cx="2728676" cy="179271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人工神经元</a:t>
            </a:r>
            <a:endParaRPr lang="en-US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激活函数</a:t>
            </a:r>
            <a:endParaRPr lang="en-US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前馈神经网络的组成</a:t>
            </a:r>
            <a:endParaRPr lang="en-US" altLang="zh-CN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优化器的使用</a:t>
            </a:r>
            <a:endParaRPr lang="en-US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439774" y="1890501"/>
            <a:ext cx="4224907" cy="12899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模型选择、过拟合、欠拟合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探究导致过拟合、欠拟合的因素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过拟合解决办法：正则化、</a:t>
            </a:r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dropout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44159" y="1139619"/>
            <a:ext cx="1784463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zh-CN" altLang="en-US" sz="2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基本概念</a:t>
            </a:r>
            <a:endParaRPr lang="en-US" alt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44159" y="3905958"/>
            <a:ext cx="3106941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4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 </a:t>
            </a:r>
            <a:r>
              <a:rPr lang="zh-CN" altLang="en-US" sz="24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实现前馈神经网络</a:t>
            </a:r>
            <a:endParaRPr lang="en-US" altLang="zh-CN" sz="24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095999" y="1139618"/>
            <a:ext cx="1784463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sz="24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zh-CN" altLang="en-US" sz="24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模型调优</a:t>
            </a:r>
            <a:endParaRPr lang="en-US" altLang="zh-CN" sz="24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466807" y="4709759"/>
            <a:ext cx="3723279" cy="874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手动实现前馈神经网络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Torch.nn</a:t>
            </a:r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实现前馈神经网络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095999" y="3905957"/>
            <a:ext cx="1784463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zh-CN" altLang="en-US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实验要求</a:t>
            </a:r>
            <a:endParaRPr lang="zh-CN" altLang="en-US" sz="24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439774" y="4636172"/>
            <a:ext cx="3180735" cy="12899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数据集介绍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平台课实验要求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专业课实验要求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6008"/>
    </mc:Choice>
    <mc:Fallback>
      <p:transition spd="slow" advTm="46008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777846" y="118538"/>
            <a:ext cx="11157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手动实现前馈神经网络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77846" y="1051560"/>
            <a:ext cx="54940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457200" indent="-457200">
              <a:buFont typeface="Wingdings" panose="05000000000000000000" pitchFamily="2" charset="2"/>
              <a:buChar char="n"/>
              <a:defRPr sz="2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buFont typeface="Wingdings" panose="05000000000000000000" pitchFamily="2" charset="2"/>
              <a:buChar char="Ø"/>
            </a:pPr>
            <a:r>
              <a:rPr lang="zh-CN" altLang="en-US" sz="2000" dirty="0"/>
              <a:t>训练模型</a:t>
            </a:r>
            <a:endParaRPr lang="zh-CN" altLang="en-US" sz="2000" dirty="0"/>
          </a:p>
        </p:txBody>
      </p:sp>
      <p:sp>
        <p:nvSpPr>
          <p:cNvPr id="7" name="文本框 6"/>
          <p:cNvSpPr txBox="1"/>
          <p:nvPr/>
        </p:nvSpPr>
        <p:spPr>
          <a:xfrm>
            <a:off x="1224507" y="1740143"/>
            <a:ext cx="4922520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设置训练轮次为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轮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学习率为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0.1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优化器采用默认的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SGD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1"/>
          <a:srcRect l="11403"/>
          <a:stretch>
            <a:fillRect/>
          </a:stretch>
        </p:blipFill>
        <p:spPr>
          <a:xfrm>
            <a:off x="1224507" y="3429000"/>
            <a:ext cx="8853612" cy="264363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205"/>
    </mc:Choice>
    <mc:Fallback>
      <p:transition spd="slow" advTm="10205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777846" y="118538"/>
            <a:ext cx="11157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Torch.nn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实现前馈神经网络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77846" y="1051560"/>
            <a:ext cx="54940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457200" indent="-457200">
              <a:buFont typeface="Wingdings" panose="05000000000000000000" pitchFamily="2" charset="2"/>
              <a:buChar char="n"/>
              <a:defRPr sz="2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buFont typeface="Wingdings" panose="05000000000000000000" pitchFamily="2" charset="2"/>
              <a:buChar char="Ø"/>
            </a:pPr>
            <a:r>
              <a:rPr lang="zh-CN" altLang="en-US" sz="2000" dirty="0"/>
              <a:t>实现</a:t>
            </a:r>
            <a:r>
              <a:rPr lang="en-US" altLang="zh-CN" sz="2000" dirty="0" err="1"/>
              <a:t>FlattenLayer</a:t>
            </a:r>
            <a:r>
              <a:rPr lang="zh-CN" altLang="en-US" sz="2000" dirty="0"/>
              <a:t>层</a:t>
            </a:r>
            <a:endParaRPr lang="zh-CN" altLang="en-US" sz="2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/>
          <a:srcRect l="14947" r="22462" b="66236"/>
          <a:stretch>
            <a:fillRect/>
          </a:stretch>
        </p:blipFill>
        <p:spPr>
          <a:xfrm>
            <a:off x="720437" y="1577430"/>
            <a:ext cx="4335658" cy="150179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1"/>
          <a:srcRect l="14947" t="33243" r="11144"/>
          <a:stretch>
            <a:fillRect/>
          </a:stretch>
        </p:blipFill>
        <p:spPr>
          <a:xfrm>
            <a:off x="579243" y="3833358"/>
            <a:ext cx="4806860" cy="2787824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77846" y="3284953"/>
            <a:ext cx="54940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457200" indent="-457200">
              <a:buFont typeface="Wingdings" panose="05000000000000000000" pitchFamily="2" charset="2"/>
              <a:buChar char="n"/>
              <a:defRPr sz="2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buFont typeface="Wingdings" panose="05000000000000000000" pitchFamily="2" charset="2"/>
              <a:buChar char="Ø"/>
            </a:pPr>
            <a:r>
              <a:rPr lang="zh-CN" altLang="en-US" sz="2000" dirty="0"/>
              <a:t>模型定义和参数初始化</a:t>
            </a:r>
            <a:endParaRPr lang="zh-CN" altLang="en-US" sz="2000" dirty="0"/>
          </a:p>
        </p:txBody>
      </p:sp>
      <p:sp>
        <p:nvSpPr>
          <p:cNvPr id="9" name="文本框 8"/>
          <p:cNvSpPr txBox="1"/>
          <p:nvPr/>
        </p:nvSpPr>
        <p:spPr>
          <a:xfrm>
            <a:off x="5804647" y="1045449"/>
            <a:ext cx="56095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457200" indent="-457200">
              <a:buFont typeface="Wingdings" panose="05000000000000000000" pitchFamily="2" charset="2"/>
              <a:buChar char="n"/>
              <a:defRPr sz="2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buFont typeface="Wingdings" panose="05000000000000000000" pitchFamily="2" charset="2"/>
              <a:buChar char="Ø"/>
            </a:pPr>
            <a:r>
              <a:rPr lang="zh-CN" altLang="en-US" sz="2000" dirty="0"/>
              <a:t>计算模型在某个数据集上的准确率和</a:t>
            </a:r>
            <a:r>
              <a:rPr lang="en-US" altLang="zh-CN" sz="2000" dirty="0"/>
              <a:t>loss</a:t>
            </a:r>
            <a:endParaRPr lang="zh-CN" altLang="en-US" sz="2000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2"/>
          <a:srcRect l="10021" r="21975"/>
          <a:stretch>
            <a:fillRect/>
          </a:stretch>
        </p:blipFill>
        <p:spPr>
          <a:xfrm>
            <a:off x="6210457" y="1528938"/>
            <a:ext cx="5128131" cy="1892206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5925351" y="3685063"/>
            <a:ext cx="69510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457200" indent="-457200">
              <a:buFont typeface="Wingdings" panose="05000000000000000000" pitchFamily="2" charset="2"/>
              <a:buChar char="n"/>
              <a:defRPr sz="2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buFont typeface="Wingdings" panose="05000000000000000000" pitchFamily="2" charset="2"/>
              <a:buChar char="Ø"/>
            </a:pPr>
            <a:r>
              <a:rPr lang="zh-CN" altLang="en-US" sz="2000" dirty="0"/>
              <a:t>设置训练轮次、学习率、损失函数和优化器</a:t>
            </a:r>
            <a:endParaRPr lang="zh-CN" altLang="en-US" sz="2000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3"/>
          <a:srcRect r="14698"/>
          <a:stretch>
            <a:fillRect/>
          </a:stretch>
        </p:blipFill>
        <p:spPr>
          <a:xfrm>
            <a:off x="6210457" y="4402001"/>
            <a:ext cx="5494020" cy="118768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495"/>
    </mc:Choice>
    <mc:Fallback>
      <p:transition spd="slow" advTm="100495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777846" y="118538"/>
            <a:ext cx="11157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Torch.nn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实现前馈神经网络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77845" y="964474"/>
            <a:ext cx="6914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457200" indent="-457200">
              <a:buFont typeface="Wingdings" panose="05000000000000000000" pitchFamily="2" charset="2"/>
              <a:buChar char="n"/>
              <a:defRPr sz="2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buFont typeface="Wingdings" panose="05000000000000000000" pitchFamily="2" charset="2"/>
              <a:buChar char="Ø"/>
            </a:pPr>
            <a:r>
              <a:rPr lang="zh-CN" altLang="en-US" sz="2000" dirty="0"/>
              <a:t>模型训练，保存训练集和验证集的</a:t>
            </a:r>
            <a:r>
              <a:rPr lang="en-US" altLang="zh-CN" sz="2000" dirty="0"/>
              <a:t>loss</a:t>
            </a:r>
            <a:endParaRPr lang="zh-CN" altLang="en-US" sz="2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/>
          <a:srcRect l="8909"/>
          <a:stretch>
            <a:fillRect/>
          </a:stretch>
        </p:blipFill>
        <p:spPr>
          <a:xfrm>
            <a:off x="981636" y="1474084"/>
            <a:ext cx="7858844" cy="5114552"/>
          </a:xfrm>
          <a:prstGeom prst="rect">
            <a:avLst/>
          </a:prstGeom>
        </p:spPr>
      </p:pic>
      <p:sp>
        <p:nvSpPr>
          <p:cNvPr id="7" name="矩形: 圆角 1"/>
          <p:cNvSpPr/>
          <p:nvPr/>
        </p:nvSpPr>
        <p:spPr>
          <a:xfrm>
            <a:off x="1560008" y="5604495"/>
            <a:ext cx="3469192" cy="32937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938"/>
    </mc:Choice>
    <mc:Fallback>
      <p:transition spd="slow" advTm="6938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777846" y="118538"/>
            <a:ext cx="11157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Torch.nn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实现前馈神经网络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77845" y="964474"/>
            <a:ext cx="6914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457200" indent="-457200">
              <a:buFont typeface="Wingdings" panose="05000000000000000000" pitchFamily="2" charset="2"/>
              <a:buChar char="n"/>
              <a:defRPr sz="2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buFont typeface="Wingdings" panose="05000000000000000000" pitchFamily="2" charset="2"/>
              <a:buChar char="Ø"/>
            </a:pPr>
            <a:r>
              <a:rPr lang="zh-CN" altLang="en-US" sz="2000" dirty="0"/>
              <a:t>训练结果和</a:t>
            </a:r>
            <a:r>
              <a:rPr lang="en-US" altLang="zh-CN" sz="2000" dirty="0"/>
              <a:t>loss</a:t>
            </a:r>
            <a:r>
              <a:rPr lang="zh-CN" altLang="en-US" sz="2000" dirty="0"/>
              <a:t>曲线绘制</a:t>
            </a:r>
            <a:endParaRPr lang="zh-CN" altLang="en-US" sz="20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/>
          <a:srcRect t="7537" b="-1"/>
          <a:stretch>
            <a:fillRect/>
          </a:stretch>
        </p:blipFill>
        <p:spPr>
          <a:xfrm>
            <a:off x="660098" y="1414234"/>
            <a:ext cx="11191736" cy="33159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845" y="1795479"/>
            <a:ext cx="4486540" cy="4719004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681754" y="1826218"/>
            <a:ext cx="54940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457200" indent="-457200">
              <a:buFont typeface="Wingdings" panose="05000000000000000000" pitchFamily="2" charset="2"/>
              <a:buChar char="n"/>
              <a:defRPr sz="2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buFont typeface="Wingdings" panose="05000000000000000000" pitchFamily="2" charset="2"/>
              <a:buChar char="Ø"/>
            </a:pPr>
            <a:r>
              <a:rPr lang="zh-CN" altLang="en-US" sz="2000" dirty="0"/>
              <a:t>绘制</a:t>
            </a:r>
            <a:r>
              <a:rPr lang="en-US" altLang="zh-CN" sz="2000" dirty="0"/>
              <a:t>loss</a:t>
            </a:r>
            <a:r>
              <a:rPr lang="zh-CN" altLang="en-US" sz="2000" dirty="0"/>
              <a:t>曲线</a:t>
            </a:r>
            <a:endParaRPr lang="zh-CN" altLang="en-US" sz="20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4015" y="4240250"/>
            <a:ext cx="3937536" cy="2510746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4"/>
          <a:srcRect l="14972"/>
          <a:stretch>
            <a:fillRect/>
          </a:stretch>
        </p:blipFill>
        <p:spPr>
          <a:xfrm>
            <a:off x="6179296" y="2308313"/>
            <a:ext cx="4356475" cy="178185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9753"/>
    </mc:Choice>
    <mc:Fallback>
      <p:transition spd="slow" advTm="19753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/>
          <p:cNvSpPr txBox="1"/>
          <p:nvPr/>
        </p:nvSpPr>
        <p:spPr>
          <a:xfrm>
            <a:off x="777846" y="118538"/>
            <a:ext cx="11157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466807" y="1890501"/>
            <a:ext cx="2728676" cy="179271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人工神经元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激活函数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前馈神经网络的组成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优化器的使用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439774" y="1890501"/>
            <a:ext cx="4224907" cy="12899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模型选择、过拟合、欠拟合</a:t>
            </a:r>
            <a:endParaRPr lang="en-US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探究导致过拟合、欠拟合的因素</a:t>
            </a:r>
            <a:endParaRPr lang="en-US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过拟合解决办法：正则化、</a:t>
            </a:r>
            <a:r>
              <a:rPr lang="en-US" altLang="zh-CN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dropout</a:t>
            </a:r>
            <a:endParaRPr lang="en-US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44159" y="1139619"/>
            <a:ext cx="1784463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基本概念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44159" y="3905958"/>
            <a:ext cx="3106941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4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 </a:t>
            </a:r>
            <a:r>
              <a:rPr lang="zh-CN" altLang="en-US" sz="24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实现前馈神经网络</a:t>
            </a:r>
            <a:endParaRPr lang="en-US" altLang="zh-CN" sz="24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095999" y="1139618"/>
            <a:ext cx="1784463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sz="2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zh-CN" altLang="en-US" sz="2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模型调优</a:t>
            </a:r>
            <a:endParaRPr lang="en-US" alt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466807" y="4709759"/>
            <a:ext cx="3723279" cy="874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手动实现前馈神经网络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Torch.nn</a:t>
            </a:r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实现前馈神经网络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095999" y="3905957"/>
            <a:ext cx="1784463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zh-CN" altLang="en-US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实验要求</a:t>
            </a:r>
            <a:endParaRPr lang="zh-CN" altLang="en-US" sz="24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439774" y="4636172"/>
            <a:ext cx="3180735" cy="12899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数据集介绍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平台课实验要求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专业课实验要求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4484"/>
    </mc:Choice>
    <mc:Fallback>
      <p:transition spd="slow" advTm="14484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777846" y="118538"/>
            <a:ext cx="11157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模型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选择、欠拟合、过拟合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77279" y="1637082"/>
            <a:ext cx="11308466" cy="1068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812800" lvl="2" indent="-342900" algn="just" eaLnBrk="0" fontAlgn="base" hangingPunc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sz="2000" kern="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将数据集分层采样划分为</a:t>
            </a:r>
            <a:r>
              <a:rPr lang="en-US" altLang="zh-CN" sz="200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sz="200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zh-CN" altLang="en-US" sz="2000" kern="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大小相似的</a:t>
            </a:r>
            <a:r>
              <a:rPr lang="zh-CN" altLang="en-US" sz="200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互斥子集</a:t>
            </a:r>
            <a:r>
              <a:rPr lang="zh-CN" altLang="en-US" sz="2000" kern="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，每次用</a:t>
            </a:r>
            <a:r>
              <a:rPr lang="en-US" altLang="zh-CN" sz="20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k-1</a:t>
            </a:r>
            <a:r>
              <a:rPr lang="zh-CN" altLang="en-US" sz="2000" kern="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个子集的并集作为</a:t>
            </a:r>
            <a:r>
              <a:rPr lang="zh-CN" altLang="en-US" sz="20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训练集</a:t>
            </a:r>
            <a:r>
              <a:rPr lang="zh-CN" altLang="en-US" sz="2000" kern="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，余下的子集作为测试集，最终返回</a:t>
            </a:r>
            <a:r>
              <a:rPr lang="en-US" altLang="zh-CN" sz="2000" kern="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sz="2000" kern="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个测试结果的</a:t>
            </a:r>
            <a:r>
              <a:rPr lang="zh-CN" altLang="en-US" sz="200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均值</a:t>
            </a:r>
            <a:r>
              <a:rPr lang="zh-CN" altLang="en-US" sz="2000" kern="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kern="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 </a:t>
            </a:r>
            <a:r>
              <a:rPr lang="zh-CN" altLang="en-US" sz="2000" kern="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最常用的取值是</a:t>
            </a:r>
            <a:r>
              <a:rPr lang="en-US" altLang="zh-CN" sz="200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2000" kern="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kern="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6200" lvl="1" algn="just" eaLnBrk="0" fontAlgn="base" hangingPunc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00FF"/>
              </a:buClr>
            </a:pPr>
            <a:endParaRPr lang="en-US" altLang="zh-CN" sz="2400" kern="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69900" lvl="2" algn="just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7030A0"/>
              </a:buClr>
            </a:pPr>
            <a:endParaRPr lang="en-US" altLang="zh-CN" sz="2400" kern="0" dirty="0">
              <a:solidFill>
                <a:srgbClr val="333333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15223" y="4218456"/>
            <a:ext cx="9734550" cy="250507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428265" y="2842641"/>
            <a:ext cx="11308466" cy="57829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55600" lvl="1" indent="-279400" algn="just" eaLnBrk="0" fontAlgn="base" hangingPunc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n"/>
            </a:pPr>
            <a:r>
              <a:rPr lang="zh-CN" altLang="en-US" sz="2400" b="1" kern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手动实现</a:t>
            </a:r>
            <a:r>
              <a:rPr lang="en-US" altLang="zh-CN" sz="2400" b="1" kern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sz="2400" b="1" kern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折交叉验证</a:t>
            </a:r>
            <a:endParaRPr lang="en-US" altLang="zh-CN" sz="2400" b="1" kern="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69900" lvl="2" algn="just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7030A0"/>
              </a:buClr>
            </a:pPr>
            <a:endParaRPr lang="en-US" altLang="zh-CN" sz="2400" kern="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77846" y="3557716"/>
            <a:ext cx="18133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创建数据集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28265" y="990399"/>
            <a:ext cx="11308466" cy="57829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55600" lvl="1" indent="-279400" algn="just" eaLnBrk="0" fontAlgn="base" hangingPunc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n"/>
            </a:pPr>
            <a:r>
              <a:rPr lang="en-US" altLang="zh-CN" sz="2400" b="1" ker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sz="2400" b="1" kern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折交叉验证</a:t>
            </a:r>
            <a:endParaRPr lang="en-US" altLang="zh-CN" sz="2400" b="1" kern="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69900" lvl="2" algn="just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7030A0"/>
              </a:buClr>
            </a:pPr>
            <a:endParaRPr lang="en-US" altLang="zh-CN" sz="2400" kern="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9688"/>
    </mc:Choice>
    <mc:Fallback>
      <p:transition spd="slow" advTm="19688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777846" y="118538"/>
            <a:ext cx="11157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模型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选择、欠拟合、过拟合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5083" y="1763900"/>
            <a:ext cx="9820275" cy="38481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51936" y="1002774"/>
            <a:ext cx="52998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342900" indent="-342900">
              <a:buFont typeface="Wingdings" panose="05000000000000000000" pitchFamily="2" charset="2"/>
              <a:buChar char="n"/>
              <a:defRPr sz="2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buFont typeface="Wingdings" panose="05000000000000000000" pitchFamily="2" charset="2"/>
              <a:buChar char="Ø"/>
            </a:pPr>
            <a:r>
              <a:rPr lang="zh-CN" altLang="en-US" sz="2000" dirty="0"/>
              <a:t>获取</a:t>
            </a:r>
            <a:r>
              <a:rPr lang="en-US" altLang="zh-CN" sz="2000" dirty="0"/>
              <a:t>k</a:t>
            </a:r>
            <a:r>
              <a:rPr lang="zh-CN" altLang="en-US" sz="2000" dirty="0"/>
              <a:t>折交叉验证某一折的训练集和验证集</a:t>
            </a:r>
            <a:endParaRPr lang="zh-CN" altLang="en-US" sz="2000" dirty="0"/>
          </a:p>
        </p:txBody>
      </p:sp>
      <p:sp>
        <p:nvSpPr>
          <p:cNvPr id="5" name="矩形: 圆角 1"/>
          <p:cNvSpPr/>
          <p:nvPr/>
        </p:nvSpPr>
        <p:spPr>
          <a:xfrm>
            <a:off x="1705923" y="2431915"/>
            <a:ext cx="6309668" cy="25291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箭头连接符 7"/>
          <p:cNvCxnSpPr>
            <a:stCxn id="5" idx="3"/>
            <a:endCxn id="9" idx="1"/>
          </p:cNvCxnSpPr>
          <p:nvPr/>
        </p:nvCxnSpPr>
        <p:spPr>
          <a:xfrm>
            <a:off x="8015591" y="2558375"/>
            <a:ext cx="749030" cy="32651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8764621" y="2684834"/>
            <a:ext cx="2830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份后每份的个数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685"/>
    </mc:Choice>
    <mc:Fallback>
      <p:transition spd="slow" advTm="100685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777846" y="118538"/>
            <a:ext cx="11157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模型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选择、欠拟合、过拟合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51936" y="1002774"/>
            <a:ext cx="65822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342900" indent="-342900">
              <a:buFont typeface="Wingdings" panose="05000000000000000000" pitchFamily="2" charset="2"/>
              <a:buChar char="n"/>
              <a:defRPr sz="2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buFont typeface="Wingdings" panose="05000000000000000000" pitchFamily="2" charset="2"/>
              <a:buChar char="Ø"/>
            </a:pPr>
            <a:r>
              <a:rPr lang="zh-CN" altLang="en-US" sz="2000" dirty="0"/>
              <a:t>依次对每一折数据进行训练和测试，并计算</a:t>
            </a:r>
            <a:r>
              <a:rPr lang="en-US" altLang="zh-CN" sz="2000" dirty="0"/>
              <a:t>k</a:t>
            </a:r>
            <a:r>
              <a:rPr lang="zh-CN" altLang="en-US" sz="2000" dirty="0"/>
              <a:t>折平均值</a:t>
            </a:r>
            <a:endParaRPr lang="zh-CN" altLang="en-US" sz="20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3150" y="1402884"/>
            <a:ext cx="10744200" cy="5372100"/>
          </a:xfrm>
          <a:prstGeom prst="rect">
            <a:avLst/>
          </a:prstGeom>
        </p:spPr>
      </p:pic>
      <p:sp>
        <p:nvSpPr>
          <p:cNvPr id="5" name="矩形: 圆角 1"/>
          <p:cNvSpPr/>
          <p:nvPr/>
        </p:nvSpPr>
        <p:spPr>
          <a:xfrm>
            <a:off x="1108953" y="2431915"/>
            <a:ext cx="8521429" cy="254864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箭头连接符 10"/>
          <p:cNvCxnSpPr>
            <a:stCxn id="5" idx="0"/>
            <a:endCxn id="12" idx="1"/>
          </p:cNvCxnSpPr>
          <p:nvPr/>
        </p:nvCxnSpPr>
        <p:spPr>
          <a:xfrm flipV="1">
            <a:off x="5369668" y="1870844"/>
            <a:ext cx="1764519" cy="56107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7134187" y="1670789"/>
            <a:ext cx="2830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循环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次，取平均值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1778"/>
    </mc:Choice>
    <mc:Fallback>
      <p:transition spd="slow" advTm="31778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777846" y="118538"/>
            <a:ext cx="11157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模型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选择、欠拟合、过拟合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28265" y="773472"/>
            <a:ext cx="11308466" cy="577793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419100" lvl="1" indent="-342900" algn="just" eaLnBrk="0" fontAlgn="base" hangingPunc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00FF"/>
              </a:buClr>
              <a:buFont typeface="Wingdings" panose="05000000000000000000" pitchFamily="2" charset="2"/>
              <a:buChar char="n"/>
            </a:pPr>
            <a:r>
              <a:rPr lang="zh-CN" altLang="en-US" sz="2400" b="1" kern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过拟合</a:t>
            </a:r>
            <a:endParaRPr lang="en-US" altLang="zh-CN" sz="2400" b="1" kern="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12800" lvl="2" indent="-342900" algn="just" eaLnBrk="0" fontAlgn="base" hangingPunc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sz="2000" kern="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表现：模型在训练集上正确率</a:t>
            </a:r>
            <a:r>
              <a:rPr lang="zh-CN" altLang="en-US" sz="200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很高</a:t>
            </a:r>
            <a:r>
              <a:rPr lang="zh-CN" altLang="en-US" sz="2000" kern="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，但是在测试集上正确率</a:t>
            </a:r>
            <a:r>
              <a:rPr lang="zh-CN" altLang="en-US" sz="200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很低</a:t>
            </a:r>
            <a:endParaRPr lang="en-US" altLang="zh-CN" sz="2000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12800" lvl="2" indent="-342900" algn="just" eaLnBrk="0" fontAlgn="base" hangingPunc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sz="2000" kern="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造成原因：由于</a:t>
            </a:r>
            <a:r>
              <a:rPr lang="zh-CN" altLang="en-US" sz="200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训练数据少</a:t>
            </a:r>
            <a:r>
              <a:rPr lang="zh-CN" altLang="en-US" sz="2000" kern="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sz="200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噪声</a:t>
            </a:r>
            <a:r>
              <a:rPr lang="zh-CN" altLang="en-US" sz="2000" kern="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以及</a:t>
            </a:r>
            <a:r>
              <a:rPr lang="zh-CN" altLang="en-US" sz="200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模型能力强</a:t>
            </a:r>
            <a:r>
              <a:rPr lang="zh-CN" altLang="en-US" sz="2000" kern="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等原因造成的过拟合</a:t>
            </a:r>
            <a:endParaRPr lang="en-US" altLang="zh-CN" sz="2000" kern="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12800" lvl="2" indent="-342900" algn="just" eaLnBrk="0" fontAlgn="base" hangingPunc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sz="2000" kern="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解决办法：优化目标加正则项；</a:t>
            </a:r>
            <a:r>
              <a:rPr lang="en-US" altLang="zh-CN" sz="2000" kern="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Dropout</a:t>
            </a:r>
            <a:r>
              <a:rPr lang="zh-CN" altLang="en-US" sz="2000" kern="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；早停机制</a:t>
            </a:r>
            <a:endParaRPr lang="en-US" altLang="zh-CN" sz="2000" kern="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19100" lvl="1" indent="-342900" algn="just" eaLnBrk="0" fontAlgn="base" hangingPunc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00FF"/>
              </a:buClr>
              <a:buFont typeface="Wingdings" panose="05000000000000000000" pitchFamily="2" charset="2"/>
              <a:buChar char="n"/>
            </a:pPr>
            <a:r>
              <a:rPr lang="zh-CN" altLang="en-US" sz="2400" b="1" kern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欠拟合</a:t>
            </a:r>
            <a:endParaRPr lang="en-US" altLang="zh-CN" sz="2400" b="1" kern="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12800" lvl="2" indent="-342900" algn="just" eaLnBrk="0" fontAlgn="base" hangingPunc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sz="2000" kern="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表现：模型在训练集和测试集上的正确率</a:t>
            </a:r>
            <a:r>
              <a:rPr lang="zh-CN" altLang="en-US" sz="200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都很低</a:t>
            </a:r>
            <a:endParaRPr lang="en-US" altLang="zh-CN" sz="2000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12800" lvl="2" indent="-342900" algn="just" eaLnBrk="0" fontAlgn="base" hangingPunc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sz="2000" kern="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造成原因：由于</a:t>
            </a:r>
            <a:r>
              <a:rPr lang="zh-CN" altLang="en-US" sz="200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模型能力不足</a:t>
            </a:r>
            <a:r>
              <a:rPr lang="zh-CN" altLang="en-US" sz="2000" kern="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造成的</a:t>
            </a:r>
            <a:endParaRPr lang="en-US" altLang="zh-CN" sz="2000" kern="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12800" lvl="2" indent="-342900" algn="just" eaLnBrk="0" fontAlgn="base" hangingPunc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sz="2000" kern="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解决办法：增加模型复杂度</a:t>
            </a:r>
            <a:endParaRPr lang="en-US" altLang="zh-CN" sz="2000" kern="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45706" y="3662439"/>
            <a:ext cx="4391025" cy="30956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1558"/>
    </mc:Choice>
    <mc:Fallback>
      <p:transition spd="slow" advTm="11558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777846" y="118538"/>
            <a:ext cx="11157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多项式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函数拟合实验探究影响欠拟合、过拟合的因素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/>
              <p:cNvSpPr txBox="1"/>
              <p:nvPr/>
            </p:nvSpPr>
            <p:spPr>
              <a:xfrm>
                <a:off x="340858" y="760023"/>
                <a:ext cx="11763735" cy="1136010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marL="419100" lvl="1" indent="-342900" algn="just" eaLnBrk="0" fontAlgn="base" hangingPunct="0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0000FF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400" b="1" kern="0" dirty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给定样本特征，使用如下的三阶多项式函数来生成样本的标签</a:t>
                </a:r>
                <a:endParaRPr lang="en-US" altLang="zh-CN" sz="2400" b="1" kern="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76200" lvl="1" algn="just" eaLnBrk="0" fontAlgn="base" hangingPunct="0">
                  <a:spcBef>
                    <a:spcPts val="600"/>
                  </a:spcBef>
                  <a:spcAft>
                    <a:spcPts val="600"/>
                  </a:spcAft>
                  <a:buClr>
                    <a:schemeClr val="tx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kern="0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𝑦</m:t>
                      </m:r>
                      <m:r>
                        <a:rPr lang="en-US" altLang="zh-CN" sz="2400" b="0" i="1" kern="0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</m:t>
                      </m:r>
                      <m:r>
                        <a:rPr lang="en-US" altLang="zh-CN" sz="2400" b="0" i="1" kern="0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1</m:t>
                      </m:r>
                      <m:r>
                        <a:rPr lang="en-US" altLang="zh-CN" sz="2400" b="0" i="1" kern="0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.</m:t>
                      </m:r>
                      <m:r>
                        <a:rPr lang="en-US" altLang="zh-CN" sz="2400" b="0" i="1" kern="0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2</m:t>
                      </m:r>
                      <m:r>
                        <a:rPr lang="en-US" altLang="zh-CN" sz="2400" b="0" i="1" kern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𝑥</m:t>
                      </m:r>
                      <m:r>
                        <a:rPr lang="en-US" altLang="zh-CN" sz="2400" b="0" i="1" kern="0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−</m:t>
                      </m:r>
                      <m:r>
                        <a:rPr lang="en-US" altLang="zh-CN" sz="2400" b="0" i="1" kern="0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3</m:t>
                      </m:r>
                      <m:r>
                        <a:rPr lang="en-US" altLang="zh-CN" sz="2400" b="0" i="1" kern="0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.</m:t>
                      </m:r>
                      <m:r>
                        <a:rPr lang="en-US" altLang="zh-CN" sz="2400" b="0" i="1" kern="0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4</m:t>
                      </m:r>
                      <m:sSup>
                        <m:sSupPr>
                          <m:ctrlPr>
                            <a:rPr lang="en-US" altLang="zh-CN" sz="2400" b="0" i="1" kern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400" b="0" i="1" kern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400" b="0" i="1" kern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2</m:t>
                          </m:r>
                        </m:sup>
                      </m:sSup>
                      <m:r>
                        <a:rPr lang="en-US" altLang="zh-CN" sz="2400" i="1" ker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+</m:t>
                      </m:r>
                      <m:r>
                        <a:rPr lang="en-US" altLang="zh-CN" sz="2400" b="0" i="1" kern="0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5</m:t>
                      </m:r>
                      <m:r>
                        <a:rPr lang="en-US" altLang="zh-CN" sz="2400" b="0" i="1" kern="0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.</m:t>
                      </m:r>
                      <m:r>
                        <a:rPr lang="en-US" altLang="zh-CN" sz="2400" b="0" i="1" kern="0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6</m:t>
                      </m:r>
                      <m:sSup>
                        <m:sSupPr>
                          <m:ctrlPr>
                            <a:rPr lang="en-US" altLang="zh-CN" sz="2400" i="1" kern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400" i="1" ker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400" b="0" i="1" kern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3</m:t>
                          </m:r>
                        </m:sup>
                      </m:sSup>
                      <m:r>
                        <a:rPr lang="en-US" altLang="zh-CN" sz="2400" b="0" i="1" kern="0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+</m:t>
                      </m:r>
                      <m:r>
                        <a:rPr lang="en-US" altLang="zh-CN" sz="2400" b="0" i="1" kern="0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5</m:t>
                      </m:r>
                      <m:r>
                        <a:rPr lang="en-US" altLang="zh-CN" sz="2400" b="0" i="1" kern="0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+</m:t>
                      </m:r>
                      <m:r>
                        <a:rPr lang="zh-CN" altLang="en-US" sz="2400" b="0" i="1" kern="0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𝜖</m:t>
                      </m:r>
                    </m:oMath>
                  </m:oMathPara>
                </a14:m>
                <a:endParaRPr lang="en-US" altLang="zh-CN" sz="2400" kern="0" dirty="0">
                  <a:solidFill>
                    <a:srgbClr val="333333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76200" lvl="1" algn="just" eaLnBrk="0" fontAlgn="base" hangingPunct="0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tx1"/>
                  </a:buClr>
                </a:pPr>
                <a:endParaRPr lang="en-US" altLang="zh-CN" sz="2400" kern="0" dirty="0">
                  <a:solidFill>
                    <a:srgbClr val="333333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858" y="760023"/>
                <a:ext cx="11763735" cy="1136010"/>
              </a:xfrm>
              <a:prstGeom prst="rect">
                <a:avLst/>
              </a:prstGeom>
              <a:blipFill rotWithShape="1">
                <a:blip r:embed="rId1"/>
                <a:stretch>
                  <a:fillRect l="-4" t="-50" r="2" b="-520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/>
          <a:srcRect t="47720"/>
          <a:stretch>
            <a:fillRect/>
          </a:stretch>
        </p:blipFill>
        <p:spPr>
          <a:xfrm>
            <a:off x="2334639" y="2477493"/>
            <a:ext cx="7249569" cy="187819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408093" y="2054300"/>
                <a:ext cx="116965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设置噪声项</a:t>
                </a:r>
                <a14:m>
                  <m:oMath xmlns:m="http://schemas.openxmlformats.org/officeDocument/2006/math">
                    <m:r>
                      <a:rPr lang="zh-CN" altLang="en-US" sz="2000" b="1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𝝐</m:t>
                    </m:r>
                  </m:oMath>
                </a14:m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服从均值为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</a:t>
                </a:r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、标准差为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0.1</a:t>
                </a:r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的正态分布。训练数据集和测试数据集的样本数都设为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100</a:t>
                </a:r>
                <a:endPara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093" y="2054300"/>
                <a:ext cx="11696500" cy="400110"/>
              </a:xfrm>
              <a:prstGeom prst="rect">
                <a:avLst/>
              </a:prstGeom>
              <a:blipFill rotWithShape="1">
                <a:blip r:embed="rId3"/>
                <a:stretch>
                  <a:fillRect l="-4" t="-19" r="2" b="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/>
          <p:cNvSpPr txBox="1"/>
          <p:nvPr/>
        </p:nvSpPr>
        <p:spPr>
          <a:xfrm>
            <a:off x="408093" y="4383640"/>
            <a:ext cx="4984177" cy="5263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419100" lvl="1" indent="-342900" algn="just" eaLnBrk="0" fontAlgn="base" hangingPunc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zh-CN" altLang="en-US" sz="2000" b="1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定义作图函数</a:t>
            </a:r>
            <a:r>
              <a:rPr lang="en-US" altLang="zh-CN" sz="2000" b="1" kern="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Draw_Loss_Curve</a:t>
            </a:r>
            <a:endParaRPr lang="en-US" altLang="zh-CN" sz="2000" b="1" kern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4"/>
          <a:srcRect r="16618"/>
          <a:stretch>
            <a:fillRect/>
          </a:stretch>
        </p:blipFill>
        <p:spPr>
          <a:xfrm>
            <a:off x="3108468" y="4937949"/>
            <a:ext cx="5695773" cy="1750295"/>
          </a:xfrm>
          <a:prstGeom prst="rect">
            <a:avLst/>
          </a:prstGeom>
        </p:spPr>
      </p:pic>
      <p:sp>
        <p:nvSpPr>
          <p:cNvPr id="14" name="矩形: 圆角 1"/>
          <p:cNvSpPr/>
          <p:nvPr/>
        </p:nvSpPr>
        <p:spPr>
          <a:xfrm>
            <a:off x="2334639" y="2966936"/>
            <a:ext cx="7179012" cy="22373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箭头连接符 14"/>
          <p:cNvCxnSpPr>
            <a:stCxn id="14" idx="3"/>
            <a:endCxn id="17" idx="1"/>
          </p:cNvCxnSpPr>
          <p:nvPr/>
        </p:nvCxnSpPr>
        <p:spPr>
          <a:xfrm flipV="1">
            <a:off x="9513651" y="2994306"/>
            <a:ext cx="505838" cy="8449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本框 16"/>
              <p:cNvSpPr txBox="1"/>
              <p:nvPr/>
            </p:nvSpPr>
            <p:spPr>
              <a:xfrm>
                <a:off x="10019489" y="2640363"/>
                <a:ext cx="203885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构造成</a:t>
                </a:r>
                <a14:m>
                  <m:oMath xmlns:m="http://schemas.openxmlformats.org/officeDocument/2006/math">
                    <m:r>
                      <a:rPr lang="en-US" altLang="zh-CN" sz="2000" b="0" i="1" kern="0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[</m:t>
                    </m:r>
                    <m:r>
                      <a:rPr lang="en-US" altLang="zh-CN" sz="2000" i="1" kern="0">
                        <a:solidFill>
                          <a:srgbClr val="333333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𝑥</m:t>
                    </m:r>
                    <m:r>
                      <a:rPr lang="en-US" altLang="zh-CN" sz="2000" b="0" i="1" kern="0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</m:t>
                    </m:r>
                    <m:sSup>
                      <m:sSupPr>
                        <m:ctrlPr>
                          <a:rPr lang="en-US" altLang="zh-CN" sz="2000" i="1" ker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pPr>
                      <m:e>
                        <m:r>
                          <a:rPr lang="en-US" altLang="zh-CN" sz="2000" i="1" ker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𝑥</m:t>
                        </m:r>
                      </m:e>
                      <m:sup>
                        <m:r>
                          <a:rPr lang="en-US" altLang="zh-CN" sz="2000" i="1" ker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2</m:t>
                        </m:r>
                      </m:sup>
                    </m:sSup>
                    <m:r>
                      <a:rPr lang="en-US" altLang="zh-CN" sz="2000" b="0" i="1" kern="0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</m:t>
                    </m:r>
                    <m:sSup>
                      <m:sSupPr>
                        <m:ctrlPr>
                          <a:rPr lang="en-US" altLang="zh-CN" sz="2000" i="1" ker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pPr>
                      <m:e>
                        <m:r>
                          <a:rPr lang="en-US" altLang="zh-CN" sz="2000" i="1" ker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𝑥</m:t>
                        </m:r>
                      </m:e>
                      <m:sup>
                        <m:r>
                          <a:rPr lang="en-US" altLang="zh-CN" sz="2000" i="1" ker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3</m:t>
                        </m:r>
                      </m:sup>
                    </m:sSup>
                    <m:r>
                      <a:rPr lang="en-US" altLang="zh-CN" sz="2000" b="0" i="1" kern="0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]</m:t>
                    </m:r>
                  </m:oMath>
                </a14:m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的形式</a:t>
                </a:r>
                <a:endPara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9489" y="2640363"/>
                <a:ext cx="2038852" cy="707886"/>
              </a:xfrm>
              <a:prstGeom prst="rect">
                <a:avLst/>
              </a:prstGeom>
              <a:blipFill rotWithShape="1">
                <a:blip r:embed="rId5"/>
                <a:stretch>
                  <a:fillRect l="-23" t="-5" r="16" b="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995"/>
    </mc:Choice>
    <mc:Fallback>
      <p:transition spd="slow" advTm="3995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777846" y="118538"/>
            <a:ext cx="11157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人工神经元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812" y="2461347"/>
            <a:ext cx="5126028" cy="399113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399" y="919165"/>
            <a:ext cx="2218113" cy="1591891"/>
          </a:xfrm>
          <a:prstGeom prst="rect">
            <a:avLst/>
          </a:prstGeom>
        </p:spPr>
      </p:pic>
      <p:cxnSp>
        <p:nvCxnSpPr>
          <p:cNvPr id="3" name="直接箭头连接符 2"/>
          <p:cNvCxnSpPr/>
          <p:nvPr/>
        </p:nvCxnSpPr>
        <p:spPr>
          <a:xfrm flipV="1">
            <a:off x="2811780" y="2461347"/>
            <a:ext cx="754380" cy="83049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750" y="2601062"/>
            <a:ext cx="1318403" cy="610112"/>
          </a:xfrm>
          <a:prstGeom prst="rect">
            <a:avLst/>
          </a:prstGeom>
        </p:spPr>
      </p:pic>
      <p:cxnSp>
        <p:nvCxnSpPr>
          <p:cNvPr id="13" name="直接箭头连接符 12"/>
          <p:cNvCxnSpPr/>
          <p:nvPr/>
        </p:nvCxnSpPr>
        <p:spPr>
          <a:xfrm flipV="1">
            <a:off x="4861560" y="3211174"/>
            <a:ext cx="754380" cy="83049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/>
              <p:cNvSpPr txBox="1"/>
              <p:nvPr/>
            </p:nvSpPr>
            <p:spPr>
              <a:xfrm>
                <a:off x="7189470" y="1156504"/>
                <a:ext cx="412242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𝑥</m:t>
                    </m:r>
                  </m:oMath>
                </a14:m>
                <a:r>
                  <a:rPr lang="en-US" altLang="zh-CN" sz="2000">
                    <a:latin typeface="宋体" panose="02010600030101010101" pitchFamily="2" charset="-122"/>
                    <a:ea typeface="宋体" panose="02010600030101010101" pitchFamily="2" charset="-122"/>
                  </a:rPr>
                  <a:t>=[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00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00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, …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altLang="zh-CN" sz="200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]</a:t>
                </a:r>
                <a:endParaRPr lang="zh-CN" altLang="en-US" sz="200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9470" y="1156504"/>
                <a:ext cx="4122420" cy="400110"/>
              </a:xfrm>
              <a:prstGeom prst="rect">
                <a:avLst/>
              </a:prstGeom>
              <a:blipFill rotWithShape="1">
                <a:blip r:embed="rId4"/>
                <a:stretch>
                  <a:fillRect t="-42" b="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/>
              <p:cNvSpPr txBox="1"/>
              <p:nvPr/>
            </p:nvSpPr>
            <p:spPr>
              <a:xfrm>
                <a:off x="7189470" y="1648313"/>
                <a:ext cx="412242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𝑤</m:t>
                    </m:r>
                  </m:oMath>
                </a14:m>
                <a:r>
                  <a:rPr lang="en-US" altLang="zh-CN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=[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𝑤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000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𝑤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000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, …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𝑤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altLang="zh-CN" sz="2000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]</a:t>
                </a:r>
                <a:endParaRPr lang="en-US" altLang="zh-CN" sz="2000" dirty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9470" y="1648313"/>
                <a:ext cx="4122420" cy="400110"/>
              </a:xfrm>
              <a:prstGeom prst="rect">
                <a:avLst/>
              </a:prstGeom>
              <a:blipFill rotWithShape="1">
                <a:blip r:embed="rId5"/>
                <a:stretch>
                  <a:fillRect t="-122" b="1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文本框 15"/>
          <p:cNvSpPr txBox="1"/>
          <p:nvPr/>
        </p:nvSpPr>
        <p:spPr>
          <a:xfrm>
            <a:off x="7189470" y="2788464"/>
            <a:ext cx="46163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非线性函数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f(·)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被称为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激活函数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本框 16"/>
              <p:cNvSpPr txBox="1"/>
              <p:nvPr/>
            </p:nvSpPr>
            <p:spPr>
              <a:xfrm>
                <a:off x="7200900" y="2176747"/>
                <a:ext cx="412242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𝑏</m:t>
                    </m:r>
                  </m:oMath>
                </a14:m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∈</a:t>
                </a: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𝑅</m:t>
                    </m:r>
                  </m:oMath>
                </a14:m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是偏置</a:t>
                </a:r>
                <a:endPara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0900" y="2176747"/>
                <a:ext cx="4122420" cy="400110"/>
              </a:xfrm>
              <a:prstGeom prst="rect">
                <a:avLst/>
              </a:prstGeom>
              <a:blipFill rotWithShape="1">
                <a:blip r:embed="rId6"/>
                <a:stretch>
                  <a:fillRect t="-150"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图片 17"/>
          <p:cNvPicPr>
            <a:picLocks noChangeAspect="1"/>
          </p:cNvPicPr>
          <p:nvPr/>
        </p:nvPicPr>
        <p:blipFill rotWithShape="1">
          <a:blip r:embed="rId7"/>
          <a:srcRect l="21669" r="28206"/>
          <a:stretch>
            <a:fillRect/>
          </a:stretch>
        </p:blipFill>
        <p:spPr>
          <a:xfrm>
            <a:off x="6825115" y="4515835"/>
            <a:ext cx="3803945" cy="1425890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6424727" y="3795019"/>
            <a:ext cx="56519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手动实现人工神经元（以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relu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激活函数为例）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5413"/>
    </mc:Choice>
    <mc:Fallback>
      <p:transition spd="slow" advTm="75413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777846" y="118538"/>
            <a:ext cx="11157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多项式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函数拟合实验探究导致欠拟合、过拟合的因素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28265" y="773472"/>
            <a:ext cx="11308466" cy="64175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zh-CN"/>
            </a:defPPr>
            <a:lvl2pPr marL="419100" lvl="1" indent="-342900" algn="just" eaLnBrk="0" fontAlgn="base" hangingPunc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n"/>
              <a:defRPr sz="2200" b="1" ker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</a:lstStyle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000" dirty="0"/>
              <a:t>模型定义和训练函数定义</a:t>
            </a:r>
            <a:endParaRPr lang="en-US" altLang="zh-CN" sz="2000" dirty="0"/>
          </a:p>
          <a:p>
            <a:pPr lvl="1"/>
            <a:endParaRPr lang="en-US" altLang="zh-CN" sz="2000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21224" y="1328184"/>
            <a:ext cx="8757790" cy="5529816"/>
          </a:xfrm>
          <a:prstGeom prst="rect">
            <a:avLst/>
          </a:prstGeom>
        </p:spPr>
      </p:pic>
      <p:sp>
        <p:nvSpPr>
          <p:cNvPr id="8" name="矩形: 圆角 1"/>
          <p:cNvSpPr/>
          <p:nvPr/>
        </p:nvSpPr>
        <p:spPr>
          <a:xfrm>
            <a:off x="2071992" y="1819072"/>
            <a:ext cx="7179012" cy="48149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箭头连接符 8"/>
          <p:cNvCxnSpPr>
            <a:endCxn id="11" idx="1"/>
          </p:cNvCxnSpPr>
          <p:nvPr/>
        </p:nvCxnSpPr>
        <p:spPr>
          <a:xfrm flipV="1">
            <a:off x="9251004" y="1946625"/>
            <a:ext cx="503897" cy="11564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9754901" y="1592682"/>
            <a:ext cx="23268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由传的参数来控制构造不同的模型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360"/>
    </mc:Choice>
    <mc:Fallback>
      <p:transition spd="slow" advTm="1036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777846" y="118538"/>
            <a:ext cx="11157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多项式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函数拟合实验探究导致欠拟合、过拟合的因素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28265" y="773473"/>
            <a:ext cx="11308466" cy="60407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419100" lvl="1" indent="-342900" algn="just" eaLnBrk="0" fontAlgn="base" hangingPunc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00FF"/>
              </a:buClr>
              <a:buFont typeface="Wingdings" panose="05000000000000000000" pitchFamily="2" charset="2"/>
              <a:buChar char="n"/>
            </a:pPr>
            <a:r>
              <a:rPr lang="zh-CN" altLang="en-US" sz="2400" b="1" kern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使用三阶多项式</a:t>
            </a:r>
            <a:r>
              <a:rPr lang="zh-CN" altLang="en-US" sz="2400" b="1" ker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函数拟合</a:t>
            </a:r>
            <a:endParaRPr lang="en-US" altLang="zh-CN" sz="2400" b="1" kern="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/>
          <a:srcRect l="9548"/>
          <a:stretch>
            <a:fillRect/>
          </a:stretch>
        </p:blipFill>
        <p:spPr>
          <a:xfrm>
            <a:off x="1358153" y="2066365"/>
            <a:ext cx="8805022" cy="48387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49245" y="1509258"/>
            <a:ext cx="9240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使用与数据生成函数同阶的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三阶多项式函数</a:t>
            </a:r>
            <a:r>
              <a:rPr lang="zh-CN" altLang="en-US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拟合，学习到的模型参数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接近真实值</a:t>
            </a:r>
            <a:endParaRPr lang="en-US" altLang="zh-CN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: 圆角 1"/>
          <p:cNvSpPr/>
          <p:nvPr/>
        </p:nvSpPr>
        <p:spPr>
          <a:xfrm>
            <a:off x="1358153" y="2976663"/>
            <a:ext cx="4614630" cy="47665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箭头连接符 8"/>
          <p:cNvCxnSpPr>
            <a:stCxn id="8" idx="3"/>
            <a:endCxn id="11" idx="1"/>
          </p:cNvCxnSpPr>
          <p:nvPr/>
        </p:nvCxnSpPr>
        <p:spPr>
          <a:xfrm>
            <a:off x="5972783" y="3214991"/>
            <a:ext cx="527492" cy="23832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/>
              <p:cNvSpPr txBox="1"/>
              <p:nvPr/>
            </p:nvSpPr>
            <p:spPr>
              <a:xfrm>
                <a:off x="6500275" y="3099375"/>
                <a:ext cx="543505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与真实值接近</a:t>
                </a:r>
                <a14:m>
                  <m:oMath xmlns:m="http://schemas.openxmlformats.org/officeDocument/2006/math">
                    <m:r>
                      <a:rPr lang="en-US" altLang="zh-CN" sz="2000" i="1" kern="0">
                        <a:solidFill>
                          <a:srgbClr val="333333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𝑦</m:t>
                    </m:r>
                    <m:r>
                      <a:rPr lang="en-US" altLang="zh-CN" sz="2000" i="1" kern="0">
                        <a:solidFill>
                          <a:srgbClr val="333333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r>
                      <a:rPr lang="en-US" altLang="zh-CN" sz="2000" i="1" kern="0">
                        <a:solidFill>
                          <a:srgbClr val="333333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1</m:t>
                    </m:r>
                    <m:r>
                      <a:rPr lang="en-US" altLang="zh-CN" sz="2000" i="1" kern="0">
                        <a:solidFill>
                          <a:srgbClr val="333333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.</m:t>
                    </m:r>
                    <m:r>
                      <a:rPr lang="en-US" altLang="zh-CN" sz="2000" i="1" kern="0">
                        <a:solidFill>
                          <a:srgbClr val="333333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2</m:t>
                    </m:r>
                    <m:r>
                      <a:rPr lang="en-US" altLang="zh-CN" sz="2000" i="1" kern="0">
                        <a:solidFill>
                          <a:srgbClr val="333333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𝑥</m:t>
                    </m:r>
                    <m:r>
                      <a:rPr lang="en-US" altLang="zh-CN" sz="2000" i="1" kern="0">
                        <a:solidFill>
                          <a:srgbClr val="333333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−</m:t>
                    </m:r>
                    <m:r>
                      <a:rPr lang="en-US" altLang="zh-CN" sz="2000" i="1" kern="0">
                        <a:solidFill>
                          <a:srgbClr val="333333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3</m:t>
                    </m:r>
                    <m:r>
                      <a:rPr lang="en-US" altLang="zh-CN" sz="2000" i="1" kern="0">
                        <a:solidFill>
                          <a:srgbClr val="333333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.</m:t>
                    </m:r>
                    <m:r>
                      <a:rPr lang="en-US" altLang="zh-CN" sz="2000" i="1" kern="0">
                        <a:solidFill>
                          <a:srgbClr val="333333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4</m:t>
                    </m:r>
                    <m:sSup>
                      <m:sSupPr>
                        <m:ctrlPr>
                          <a:rPr lang="en-US" altLang="zh-CN" sz="2000" i="1" ker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pPr>
                      <m:e>
                        <m:r>
                          <a:rPr lang="en-US" altLang="zh-CN" sz="2000" i="1" ker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𝑥</m:t>
                        </m:r>
                      </m:e>
                      <m:sup>
                        <m:r>
                          <a:rPr lang="en-US" altLang="zh-CN" sz="2000" i="1" ker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2</m:t>
                        </m:r>
                      </m:sup>
                    </m:sSup>
                    <m:r>
                      <a:rPr lang="en-US" altLang="zh-CN" sz="2000" i="1" kern="0">
                        <a:solidFill>
                          <a:srgbClr val="333333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+</m:t>
                    </m:r>
                    <m:r>
                      <a:rPr lang="en-US" altLang="zh-CN" sz="2000" i="1" kern="0">
                        <a:solidFill>
                          <a:srgbClr val="333333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5</m:t>
                    </m:r>
                    <m:r>
                      <a:rPr lang="en-US" altLang="zh-CN" sz="2000" i="1" kern="0">
                        <a:solidFill>
                          <a:srgbClr val="333333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.</m:t>
                    </m:r>
                    <m:r>
                      <a:rPr lang="en-US" altLang="zh-CN" sz="2000" i="1" kern="0">
                        <a:solidFill>
                          <a:srgbClr val="333333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6</m:t>
                    </m:r>
                    <m:sSup>
                      <m:sSupPr>
                        <m:ctrlPr>
                          <a:rPr lang="en-US" altLang="zh-CN" sz="2000" i="1" ker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pPr>
                      <m:e>
                        <m:r>
                          <a:rPr lang="en-US" altLang="zh-CN" sz="2000" i="1" ker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𝑥</m:t>
                        </m:r>
                      </m:e>
                      <m:sup>
                        <m:r>
                          <a:rPr lang="en-US" altLang="zh-CN" sz="2000" i="1" ker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3</m:t>
                        </m:r>
                      </m:sup>
                    </m:sSup>
                    <m:r>
                      <a:rPr lang="en-US" altLang="zh-CN" sz="2000" i="1" kern="0">
                        <a:solidFill>
                          <a:srgbClr val="333333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+</m:t>
                    </m:r>
                    <m:r>
                      <a:rPr lang="en-US" altLang="zh-CN" sz="2000" i="1" kern="0">
                        <a:solidFill>
                          <a:srgbClr val="333333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5</m:t>
                    </m:r>
                    <m:r>
                      <a:rPr lang="en-US" altLang="zh-CN" sz="2000" i="1" kern="0">
                        <a:solidFill>
                          <a:srgbClr val="333333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+</m:t>
                    </m:r>
                    <m:r>
                      <a:rPr lang="zh-CN" altLang="en-US" sz="2000" i="1" kern="0">
                        <a:solidFill>
                          <a:srgbClr val="333333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𝜖</m:t>
                    </m:r>
                  </m:oMath>
                </a14:m>
                <a:endParaRPr lang="en-US" altLang="zh-CN" sz="2000" kern="0" dirty="0">
                  <a:solidFill>
                    <a:srgbClr val="333333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endPara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0275" y="3099375"/>
                <a:ext cx="5435051" cy="707886"/>
              </a:xfrm>
              <a:prstGeom prst="rect">
                <a:avLst/>
              </a:prstGeom>
              <a:blipFill rotWithShape="1">
                <a:blip r:embed="rId2"/>
                <a:stretch>
                  <a:fillRect l="-8" t="-81" r="9" b="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6015"/>
    </mc:Choice>
    <mc:Fallback>
      <p:transition spd="slow" advTm="46015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777846" y="118538"/>
            <a:ext cx="11157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多项式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函数拟合实验探究导致欠拟合、过拟合的因素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28265" y="780197"/>
            <a:ext cx="11308466" cy="57795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419100" lvl="1" indent="-342900" algn="just" eaLnBrk="0" fontAlgn="base" hangingPunc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00FF"/>
              </a:buClr>
              <a:buFont typeface="Wingdings" panose="05000000000000000000" pitchFamily="2" charset="2"/>
              <a:buChar char="n"/>
            </a:pPr>
            <a:r>
              <a:rPr lang="zh-CN" altLang="en-US" sz="2400" b="1" kern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使用线性函数拟合（欠拟合）</a:t>
            </a:r>
            <a:endParaRPr lang="zh-CN" altLang="en-US" sz="2400" b="1" kern="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1"/>
          <a:srcRect l="8646" b="5033"/>
          <a:stretch>
            <a:fillRect/>
          </a:stretch>
        </p:blipFill>
        <p:spPr>
          <a:xfrm>
            <a:off x="1193167" y="1995215"/>
            <a:ext cx="8587989" cy="4551563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542572" y="1492018"/>
            <a:ext cx="10498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将模型复杂度降低：使用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线性函数</a:t>
            </a:r>
            <a:r>
              <a:rPr lang="zh-CN" altLang="en-US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。训练集和测试集的</a:t>
            </a:r>
            <a:r>
              <a:rPr lang="en-US" altLang="zh-CN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loss</a:t>
            </a:r>
            <a:r>
              <a:rPr lang="zh-CN" altLang="en-US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在后期均很难下降，出现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欠拟合</a:t>
            </a:r>
            <a:endParaRPr lang="en-US" alt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3609"/>
    </mc:Choice>
    <mc:Fallback>
      <p:transition spd="slow" advTm="53609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777846" y="118538"/>
            <a:ext cx="11157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多项式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函数拟合实验探究导致欠拟合、过拟合的因素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28265" y="773473"/>
            <a:ext cx="11308466" cy="6472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419100" lvl="1" indent="-342900" algn="just" eaLnBrk="0" fontAlgn="base" hangingPunc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00FF"/>
              </a:buClr>
              <a:buFont typeface="Wingdings" panose="05000000000000000000" pitchFamily="2" charset="2"/>
              <a:buChar char="n"/>
            </a:pPr>
            <a:r>
              <a:rPr lang="zh-CN" altLang="en-US" sz="2400" b="1" kern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训练样本过少（过拟合）</a:t>
            </a:r>
            <a:endParaRPr lang="zh-CN" altLang="en-US" sz="2400" b="1" kern="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/>
          <a:srcRect l="9036"/>
          <a:stretch>
            <a:fillRect/>
          </a:stretch>
        </p:blipFill>
        <p:spPr>
          <a:xfrm>
            <a:off x="1610370" y="2062509"/>
            <a:ext cx="8320282" cy="463152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535800" y="1415230"/>
            <a:ext cx="9885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只使用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两个样本</a:t>
            </a:r>
            <a:r>
              <a:rPr lang="zh-CN" altLang="en-US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来训练模型，训练集</a:t>
            </a:r>
            <a:r>
              <a:rPr lang="en-US" altLang="zh-CN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loss</a:t>
            </a:r>
            <a:r>
              <a:rPr lang="zh-CN" altLang="en-US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持续下降，测试集</a:t>
            </a:r>
            <a:r>
              <a:rPr lang="en-US" altLang="zh-CN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loss</a:t>
            </a:r>
            <a:r>
              <a:rPr lang="zh-CN" altLang="en-US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上升，出现了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过拟合</a:t>
            </a:r>
            <a:endParaRPr lang="en-US" alt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: 圆角 1"/>
          <p:cNvSpPr/>
          <p:nvPr/>
        </p:nvSpPr>
        <p:spPr>
          <a:xfrm>
            <a:off x="1610370" y="2957207"/>
            <a:ext cx="4614630" cy="47665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箭头连接符 8"/>
          <p:cNvCxnSpPr>
            <a:stCxn id="8" idx="2"/>
          </p:cNvCxnSpPr>
          <p:nvPr/>
        </p:nvCxnSpPr>
        <p:spPr>
          <a:xfrm>
            <a:off x="3917685" y="3433862"/>
            <a:ext cx="2307315" cy="27794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/>
              <p:cNvSpPr txBox="1"/>
              <p:nvPr/>
            </p:nvSpPr>
            <p:spPr>
              <a:xfrm>
                <a:off x="6225000" y="3531138"/>
                <a:ext cx="590249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与真实值相差较多</a:t>
                </a:r>
                <a14:m>
                  <m:oMath xmlns:m="http://schemas.openxmlformats.org/officeDocument/2006/math">
                    <m:r>
                      <a:rPr lang="en-US" altLang="zh-CN" sz="2000" i="1" kern="0">
                        <a:solidFill>
                          <a:srgbClr val="333333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𝑦</m:t>
                    </m:r>
                    <m:r>
                      <a:rPr lang="en-US" altLang="zh-CN" sz="2000" i="1" kern="0">
                        <a:solidFill>
                          <a:srgbClr val="333333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r>
                      <a:rPr lang="en-US" altLang="zh-CN" sz="2000" i="1" kern="0">
                        <a:solidFill>
                          <a:srgbClr val="333333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1</m:t>
                    </m:r>
                    <m:r>
                      <a:rPr lang="en-US" altLang="zh-CN" sz="2000" i="1" kern="0">
                        <a:solidFill>
                          <a:srgbClr val="333333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.</m:t>
                    </m:r>
                    <m:r>
                      <a:rPr lang="en-US" altLang="zh-CN" sz="2000" i="1" kern="0">
                        <a:solidFill>
                          <a:srgbClr val="333333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2</m:t>
                    </m:r>
                    <m:r>
                      <a:rPr lang="en-US" altLang="zh-CN" sz="2000" i="1" kern="0">
                        <a:solidFill>
                          <a:srgbClr val="333333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𝑥</m:t>
                    </m:r>
                    <m:r>
                      <a:rPr lang="en-US" altLang="zh-CN" sz="2000" i="1" kern="0">
                        <a:solidFill>
                          <a:srgbClr val="333333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−</m:t>
                    </m:r>
                    <m:r>
                      <a:rPr lang="en-US" altLang="zh-CN" sz="2000" i="1" kern="0">
                        <a:solidFill>
                          <a:srgbClr val="333333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3</m:t>
                    </m:r>
                    <m:r>
                      <a:rPr lang="en-US" altLang="zh-CN" sz="2000" i="1" kern="0">
                        <a:solidFill>
                          <a:srgbClr val="333333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.</m:t>
                    </m:r>
                    <m:r>
                      <a:rPr lang="en-US" altLang="zh-CN" sz="2000" i="1" kern="0">
                        <a:solidFill>
                          <a:srgbClr val="333333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4</m:t>
                    </m:r>
                    <m:sSup>
                      <m:sSupPr>
                        <m:ctrlPr>
                          <a:rPr lang="en-US" altLang="zh-CN" sz="2000" i="1" ker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pPr>
                      <m:e>
                        <m:r>
                          <a:rPr lang="en-US" altLang="zh-CN" sz="2000" i="1" ker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𝑥</m:t>
                        </m:r>
                      </m:e>
                      <m:sup>
                        <m:r>
                          <a:rPr lang="en-US" altLang="zh-CN" sz="2000" i="1" ker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2</m:t>
                        </m:r>
                      </m:sup>
                    </m:sSup>
                    <m:r>
                      <a:rPr lang="en-US" altLang="zh-CN" sz="2000" i="1" kern="0">
                        <a:solidFill>
                          <a:srgbClr val="333333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+</m:t>
                    </m:r>
                    <m:r>
                      <a:rPr lang="en-US" altLang="zh-CN" sz="2000" i="1" kern="0">
                        <a:solidFill>
                          <a:srgbClr val="333333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5</m:t>
                    </m:r>
                    <m:r>
                      <a:rPr lang="en-US" altLang="zh-CN" sz="2000" i="1" kern="0">
                        <a:solidFill>
                          <a:srgbClr val="333333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.</m:t>
                    </m:r>
                    <m:r>
                      <a:rPr lang="en-US" altLang="zh-CN" sz="2000" i="1" kern="0">
                        <a:solidFill>
                          <a:srgbClr val="333333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6</m:t>
                    </m:r>
                    <m:sSup>
                      <m:sSupPr>
                        <m:ctrlPr>
                          <a:rPr lang="en-US" altLang="zh-CN" sz="2000" i="1" ker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pPr>
                      <m:e>
                        <m:r>
                          <a:rPr lang="en-US" altLang="zh-CN" sz="2000" i="1" ker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𝑥</m:t>
                        </m:r>
                      </m:e>
                      <m:sup>
                        <m:r>
                          <a:rPr lang="en-US" altLang="zh-CN" sz="2000" i="1" ker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3</m:t>
                        </m:r>
                      </m:sup>
                    </m:sSup>
                    <m:r>
                      <a:rPr lang="en-US" altLang="zh-CN" sz="2000" i="1" kern="0">
                        <a:solidFill>
                          <a:srgbClr val="333333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+</m:t>
                    </m:r>
                    <m:r>
                      <a:rPr lang="en-US" altLang="zh-CN" sz="2000" i="1" kern="0">
                        <a:solidFill>
                          <a:srgbClr val="333333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5</m:t>
                    </m:r>
                    <m:r>
                      <a:rPr lang="en-US" altLang="zh-CN" sz="2000" i="1" kern="0">
                        <a:solidFill>
                          <a:srgbClr val="333333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+</m:t>
                    </m:r>
                    <m:r>
                      <a:rPr lang="zh-CN" altLang="en-US" sz="2000" i="1" kern="0">
                        <a:solidFill>
                          <a:srgbClr val="333333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𝜖</m:t>
                    </m:r>
                  </m:oMath>
                </a14:m>
                <a:endParaRPr lang="en-US" altLang="zh-CN" sz="2000" kern="0" dirty="0">
                  <a:solidFill>
                    <a:srgbClr val="333333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endPara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5000" y="3531138"/>
                <a:ext cx="5902491" cy="707886"/>
              </a:xfrm>
              <a:prstGeom prst="rect">
                <a:avLst/>
              </a:prstGeom>
              <a:blipFill rotWithShape="1">
                <a:blip r:embed="rId2"/>
                <a:stretch>
                  <a:fillRect l="-2" t="-76" r="4" b="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4939"/>
    </mc:Choice>
    <mc:Fallback>
      <p:transition spd="slow" advTm="54939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/>
              <p:cNvSpPr txBox="1"/>
              <p:nvPr/>
            </p:nvSpPr>
            <p:spPr>
              <a:xfrm>
                <a:off x="428265" y="773473"/>
                <a:ext cx="11308466" cy="1777852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marL="812800" lvl="2" indent="-342900" algn="just" eaLnBrk="0" fontAlgn="base" hangingPunct="0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l"/>
                </a:pPr>
                <a:r>
                  <a:rPr lang="zh-CN" altLang="en-US" sz="2000" kern="0" dirty="0">
                    <a:solidFill>
                      <a:srgbClr val="333333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在模型原损失函数基础上添加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kern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000" b="0" i="1" kern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𝐿</m:t>
                        </m:r>
                      </m:e>
                      <m:sub>
                        <m:r>
                          <a:rPr lang="en-US" altLang="zh-CN" sz="2000" b="0" i="1" kern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000" kern="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范数惩罚项</a:t>
                </a:r>
                <a:r>
                  <a:rPr lang="zh-CN" altLang="en-US" sz="2000" kern="0" dirty="0">
                    <a:solidFill>
                      <a:srgbClr val="333333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，通过惩罚绝对值较大的模型参数为需要学习的模型增加限制，来</a:t>
                </a:r>
                <a:r>
                  <a:rPr lang="zh-CN" altLang="en-US" sz="2000" kern="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应对过拟合</a:t>
                </a:r>
                <a:r>
                  <a:rPr lang="zh-CN" altLang="en-US" sz="2000" kern="0" dirty="0">
                    <a:solidFill>
                      <a:srgbClr val="333333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问题。带有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kern="0" dirty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000" i="1" kern="0" dirty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𝐿</m:t>
                        </m:r>
                      </m:e>
                      <m:sub>
                        <m:r>
                          <a:rPr lang="en-US" altLang="zh-CN" sz="2000" i="1" kern="0" dirty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000" kern="0" dirty="0">
                    <a:solidFill>
                      <a:srgbClr val="333333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范数惩罚项的模型的新损失函数为</a:t>
                </a:r>
                <a:r>
                  <a:rPr lang="en-US" altLang="zh-CN" sz="2000" kern="0" dirty="0">
                    <a:solidFill>
                      <a:srgbClr val="333333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:</a:t>
                </a:r>
                <a:endParaRPr lang="en-US" altLang="zh-CN" sz="2000" kern="0" dirty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265" y="773473"/>
                <a:ext cx="11308466" cy="1777852"/>
              </a:xfrm>
              <a:prstGeom prst="rect">
                <a:avLst/>
              </a:prstGeom>
              <a:blipFill rotWithShape="1">
                <a:blip r:embed="rId1"/>
                <a:stretch>
                  <a:fillRect l="-2" t="-2" b="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/>
        </p:nvGraphicFramePr>
        <p:xfrm>
          <a:off x="5461059" y="1711464"/>
          <a:ext cx="1359289" cy="6560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34" name="Equation" r:id="rId2" imgW="19812000" imgH="9448800" progId="Equation.DSMT4">
                  <p:embed/>
                </p:oleObj>
              </mc:Choice>
              <mc:Fallback>
                <p:oleObj name="Equation" r:id="rId2" imgW="19812000" imgH="9448800" progId="Equation.DSMT4">
                  <p:embed/>
                  <p:pic>
                    <p:nvPicPr>
                      <p:cNvPr id="0" name="对象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1059" y="1711464"/>
                        <a:ext cx="1359289" cy="65602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文本框 15"/>
          <p:cNvSpPr txBox="1"/>
          <p:nvPr/>
        </p:nvSpPr>
        <p:spPr>
          <a:xfrm>
            <a:off x="428264" y="2459380"/>
            <a:ext cx="11308466" cy="15764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533400" lvl="2" algn="just" eaLnBrk="0" fontAlgn="base" hangingPunc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prstClr val="black"/>
              </a:buClr>
            </a:pP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其中</a:t>
            </a:r>
            <a:r>
              <a:rPr lang="en-US" altLang="zh-CN" sz="20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是参数向量，  是模型原损失函数，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是样本个数， 是超参数</a:t>
            </a:r>
            <a:endParaRPr lang="en-US" altLang="zh-CN" sz="2000" kern="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12800" lvl="2" indent="-342900" algn="just" eaLnBrk="0" fontAlgn="base" hangingPunc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n"/>
            </a:pPr>
            <a:r>
              <a:rPr lang="zh-CN" altLang="en-US" sz="2400" b="1" kern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以高维线性回归为例来引入一个过拟合问题，并使用权重衰减来应对过拟合</a:t>
            </a:r>
            <a:endParaRPr lang="en-US" altLang="zh-CN" sz="2400" b="1" kern="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69900" lvl="2" algn="just" eaLnBrk="0" fontAlgn="base" hangingPunc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000" kern="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设数据样本特征的维度为</a:t>
            </a:r>
            <a:r>
              <a:rPr lang="en-US" altLang="zh-CN" sz="2000" kern="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2000" i="1" kern="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000" kern="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使用如下函数生成样本的标签</a:t>
            </a:r>
            <a:endParaRPr lang="en-US" altLang="zh-CN" sz="2400" kern="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7" name="对象 16"/>
          <p:cNvGraphicFramePr>
            <a:graphicFrameLocks noChangeAspect="1"/>
          </p:cNvGraphicFramePr>
          <p:nvPr/>
        </p:nvGraphicFramePr>
        <p:xfrm>
          <a:off x="3150614" y="2590411"/>
          <a:ext cx="306388" cy="36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35" name="Equation" r:id="rId4" imgW="4876800" imgH="5791200" progId="Equation.DSMT4">
                  <p:embed/>
                </p:oleObj>
              </mc:Choice>
              <mc:Fallback>
                <p:oleObj name="Equation" r:id="rId4" imgW="4876800" imgH="5791200" progId="Equation.DSMT4">
                  <p:embed/>
                  <p:pic>
                    <p:nvPicPr>
                      <p:cNvPr id="0" name="对象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0614" y="2590411"/>
                        <a:ext cx="306388" cy="3667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/>
        </p:nvGraphicFramePr>
        <p:xfrm>
          <a:off x="7282541" y="2638829"/>
          <a:ext cx="209550" cy="269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36" name="Equation" r:id="rId6" imgW="3352800" imgH="4267200" progId="Equation.DSMT4">
                  <p:embed/>
                </p:oleObj>
              </mc:Choice>
              <mc:Fallback>
                <p:oleObj name="Equation" r:id="rId6" imgW="3352800" imgH="4267200" progId="Equation.DSMT4">
                  <p:embed/>
                  <p:pic>
                    <p:nvPicPr>
                      <p:cNvPr id="0" name="对象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82541" y="2638829"/>
                        <a:ext cx="209550" cy="2698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1"/>
          <p:cNvGrpSpPr/>
          <p:nvPr/>
        </p:nvGrpSpPr>
        <p:grpSpPr>
          <a:xfrm>
            <a:off x="777846" y="118538"/>
            <a:ext cx="11157480" cy="535876"/>
            <a:chOff x="777846" y="118538"/>
            <a:chExt cx="11157480" cy="535876"/>
          </a:xfrm>
        </p:grpSpPr>
        <p:sp>
          <p:nvSpPr>
            <p:cNvPr id="6" name="文本框 5"/>
            <p:cNvSpPr txBox="1"/>
            <p:nvPr/>
          </p:nvSpPr>
          <p:spPr>
            <a:xfrm>
              <a:off x="777846" y="118538"/>
              <a:ext cx="111574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过拟合问题的常用方法</a:t>
              </a:r>
              <a:r>
                <a:rPr lang="en-US" altLang="zh-CN" sz="28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——    </a:t>
              </a:r>
              <a:r>
                <a:rPr lang="zh-CN" altLang="en-US" sz="28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范数正则化</a:t>
              </a:r>
              <a:endPara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aphicFrame>
          <p:nvGraphicFramePr>
            <p:cNvPr id="19" name="对象 18"/>
            <p:cNvGraphicFramePr>
              <a:graphicFrameLocks noChangeAspect="1"/>
            </p:cNvGraphicFramePr>
            <p:nvPr/>
          </p:nvGraphicFramePr>
          <p:xfrm>
            <a:off x="5185628" y="145619"/>
            <a:ext cx="443286" cy="5087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37" name="Equation" r:id="rId8" imgW="4876800" imgH="5486400" progId="Equation.DSMT4">
                    <p:embed/>
                  </p:oleObj>
                </mc:Choice>
                <mc:Fallback>
                  <p:oleObj name="Equation" r:id="rId8" imgW="4876800" imgH="5486400" progId="Equation.DSMT4">
                    <p:embed/>
                    <p:pic>
                      <p:nvPicPr>
                        <p:cNvPr id="0" name="对象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85628" y="145619"/>
                          <a:ext cx="443286" cy="508795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0" name="Rectangle 23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21" name="对象 20"/>
          <p:cNvGraphicFramePr>
            <a:graphicFrameLocks noChangeAspect="1"/>
          </p:cNvGraphicFramePr>
          <p:nvPr/>
        </p:nvGraphicFramePr>
        <p:xfrm>
          <a:off x="5097413" y="4281636"/>
          <a:ext cx="2587437" cy="7773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38" name="Equation" r:id="rId10" imgW="1447800" imgH="431800" progId="Equation.DSMT4">
                  <p:embed/>
                </p:oleObj>
              </mc:Choice>
              <mc:Fallback>
                <p:oleObj name="Equation" r:id="rId10" imgW="1447800" imgH="431800" progId="Equation.DSMT4">
                  <p:embed/>
                  <p:pic>
                    <p:nvPicPr>
                      <p:cNvPr id="0" name="对象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7413" y="4281636"/>
                        <a:ext cx="2587437" cy="77736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23" name="文本框 22"/>
              <p:cNvSpPr txBox="1"/>
              <p:nvPr/>
            </p:nvSpPr>
            <p:spPr>
              <a:xfrm>
                <a:off x="441767" y="4923393"/>
                <a:ext cx="11308466" cy="645297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marL="533400" lvl="2" algn="just" eaLnBrk="0" fontAlgn="base" hangingPunct="0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prstClr val="black"/>
                  </a:buClr>
                </a:pPr>
                <a:r>
                  <a:rPr lang="zh-CN" altLang="en-US" sz="20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其中噪声项</a:t>
                </a:r>
                <a14:m>
                  <m:oMath xmlns:m="http://schemas.openxmlformats.org/officeDocument/2006/math">
                    <m:r>
                      <a:rPr lang="zh-CN" altLang="en-US" sz="2000" b="1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𝝐</m:t>
                    </m:r>
                  </m:oMath>
                </a14:m>
                <a:r>
                  <a:rPr lang="zh-CN" altLang="en-US" sz="20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服从均值为</a:t>
                </a:r>
                <a:r>
                  <a:rPr lang="en-US" altLang="zh-CN" sz="20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</a:t>
                </a:r>
                <a:r>
                  <a:rPr lang="zh-CN" altLang="en-US" sz="20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、标准差为</a:t>
                </a:r>
                <a:r>
                  <a:rPr lang="en-US" altLang="zh-CN" sz="20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0.01</a:t>
                </a:r>
                <a:r>
                  <a:rPr lang="zh-CN" altLang="en-US" sz="20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的正态分布。设</a:t>
                </a:r>
                <a:r>
                  <a:rPr lang="en-US" altLang="zh-CN" sz="20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p=200</a:t>
                </a:r>
                <a:r>
                  <a:rPr lang="zh-CN" altLang="en-US" sz="20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，设置</a:t>
                </a:r>
                <a:r>
                  <a:rPr lang="zh-CN" altLang="en-US" sz="20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训练集样本数为</a:t>
                </a:r>
                <a:r>
                  <a:rPr lang="en-US" altLang="zh-CN" sz="20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20</a:t>
                </a:r>
                <a:r>
                  <a:rPr lang="zh-CN" altLang="en-US" sz="20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，测试集样本数位</a:t>
                </a:r>
                <a:r>
                  <a:rPr lang="en-US" altLang="zh-CN" sz="20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100</a:t>
                </a:r>
                <a:r>
                  <a:rPr lang="zh-CN" altLang="en-US" sz="20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来引入</a:t>
                </a:r>
                <a:r>
                  <a:rPr lang="zh-CN" altLang="en-US" sz="20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过拟合</a:t>
                </a:r>
                <a:r>
                  <a:rPr lang="zh-CN" altLang="en-US" sz="20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的情况。</a:t>
                </a:r>
                <a:endParaRPr lang="en-US" altLang="zh-CN" sz="2000" kern="0" dirty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23" name="文本框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767" y="4923393"/>
                <a:ext cx="11308466" cy="645297"/>
              </a:xfrm>
              <a:prstGeom prst="rect">
                <a:avLst/>
              </a:prstGeom>
              <a:blipFill rotWithShape="1">
                <a:blip r:embed="rId12"/>
                <a:stretch>
                  <a:fillRect l="-4" t="-37" r="2" b="-487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0260"/>
    </mc:Choice>
    <mc:Fallback>
      <p:transition spd="slow" advTm="7026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0" name="Rectangle 23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41766" y="847320"/>
            <a:ext cx="11308466" cy="64175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zh-CN"/>
            </a:defPPr>
            <a:lvl2pPr marL="419100" lvl="1" indent="-342900" algn="just" eaLnBrk="0" fontAlgn="base" hangingPunc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n"/>
              <a:defRPr sz="2200" b="1" ker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</a:lstStyle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000" dirty="0"/>
              <a:t>生成数据集</a:t>
            </a:r>
            <a:endParaRPr lang="en-US" altLang="zh-CN" sz="2000" dirty="0"/>
          </a:p>
        </p:txBody>
      </p:sp>
      <p:grpSp>
        <p:nvGrpSpPr>
          <p:cNvPr id="12" name="组合 11"/>
          <p:cNvGrpSpPr/>
          <p:nvPr/>
        </p:nvGrpSpPr>
        <p:grpSpPr>
          <a:xfrm>
            <a:off x="777846" y="118538"/>
            <a:ext cx="11157480" cy="543957"/>
            <a:chOff x="777846" y="118538"/>
            <a:chExt cx="11157480" cy="543957"/>
          </a:xfrm>
        </p:grpSpPr>
        <p:sp>
          <p:nvSpPr>
            <p:cNvPr id="14" name="文本框 13"/>
            <p:cNvSpPr txBox="1"/>
            <p:nvPr/>
          </p:nvSpPr>
          <p:spPr>
            <a:xfrm>
              <a:off x="777846" y="118538"/>
              <a:ext cx="111574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应对过拟合问题的常用方法</a:t>
              </a:r>
              <a:r>
                <a:rPr lang="en-US" altLang="zh-CN" sz="28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——    </a:t>
              </a:r>
              <a:r>
                <a:rPr lang="zh-CN" altLang="en-US" sz="28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范数正则化</a:t>
              </a:r>
              <a:endPara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aphicFrame>
          <p:nvGraphicFramePr>
            <p:cNvPr id="15" name="对象 14"/>
            <p:cNvGraphicFramePr>
              <a:graphicFrameLocks noChangeAspect="1"/>
            </p:cNvGraphicFramePr>
            <p:nvPr/>
          </p:nvGraphicFramePr>
          <p:xfrm>
            <a:off x="5913300" y="153700"/>
            <a:ext cx="443286" cy="5087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52" name="Equation" r:id="rId1" imgW="4876800" imgH="5486400" progId="Equation.DSMT4">
                    <p:embed/>
                  </p:oleObj>
                </mc:Choice>
                <mc:Fallback>
                  <p:oleObj name="Equation" r:id="rId1" imgW="4876800" imgH="5486400" progId="Equation.DSMT4">
                    <p:embed/>
                    <p:pic>
                      <p:nvPicPr>
                        <p:cNvPr id="0" name="对象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913300" y="153700"/>
                          <a:ext cx="443286" cy="508795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799" y="1489077"/>
            <a:ext cx="10058400" cy="5276850"/>
          </a:xfrm>
          <a:prstGeom prst="rect">
            <a:avLst/>
          </a:prstGeom>
        </p:spPr>
      </p:pic>
      <p:sp>
        <p:nvSpPr>
          <p:cNvPr id="11" name="矩形: 圆角 1"/>
          <p:cNvSpPr/>
          <p:nvPr/>
        </p:nvSpPr>
        <p:spPr>
          <a:xfrm>
            <a:off x="2048114" y="4766552"/>
            <a:ext cx="8516123" cy="47665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箭头连接符 15"/>
          <p:cNvCxnSpPr/>
          <p:nvPr/>
        </p:nvCxnSpPr>
        <p:spPr>
          <a:xfrm flipV="1">
            <a:off x="8667345" y="4396903"/>
            <a:ext cx="1021404" cy="36964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对象 17"/>
          <p:cNvGraphicFramePr>
            <a:graphicFrameLocks noChangeAspect="1"/>
          </p:cNvGraphicFramePr>
          <p:nvPr/>
        </p:nvGraphicFramePr>
        <p:xfrm>
          <a:off x="9178047" y="3864570"/>
          <a:ext cx="2289902" cy="68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53" name="Equation" r:id="rId4" imgW="1447800" imgH="431800" progId="Equation.DSMT4">
                  <p:embed/>
                </p:oleObj>
              </mc:Choice>
              <mc:Fallback>
                <p:oleObj name="Equation" r:id="rId4" imgW="1447800" imgH="431800" progId="Equation.DSMT4">
                  <p:embed/>
                  <p:pic>
                    <p:nvPicPr>
                      <p:cNvPr id="0" name="对象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78047" y="3864570"/>
                        <a:ext cx="2289902" cy="6879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408"/>
    </mc:Choice>
    <mc:Fallback>
      <p:transition spd="slow" advTm="9408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-135940" y="1541957"/>
            <a:ext cx="4931675" cy="49112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812800" lvl="2" indent="-342900" algn="just" eaLnBrk="0" fontAlgn="base" hangingPunct="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2000" b="1" kern="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定义随机初始化模型参数的函数</a:t>
            </a:r>
            <a:endParaRPr lang="en-US" altLang="zh-CN" sz="2000" b="1" kern="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0" name="Rectangle 23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-135940" y="3425884"/>
                <a:ext cx="4931675" cy="367905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>
                <a:defPPr>
                  <a:defRPr lang="zh-CN"/>
                </a:defPPr>
                <a:lvl3pPr marL="812800" lvl="2" indent="-342900" algn="just" eaLnBrk="0" fontAlgn="base" hangingPunct="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n"/>
                  <a:defRPr sz="2000" b="1" kern="0">
                    <a:solidFill>
                      <a:srgbClr val="333333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</a:lstStyle>
              <a:p>
                <a:pPr lvl="2">
                  <a:buFont typeface="Wingdings" panose="05000000000000000000" pitchFamily="2" charset="2"/>
                  <a:buChar char="Ø"/>
                </a:pPr>
                <a:r>
                  <a:rPr lang="zh-CN" altLang="en-US" dirty="0"/>
                  <a:t>定义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dirty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/>
                  <a:t>范数惩罚项</a:t>
                </a:r>
                <a:endParaRPr lang="en-US" altLang="zh-CN" dirty="0"/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35940" y="3425884"/>
                <a:ext cx="4931675" cy="367905"/>
              </a:xfrm>
              <a:prstGeom prst="rect">
                <a:avLst/>
              </a:prstGeom>
              <a:blipFill rotWithShape="1">
                <a:blip r:embed="rId1"/>
                <a:stretch>
                  <a:fillRect l="1" t="-16" r="4" b="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1950785"/>
            <a:ext cx="5524500" cy="10953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" y="3885025"/>
            <a:ext cx="5524500" cy="71437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-135941" y="5027706"/>
            <a:ext cx="4931675" cy="3679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zh-CN"/>
            </a:defPPr>
            <a:lvl3pPr marL="812800" lvl="2" indent="-342900" algn="just" eaLnBrk="0" fontAlgn="base" hangingPunct="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n"/>
              <a:defRPr sz="2000" b="1" ker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</a:lstStyle>
          <a:p>
            <a:pPr lvl="2">
              <a:buFont typeface="Wingdings" panose="05000000000000000000" pitchFamily="2" charset="2"/>
              <a:buChar char="Ø"/>
            </a:pPr>
            <a:r>
              <a:rPr lang="zh-CN" altLang="en-US" dirty="0"/>
              <a:t>定义模型</a:t>
            </a:r>
            <a:endParaRPr lang="en-US" altLang="zh-CN" dirty="0"/>
          </a:p>
        </p:txBody>
      </p:sp>
      <p:sp>
        <p:nvSpPr>
          <p:cNvPr id="14" name="文本框 13"/>
          <p:cNvSpPr txBox="1"/>
          <p:nvPr/>
        </p:nvSpPr>
        <p:spPr>
          <a:xfrm>
            <a:off x="5866025" y="1538712"/>
            <a:ext cx="4931675" cy="3679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zh-CN"/>
            </a:defPPr>
            <a:lvl3pPr marL="812800" lvl="2" indent="-342900" algn="just" eaLnBrk="0" fontAlgn="base" hangingPunct="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n"/>
              <a:defRPr sz="2000" b="1" ker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</a:lstStyle>
          <a:p>
            <a:pPr lvl="2">
              <a:buFont typeface="Wingdings" panose="05000000000000000000" pitchFamily="2" charset="2"/>
              <a:buChar char="Ø"/>
            </a:pPr>
            <a:r>
              <a:rPr lang="zh-CN" altLang="en-US" dirty="0"/>
              <a:t>定义均方误差</a:t>
            </a:r>
            <a:endParaRPr lang="en-US" altLang="zh-CN" dirty="0"/>
          </a:p>
        </p:txBody>
      </p:sp>
      <p:sp>
        <p:nvSpPr>
          <p:cNvPr id="18" name="文本框 17"/>
          <p:cNvSpPr txBox="1"/>
          <p:nvPr/>
        </p:nvSpPr>
        <p:spPr>
          <a:xfrm>
            <a:off x="5866025" y="3425153"/>
            <a:ext cx="4931675" cy="3679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zh-CN"/>
            </a:defPPr>
            <a:lvl3pPr marL="812800" lvl="2" indent="-342900" algn="just" eaLnBrk="0" fontAlgn="base" hangingPunct="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n"/>
              <a:defRPr sz="2000" b="1" ker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</a:lstStyle>
          <a:p>
            <a:pPr lvl="2">
              <a:buFont typeface="Wingdings" panose="05000000000000000000" pitchFamily="2" charset="2"/>
              <a:buChar char="Ø"/>
            </a:pPr>
            <a:r>
              <a:rPr lang="zh-CN" altLang="en-US" dirty="0"/>
              <a:t>定义随机梯度下降函数</a:t>
            </a:r>
            <a:endParaRPr lang="en-US" altLang="zh-C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矩形 15"/>
              <p:cNvSpPr/>
              <p:nvPr/>
            </p:nvSpPr>
            <p:spPr>
              <a:xfrm>
                <a:off x="186780" y="777512"/>
                <a:ext cx="10396914" cy="58105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19100" lvl="1" indent="-342900" algn="just" eaLnBrk="0" fontAlgn="base" hangingPunct="0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0000FF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400" b="1" kern="0" dirty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手动实现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kern="0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b="1" i="1" kern="0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𝑳</m:t>
                        </m:r>
                      </m:e>
                      <m:sub>
                        <m:r>
                          <a:rPr lang="en-US" altLang="zh-CN" sz="2400" b="1" i="1" kern="0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zh-CN" altLang="en-US" sz="2400" b="1" kern="0" dirty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范数正则化</a:t>
                </a:r>
                <a:endParaRPr lang="en-US" altLang="zh-CN" sz="2400" b="1" kern="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80" y="777512"/>
                <a:ext cx="10396914" cy="581057"/>
              </a:xfrm>
              <a:prstGeom prst="rect">
                <a:avLst/>
              </a:prstGeom>
              <a:blipFill rotWithShape="1">
                <a:blip r:embed="rId4"/>
                <a:stretch>
                  <a:fillRect l="-1" t="-47" r="1" b="-22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500" y="5639097"/>
            <a:ext cx="5543550" cy="65722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19850" y="3934814"/>
            <a:ext cx="5553075" cy="1133475"/>
          </a:xfrm>
          <a:prstGeom prst="rect">
            <a:avLst/>
          </a:prstGeom>
        </p:spPr>
      </p:pic>
      <p:grpSp>
        <p:nvGrpSpPr>
          <p:cNvPr id="21" name="组合 20"/>
          <p:cNvGrpSpPr/>
          <p:nvPr/>
        </p:nvGrpSpPr>
        <p:grpSpPr>
          <a:xfrm>
            <a:off x="777846" y="118538"/>
            <a:ext cx="11157480" cy="523220"/>
            <a:chOff x="777846" y="118538"/>
            <a:chExt cx="11157480" cy="523220"/>
          </a:xfrm>
        </p:grpSpPr>
        <p:sp>
          <p:nvSpPr>
            <p:cNvPr id="22" name="文本框 21"/>
            <p:cNvSpPr txBox="1"/>
            <p:nvPr/>
          </p:nvSpPr>
          <p:spPr>
            <a:xfrm>
              <a:off x="777846" y="118538"/>
              <a:ext cx="111574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应对过拟合问题的常用方法</a:t>
              </a:r>
              <a:r>
                <a:rPr lang="en-US" altLang="zh-CN" sz="28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——    </a:t>
              </a:r>
              <a:r>
                <a:rPr lang="zh-CN" altLang="en-US" sz="28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范数正则化</a:t>
              </a:r>
              <a:endPara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aphicFrame>
          <p:nvGraphicFramePr>
            <p:cNvPr id="23" name="对象 22"/>
            <p:cNvGraphicFramePr>
              <a:graphicFrameLocks noChangeAspect="1"/>
            </p:cNvGraphicFramePr>
            <p:nvPr/>
          </p:nvGraphicFramePr>
          <p:xfrm>
            <a:off x="5913300" y="126961"/>
            <a:ext cx="443286" cy="5087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62" name="Equation" r:id="rId7" imgW="4876800" imgH="5486400" progId="Equation.DSMT4">
                    <p:embed/>
                  </p:oleObj>
                </mc:Choice>
                <mc:Fallback>
                  <p:oleObj name="Equation" r:id="rId7" imgW="4876800" imgH="5486400" progId="Equation.DSMT4">
                    <p:embed/>
                    <p:pic>
                      <p:nvPicPr>
                        <p:cNvPr id="0" name="对象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913300" y="126961"/>
                          <a:ext cx="443286" cy="508795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19850" y="2007790"/>
            <a:ext cx="5772150" cy="9239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7334"/>
    </mc:Choice>
    <mc:Fallback>
      <p:transition spd="slow" advTm="27334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-135940" y="773473"/>
            <a:ext cx="9766323" cy="49112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812800" lvl="2" indent="-342900" algn="just" eaLnBrk="0" fontAlgn="base" hangingPunct="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2000" b="1" kern="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定义训练函数</a:t>
            </a:r>
            <a:endParaRPr lang="en-US" altLang="zh-CN" sz="2000" b="1" kern="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0" name="Rectangle 23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"/>
          <a:srcRect l="9068"/>
          <a:stretch>
            <a:fillRect/>
          </a:stretch>
        </p:blipFill>
        <p:spPr>
          <a:xfrm>
            <a:off x="1596112" y="1159556"/>
            <a:ext cx="8753217" cy="5698444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777846" y="118538"/>
            <a:ext cx="11157480" cy="527721"/>
            <a:chOff x="777846" y="118538"/>
            <a:chExt cx="11157480" cy="527721"/>
          </a:xfrm>
        </p:grpSpPr>
        <p:sp>
          <p:nvSpPr>
            <p:cNvPr id="11" name="文本框 10"/>
            <p:cNvSpPr txBox="1"/>
            <p:nvPr/>
          </p:nvSpPr>
          <p:spPr>
            <a:xfrm>
              <a:off x="777846" y="118538"/>
              <a:ext cx="111574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应对过拟合问题的常用方法</a:t>
              </a:r>
              <a:r>
                <a:rPr lang="en-US" altLang="zh-CN" sz="28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——    </a:t>
              </a:r>
              <a:r>
                <a:rPr lang="zh-CN" altLang="en-US" sz="28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范数正则化</a:t>
              </a:r>
              <a:endPara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aphicFrame>
          <p:nvGraphicFramePr>
            <p:cNvPr id="12" name="对象 11"/>
            <p:cNvGraphicFramePr>
              <a:graphicFrameLocks noChangeAspect="1"/>
            </p:cNvGraphicFramePr>
            <p:nvPr/>
          </p:nvGraphicFramePr>
          <p:xfrm>
            <a:off x="5913300" y="137464"/>
            <a:ext cx="443286" cy="5087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86" name="Equation" r:id="rId2" imgW="4876800" imgH="5486400" progId="Equation.DSMT4">
                    <p:embed/>
                  </p:oleObj>
                </mc:Choice>
                <mc:Fallback>
                  <p:oleObj name="Equation" r:id="rId2" imgW="4876800" imgH="5486400" progId="Equation.DSMT4">
                    <p:embed/>
                    <p:pic>
                      <p:nvPicPr>
                        <p:cNvPr id="0" name="对象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913300" y="137464"/>
                          <a:ext cx="443286" cy="508795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4" name="矩形: 圆角 1"/>
          <p:cNvSpPr/>
          <p:nvPr/>
        </p:nvSpPr>
        <p:spPr>
          <a:xfrm>
            <a:off x="2821022" y="3638145"/>
            <a:ext cx="4815192" cy="47665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箭头连接符 14"/>
          <p:cNvCxnSpPr>
            <a:stCxn id="14" idx="3"/>
          </p:cNvCxnSpPr>
          <p:nvPr/>
        </p:nvCxnSpPr>
        <p:spPr>
          <a:xfrm flipV="1">
            <a:off x="7636214" y="3638145"/>
            <a:ext cx="544748" cy="23832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8180962" y="3049423"/>
            <a:ext cx="27776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添加惩罚项，用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lambd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控制惩罚权重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6466"/>
    </mc:Choice>
    <mc:Fallback>
      <p:transition spd="slow" advTm="26466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/>
              <p:cNvSpPr txBox="1"/>
              <p:nvPr/>
            </p:nvSpPr>
            <p:spPr>
              <a:xfrm>
                <a:off x="56066" y="1196628"/>
                <a:ext cx="5748800" cy="802408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>
                <a:defPPr>
                  <a:defRPr lang="zh-CN"/>
                </a:defPPr>
                <a:lvl3pPr marL="812800" lvl="2" indent="-342900" algn="just" eaLnBrk="0" fontAlgn="base" hangingPunct="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n"/>
                  <a:defRPr sz="2000" b="1" kern="0">
                    <a:solidFill>
                      <a:srgbClr val="333333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</a:lstStyle>
              <a:p>
                <a:pPr lvl="2">
                  <a:buClr>
                    <a:schemeClr val="tx1"/>
                  </a:buClr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zh-CN" altLang="en-US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dirty="0"/>
                  <a:t>（即不使用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dirty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/>
                  <a:t>范数正则化）时的实验结果，出现了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过拟合</a:t>
                </a:r>
                <a:r>
                  <a:rPr lang="zh-CN" altLang="en-US" dirty="0"/>
                  <a:t>的现象。</a:t>
                </a:r>
                <a:endParaRPr lang="en-US" altLang="zh-CN" dirty="0"/>
              </a:p>
            </p:txBody>
          </p:sp>
        </mc:Choice>
        <mc:Fallback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66" y="1196628"/>
                <a:ext cx="5748800" cy="802408"/>
              </a:xfrm>
              <a:prstGeom prst="rect">
                <a:avLst/>
              </a:prstGeom>
              <a:blipFill rotWithShape="1">
                <a:blip r:embed="rId1"/>
                <a:stretch>
                  <a:fillRect l="-3" t="-36" r="6"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0" name="Rectangle 23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/>
          <a:srcRect l="15022"/>
          <a:stretch>
            <a:fillRect/>
          </a:stretch>
        </p:blipFill>
        <p:spPr>
          <a:xfrm>
            <a:off x="836929" y="2553906"/>
            <a:ext cx="4535171" cy="382844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/>
          <a:srcRect l="16010"/>
          <a:stretch>
            <a:fillRect/>
          </a:stretch>
        </p:blipFill>
        <p:spPr>
          <a:xfrm>
            <a:off x="6895766" y="2553906"/>
            <a:ext cx="4602326" cy="381098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/>
              <p:cNvSpPr txBox="1"/>
              <p:nvPr/>
            </p:nvSpPr>
            <p:spPr>
              <a:xfrm>
                <a:off x="5953060" y="1155062"/>
                <a:ext cx="5982265" cy="1107415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>
                <a:defPPr>
                  <a:defRPr lang="zh-CN"/>
                </a:defPPr>
                <a:lvl3pPr marL="812800" lvl="2" indent="-342900" algn="just" eaLnBrk="0" fontAlgn="base" hangingPunct="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n"/>
                  <a:defRPr sz="2000" b="1" kern="0">
                    <a:solidFill>
                      <a:srgbClr val="333333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</a:lstStyle>
              <a:p>
                <a:pPr lvl="2">
                  <a:buClr>
                    <a:schemeClr val="tx1"/>
                  </a:buClr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zh-CN" altLang="en-US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zh-CN" altLang="en-US" dirty="0"/>
                  <a:t>（即使用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dirty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/>
                  <a:t>范数正则化）时的实验结果，一定程度的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缓解了过拟合</a:t>
                </a:r>
                <a:r>
                  <a:rPr lang="zh-CN" altLang="en-US" dirty="0"/>
                  <a:t>。同时可以看到参数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dirty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/>
                  <a:t>范数变小，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参数更接近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0</a:t>
                </a:r>
                <a:r>
                  <a:rPr lang="zh-CN" altLang="en-US" dirty="0"/>
                  <a:t>。</a:t>
                </a:r>
                <a:endParaRPr lang="en-US" altLang="zh-CN" dirty="0"/>
              </a:p>
            </p:txBody>
          </p:sp>
        </mc:Choice>
        <mc:Fallback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3060" y="1155062"/>
                <a:ext cx="5982265" cy="1107415"/>
              </a:xfrm>
              <a:prstGeom prst="rect">
                <a:avLst/>
              </a:prstGeom>
              <a:blipFill rotWithShape="1">
                <a:blip r:embed="rId4"/>
                <a:stretch>
                  <a:fillRect l="-10" t="-57" r="8" b="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组合 10"/>
          <p:cNvGrpSpPr/>
          <p:nvPr/>
        </p:nvGrpSpPr>
        <p:grpSpPr>
          <a:xfrm>
            <a:off x="777846" y="118538"/>
            <a:ext cx="11157480" cy="546257"/>
            <a:chOff x="777846" y="118538"/>
            <a:chExt cx="11157480" cy="546257"/>
          </a:xfrm>
        </p:grpSpPr>
        <p:sp>
          <p:nvSpPr>
            <p:cNvPr id="14" name="文本框 13"/>
            <p:cNvSpPr txBox="1"/>
            <p:nvPr/>
          </p:nvSpPr>
          <p:spPr>
            <a:xfrm>
              <a:off x="777846" y="118538"/>
              <a:ext cx="111574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应对过拟合问题的常用方法</a:t>
              </a:r>
              <a:r>
                <a:rPr lang="en-US" altLang="zh-CN" sz="28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——    </a:t>
              </a:r>
              <a:r>
                <a:rPr lang="zh-CN" altLang="en-US" sz="28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范数正则化</a:t>
              </a:r>
              <a:endPara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aphicFrame>
          <p:nvGraphicFramePr>
            <p:cNvPr id="15" name="对象 14"/>
            <p:cNvGraphicFramePr>
              <a:graphicFrameLocks noChangeAspect="1"/>
            </p:cNvGraphicFramePr>
            <p:nvPr/>
          </p:nvGraphicFramePr>
          <p:xfrm>
            <a:off x="5953060" y="156000"/>
            <a:ext cx="443286" cy="5087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10" name="Equation" r:id="rId5" imgW="4876800" imgH="5486400" progId="Equation.DSMT4">
                    <p:embed/>
                  </p:oleObj>
                </mc:Choice>
                <mc:Fallback>
                  <p:oleObj name="Equation" r:id="rId5" imgW="4876800" imgH="5486400" progId="Equation.DSMT4">
                    <p:embed/>
                    <p:pic>
                      <p:nvPicPr>
                        <p:cNvPr id="0" name="对象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953060" y="156000"/>
                          <a:ext cx="443286" cy="508795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445"/>
    </mc:Choice>
    <mc:Fallback>
      <p:transition spd="slow" advTm="4445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0" name="Rectangle 23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矩形 15"/>
              <p:cNvSpPr/>
              <p:nvPr/>
            </p:nvSpPr>
            <p:spPr>
              <a:xfrm>
                <a:off x="186780" y="777512"/>
                <a:ext cx="10396914" cy="58105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19100" lvl="1" indent="-342900" algn="just" eaLnBrk="0" fontAlgn="base" hangingPunct="0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400" b="1" kern="0" dirty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利用</a:t>
                </a:r>
                <a:r>
                  <a:rPr lang="en-US" altLang="zh-CN" sz="2400" b="1" kern="0" dirty="0" err="1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torch.optim</a:t>
                </a:r>
                <a:r>
                  <a:rPr lang="zh-CN" altLang="en-US" sz="2400" b="1" kern="0" dirty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</a:t>
                </a:r>
                <a:r>
                  <a:rPr lang="en-US" altLang="zh-CN" sz="2400" b="1" kern="0" dirty="0" err="1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weight_decay</a:t>
                </a:r>
                <a:r>
                  <a:rPr lang="zh-CN" altLang="en-US" sz="2400" b="1" kern="0" dirty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参数实现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kern="0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b="1" i="1" kern="0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𝑳</m:t>
                        </m:r>
                      </m:e>
                      <m:sub>
                        <m:r>
                          <a:rPr lang="en-US" altLang="zh-CN" sz="2400" b="1" i="1" kern="0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zh-CN" altLang="en-US" sz="2400" b="1" kern="0" dirty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范数正则化</a:t>
                </a:r>
                <a:endParaRPr lang="en-US" altLang="zh-CN" sz="2400" b="1" kern="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80" y="777512"/>
                <a:ext cx="10396914" cy="581057"/>
              </a:xfrm>
              <a:prstGeom prst="rect">
                <a:avLst/>
              </a:prstGeom>
              <a:blipFill rotWithShape="1">
                <a:blip r:embed="rId1"/>
                <a:stretch>
                  <a:fillRect l="-1" t="-47" r="1" b="-22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文本框 20"/>
          <p:cNvSpPr txBox="1"/>
          <p:nvPr/>
        </p:nvSpPr>
        <p:spPr>
          <a:xfrm>
            <a:off x="-193638" y="1358569"/>
            <a:ext cx="9766323" cy="49112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812800" lvl="2" indent="-342900" algn="just" eaLnBrk="0" fontAlgn="base" hangingPunct="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2000" b="1" kern="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定义训练函数</a:t>
            </a:r>
            <a:endParaRPr lang="en-US" altLang="zh-CN" sz="2000" b="1" kern="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2"/>
          <a:srcRect l="10287"/>
          <a:stretch>
            <a:fillRect/>
          </a:stretch>
        </p:blipFill>
        <p:spPr>
          <a:xfrm>
            <a:off x="2969912" y="1380010"/>
            <a:ext cx="7613782" cy="5359452"/>
          </a:xfrm>
          <a:prstGeom prst="rect">
            <a:avLst/>
          </a:prstGeom>
        </p:spPr>
      </p:pic>
      <p:grpSp>
        <p:nvGrpSpPr>
          <p:cNvPr id="14" name="组合 13"/>
          <p:cNvGrpSpPr/>
          <p:nvPr/>
        </p:nvGrpSpPr>
        <p:grpSpPr>
          <a:xfrm>
            <a:off x="777846" y="118538"/>
            <a:ext cx="11157480" cy="549165"/>
            <a:chOff x="777846" y="118538"/>
            <a:chExt cx="11157480" cy="549165"/>
          </a:xfrm>
        </p:grpSpPr>
        <p:sp>
          <p:nvSpPr>
            <p:cNvPr id="15" name="文本框 14"/>
            <p:cNvSpPr txBox="1"/>
            <p:nvPr/>
          </p:nvSpPr>
          <p:spPr>
            <a:xfrm>
              <a:off x="777846" y="118538"/>
              <a:ext cx="111574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应对过拟合问题的常用方法</a:t>
              </a:r>
              <a:r>
                <a:rPr lang="en-US" altLang="zh-CN" sz="28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——    </a:t>
              </a:r>
              <a:r>
                <a:rPr lang="zh-CN" altLang="en-US" sz="28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范数正则化</a:t>
              </a:r>
              <a:endPara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aphicFrame>
          <p:nvGraphicFramePr>
            <p:cNvPr id="18" name="对象 17"/>
            <p:cNvGraphicFramePr>
              <a:graphicFrameLocks noChangeAspect="1"/>
            </p:cNvGraphicFramePr>
            <p:nvPr/>
          </p:nvGraphicFramePr>
          <p:xfrm>
            <a:off x="5902350" y="158908"/>
            <a:ext cx="443286" cy="5087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34" name="Equation" r:id="rId3" imgW="4876800" imgH="5486400" progId="Equation.DSMT4">
                    <p:embed/>
                  </p:oleObj>
                </mc:Choice>
                <mc:Fallback>
                  <p:oleObj name="Equation" r:id="rId3" imgW="4876800" imgH="5486400" progId="Equation.DSMT4">
                    <p:embed/>
                    <p:pic>
                      <p:nvPicPr>
                        <p:cNvPr id="0" name="对象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902350" y="158908"/>
                          <a:ext cx="443286" cy="508795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" name="矩形: 圆角 1"/>
          <p:cNvSpPr/>
          <p:nvPr/>
        </p:nvSpPr>
        <p:spPr>
          <a:xfrm>
            <a:off x="3482502" y="2655653"/>
            <a:ext cx="7101191" cy="45044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: 圆角 1"/>
          <p:cNvSpPr/>
          <p:nvPr/>
        </p:nvSpPr>
        <p:spPr>
          <a:xfrm>
            <a:off x="4169924" y="4059736"/>
            <a:ext cx="2376792" cy="45044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: 圆角 1"/>
          <p:cNvSpPr/>
          <p:nvPr/>
        </p:nvSpPr>
        <p:spPr>
          <a:xfrm>
            <a:off x="4169924" y="5238596"/>
            <a:ext cx="1929319" cy="45044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8531"/>
    </mc:Choice>
    <mc:Fallback>
      <p:transition spd="slow" advTm="4853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777846" y="118538"/>
            <a:ext cx="11157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激活函数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 descr="屏幕剪辑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914" y="1633686"/>
            <a:ext cx="2260023" cy="763732"/>
          </a:xfrm>
          <a:prstGeom prst="rect">
            <a:avLst/>
          </a:prstGeom>
        </p:spPr>
      </p:pic>
      <p:pic>
        <p:nvPicPr>
          <p:cNvPr id="9" name="图片 8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913" y="2668985"/>
            <a:ext cx="3249757" cy="6858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80131" y="1036963"/>
            <a:ext cx="43808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常见的激活函数</a:t>
            </a:r>
            <a:endParaRPr lang="zh-CN" altLang="en-US" sz="24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6441" y="1978642"/>
            <a:ext cx="5852639" cy="3653671"/>
          </a:xfrm>
          <a:prstGeom prst="rect">
            <a:avLst/>
          </a:prstGeom>
        </p:spPr>
      </p:pic>
      <p:pic>
        <p:nvPicPr>
          <p:cNvPr id="11" name="图片 10" descr="屏幕剪辑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902"/>
          <a:stretch>
            <a:fillRect/>
          </a:stretch>
        </p:blipFill>
        <p:spPr>
          <a:xfrm>
            <a:off x="1094914" y="3533104"/>
            <a:ext cx="2224128" cy="797523"/>
          </a:xfrm>
          <a:prstGeom prst="rect">
            <a:avLst/>
          </a:prstGeom>
        </p:spPr>
      </p:pic>
      <p:pic>
        <p:nvPicPr>
          <p:cNvPr id="12" name="图片 11" descr="屏幕剪辑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040"/>
          <a:stretch>
            <a:fillRect/>
          </a:stretch>
        </p:blipFill>
        <p:spPr>
          <a:xfrm>
            <a:off x="1029913" y="4508946"/>
            <a:ext cx="3733865" cy="933286"/>
          </a:xfrm>
          <a:prstGeom prst="rect">
            <a:avLst/>
          </a:prstGeom>
        </p:spPr>
      </p:pic>
      <p:pic>
        <p:nvPicPr>
          <p:cNvPr id="13" name="图片 12" descr="屏幕剪辑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65"/>
          <a:stretch>
            <a:fillRect/>
          </a:stretch>
        </p:blipFill>
        <p:spPr>
          <a:xfrm>
            <a:off x="1094914" y="5632313"/>
            <a:ext cx="3704417" cy="78132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537"/>
    </mc:Choice>
    <mc:Fallback>
      <p:transition spd="slow" advTm="3537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/>
              <p:cNvSpPr txBox="1"/>
              <p:nvPr/>
            </p:nvSpPr>
            <p:spPr>
              <a:xfrm>
                <a:off x="223921" y="1216223"/>
                <a:ext cx="5748800" cy="802408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>
                <a:defPPr>
                  <a:defRPr lang="zh-CN"/>
                </a:defPPr>
                <a:lvl3pPr marL="812800" lvl="2" indent="-342900" algn="just" eaLnBrk="0" fontAlgn="base" hangingPunct="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n"/>
                  <a:defRPr sz="2000" b="1" kern="0">
                    <a:solidFill>
                      <a:srgbClr val="333333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</a:lstStyle>
              <a:p>
                <a:pPr lvl="2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zh-CN" altLang="en-US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dirty="0"/>
                  <a:t>（即不使用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dirty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/>
                  <a:t>范数正则化）时的实验结果，出现了过拟合的现象。</a:t>
                </a:r>
                <a:endParaRPr lang="en-US" altLang="zh-CN" dirty="0"/>
              </a:p>
            </p:txBody>
          </p:sp>
        </mc:Choice>
        <mc:Fallback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921" y="1216223"/>
                <a:ext cx="5748800" cy="802408"/>
              </a:xfrm>
              <a:prstGeom prst="rect">
                <a:avLst/>
              </a:prstGeom>
              <a:blipFill rotWithShape="1">
                <a:blip r:embed="rId1"/>
                <a:stretch>
                  <a:fillRect l="-7" t="-25" r="9" b="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0" name="Rectangle 23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/>
              <p:cNvSpPr txBox="1"/>
              <p:nvPr/>
            </p:nvSpPr>
            <p:spPr>
              <a:xfrm>
                <a:off x="5885234" y="1117508"/>
                <a:ext cx="5959566" cy="1107415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>
                <a:defPPr>
                  <a:defRPr lang="zh-CN"/>
                </a:defPPr>
                <a:lvl3pPr marL="812800" lvl="2" indent="-342900" algn="just" eaLnBrk="0" fontAlgn="base" hangingPunct="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n"/>
                  <a:defRPr sz="2000" b="1" kern="0">
                    <a:solidFill>
                      <a:srgbClr val="333333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</a:lstStyle>
              <a:p>
                <a:pPr lvl="2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zh-CN" altLang="en-US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zh-CN" altLang="en-US" dirty="0"/>
                  <a:t>（即使用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dirty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/>
                  <a:t>范数正则化）时的实验结果，一定程度的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缓解了过拟合</a:t>
                </a:r>
                <a:r>
                  <a:rPr lang="zh-CN" altLang="en-US" dirty="0"/>
                  <a:t>。同时可以看到参数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dirty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/>
                  <a:t>范数变小，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参数更接近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0</a:t>
                </a:r>
                <a:r>
                  <a:rPr lang="zh-CN" altLang="en-US" dirty="0"/>
                  <a:t>。</a:t>
                </a:r>
                <a:endParaRPr lang="en-US" altLang="zh-CN" dirty="0"/>
              </a:p>
            </p:txBody>
          </p:sp>
        </mc:Choice>
        <mc:Fallback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5234" y="1117508"/>
                <a:ext cx="5959566" cy="1107415"/>
              </a:xfrm>
              <a:prstGeom prst="rect">
                <a:avLst/>
              </a:prstGeom>
              <a:blipFill rotWithShape="1">
                <a:blip r:embed="rId2"/>
                <a:stretch>
                  <a:fillRect l="-1" t="-49" r="2" b="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/>
          <a:srcRect l="15277"/>
          <a:stretch>
            <a:fillRect/>
          </a:stretch>
        </p:blipFill>
        <p:spPr>
          <a:xfrm>
            <a:off x="893033" y="2343948"/>
            <a:ext cx="4858045" cy="40386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4"/>
          <a:srcRect l="16183"/>
          <a:stretch>
            <a:fillRect/>
          </a:stretch>
        </p:blipFill>
        <p:spPr>
          <a:xfrm>
            <a:off x="6611250" y="2266936"/>
            <a:ext cx="5130035" cy="4076700"/>
          </a:xfrm>
          <a:prstGeom prst="rect">
            <a:avLst/>
          </a:prstGeom>
        </p:spPr>
      </p:pic>
      <p:grpSp>
        <p:nvGrpSpPr>
          <p:cNvPr id="11" name="组合 10"/>
          <p:cNvGrpSpPr/>
          <p:nvPr/>
        </p:nvGrpSpPr>
        <p:grpSpPr>
          <a:xfrm>
            <a:off x="777846" y="118538"/>
            <a:ext cx="11157480" cy="556055"/>
            <a:chOff x="777846" y="118538"/>
            <a:chExt cx="11157480" cy="556055"/>
          </a:xfrm>
        </p:grpSpPr>
        <p:sp>
          <p:nvSpPr>
            <p:cNvPr id="14" name="文本框 13"/>
            <p:cNvSpPr txBox="1"/>
            <p:nvPr/>
          </p:nvSpPr>
          <p:spPr>
            <a:xfrm>
              <a:off x="777846" y="118538"/>
              <a:ext cx="111574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应对过拟合问题的常用方法</a:t>
              </a:r>
              <a:r>
                <a:rPr lang="en-US" altLang="zh-CN" sz="28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——    </a:t>
              </a:r>
              <a:r>
                <a:rPr lang="zh-CN" altLang="en-US" sz="28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范数正则化</a:t>
              </a:r>
              <a:endPara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aphicFrame>
          <p:nvGraphicFramePr>
            <p:cNvPr id="15" name="对象 14"/>
            <p:cNvGraphicFramePr>
              <a:graphicFrameLocks noChangeAspect="1"/>
            </p:cNvGraphicFramePr>
            <p:nvPr/>
          </p:nvGraphicFramePr>
          <p:xfrm>
            <a:off x="5913300" y="165798"/>
            <a:ext cx="443286" cy="5087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58" name="Equation" r:id="rId5" imgW="4876800" imgH="5486400" progId="Equation.DSMT4">
                    <p:embed/>
                  </p:oleObj>
                </mc:Choice>
                <mc:Fallback>
                  <p:oleObj name="Equation" r:id="rId5" imgW="4876800" imgH="5486400" progId="Equation.DSMT4">
                    <p:embed/>
                    <p:pic>
                      <p:nvPicPr>
                        <p:cNvPr id="0" name="对象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913300" y="165798"/>
                          <a:ext cx="443286" cy="508795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640"/>
    </mc:Choice>
    <mc:Fallback>
      <p:transition spd="slow" advTm="464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777846" y="118538"/>
            <a:ext cx="11157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应对过拟合问题的常用方法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——Dropout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/>
              <p:cNvSpPr txBox="1"/>
              <p:nvPr/>
            </p:nvSpPr>
            <p:spPr>
              <a:xfrm>
                <a:off x="-24017" y="1384168"/>
                <a:ext cx="12099712" cy="525990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marL="469900" lvl="2" algn="just" eaLnBrk="0" fontAlgn="base" hangingPunct="0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000" kern="0" dirty="0">
                    <a:solidFill>
                      <a:srgbClr val="333333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以前馈神经网络为例，当使用</a:t>
                </a:r>
                <a:r>
                  <a:rPr lang="en-US" altLang="zh-CN" sz="2000" kern="0" dirty="0">
                    <a:solidFill>
                      <a:srgbClr val="333333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dropout</a:t>
                </a:r>
                <a:r>
                  <a:rPr lang="zh-CN" altLang="en-US" sz="2000" kern="0" dirty="0">
                    <a:solidFill>
                      <a:srgbClr val="333333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时，前馈神经网络隐藏层中的隐藏单元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kern="0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000" b="0" i="1" kern="0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ℎ</m:t>
                        </m:r>
                      </m:e>
                      <m:sub>
                        <m:r>
                          <a:rPr lang="en-US" altLang="zh-CN" sz="2000" b="0" i="1" kern="0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000" kern="0" dirty="0">
                    <a:solidFill>
                      <a:srgbClr val="333333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有一定概率被丢弃掉。</a:t>
                </a:r>
                <a:endParaRPr lang="en-US" altLang="zh-CN" sz="2000" kern="0" dirty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4017" y="1384168"/>
                <a:ext cx="12099712" cy="525990"/>
              </a:xfrm>
              <a:prstGeom prst="rect">
                <a:avLst/>
              </a:prstGeom>
              <a:blipFill rotWithShape="1">
                <a:blip r:embed="rId1"/>
                <a:stretch>
                  <a:fillRect l="4" t="-96" r="4" b="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0" name="Rectangle 23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819" y="3441342"/>
            <a:ext cx="6181725" cy="28479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/>
          <a:srcRect l="18088"/>
          <a:stretch>
            <a:fillRect/>
          </a:stretch>
        </p:blipFill>
        <p:spPr>
          <a:xfrm>
            <a:off x="7617759" y="3250842"/>
            <a:ext cx="3784010" cy="303847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 6"/>
              <p:cNvSpPr/>
              <p:nvPr/>
            </p:nvSpPr>
            <p:spPr>
              <a:xfrm>
                <a:off x="-73960" y="2118812"/>
                <a:ext cx="5795683" cy="10156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812800" lvl="2" indent="-342900" algn="just" eaLnBrk="0" fontAlgn="base" hangingPunct="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Ø"/>
                </a:pPr>
                <a:r>
                  <a:rPr lang="zh-CN" altLang="en-US" sz="2000" b="1" kern="0" dirty="0">
                    <a:solidFill>
                      <a:srgbClr val="333333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设丢弃概率为</a:t>
                </a:r>
                <a:r>
                  <a:rPr lang="en-US" altLang="zh-CN" sz="2000" b="1" kern="0" dirty="0">
                    <a:solidFill>
                      <a:srgbClr val="333333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</a:t>
                </a:r>
                <a:r>
                  <a:rPr lang="zh-CN" altLang="en-US" sz="2000" b="1" kern="0" dirty="0">
                    <a:solidFill>
                      <a:srgbClr val="333333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 那么</a:t>
                </a:r>
                <a:r>
                  <a:rPr lang="zh-CN" altLang="en-US" sz="2000" b="1" kern="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有</a:t>
                </a:r>
                <a:r>
                  <a:rPr lang="en-US" altLang="zh-CN" sz="2000" b="1" kern="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</a:t>
                </a:r>
                <a:r>
                  <a:rPr lang="zh-CN" altLang="en-US" sz="2000" b="1" kern="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的概率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ker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000" b="1" i="1" ker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𝒉</m:t>
                        </m:r>
                      </m:e>
                      <m:sub>
                        <m:r>
                          <a:rPr lang="en-US" altLang="zh-CN" sz="2000" b="1" i="1" ker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en-US" sz="2000" b="1" kern="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会被清零</a:t>
                </a:r>
                <a:r>
                  <a:rPr lang="zh-CN" altLang="en-US" sz="2000" b="1" kern="0" dirty="0">
                    <a:solidFill>
                      <a:srgbClr val="333333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，有</a:t>
                </a:r>
                <a:r>
                  <a:rPr lang="en-US" altLang="zh-CN" sz="2000" b="1" kern="0" dirty="0">
                    <a:solidFill>
                      <a:srgbClr val="333333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1−p</a:t>
                </a:r>
                <a:r>
                  <a:rPr lang="zh-CN" altLang="en-US" sz="2000" b="1" kern="0" dirty="0">
                    <a:solidFill>
                      <a:srgbClr val="333333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的概率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ker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000" b="1" i="1" ker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𝒉</m:t>
                        </m:r>
                      </m:e>
                      <m:sub>
                        <m:r>
                          <a:rPr lang="en-US" altLang="zh-CN" sz="2000" b="1" i="1" ker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en-US" sz="2000" b="1" kern="0" dirty="0">
                    <a:solidFill>
                      <a:srgbClr val="333333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会除以</a:t>
                </a:r>
                <a:r>
                  <a:rPr lang="en-US" altLang="zh-CN" sz="2000" b="1" kern="0" dirty="0">
                    <a:solidFill>
                      <a:srgbClr val="333333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1−p</a:t>
                </a:r>
                <a:r>
                  <a:rPr lang="zh-CN" altLang="en-US" sz="2000" b="1" kern="0" dirty="0">
                    <a:solidFill>
                      <a:srgbClr val="333333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做拉伸。由此定义进行</a:t>
                </a:r>
                <a:r>
                  <a:rPr lang="en-US" altLang="zh-CN" sz="2000" b="1" kern="0" dirty="0">
                    <a:solidFill>
                      <a:srgbClr val="333333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dropout</a:t>
                </a:r>
                <a:r>
                  <a:rPr lang="zh-CN" altLang="en-US" sz="2000" b="1" kern="0" dirty="0">
                    <a:solidFill>
                      <a:srgbClr val="333333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操作的函数</a:t>
                </a:r>
                <a:endParaRPr lang="en-US" altLang="zh-CN" sz="2000" b="1" kern="0" dirty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3960" y="2118812"/>
                <a:ext cx="5795683" cy="1015663"/>
              </a:xfrm>
              <a:prstGeom prst="rect">
                <a:avLst/>
              </a:prstGeom>
              <a:blipFill rotWithShape="1">
                <a:blip r:embed="rId4"/>
                <a:stretch>
                  <a:fillRect l="5" t="-45" r="6" b="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矩形 21"/>
          <p:cNvSpPr/>
          <p:nvPr/>
        </p:nvSpPr>
        <p:spPr>
          <a:xfrm>
            <a:off x="6096000" y="2036623"/>
            <a:ext cx="603763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12800" lvl="2" indent="-342900" algn="just" eaLnBrk="0" fontAlgn="base" hangingPunc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2000" b="1" kern="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初始化一个向量</a:t>
            </a:r>
            <a:r>
              <a:rPr lang="en-US" altLang="zh-CN" sz="2000" b="1" kern="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2000" b="1" kern="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，对</a:t>
            </a:r>
            <a:r>
              <a:rPr lang="en-US" altLang="zh-CN" sz="2000" b="1" kern="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2000" b="1" kern="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</a:t>
            </a:r>
            <a:r>
              <a:rPr lang="en-US" altLang="zh-CN" sz="2000" b="1" kern="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dropout</a:t>
            </a:r>
            <a:r>
              <a:rPr lang="zh-CN" altLang="en-US" sz="2000" b="1" kern="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，分别设置</a:t>
            </a:r>
            <a:r>
              <a:rPr lang="zh-CN" altLang="en-US" sz="20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丢弃率为</a:t>
            </a:r>
            <a:r>
              <a:rPr lang="en-US" altLang="zh-CN" sz="20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0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0.5</a:t>
            </a:r>
            <a:r>
              <a:rPr lang="zh-CN" altLang="en-US" sz="20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b="1" kern="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，实验结果如下：</a:t>
            </a:r>
            <a:endParaRPr lang="en-US" altLang="zh-CN" sz="2000" b="1" kern="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3922" y="744767"/>
            <a:ext cx="11634279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19100" lvl="1" indent="-342900" algn="just" eaLnBrk="0" fontAlgn="base" hangingPunc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00FF"/>
              </a:buClr>
              <a:buFont typeface="Wingdings" panose="05000000000000000000" pitchFamily="2" charset="2"/>
              <a:buChar char="n"/>
            </a:pPr>
            <a:r>
              <a:rPr lang="zh-CN" altLang="en-US" sz="2400" b="1" kern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手动实现</a:t>
            </a:r>
            <a:r>
              <a:rPr lang="en-US" altLang="zh-CN" sz="2400" b="1" kern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dropout</a:t>
            </a:r>
            <a:endParaRPr lang="en-US" altLang="zh-CN" sz="2400" b="1" kern="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: 圆角 1"/>
          <p:cNvSpPr/>
          <p:nvPr/>
        </p:nvSpPr>
        <p:spPr>
          <a:xfrm>
            <a:off x="677694" y="5256239"/>
            <a:ext cx="4682246" cy="47335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68909"/>
    </mc:Choice>
    <mc:Fallback>
      <p:transition spd="slow" advTm="168909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777846" y="118538"/>
            <a:ext cx="11157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应对过拟合问题的常用方法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——Dropout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0" y="760295"/>
            <a:ext cx="11308466" cy="53976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812800" lvl="2" indent="-342900" algn="just" eaLnBrk="0" fontAlgn="base" hangingPunc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2000" b="1" kern="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定义模型参数（使用</a:t>
            </a:r>
            <a:r>
              <a:rPr lang="en-US" altLang="zh-CN" sz="2000" b="1" kern="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Fashion-MNIST</a:t>
            </a:r>
            <a:r>
              <a:rPr lang="zh-CN" altLang="en-US" sz="2000" b="1" kern="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数据集进行实验）</a:t>
            </a:r>
            <a:endParaRPr lang="en-US" altLang="zh-CN" sz="2000" b="1" kern="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0" name="Rectangle 23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0" y="3675145"/>
            <a:ext cx="11308466" cy="53976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812800" lvl="2" indent="-342900" algn="just" eaLnBrk="0" fontAlgn="base" hangingPunc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2000" b="1" kern="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定义使用</a:t>
            </a:r>
            <a:r>
              <a:rPr lang="en-US" altLang="zh-CN" sz="2000" b="1" kern="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dropout</a:t>
            </a:r>
            <a:r>
              <a:rPr lang="zh-CN" altLang="en-US" sz="2000" b="1" kern="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的网络模型，两个隐藏层的丢弃率分别为</a:t>
            </a:r>
            <a:r>
              <a:rPr lang="en-US" altLang="zh-CN" sz="2000" b="1" kern="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0.2</a:t>
            </a:r>
            <a:r>
              <a:rPr lang="zh-CN" altLang="en-US" sz="2000" b="1" kern="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b="1" kern="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0.5</a:t>
            </a:r>
            <a:endParaRPr lang="en-US" altLang="zh-CN" sz="2000" b="1" kern="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7187" y="1313234"/>
            <a:ext cx="11477625" cy="24193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999" y="4214906"/>
            <a:ext cx="11430000" cy="27051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6282"/>
    </mc:Choice>
    <mc:Fallback>
      <p:transition spd="slow" advTm="66282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777846" y="118538"/>
            <a:ext cx="11157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应对过拟合问题的常用方法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——Dropout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" y="761767"/>
            <a:ext cx="11308466" cy="53976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812800" lvl="2" indent="-342900" algn="just" eaLnBrk="0" fontAlgn="base" hangingPunc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2000" b="1" kern="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定义计算准确率的函数</a:t>
            </a:r>
            <a:endParaRPr lang="en-US" altLang="zh-CN" sz="2000" b="1" kern="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0" name="Rectangle 23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0" y="3005409"/>
            <a:ext cx="11308466" cy="53976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812800" lvl="2" indent="-342900" algn="just" eaLnBrk="0" fontAlgn="base" hangingPunc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2000" b="1" kern="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训练模型的部分与</a:t>
            </a:r>
            <a:r>
              <a:rPr lang="en-US" altLang="zh-CN" sz="2000" b="1" kern="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1.5</a:t>
            </a:r>
            <a:r>
              <a:rPr lang="zh-CN" altLang="en-US" sz="2000" b="1" kern="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中相同，此处不再赘述。实验结果如下</a:t>
            </a:r>
            <a:endParaRPr lang="en-US" altLang="zh-CN" sz="2000" b="1" kern="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58160" y="1305656"/>
            <a:ext cx="8448675" cy="156210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3917047"/>
            <a:ext cx="9448800" cy="2124075"/>
          </a:xfrm>
          <a:prstGeom prst="rect">
            <a:avLst/>
          </a:prstGeom>
        </p:spPr>
      </p:pic>
      <p:sp>
        <p:nvSpPr>
          <p:cNvPr id="12" name="矩形: 圆角 1"/>
          <p:cNvSpPr/>
          <p:nvPr/>
        </p:nvSpPr>
        <p:spPr>
          <a:xfrm>
            <a:off x="3693268" y="2058105"/>
            <a:ext cx="2542162" cy="28753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箭头连接符 13"/>
          <p:cNvCxnSpPr/>
          <p:nvPr/>
        </p:nvCxnSpPr>
        <p:spPr>
          <a:xfrm flipV="1">
            <a:off x="5824000" y="1810533"/>
            <a:ext cx="544748" cy="23832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6356586" y="1552392"/>
            <a:ext cx="27776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测试时不使用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dropout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3708"/>
    </mc:Choice>
    <mc:Fallback>
      <p:transition spd="slow" advTm="23708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777846" y="118538"/>
            <a:ext cx="11157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应对过拟合问题的常用方法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——Dropout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0" name="Rectangle 23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-194553" y="1419269"/>
            <a:ext cx="5720805" cy="49112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812800" lvl="2" indent="-342900" algn="just" eaLnBrk="0" fontAlgn="base" hangingPunct="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2000" b="1" kern="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定义模型</a:t>
            </a:r>
            <a:endParaRPr lang="en-US" altLang="zh-CN" sz="2000" b="1" kern="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/>
          <a:srcRect l="10768"/>
          <a:stretch>
            <a:fillRect/>
          </a:stretch>
        </p:blipFill>
        <p:spPr>
          <a:xfrm>
            <a:off x="1835523" y="1971092"/>
            <a:ext cx="8176372" cy="4562475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186780" y="777512"/>
            <a:ext cx="10396914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19100" lvl="1" indent="-342900" algn="just" eaLnBrk="0" fontAlgn="base" hangingPunc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00FF"/>
              </a:buClr>
              <a:buFont typeface="Wingdings" panose="05000000000000000000" pitchFamily="2" charset="2"/>
              <a:buChar char="n"/>
            </a:pPr>
            <a:r>
              <a:rPr lang="zh-CN" altLang="en-US" sz="2400" b="1" kern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利用</a:t>
            </a:r>
            <a:r>
              <a:rPr lang="en-US" altLang="zh-CN" sz="2400" b="1" kern="0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torch.nn.Dropout</a:t>
            </a:r>
            <a:r>
              <a:rPr lang="zh-CN" altLang="en-US" sz="2400" b="1" kern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层实现</a:t>
            </a:r>
            <a:r>
              <a:rPr lang="en-US" altLang="zh-CN" sz="2400" b="1" kern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dropout</a:t>
            </a:r>
            <a:endParaRPr lang="en-US" altLang="zh-CN" sz="2400" b="1" kern="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: 圆角 1"/>
          <p:cNvSpPr/>
          <p:nvPr/>
        </p:nvSpPr>
        <p:spPr>
          <a:xfrm>
            <a:off x="2665849" y="4391472"/>
            <a:ext cx="2256347" cy="22916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: 圆角 1"/>
          <p:cNvSpPr/>
          <p:nvPr/>
        </p:nvSpPr>
        <p:spPr>
          <a:xfrm>
            <a:off x="2665849" y="5042907"/>
            <a:ext cx="2256347" cy="22916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1567"/>
    </mc:Choice>
    <mc:Fallback>
      <p:transition spd="slow" advTm="31567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777846" y="118538"/>
            <a:ext cx="11157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应对过拟合问题的常用方法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——Dropout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0" name="Rectangle 23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0" y="1011333"/>
            <a:ext cx="10961118" cy="49112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812800" lvl="2" indent="-342900" algn="just" eaLnBrk="0" fontAlgn="base" hangingPunc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2000" b="1" kern="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定义计算准确率的函数（</a:t>
            </a:r>
            <a:r>
              <a:rPr lang="en-US" altLang="zh-CN" sz="2000" b="1" kern="0" dirty="0" err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eval</a:t>
            </a:r>
            <a:r>
              <a:rPr lang="en-US" altLang="zh-CN" sz="2000" b="1" kern="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2000" b="1" kern="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b="1" kern="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train()</a:t>
            </a:r>
            <a:r>
              <a:rPr lang="zh-CN" altLang="en-US" sz="2000" b="1" kern="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来切换模型的状态）</a:t>
            </a:r>
            <a:endParaRPr lang="en-US" altLang="zh-CN" sz="2000" b="1" kern="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0" y="3968895"/>
            <a:ext cx="6537489" cy="49112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812800" lvl="2" indent="-342900" algn="just" eaLnBrk="0" fontAlgn="base" hangingPunc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2000" b="1" kern="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实验结果</a:t>
            </a:r>
            <a:endParaRPr lang="en-US" altLang="zh-CN" sz="2000" b="1" kern="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/>
          <a:srcRect l="9200"/>
          <a:stretch>
            <a:fillRect/>
          </a:stretch>
        </p:blipFill>
        <p:spPr>
          <a:xfrm>
            <a:off x="1223683" y="1616488"/>
            <a:ext cx="9158907" cy="223837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2"/>
          <a:srcRect l="9091"/>
          <a:stretch>
            <a:fillRect/>
          </a:stretch>
        </p:blipFill>
        <p:spPr>
          <a:xfrm>
            <a:off x="1091404" y="4653571"/>
            <a:ext cx="9291186" cy="1905000"/>
          </a:xfrm>
          <a:prstGeom prst="rect">
            <a:avLst/>
          </a:prstGeom>
        </p:spPr>
      </p:pic>
      <p:sp>
        <p:nvSpPr>
          <p:cNvPr id="11" name="矩形: 圆角 1"/>
          <p:cNvSpPr/>
          <p:nvPr/>
        </p:nvSpPr>
        <p:spPr>
          <a:xfrm>
            <a:off x="2380033" y="2612582"/>
            <a:ext cx="5771746" cy="49561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箭头连接符 11"/>
          <p:cNvCxnSpPr/>
          <p:nvPr/>
        </p:nvCxnSpPr>
        <p:spPr>
          <a:xfrm flipV="1">
            <a:off x="4510766" y="2365010"/>
            <a:ext cx="544748" cy="23832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5043352" y="2106869"/>
            <a:ext cx="45675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先用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eval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函数切换模式，再进行测试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8069"/>
    </mc:Choice>
    <mc:Fallback>
      <p:transition spd="slow" advTm="28069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/>
          <p:cNvSpPr txBox="1"/>
          <p:nvPr/>
        </p:nvSpPr>
        <p:spPr>
          <a:xfrm>
            <a:off x="777846" y="118538"/>
            <a:ext cx="11157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466807" y="1890501"/>
            <a:ext cx="2728676" cy="179271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人工神经元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激活函数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前馈神经网络的组成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优化器的使用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439774" y="1890501"/>
            <a:ext cx="4224907" cy="12899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模型选择、过拟合、欠拟合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探究导致过拟合、欠拟合的因素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过拟合解决办法：正则化、</a:t>
            </a:r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dropout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44159" y="1139619"/>
            <a:ext cx="1784463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基本概念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44159" y="3905958"/>
            <a:ext cx="3106941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4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 </a:t>
            </a:r>
            <a:r>
              <a:rPr lang="zh-CN" altLang="en-US" sz="24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实现前馈神经网络</a:t>
            </a:r>
            <a:endParaRPr lang="en-US" altLang="zh-CN" sz="24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095999" y="1139618"/>
            <a:ext cx="1784463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sz="24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zh-CN" altLang="en-US" sz="24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模型调优</a:t>
            </a:r>
            <a:endParaRPr lang="en-US" altLang="zh-CN" sz="24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466807" y="4709759"/>
            <a:ext cx="3723279" cy="874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手动实现前馈神经网络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Torch.nn</a:t>
            </a:r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实现前馈神经网络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095999" y="3905957"/>
            <a:ext cx="1784463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实验要求</a:t>
            </a:r>
            <a:endParaRPr lang="zh-CN" altLang="en-US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439774" y="4636172"/>
            <a:ext cx="3180735" cy="12899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数据集介绍</a:t>
            </a:r>
            <a:endParaRPr lang="en-US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平台课实验要求</a:t>
            </a:r>
            <a:endParaRPr lang="en-US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专业课实验要求</a:t>
            </a:r>
            <a:endParaRPr lang="en-US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686"/>
    </mc:Choice>
    <mc:Fallback>
      <p:transition spd="slow" advTm="9686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777846" y="118538"/>
            <a:ext cx="11157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r>
              <a:rPr lang="zh-CN" altLang="en-US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集介绍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回归、二分类、多分类任务数据集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91565" y="1342435"/>
            <a:ext cx="8881923" cy="140914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812800" lvl="2" indent="-342900" algn="just" eaLnBrk="0" fontAlgn="base" hangingPunct="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kern="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生成单个数据集。</a:t>
            </a:r>
            <a:endParaRPr lang="en-US" altLang="zh-CN" kern="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12800" lvl="2" indent="-342900" algn="just" eaLnBrk="0" fontAlgn="base" hangingPunct="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kern="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数据集的大小为</a:t>
            </a:r>
            <a:r>
              <a:rPr lang="en-US" altLang="zh-CN" kern="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10000</a:t>
            </a:r>
            <a:r>
              <a:rPr lang="zh-CN" altLang="en-US" kern="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且训练集大小为</a:t>
            </a:r>
            <a:r>
              <a:rPr lang="en-US" altLang="zh-CN" kern="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7000</a:t>
            </a:r>
            <a:r>
              <a:rPr lang="zh-CN" altLang="en-US" kern="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，测试集大小为</a:t>
            </a:r>
            <a:r>
              <a:rPr lang="en-US" altLang="zh-CN" kern="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3000</a:t>
            </a:r>
            <a:r>
              <a:rPr lang="zh-CN" altLang="en-US" kern="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kern="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12800" lvl="2" indent="-342900" algn="just" eaLnBrk="0" fontAlgn="base" hangingPunct="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kern="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数据集的样本特征维度</a:t>
            </a:r>
            <a:r>
              <a:rPr lang="en-US" altLang="zh-CN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500</a:t>
            </a:r>
            <a:r>
              <a:rPr lang="zh-CN" altLang="en-US" kern="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，且服从如下的高维线性函数</a:t>
            </a:r>
            <a:r>
              <a:rPr lang="zh-CN" altLang="en-US" sz="2000" kern="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000" kern="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7437126" y="2106911"/>
          <a:ext cx="2349500" cy="604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82" name="Equation" r:id="rId1" imgW="40538400" imgH="10363200" progId="Equation.DSMT4">
                  <p:embed/>
                </p:oleObj>
              </mc:Choice>
              <mc:Fallback>
                <p:oleObj name="Equation" r:id="rId1" imgW="40538400" imgH="10363200" progId="Equation.DSMT4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37126" y="2106911"/>
                        <a:ext cx="2349500" cy="6048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423582" y="834889"/>
            <a:ext cx="75236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400" b="1" kern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手动生成回归任务的数据集，要求：</a:t>
            </a:r>
            <a:endParaRPr lang="zh-CN" altLang="en-US" sz="2400" dirty="0"/>
          </a:p>
        </p:txBody>
      </p:sp>
      <p:sp>
        <p:nvSpPr>
          <p:cNvPr id="8" name="文本框 7"/>
          <p:cNvSpPr txBox="1"/>
          <p:nvPr/>
        </p:nvSpPr>
        <p:spPr>
          <a:xfrm>
            <a:off x="423582" y="2645226"/>
            <a:ext cx="75236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400" b="1" kern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手动生成二分类任务的数据集，要求：</a:t>
            </a:r>
            <a:endParaRPr lang="zh-CN" altLang="en-US" sz="2400" dirty="0"/>
          </a:p>
        </p:txBody>
      </p:sp>
      <p:sp>
        <p:nvSpPr>
          <p:cNvPr id="3" name="文本框 2"/>
          <p:cNvSpPr txBox="1"/>
          <p:nvPr/>
        </p:nvSpPr>
        <p:spPr>
          <a:xfrm>
            <a:off x="291565" y="3223370"/>
            <a:ext cx="11497236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12800" lvl="2" indent="-342900" algn="just" eaLnBrk="0" fontAlgn="base" hangingPunct="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kern="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共生成</a:t>
            </a:r>
            <a:r>
              <a:rPr lang="zh-CN" altLang="en-US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两个</a:t>
            </a:r>
            <a:r>
              <a:rPr lang="zh-CN" altLang="en-US" kern="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数据集。</a:t>
            </a:r>
            <a:endParaRPr lang="en-US" altLang="zh-CN" sz="2000" kern="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12800" lvl="2" indent="-342900" algn="just" eaLnBrk="0" fontAlgn="base" hangingPunct="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kern="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两个数据集的大小均为</a:t>
            </a:r>
            <a:r>
              <a:rPr lang="en-US" altLang="zh-CN" kern="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10000</a:t>
            </a:r>
            <a:r>
              <a:rPr lang="zh-CN" altLang="en-US" kern="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且训练集大小为</a:t>
            </a:r>
            <a:r>
              <a:rPr lang="en-US" altLang="zh-CN" kern="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7000</a:t>
            </a:r>
            <a:r>
              <a:rPr lang="zh-CN" altLang="en-US" kern="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，测试集大小为</a:t>
            </a:r>
            <a:r>
              <a:rPr lang="en-US" altLang="zh-CN" kern="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3000</a:t>
            </a:r>
            <a:r>
              <a:rPr lang="zh-CN" altLang="en-US" kern="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kern="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12800" lvl="2" indent="-342900" algn="just" eaLnBrk="0" fontAlgn="base" hangingPunct="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kern="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两个数据集的样本特征</a:t>
            </a:r>
            <a:r>
              <a:rPr lang="en-US" altLang="zh-CN" kern="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kern="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维度均为</a:t>
            </a:r>
            <a:r>
              <a:rPr lang="en-US" altLang="zh-CN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200</a:t>
            </a:r>
            <a:r>
              <a:rPr lang="zh-CN" altLang="en-US" kern="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，且</a:t>
            </a:r>
            <a:r>
              <a:rPr lang="zh-CN" altLang="en-US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分别服从均值互为相反数且方差相同的正态分布</a:t>
            </a:r>
            <a:r>
              <a:rPr lang="zh-CN" altLang="en-US" kern="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kern="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12800" lvl="2" indent="-342900" algn="just" eaLnBrk="0" fontAlgn="base" hangingPunct="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kern="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两个数据集的样本</a:t>
            </a:r>
            <a:r>
              <a:rPr lang="zh-CN" altLang="en-US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标签分别为</a:t>
            </a:r>
            <a:r>
              <a:rPr lang="en-US" altLang="zh-CN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kern="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kern="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91565" y="4949643"/>
            <a:ext cx="11643761" cy="181508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55600" lvl="1" indent="-279400" algn="just" eaLnBrk="0" fontAlgn="base" hangingPunc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00FF"/>
              </a:buClr>
              <a:buFont typeface="Wingdings" panose="05000000000000000000" pitchFamily="2" charset="2"/>
              <a:buChar char="n"/>
            </a:pPr>
            <a:r>
              <a:rPr lang="en-US" altLang="zh-CN" sz="2400" b="1" kern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MNIST</a:t>
            </a:r>
            <a:r>
              <a:rPr lang="zh-CN" altLang="en-US" sz="2400" b="1" kern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手写体数据集介绍：</a:t>
            </a:r>
            <a:endParaRPr lang="en-US" altLang="zh-CN" sz="2400" b="1" kern="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12800" lvl="2" indent="-342900" algn="just" eaLnBrk="0" fontAlgn="base" hangingPunct="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kern="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该数据集包含</a:t>
            </a:r>
            <a:r>
              <a:rPr lang="en-US" altLang="zh-CN" kern="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60,000</a:t>
            </a:r>
            <a:r>
              <a:rPr lang="zh-CN" altLang="en-US" kern="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个用于训练的图像样本和</a:t>
            </a:r>
            <a:r>
              <a:rPr lang="en-US" altLang="zh-CN" kern="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10,000</a:t>
            </a:r>
            <a:r>
              <a:rPr lang="zh-CN" altLang="en-US" kern="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个用于测试的图像样本。</a:t>
            </a:r>
            <a:endParaRPr lang="en-US" altLang="zh-CN" kern="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12800" lvl="2" indent="-342900" algn="just" eaLnBrk="0" fontAlgn="base" hangingPunct="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kern="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图像是固定大小</a:t>
            </a:r>
            <a:r>
              <a:rPr lang="en-US" altLang="zh-CN" kern="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(28x28</a:t>
            </a:r>
            <a:r>
              <a:rPr lang="zh-CN" altLang="en-US" kern="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像素</a:t>
            </a:r>
            <a:r>
              <a:rPr lang="en-US" altLang="zh-CN" kern="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kern="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，其值为</a:t>
            </a:r>
            <a:r>
              <a:rPr lang="en-US" altLang="zh-CN" kern="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kern="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到</a:t>
            </a:r>
            <a:r>
              <a:rPr lang="en-US" altLang="zh-CN" kern="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kern="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。为每个图像都被平展并转换为</a:t>
            </a:r>
            <a:r>
              <a:rPr lang="en-US" altLang="zh-CN" kern="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784(28 * 28)</a:t>
            </a:r>
            <a:r>
              <a:rPr lang="zh-CN" altLang="en-US" kern="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个特征的一维</a:t>
            </a:r>
            <a:r>
              <a:rPr lang="en-US" altLang="zh-CN" kern="0" dirty="0" err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numpy</a:t>
            </a:r>
            <a:r>
              <a:rPr lang="zh-CN" altLang="en-US" kern="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数组。</a:t>
            </a:r>
            <a:endParaRPr lang="en-US" altLang="zh-CN" kern="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69900" lvl="2" algn="just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7030A0"/>
              </a:buClr>
            </a:pPr>
            <a:endParaRPr lang="en-US" altLang="zh-CN" sz="2400" kern="0" dirty="0">
              <a:solidFill>
                <a:srgbClr val="333333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3182"/>
    </mc:Choice>
    <mc:Fallback>
      <p:transition spd="slow" advTm="73182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777846" y="118538"/>
            <a:ext cx="11157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集介绍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多分类任务数据集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27999" y="1171251"/>
            <a:ext cx="11643761" cy="47601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419100" lvl="1" indent="-342900" algn="just" eaLnBrk="0" fontAlgn="base" hangingPunc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lang="en-US" altLang="zh-CN" sz="20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MNIST</a:t>
            </a:r>
            <a:r>
              <a:rPr lang="zh-CN" altLang="en-US" sz="20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数据集下载和读取：</a:t>
            </a:r>
            <a:endParaRPr lang="en-US" altLang="zh-CN" sz="2000" b="1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6200" lvl="1" algn="just" eaLnBrk="0" fontAlgn="base" hangingPunc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00FF"/>
              </a:buClr>
            </a:pPr>
            <a:endParaRPr lang="en-US" altLang="zh-CN" sz="20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69900" lvl="2" algn="just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7030A0"/>
              </a:buClr>
            </a:pPr>
            <a:endParaRPr lang="en-US" altLang="zh-CN" sz="20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"/>
          <a:srcRect l="7079"/>
          <a:stretch>
            <a:fillRect/>
          </a:stretch>
        </p:blipFill>
        <p:spPr>
          <a:xfrm>
            <a:off x="777846" y="1788888"/>
            <a:ext cx="10819220" cy="38229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444"/>
    </mc:Choice>
    <mc:Fallback>
      <p:transition spd="slow" advTm="9444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777846" y="118538"/>
            <a:ext cx="11157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平台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课实验要求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/>
              <p:cNvSpPr txBox="1"/>
              <p:nvPr/>
            </p:nvSpPr>
            <p:spPr>
              <a:xfrm>
                <a:off x="373381" y="5090827"/>
                <a:ext cx="9585260" cy="1250540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marL="812800" lvl="2" indent="-342900" algn="just" eaLnBrk="0" fontAlgn="base" hangingPunct="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l"/>
                </a:pPr>
                <a:r>
                  <a:rPr lang="zh-CN" altLang="en-US" sz="2000" kern="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探究使用前后模型效果的变化，并完成下述任务中的一项</a:t>
                </a:r>
                <a:endParaRPr lang="en-US" altLang="zh-CN" sz="2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812800" lvl="2" indent="-342900" algn="just" eaLnBrk="0" fontAlgn="base" hangingPunct="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l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kern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000" i="1" kern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𝐿</m:t>
                        </m:r>
                      </m:e>
                      <m:sub>
                        <m:r>
                          <a:rPr lang="en-US" altLang="zh-CN" sz="2000" i="1" kern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00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正则化：</a:t>
                </a:r>
                <a:r>
                  <a:rPr lang="zh-CN" altLang="en-US" sz="2000" kern="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探究惩罚项的权重对实验结果的影响（可用</a:t>
                </a:r>
                <a:r>
                  <a:rPr lang="en-US" altLang="zh-CN" sz="2000" kern="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loss</a:t>
                </a:r>
                <a:r>
                  <a:rPr lang="zh-CN" altLang="en-US" sz="2000" kern="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曲线进行展示）</a:t>
                </a:r>
                <a:endParaRPr lang="en-US" altLang="zh-CN" sz="2000" kern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812800" lvl="2" indent="-342900" algn="just" eaLnBrk="0" fontAlgn="base" hangingPunct="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l"/>
                </a:pPr>
                <a:r>
                  <a:rPr lang="en-US" altLang="zh-CN" sz="200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dropout</a:t>
                </a:r>
                <a:r>
                  <a:rPr lang="zh-CN" altLang="en-US" sz="200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：</a:t>
                </a:r>
                <a:r>
                  <a:rPr lang="zh-CN" altLang="en-US" sz="2000" kern="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探究不同丢弃率对实验结果的影响（可用</a:t>
                </a:r>
                <a:r>
                  <a:rPr lang="en-US" altLang="zh-CN" sz="2000" kern="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loss</a:t>
                </a:r>
                <a:r>
                  <a:rPr lang="zh-CN" altLang="en-US" sz="2000" kern="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曲线进行展示）</a:t>
                </a:r>
                <a:endParaRPr lang="zh-CN" altLang="en-US" sz="2000" kern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361950" lvl="1" indent="-285750" algn="just" eaLnBrk="0" fontAlgn="base" hangingPunct="0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0000FF"/>
                  </a:buClr>
                  <a:buFont typeface="Wingdings" panose="05000000000000000000" pitchFamily="2" charset="2"/>
                  <a:buChar char="l"/>
                </a:pPr>
                <a:endParaRPr lang="en-US" altLang="zh-CN" sz="2000" kern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755650" lvl="2" indent="-285750" algn="just" eaLnBrk="0" fontAlgn="base" hangingPunct="0">
                  <a:spcBef>
                    <a:spcPts val="600"/>
                  </a:spcBef>
                  <a:spcAft>
                    <a:spcPts val="600"/>
                  </a:spcAft>
                  <a:buClr>
                    <a:srgbClr val="7030A0"/>
                  </a:buClr>
                  <a:buFont typeface="Wingdings" panose="05000000000000000000" pitchFamily="2" charset="2"/>
                  <a:buChar char="l"/>
                </a:pPr>
                <a:endParaRPr lang="en-US" altLang="zh-CN" kern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81" y="5090827"/>
                <a:ext cx="9585260" cy="1250540"/>
              </a:xfrm>
              <a:prstGeom prst="rect">
                <a:avLst/>
              </a:prstGeom>
              <a:blipFill rotWithShape="1">
                <a:blip r:embed="rId1"/>
                <a:stretch>
                  <a:fillRect t="-3" r="6" b="-840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/>
          <p:cNvSpPr txBox="1"/>
          <p:nvPr/>
        </p:nvSpPr>
        <p:spPr>
          <a:xfrm>
            <a:off x="450475" y="923986"/>
            <a:ext cx="85207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手</a:t>
            </a:r>
            <a:r>
              <a:rPr lang="zh-CN" altLang="zh-CN" sz="2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动实现前馈神经网络解决上述回归、二分类、多分类任务</a:t>
            </a:r>
            <a:endParaRPr lang="en-US" altLang="zh-CN" sz="2400" b="1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50475" y="2094320"/>
            <a:ext cx="98251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利用</a:t>
            </a:r>
            <a:r>
              <a:rPr lang="en-US" altLang="zh-CN" sz="2400" b="1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torch.nn</a:t>
            </a:r>
            <a:r>
              <a:rPr lang="zh-CN" altLang="zh-CN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实现前馈神经网络解决上述回归、二分类、多分类任务</a:t>
            </a:r>
            <a:endParaRPr lang="en-US" altLang="zh-CN" sz="24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24952" y="1570751"/>
            <a:ext cx="85207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0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分析实验结果并绘制训练集和测试集的</a:t>
            </a:r>
            <a:r>
              <a:rPr lang="en-US" altLang="zh-CN" sz="20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loss</a:t>
            </a:r>
            <a:r>
              <a:rPr lang="zh-CN" altLang="en-US" sz="20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曲线</a:t>
            </a:r>
            <a:endParaRPr lang="en-US" altLang="zh-CN" sz="2000" kern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24952" y="2732172"/>
            <a:ext cx="85207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0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分析实验结果并绘制训练集和测试集的</a:t>
            </a:r>
            <a:r>
              <a:rPr lang="en-US" altLang="zh-CN" sz="20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loss</a:t>
            </a:r>
            <a:r>
              <a:rPr lang="zh-CN" altLang="en-US" sz="20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曲线</a:t>
            </a:r>
            <a:endParaRPr lang="en-US" altLang="zh-CN" sz="2000" kern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50476" y="3244125"/>
            <a:ext cx="98251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zh-CN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在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多分类实验的</a:t>
            </a:r>
            <a:r>
              <a:rPr lang="zh-CN" altLang="zh-CN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基础上使用至少三种不同的激活函数</a:t>
            </a:r>
            <a:endParaRPr lang="en-US" altLang="zh-CN" sz="24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73381" y="3870290"/>
            <a:ext cx="83438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12800" lvl="2" indent="-342900" algn="just" eaLnBrk="0" fontAlgn="base" hangingPunct="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sz="20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对比使用不同激活函数的实验结果</a:t>
            </a:r>
            <a:endParaRPr lang="en-US" altLang="zh-CN" sz="2000" kern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/>
              <p:cNvSpPr txBox="1"/>
              <p:nvPr/>
            </p:nvSpPr>
            <p:spPr>
              <a:xfrm>
                <a:off x="450476" y="4382243"/>
                <a:ext cx="1115748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n"/>
                </a:pPr>
                <a:r>
                  <a:rPr lang="zh-CN" altLang="zh-CN" sz="2400" b="1" dirty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在</a:t>
                </a:r>
                <a:r>
                  <a:rPr lang="zh-CN" altLang="en-US" sz="2400" b="1" dirty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多分类任务实验中手动实现一种解决过拟合的方法（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kern="0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b="1" i="1" kern="0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𝑳</m:t>
                        </m:r>
                      </m:e>
                      <m:sub>
                        <m:r>
                          <a:rPr lang="en-US" altLang="zh-CN" sz="2400" b="1" i="1" kern="0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zh-CN" altLang="en-US" sz="2400" b="1" dirty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正则化或</a:t>
                </a:r>
                <a:r>
                  <a:rPr lang="en-US" altLang="zh-CN" sz="2400" b="1" dirty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dropout</a:t>
                </a:r>
                <a:r>
                  <a:rPr lang="zh-CN" altLang="en-US" sz="2400" b="1" dirty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）</a:t>
                </a:r>
                <a:endParaRPr lang="en-US" altLang="zh-CN" sz="2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476" y="4382243"/>
                <a:ext cx="11157480" cy="461665"/>
              </a:xfrm>
              <a:prstGeom prst="rect">
                <a:avLst/>
              </a:prstGeom>
              <a:blipFill rotWithShape="1">
                <a:blip r:embed="rId2"/>
                <a:stretch>
                  <a:fillRect l="-2" t="-23" r="1" b="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1482"/>
    </mc:Choice>
    <mc:Fallback>
      <p:transition spd="slow" advTm="81482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777846" y="118538"/>
            <a:ext cx="11157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激活函数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84086" y="4959051"/>
            <a:ext cx="2826414" cy="1188379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851206" y="1040540"/>
            <a:ext cx="5151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手动实现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sigmoid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激活函数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851206" y="4523065"/>
            <a:ext cx="57559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调用</a:t>
            </a:r>
            <a:r>
              <a:rPr lang="en-US" altLang="zh-CN" sz="20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pytorch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实现的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sigmoid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激活函数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2"/>
          <a:srcRect l="16819"/>
          <a:stretch>
            <a:fillRect/>
          </a:stretch>
        </p:blipFill>
        <p:spPr>
          <a:xfrm>
            <a:off x="6096000" y="5095162"/>
            <a:ext cx="4646855" cy="1209849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3"/>
          <a:srcRect l="16901"/>
          <a:stretch>
            <a:fillRect/>
          </a:stretch>
        </p:blipFill>
        <p:spPr>
          <a:xfrm>
            <a:off x="6035192" y="1574236"/>
            <a:ext cx="4783147" cy="2709607"/>
          </a:xfrm>
          <a:prstGeom prst="rect">
            <a:avLst/>
          </a:prstGeom>
        </p:spPr>
      </p:pic>
      <p:grpSp>
        <p:nvGrpSpPr>
          <p:cNvPr id="17" name="组合 16"/>
          <p:cNvGrpSpPr/>
          <p:nvPr/>
        </p:nvGrpSpPr>
        <p:grpSpPr>
          <a:xfrm>
            <a:off x="348727" y="2108092"/>
            <a:ext cx="4610101" cy="2850959"/>
            <a:chOff x="563880" y="1424813"/>
            <a:chExt cx="4610101" cy="2850959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76907" y="1502206"/>
              <a:ext cx="4297074" cy="2773566"/>
            </a:xfrm>
            <a:prstGeom prst="rect">
              <a:avLst/>
            </a:prstGeom>
          </p:spPr>
        </p:pic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63880" y="1424813"/>
              <a:ext cx="2118360" cy="600202"/>
            </a:xfrm>
            <a:prstGeom prst="rect">
              <a:avLst/>
            </a:prstGeom>
          </p:spPr>
        </p:pic>
      </p:grpSp>
      <p:sp>
        <p:nvSpPr>
          <p:cNvPr id="18" name="文本框 17"/>
          <p:cNvSpPr txBox="1"/>
          <p:nvPr/>
        </p:nvSpPr>
        <p:spPr>
          <a:xfrm>
            <a:off x="680131" y="1036963"/>
            <a:ext cx="43808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CN" sz="2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sigmoid</a:t>
            </a:r>
            <a:r>
              <a:rPr lang="zh-CN" altLang="en-US" sz="2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激活函数</a:t>
            </a:r>
            <a:endParaRPr lang="zh-CN" altLang="en-US" sz="24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9468"/>
    </mc:Choice>
    <mc:Fallback>
      <p:transition spd="slow" advTm="39468"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777846" y="118538"/>
            <a:ext cx="11157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专业课实验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要求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50475" y="5176399"/>
            <a:ext cx="9585260" cy="50477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812800" lvl="2" indent="-342900" algn="just" eaLnBrk="0" fontAlgn="base" hangingPunct="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sz="2000" kern="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使用不同的隐藏层层数和隐藏单元个数，进行对比实验并分析实验结果</a:t>
            </a:r>
            <a:endParaRPr lang="en-US" altLang="zh-CN" sz="2000" kern="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35839" y="1130724"/>
            <a:ext cx="85207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手</a:t>
            </a:r>
            <a:r>
              <a:rPr lang="zh-CN" altLang="zh-CN" sz="2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动实现前馈神经网络解决上述回归、二分类、多分类任务</a:t>
            </a:r>
            <a:endParaRPr lang="en-US" altLang="zh-CN" sz="2400" b="1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35838" y="2361214"/>
            <a:ext cx="98251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利用</a:t>
            </a:r>
            <a:r>
              <a:rPr lang="en-US" altLang="zh-CN" sz="2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torch.nn</a:t>
            </a:r>
            <a:r>
              <a:rPr lang="zh-CN" altLang="zh-CN" sz="2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实现前馈神经网络解决上述回归、二分类、多分类任务</a:t>
            </a:r>
            <a:endParaRPr lang="en-US" altLang="zh-CN" sz="2400" b="1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05633" y="1752247"/>
            <a:ext cx="85207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000" kern="0">
                <a:latin typeface="微软雅黑" panose="020B0503020204020204" pitchFamily="34" charset="-122"/>
                <a:ea typeface="微软雅黑" panose="020B0503020204020204" pitchFamily="34" charset="-122"/>
              </a:rPr>
              <a:t>分析实验结果并绘制训练集和测试集的</a:t>
            </a:r>
            <a:r>
              <a:rPr lang="en-US" altLang="zh-CN" sz="2000" kern="0">
                <a:latin typeface="微软雅黑" panose="020B0503020204020204" pitchFamily="34" charset="-122"/>
                <a:ea typeface="微软雅黑" panose="020B0503020204020204" pitchFamily="34" charset="-122"/>
              </a:rPr>
              <a:t>loss</a:t>
            </a:r>
            <a:r>
              <a:rPr lang="zh-CN" altLang="en-US" sz="2000" kern="0">
                <a:latin typeface="微软雅黑" panose="020B0503020204020204" pitchFamily="34" charset="-122"/>
                <a:ea typeface="微软雅黑" panose="020B0503020204020204" pitchFamily="34" charset="-122"/>
              </a:rPr>
              <a:t>曲线</a:t>
            </a:r>
            <a:endParaRPr lang="en-US" altLang="zh-CN" sz="2000" ker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05633" y="2910429"/>
            <a:ext cx="85207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000" kern="0">
                <a:latin typeface="微软雅黑" panose="020B0503020204020204" pitchFamily="34" charset="-122"/>
                <a:ea typeface="微软雅黑" panose="020B0503020204020204" pitchFamily="34" charset="-122"/>
              </a:rPr>
              <a:t>分析实验结果并绘制训练集和测试集的</a:t>
            </a:r>
            <a:r>
              <a:rPr lang="en-US" altLang="zh-CN" sz="2000" kern="0">
                <a:latin typeface="微软雅黑" panose="020B0503020204020204" pitchFamily="34" charset="-122"/>
                <a:ea typeface="微软雅黑" panose="020B0503020204020204" pitchFamily="34" charset="-122"/>
              </a:rPr>
              <a:t>loss</a:t>
            </a:r>
            <a:r>
              <a:rPr lang="zh-CN" altLang="en-US" sz="2000" kern="0">
                <a:latin typeface="微软雅黑" panose="020B0503020204020204" pitchFamily="34" charset="-122"/>
                <a:ea typeface="微软雅黑" panose="020B0503020204020204" pitchFamily="34" charset="-122"/>
              </a:rPr>
              <a:t>曲线</a:t>
            </a:r>
            <a:endParaRPr lang="en-US" altLang="zh-CN" sz="2000" ker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35838" y="3462525"/>
            <a:ext cx="98251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zh-CN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在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多分类实验的</a:t>
            </a:r>
            <a:r>
              <a:rPr lang="zh-CN" altLang="zh-CN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基础上使用至少三种不同的激活函数</a:t>
            </a:r>
            <a:endParaRPr lang="en-US" altLang="zh-CN" sz="24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50475" y="4050983"/>
            <a:ext cx="83438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12800" lvl="2" indent="-342900" algn="just" eaLnBrk="0" fontAlgn="base" hangingPunct="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sz="2000" kern="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对比使用不同激活函数的实验结果</a:t>
            </a:r>
            <a:endParaRPr lang="en-US" altLang="zh-CN" sz="2000" kern="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17260" y="4587941"/>
            <a:ext cx="11157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对多分类任务中的模型</a:t>
            </a:r>
            <a:r>
              <a:rPr lang="zh-CN" altLang="zh-CN" sz="2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评估隐藏层层数和隐藏单元个数对实验结果的影响</a:t>
            </a:r>
            <a:endParaRPr lang="zh-CN" altLang="en-US" sz="2400" b="1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9910"/>
    </mc:Choice>
    <mc:Fallback>
      <p:transition spd="slow" advTm="19910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777846" y="118538"/>
            <a:ext cx="11157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专业课实验要求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续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77846" y="1139056"/>
            <a:ext cx="9683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在多分类任务实验中</a:t>
            </a:r>
            <a:r>
              <a:rPr lang="zh-CN" altLang="zh-CN" sz="2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分别手动实现和用</a:t>
            </a:r>
            <a:r>
              <a:rPr lang="en-US" altLang="zh-CN" sz="2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torch.nn</a:t>
            </a:r>
            <a:r>
              <a:rPr lang="zh-CN" altLang="zh-CN" sz="2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实现</a:t>
            </a:r>
            <a:r>
              <a:rPr lang="en-US" altLang="zh-CN" sz="2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dropout</a:t>
            </a:r>
            <a:endParaRPr lang="en-US" altLang="zh-CN" sz="2400" b="1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777846" y="2491464"/>
                <a:ext cx="982511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n"/>
                </a:pPr>
                <a:r>
                  <a:rPr lang="zh-CN" altLang="en-US" sz="2400" b="1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在</a:t>
                </a:r>
                <a:r>
                  <a:rPr lang="zh-CN" altLang="en-US" sz="2400" b="1" dirty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多分类任务实验中</a:t>
                </a:r>
                <a:r>
                  <a:rPr lang="zh-CN" altLang="zh-CN" sz="2400" b="1" dirty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分别手动实现和用</a:t>
                </a:r>
                <a:r>
                  <a:rPr lang="en-US" altLang="zh-CN" sz="2400" b="1" dirty="0" err="1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torch.nn</a:t>
                </a:r>
                <a:r>
                  <a:rPr lang="zh-CN" altLang="zh-CN" sz="2400" b="1" dirty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实现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kern="0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b="1" i="1" kern="0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𝑳</m:t>
                        </m:r>
                      </m:e>
                      <m:sub>
                        <m:r>
                          <a:rPr lang="en-US" altLang="zh-CN" sz="2400" b="1" i="1" kern="0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zh-CN" altLang="zh-CN" sz="2400" b="1" dirty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正</a:t>
                </a:r>
                <a:r>
                  <a:rPr lang="zh-CN" altLang="zh-CN" sz="2400" b="1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则化</a:t>
                </a:r>
                <a:endPara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846" y="2491464"/>
                <a:ext cx="9825119" cy="461665"/>
              </a:xfrm>
              <a:prstGeom prst="rect">
                <a:avLst/>
              </a:prstGeom>
              <a:blipFill rotWithShape="1">
                <a:blip r:embed="rId1"/>
                <a:stretch>
                  <a:fillRect l="-6" t="-78" r="4" b="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/>
          <p:cNvSpPr txBox="1"/>
          <p:nvPr/>
        </p:nvSpPr>
        <p:spPr>
          <a:xfrm>
            <a:off x="700015" y="1708444"/>
            <a:ext cx="85207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12800" lvl="2" indent="-342900" algn="just" eaLnBrk="0" fontAlgn="base" hangingPunct="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sz="2000" kern="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探究不同丢弃率对实验结果的影响（可用</a:t>
            </a:r>
            <a:r>
              <a:rPr lang="en-US" altLang="zh-CN" sz="2000" kern="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loss</a:t>
            </a:r>
            <a:r>
              <a:rPr lang="zh-CN" altLang="en-US" sz="2000" kern="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曲线进行展示）</a:t>
            </a:r>
            <a:endParaRPr lang="en-US" altLang="zh-CN" sz="2000" kern="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00015" y="3079984"/>
            <a:ext cx="85207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12800" lvl="2" indent="-342900" algn="just" eaLnBrk="0" fontAlgn="base" hangingPunct="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sz="2000" ker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探究惩罚项的权重对实验结果的影响（可用</a:t>
            </a:r>
            <a:r>
              <a:rPr lang="en-US" altLang="zh-CN" sz="2000" ker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loss</a:t>
            </a:r>
            <a:r>
              <a:rPr lang="zh-CN" altLang="en-US" sz="2000" ker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曲线进行展示）</a:t>
            </a:r>
            <a:endParaRPr lang="en-US" altLang="zh-CN" sz="2000" kern="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77846" y="3912092"/>
            <a:ext cx="101680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对回归、二分类、多分类任务</a:t>
            </a:r>
            <a:r>
              <a:rPr lang="zh-CN" altLang="zh-CN" sz="2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分别</a:t>
            </a:r>
            <a:r>
              <a:rPr lang="zh-CN" altLang="en-US" sz="2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选择上述实验中效果最好的模型，采用</a:t>
            </a:r>
            <a:r>
              <a:rPr lang="en-US" altLang="zh-CN" sz="2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10</a:t>
            </a:r>
            <a:r>
              <a:rPr lang="zh-CN" altLang="en-US" sz="2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折交叉验证评估实验结果</a:t>
            </a:r>
            <a:endParaRPr lang="zh-CN" altLang="en-US" sz="2400" b="1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00015" y="4978778"/>
            <a:ext cx="83438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12800" lvl="2" indent="-342900" algn="just" eaLnBrk="0" fontAlgn="base" hangingPunct="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sz="2000" ker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要求除了最终结果外还需以表格的形式展示每折的实验结果</a:t>
            </a:r>
            <a:endParaRPr lang="en-US" altLang="zh-CN" sz="2400" kern="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4972"/>
    </mc:Choice>
    <mc:Fallback>
      <p:transition spd="slow" advTm="34972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10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192" y="152400"/>
            <a:ext cx="1069155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矩形 26"/>
          <p:cNvSpPr/>
          <p:nvPr/>
        </p:nvSpPr>
        <p:spPr>
          <a:xfrm>
            <a:off x="2188580" y="349830"/>
            <a:ext cx="8077200" cy="52322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buNone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北京交通大学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深度学习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课程组成员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671334" y="1328540"/>
            <a:ext cx="11103982" cy="2399665"/>
            <a:chOff x="544010" y="1582924"/>
            <a:chExt cx="11103982" cy="2399665"/>
          </a:xfrm>
        </p:grpSpPr>
        <p:sp>
          <p:nvSpPr>
            <p:cNvPr id="28" name="矩形 27"/>
            <p:cNvSpPr/>
            <p:nvPr/>
          </p:nvSpPr>
          <p:spPr>
            <a:xfrm>
              <a:off x="544010" y="1582924"/>
              <a:ext cx="5393803" cy="23580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2" eaLnBrk="0" hangingPunct="0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030A0"/>
                </a:buClr>
                <a:buSzTx/>
                <a:buNone/>
              </a:pPr>
              <a:r>
                <a:rPr lang="zh-CN" altLang="en-US" sz="2400" b="1" kern="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景丽萍</a:t>
              </a:r>
              <a:r>
                <a:rPr lang="zh-CN" altLang="en-US" sz="2400" kern="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：</a:t>
              </a:r>
              <a:r>
                <a:rPr lang="en-US" altLang="zh-CN" sz="2400" kern="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hlinkClick r:id="rId2"/>
                </a:rPr>
                <a:t>http://faculty.bjtu.edu.cn/8249/</a:t>
              </a:r>
              <a:endParaRPr lang="en-US" altLang="zh-CN" sz="2400" kern="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  <a:p>
              <a:pPr marL="0" lvl="2" eaLnBrk="0" hangingPunct="0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030A0"/>
                </a:buClr>
                <a:buSzTx/>
                <a:buNone/>
              </a:pPr>
              <a:r>
                <a:rPr lang="zh-CN" altLang="en-US" sz="2400" b="1" kern="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桑基韬</a:t>
              </a:r>
              <a:r>
                <a:rPr lang="zh-CN" altLang="en-US" sz="2400" kern="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：</a:t>
              </a:r>
              <a:r>
                <a:rPr lang="en-US" altLang="zh-CN" sz="2400" kern="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hlinkClick r:id="rId3"/>
                </a:rPr>
                <a:t>http://faculty.bjtu.edu.cn/9129/</a:t>
              </a:r>
              <a:endParaRPr lang="en-US" altLang="zh-CN" sz="2400" kern="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  <a:p>
              <a:pPr marL="0" lvl="2" eaLnBrk="0" hangingPunct="0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030A0"/>
                </a:buClr>
                <a:buSzTx/>
                <a:buNone/>
              </a:pPr>
              <a:r>
                <a:rPr lang="zh-CN" altLang="en-US" sz="2400" b="1" kern="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张淳杰</a:t>
              </a:r>
              <a:r>
                <a:rPr lang="zh-CN" altLang="en-US" sz="2400" kern="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：</a:t>
              </a:r>
              <a:r>
                <a:rPr lang="en-US" altLang="zh-CN" sz="2400" kern="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hlinkClick r:id="rId4"/>
                </a:rPr>
                <a:t>http://faculty.bjtu.edu.cn/9371/</a:t>
              </a:r>
              <a:endParaRPr lang="en-US" altLang="zh-CN" sz="2400" kern="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  <a:p>
              <a:pPr marL="0" lvl="2" eaLnBrk="0" hangingPunct="0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030A0"/>
                </a:buClr>
                <a:buSzTx/>
                <a:buNone/>
              </a:pPr>
              <a:r>
                <a:rPr lang="zh-CN" altLang="en-US" sz="2400" b="1" kern="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万怀宇</a:t>
              </a:r>
              <a:r>
                <a:rPr lang="zh-CN" altLang="en-US" sz="2400" kern="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：</a:t>
              </a:r>
              <a:r>
                <a:rPr lang="en-US" altLang="zh-CN" sz="2400" kern="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hlinkClick r:id="rId5"/>
                </a:rPr>
                <a:t>http://faculty.bjtu.edu.cn/8793/</a:t>
              </a:r>
              <a:endParaRPr lang="en-US" altLang="zh-CN" sz="2400" kern="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  <a:p>
              <a:pPr marL="0" lvl="2" eaLnBrk="0" hangingPunct="0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030A0"/>
                </a:buClr>
                <a:buSzTx/>
                <a:buNone/>
              </a:pPr>
              <a:r>
                <a:rPr lang="zh-CN" altLang="en-US" sz="2400" b="1" kern="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滕    竹</a:t>
              </a:r>
              <a:r>
                <a:rPr lang="zh-CN" altLang="en-US" sz="2400" kern="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：</a:t>
              </a:r>
              <a:r>
                <a:rPr lang="en-US" altLang="zh-CN" sz="2400" kern="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hlinkClick r:id="rId6"/>
                </a:rPr>
                <a:t>http://faculty.bjtu.edu.cn/8902/</a:t>
              </a:r>
              <a:endParaRPr lang="en-US" altLang="zh-CN" sz="2400" kern="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6254189" y="1582924"/>
              <a:ext cx="5393803" cy="2399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2" eaLnBrk="0" hangingPunct="0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030A0"/>
                </a:buClr>
                <a:buSzTx/>
                <a:buNone/>
              </a:pPr>
              <a:r>
                <a:rPr lang="zh-CN" altLang="en-US" sz="2400" b="1" kern="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原继东</a:t>
              </a:r>
              <a:r>
                <a:rPr lang="zh-CN" altLang="en-US" sz="2400" kern="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：</a:t>
              </a:r>
              <a:r>
                <a:rPr lang="en-US" altLang="zh-CN" sz="2400" kern="0" dirty="0">
                  <a:solidFill>
                    <a:srgbClr val="333333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hlinkClick r:id="rId7"/>
                </a:rPr>
                <a:t>http://faculty.bjtu.edu.cn/9076/</a:t>
              </a:r>
              <a:endParaRPr lang="en-US" altLang="zh-CN" sz="2400" kern="0" dirty="0">
                <a:solidFill>
                  <a:srgbClr val="333333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  <a:p>
              <a:pPr marL="0" lvl="2" eaLnBrk="0" hangingPunct="0">
                <a:lnSpc>
                  <a:spcPct val="125000"/>
                </a:lnSpc>
                <a:buClr>
                  <a:srgbClr val="7030A0"/>
                </a:buClr>
              </a:pPr>
              <a:r>
                <a:rPr lang="zh-CN" altLang="en-US" sz="2400" b="1" kern="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丛润民：</a:t>
              </a:r>
              <a:r>
                <a:rPr lang="en-US" altLang="zh-CN" sz="2400" kern="0" dirty="0">
                  <a:solidFill>
                    <a:srgbClr val="333333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hlinkClick r:id="rId8"/>
                </a:rPr>
                <a:t>http://faculty.bjtu.edu.cn/9374/</a:t>
              </a:r>
              <a:endParaRPr lang="en-US" altLang="zh-CN" sz="2400" kern="0" dirty="0">
                <a:solidFill>
                  <a:srgbClr val="333333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  <a:p>
              <a:pPr marL="0" lvl="2" eaLnBrk="0" hangingPunct="0">
                <a:lnSpc>
                  <a:spcPct val="125000"/>
                </a:lnSpc>
                <a:buClr>
                  <a:srgbClr val="7030A0"/>
                </a:buClr>
              </a:pPr>
              <a:r>
                <a:rPr lang="zh-CN" altLang="en-US" sz="2400" b="1" kern="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夏佳楠：</a:t>
              </a:r>
              <a:r>
                <a:rPr lang="en-US" altLang="zh-CN" sz="2400" kern="0" dirty="0">
                  <a:solidFill>
                    <a:srgbClr val="333333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hlinkClick r:id="rId9"/>
                </a:rPr>
                <a:t>http://faculty.bjtu.edu.cn/9430/</a:t>
              </a:r>
              <a:endParaRPr lang="en-US" altLang="zh-CN" sz="2400" kern="0" dirty="0">
                <a:solidFill>
                  <a:srgbClr val="333333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  <a:p>
              <a:pPr marL="0" lvl="2" eaLnBrk="0" hangingPunct="0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030A0"/>
                </a:buClr>
                <a:buSzTx/>
                <a:buNone/>
              </a:pPr>
              <a:r>
                <a:rPr lang="zh-CN" altLang="en-US" sz="2400" b="1" kern="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许万茹</a:t>
              </a:r>
              <a:r>
                <a:rPr lang="en-US" altLang="zh-CN" sz="2400" b="1" kern="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:  </a:t>
              </a:r>
              <a:r>
                <a:rPr lang="en-US" altLang="zh-CN" sz="2400" kern="0" dirty="0">
                  <a:solidFill>
                    <a:srgbClr val="333333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+mn-ea"/>
                  <a:hlinkClick r:id="rId9"/>
                </a:rPr>
                <a:t>http://faculty.bjtu.edu.cn/9522/</a:t>
              </a:r>
              <a:endParaRPr lang="en-US" altLang="zh-CN" sz="2400" kern="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  <a:p>
              <a:pPr marL="0" lvl="2" eaLnBrk="0" hangingPunct="0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030A0"/>
                </a:buClr>
                <a:buSzTx/>
                <a:buNone/>
              </a:pPr>
              <a:r>
                <a:rPr lang="zh-CN" altLang="en-US" sz="2400" b="1" kern="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杨    扩</a:t>
              </a:r>
              <a:endParaRPr lang="zh-CN" altLang="en-US" sz="2000" dirty="0"/>
            </a:p>
          </p:txBody>
        </p:sp>
      </p:grpSp>
      <p:pic>
        <p:nvPicPr>
          <p:cNvPr id="5122" name="Picture 2" descr="https://timgsa.baidu.com/timg?image&amp;quality=80&amp;size=b9999_10000&amp;sec=1589392467066&amp;di=858448bcac33b053afe05c80d7f9cab3&amp;imgtype=0&amp;src=http%3A%2F%2F5b0988e595225.cdn.sohucs.com%2Fimages%2F20180612%2F550cbc8547804dfb9c7d80fb69cee600.jpeg"/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272" b="4546"/>
          <a:stretch>
            <a:fillRect/>
          </a:stretch>
        </p:blipFill>
        <p:spPr bwMode="auto">
          <a:xfrm>
            <a:off x="0" y="3875809"/>
            <a:ext cx="12192000" cy="298219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114"/>
    </mc:Choice>
    <mc:Fallback>
      <p:transition spd="slow" advTm="7114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777846" y="118538"/>
            <a:ext cx="11157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激活函数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851206" y="1040540"/>
            <a:ext cx="5151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342900" indent="-342900">
              <a:buFont typeface="Wingdings" panose="05000000000000000000" pitchFamily="2" charset="2"/>
              <a:buChar char="n"/>
              <a:defRPr sz="2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buFont typeface="Wingdings" panose="05000000000000000000" pitchFamily="2" charset="2"/>
              <a:buChar char="Ø"/>
            </a:pPr>
            <a:r>
              <a:rPr lang="zh-CN" altLang="en-US" sz="2000" dirty="0"/>
              <a:t>手动实现</a:t>
            </a:r>
            <a:r>
              <a:rPr lang="en-US" altLang="zh-CN" sz="2000" dirty="0" err="1">
                <a:solidFill>
                  <a:srgbClr val="FF0000"/>
                </a:solidFill>
              </a:rPr>
              <a:t>tanh</a:t>
            </a:r>
            <a:r>
              <a:rPr lang="zh-CN" altLang="en-US" sz="2000" dirty="0"/>
              <a:t>激活函数</a:t>
            </a:r>
            <a:endParaRPr lang="zh-CN" altLang="en-US" sz="2000" dirty="0"/>
          </a:p>
        </p:txBody>
      </p:sp>
      <p:sp>
        <p:nvSpPr>
          <p:cNvPr id="11" name="文本框 10"/>
          <p:cNvSpPr txBox="1"/>
          <p:nvPr/>
        </p:nvSpPr>
        <p:spPr>
          <a:xfrm>
            <a:off x="5851206" y="4461510"/>
            <a:ext cx="57559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342900" indent="-342900">
              <a:buFont typeface="Wingdings" panose="05000000000000000000" pitchFamily="2" charset="2"/>
              <a:buChar char="n"/>
              <a:defRPr sz="2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buFont typeface="Wingdings" panose="05000000000000000000" pitchFamily="2" charset="2"/>
              <a:buChar char="Ø"/>
            </a:pPr>
            <a:r>
              <a:rPr lang="zh-CN" altLang="en-US" sz="2000" dirty="0"/>
              <a:t>调用</a:t>
            </a:r>
            <a:r>
              <a:rPr lang="en-US" altLang="zh-CN" sz="2000" dirty="0" err="1">
                <a:solidFill>
                  <a:srgbClr val="FF0000"/>
                </a:solidFill>
              </a:rPr>
              <a:t>pytorch</a:t>
            </a:r>
            <a:r>
              <a:rPr lang="zh-CN" altLang="en-US" sz="2000" dirty="0"/>
              <a:t>实现的</a:t>
            </a:r>
            <a:r>
              <a:rPr lang="en-US" altLang="zh-CN" sz="2000" dirty="0" err="1">
                <a:solidFill>
                  <a:srgbClr val="FF0000"/>
                </a:solidFill>
              </a:rPr>
              <a:t>tanh</a:t>
            </a:r>
            <a:r>
              <a:rPr lang="zh-CN" altLang="en-US" sz="2000" dirty="0"/>
              <a:t>激活函数</a:t>
            </a:r>
            <a:endParaRPr lang="zh-CN" altLang="en-US" sz="2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7846" y="5164784"/>
            <a:ext cx="3600450" cy="101381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2"/>
          <a:srcRect l="14263"/>
          <a:stretch>
            <a:fillRect/>
          </a:stretch>
        </p:blipFill>
        <p:spPr>
          <a:xfrm>
            <a:off x="5815853" y="1724803"/>
            <a:ext cx="5471608" cy="2507947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/>
          <a:srcRect l="17147"/>
          <a:stretch>
            <a:fillRect/>
          </a:stretch>
        </p:blipFill>
        <p:spPr>
          <a:xfrm>
            <a:off x="5909981" y="5080089"/>
            <a:ext cx="4658061" cy="1183200"/>
          </a:xfrm>
          <a:prstGeom prst="rect">
            <a:avLst/>
          </a:prstGeom>
        </p:spPr>
      </p:pic>
      <p:grpSp>
        <p:nvGrpSpPr>
          <p:cNvPr id="13" name="组合 12"/>
          <p:cNvGrpSpPr/>
          <p:nvPr/>
        </p:nvGrpSpPr>
        <p:grpSpPr>
          <a:xfrm>
            <a:off x="527283" y="2184394"/>
            <a:ext cx="4763396" cy="2798509"/>
            <a:chOff x="144780" y="1384310"/>
            <a:chExt cx="5373703" cy="3308032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5275" y="1384310"/>
              <a:ext cx="5223208" cy="3308032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44780" y="1391283"/>
              <a:ext cx="2376007" cy="673202"/>
            </a:xfrm>
            <a:prstGeom prst="rect">
              <a:avLst/>
            </a:prstGeom>
          </p:spPr>
        </p:pic>
      </p:grpSp>
      <p:sp>
        <p:nvSpPr>
          <p:cNvPr id="14" name="文本框 13"/>
          <p:cNvSpPr txBox="1"/>
          <p:nvPr/>
        </p:nvSpPr>
        <p:spPr>
          <a:xfrm>
            <a:off x="680131" y="1036963"/>
            <a:ext cx="43808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CN" sz="2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tanh</a:t>
            </a:r>
            <a:r>
              <a:rPr lang="zh-CN" altLang="en-US" sz="2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激活函数</a:t>
            </a:r>
            <a:endParaRPr lang="zh-CN" altLang="en-US" sz="24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448"/>
    </mc:Choice>
    <mc:Fallback>
      <p:transition spd="slow" advTm="5448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777846" y="118538"/>
            <a:ext cx="11157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激活函数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851206" y="1040540"/>
            <a:ext cx="5151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342900" indent="-342900">
              <a:buFont typeface="Wingdings" panose="05000000000000000000" pitchFamily="2" charset="2"/>
              <a:buChar char="n"/>
              <a:defRPr sz="2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buFont typeface="Wingdings" panose="05000000000000000000" pitchFamily="2" charset="2"/>
              <a:buChar char="Ø"/>
            </a:pPr>
            <a:r>
              <a:rPr lang="zh-CN" altLang="en-US" sz="2000" dirty="0"/>
              <a:t>手动实现</a:t>
            </a:r>
            <a:r>
              <a:rPr lang="en-US" altLang="zh-CN" sz="2000" dirty="0" err="1">
                <a:solidFill>
                  <a:srgbClr val="FF0000"/>
                </a:solidFill>
              </a:rPr>
              <a:t>ReLU</a:t>
            </a:r>
            <a:r>
              <a:rPr lang="zh-CN" altLang="en-US" sz="2000" dirty="0"/>
              <a:t>激活函数</a:t>
            </a:r>
            <a:endParaRPr lang="zh-CN" altLang="en-US" sz="2000" dirty="0"/>
          </a:p>
        </p:txBody>
      </p:sp>
      <p:sp>
        <p:nvSpPr>
          <p:cNvPr id="11" name="文本框 10"/>
          <p:cNvSpPr txBox="1"/>
          <p:nvPr/>
        </p:nvSpPr>
        <p:spPr>
          <a:xfrm>
            <a:off x="5851206" y="4461510"/>
            <a:ext cx="57559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342900" indent="-342900">
              <a:buFont typeface="Wingdings" panose="05000000000000000000" pitchFamily="2" charset="2"/>
              <a:buChar char="n"/>
              <a:defRPr sz="2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buFont typeface="Wingdings" panose="05000000000000000000" pitchFamily="2" charset="2"/>
              <a:buChar char="Ø"/>
            </a:pPr>
            <a:r>
              <a:rPr lang="zh-CN" altLang="en-US" sz="2000" dirty="0"/>
              <a:t>调用</a:t>
            </a:r>
            <a:r>
              <a:rPr lang="en-US" altLang="zh-CN" sz="2000" dirty="0" err="1">
                <a:solidFill>
                  <a:srgbClr val="FF0000"/>
                </a:solidFill>
              </a:rPr>
              <a:t>pytorch</a:t>
            </a:r>
            <a:r>
              <a:rPr lang="zh-CN" altLang="en-US" sz="2000" dirty="0"/>
              <a:t>实现的</a:t>
            </a:r>
            <a:r>
              <a:rPr lang="en-US" altLang="zh-CN" sz="2000" dirty="0" err="1">
                <a:solidFill>
                  <a:srgbClr val="FF0000"/>
                </a:solidFill>
              </a:rPr>
              <a:t>ReLU</a:t>
            </a:r>
            <a:r>
              <a:rPr lang="zh-CN" altLang="en-US" sz="2000" dirty="0"/>
              <a:t>激活函数</a:t>
            </a:r>
            <a:endParaRPr lang="zh-CN" altLang="en-US" sz="2000" dirty="0"/>
          </a:p>
        </p:txBody>
      </p:sp>
      <p:grpSp>
        <p:nvGrpSpPr>
          <p:cNvPr id="15" name="组合 14"/>
          <p:cNvGrpSpPr/>
          <p:nvPr/>
        </p:nvGrpSpPr>
        <p:grpSpPr>
          <a:xfrm>
            <a:off x="584837" y="2030030"/>
            <a:ext cx="4253388" cy="4072078"/>
            <a:chOff x="560054" y="1653512"/>
            <a:chExt cx="4253388" cy="4072078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932122" y="4496865"/>
              <a:ext cx="3209925" cy="1228725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0054" y="1653512"/>
              <a:ext cx="4253388" cy="2690396"/>
            </a:xfrm>
            <a:prstGeom prst="rect">
              <a:avLst/>
            </a:prstGeom>
          </p:spPr>
        </p:pic>
      </p:grpSp>
      <p:sp>
        <p:nvSpPr>
          <p:cNvPr id="10" name="文本框 9"/>
          <p:cNvSpPr txBox="1"/>
          <p:nvPr/>
        </p:nvSpPr>
        <p:spPr>
          <a:xfrm>
            <a:off x="680131" y="1036963"/>
            <a:ext cx="43808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CN" sz="2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ReLU</a:t>
            </a:r>
            <a:r>
              <a:rPr lang="zh-CN" altLang="en-US" sz="2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激活函数</a:t>
            </a:r>
            <a:endParaRPr lang="zh-CN" altLang="en-US" sz="24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2746" y="1498628"/>
            <a:ext cx="4666753" cy="287593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4"/>
          <a:srcRect t="5509"/>
          <a:stretch>
            <a:fillRect/>
          </a:stretch>
        </p:blipFill>
        <p:spPr>
          <a:xfrm>
            <a:off x="6250132" y="5153967"/>
            <a:ext cx="4538854" cy="122872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2256"/>
    </mc:Choice>
    <mc:Fallback>
      <p:transition spd="slow" advTm="62256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777846" y="118538"/>
            <a:ext cx="11157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激活函数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851206" y="1040540"/>
            <a:ext cx="5151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342900" indent="-342900">
              <a:buFont typeface="Wingdings" panose="05000000000000000000" pitchFamily="2" charset="2"/>
              <a:buChar char="n"/>
              <a:defRPr sz="2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buFont typeface="Wingdings" panose="05000000000000000000" pitchFamily="2" charset="2"/>
              <a:buChar char="Ø"/>
            </a:pPr>
            <a:r>
              <a:rPr lang="zh-CN" altLang="en-US" sz="2000" dirty="0"/>
              <a:t>手动实现</a:t>
            </a:r>
            <a:r>
              <a:rPr lang="en-US" altLang="zh-CN" sz="2000" dirty="0" err="1">
                <a:solidFill>
                  <a:srgbClr val="FF0000"/>
                </a:solidFill>
              </a:rPr>
              <a:t>leakyReLU</a:t>
            </a:r>
            <a:r>
              <a:rPr lang="zh-CN" altLang="en-US" sz="2000" dirty="0"/>
              <a:t>激活函数</a:t>
            </a:r>
            <a:endParaRPr lang="zh-CN" altLang="en-US" sz="2000" dirty="0"/>
          </a:p>
        </p:txBody>
      </p:sp>
      <p:sp>
        <p:nvSpPr>
          <p:cNvPr id="11" name="文本框 10"/>
          <p:cNvSpPr txBox="1"/>
          <p:nvPr/>
        </p:nvSpPr>
        <p:spPr>
          <a:xfrm>
            <a:off x="5851206" y="4461510"/>
            <a:ext cx="6173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342900" indent="-342900">
              <a:buFont typeface="Wingdings" panose="05000000000000000000" pitchFamily="2" charset="2"/>
              <a:buChar char="n"/>
              <a:defRPr sz="2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buFont typeface="Wingdings" panose="05000000000000000000" pitchFamily="2" charset="2"/>
              <a:buChar char="Ø"/>
            </a:pPr>
            <a:r>
              <a:rPr lang="zh-CN" altLang="en-US" sz="2000" dirty="0"/>
              <a:t>调用</a:t>
            </a:r>
            <a:r>
              <a:rPr lang="en-US" altLang="zh-CN" sz="2000" dirty="0" err="1">
                <a:solidFill>
                  <a:srgbClr val="FF0000"/>
                </a:solidFill>
              </a:rPr>
              <a:t>pytorch</a:t>
            </a:r>
            <a:r>
              <a:rPr lang="zh-CN" altLang="en-US" sz="2000" dirty="0"/>
              <a:t>实现的</a:t>
            </a:r>
            <a:r>
              <a:rPr lang="en-US" altLang="zh-CN" sz="2000" dirty="0" err="1">
                <a:solidFill>
                  <a:srgbClr val="FF0000"/>
                </a:solidFill>
              </a:rPr>
              <a:t>leakyReLU</a:t>
            </a:r>
            <a:r>
              <a:rPr lang="zh-CN" altLang="en-US" sz="2000" dirty="0"/>
              <a:t>激活函数</a:t>
            </a:r>
            <a:endParaRPr lang="zh-CN" altLang="en-US" sz="2000" dirty="0"/>
          </a:p>
        </p:txBody>
      </p:sp>
      <p:grpSp>
        <p:nvGrpSpPr>
          <p:cNvPr id="13" name="组合 12"/>
          <p:cNvGrpSpPr/>
          <p:nvPr/>
        </p:nvGrpSpPr>
        <p:grpSpPr>
          <a:xfrm>
            <a:off x="777846" y="1933207"/>
            <a:ext cx="4185978" cy="4124146"/>
            <a:chOff x="907386" y="1677531"/>
            <a:chExt cx="4185978" cy="4124146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907386" y="4763155"/>
              <a:ext cx="4006896" cy="1038522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46962" y="1677531"/>
              <a:ext cx="4146402" cy="2819289"/>
            </a:xfrm>
            <a:prstGeom prst="rect">
              <a:avLst/>
            </a:prstGeom>
          </p:spPr>
        </p:pic>
      </p:grpSp>
      <p:sp>
        <p:nvSpPr>
          <p:cNvPr id="12" name="文本框 11"/>
          <p:cNvSpPr txBox="1"/>
          <p:nvPr/>
        </p:nvSpPr>
        <p:spPr>
          <a:xfrm>
            <a:off x="680131" y="1036963"/>
            <a:ext cx="43808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CN" sz="2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leakyReLU</a:t>
            </a:r>
            <a:r>
              <a:rPr lang="zh-CN" altLang="en-US" sz="2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激活函数</a:t>
            </a:r>
            <a:endParaRPr lang="zh-CN" altLang="en-US" sz="24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440650"/>
            <a:ext cx="4854836" cy="2960453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7490" y="4986143"/>
            <a:ext cx="4854836" cy="106604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1300"/>
    </mc:Choice>
    <mc:Fallback>
      <p:transition spd="slow" advTm="413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777846" y="118538"/>
            <a:ext cx="11157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激活函数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851206" y="1040540"/>
            <a:ext cx="5151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342900" indent="-342900">
              <a:buFont typeface="Wingdings" panose="05000000000000000000" pitchFamily="2" charset="2"/>
              <a:buChar char="n"/>
              <a:defRPr sz="2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buFont typeface="Wingdings" panose="05000000000000000000" pitchFamily="2" charset="2"/>
              <a:buChar char="Ø"/>
            </a:pPr>
            <a:r>
              <a:rPr lang="zh-CN" altLang="en-US" sz="2000" dirty="0"/>
              <a:t>手动实现</a:t>
            </a:r>
            <a:r>
              <a:rPr lang="en-US" altLang="zh-CN" sz="2000" dirty="0" err="1">
                <a:solidFill>
                  <a:srgbClr val="FF0000"/>
                </a:solidFill>
              </a:rPr>
              <a:t>eLU</a:t>
            </a:r>
            <a:r>
              <a:rPr lang="zh-CN" altLang="en-US" sz="2000" dirty="0"/>
              <a:t>激活函数</a:t>
            </a:r>
            <a:endParaRPr lang="zh-CN" altLang="en-US" sz="2000" dirty="0"/>
          </a:p>
        </p:txBody>
      </p:sp>
      <p:sp>
        <p:nvSpPr>
          <p:cNvPr id="11" name="文本框 10"/>
          <p:cNvSpPr txBox="1"/>
          <p:nvPr/>
        </p:nvSpPr>
        <p:spPr>
          <a:xfrm>
            <a:off x="5851206" y="4461510"/>
            <a:ext cx="6173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342900" indent="-342900">
              <a:buFont typeface="Wingdings" panose="05000000000000000000" pitchFamily="2" charset="2"/>
              <a:buChar char="n"/>
              <a:defRPr sz="2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buFont typeface="Wingdings" panose="05000000000000000000" pitchFamily="2" charset="2"/>
              <a:buChar char="Ø"/>
            </a:pPr>
            <a:r>
              <a:rPr lang="zh-CN" altLang="en-US" sz="2000" dirty="0"/>
              <a:t>调用</a:t>
            </a:r>
            <a:r>
              <a:rPr lang="en-US" altLang="zh-CN" sz="2000" dirty="0" err="1">
                <a:solidFill>
                  <a:srgbClr val="FF0000"/>
                </a:solidFill>
              </a:rPr>
              <a:t>pytorch</a:t>
            </a:r>
            <a:r>
              <a:rPr lang="zh-CN" altLang="en-US" sz="2000" dirty="0"/>
              <a:t>实现的</a:t>
            </a:r>
            <a:r>
              <a:rPr lang="en-US" altLang="zh-CN" sz="2000" dirty="0" err="1">
                <a:solidFill>
                  <a:srgbClr val="FF0000"/>
                </a:solidFill>
              </a:rPr>
              <a:t>eLU</a:t>
            </a:r>
            <a:r>
              <a:rPr lang="zh-CN" altLang="en-US" sz="2000" dirty="0"/>
              <a:t>激活函数</a:t>
            </a:r>
            <a:endParaRPr lang="zh-CN" altLang="en-US" sz="2000" dirty="0"/>
          </a:p>
        </p:txBody>
      </p:sp>
      <p:grpSp>
        <p:nvGrpSpPr>
          <p:cNvPr id="14" name="组合 13"/>
          <p:cNvGrpSpPr/>
          <p:nvPr/>
        </p:nvGrpSpPr>
        <p:grpSpPr>
          <a:xfrm>
            <a:off x="545224" y="1904682"/>
            <a:ext cx="4697393" cy="4291042"/>
            <a:chOff x="498160" y="1407140"/>
            <a:chExt cx="4697393" cy="4291042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681037" y="4609177"/>
              <a:ext cx="3858864" cy="1089005"/>
            </a:xfrm>
            <a:prstGeom prst="rect">
              <a:avLst/>
            </a:prstGeom>
          </p:spPr>
        </p:pic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8160" y="1407140"/>
              <a:ext cx="4697393" cy="3285202"/>
            </a:xfrm>
            <a:prstGeom prst="rect">
              <a:avLst/>
            </a:prstGeom>
          </p:spPr>
        </p:pic>
      </p:grpSp>
      <p:sp>
        <p:nvSpPr>
          <p:cNvPr id="10" name="文本框 9"/>
          <p:cNvSpPr txBox="1"/>
          <p:nvPr/>
        </p:nvSpPr>
        <p:spPr>
          <a:xfrm>
            <a:off x="680131" y="1036963"/>
            <a:ext cx="43808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CN" sz="2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eLU</a:t>
            </a:r>
            <a:r>
              <a:rPr lang="zh-CN" altLang="en-US" sz="2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激活函数</a:t>
            </a:r>
            <a:endParaRPr lang="zh-CN" altLang="en-US" sz="24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/>
          <a:srcRect b="30219"/>
          <a:stretch>
            <a:fillRect/>
          </a:stretch>
        </p:blipFill>
        <p:spPr>
          <a:xfrm>
            <a:off x="6096000" y="1407839"/>
            <a:ext cx="4952431" cy="299653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918757"/>
            <a:ext cx="4794351" cy="121863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7742"/>
    </mc:Choice>
    <mc:Fallback>
      <p:transition spd="slow" advTm="17742"/>
    </mc:Fallback>
  </mc:AlternateContent>
</p:sld>
</file>

<file path=ppt/tags/tag1.xml><?xml version="1.0" encoding="utf-8"?>
<p:tagLst xmlns:p="http://schemas.openxmlformats.org/presentationml/2006/main">
  <p:tag name="KSO_WPP_MARK_KEY" val="ffcd6217-8f6d-4ba2-81b1-74ccddcfa6a7"/>
  <p:tag name="COMMONDATA" val="eyJoZGlkIjoiNzI0ZDMxOWEwMGI0ZDZiNGJmNWQ1OWM5ODViMTcyZTM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5916</Words>
  <Application>WPS 演示</Application>
  <PresentationFormat>宽屏</PresentationFormat>
  <Paragraphs>586</Paragraphs>
  <Slides>52</Slides>
  <Notes>52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13</vt:i4>
      </vt:variant>
      <vt:variant>
        <vt:lpstr>幻灯片标题</vt:lpstr>
      </vt:variant>
      <vt:variant>
        <vt:i4>52</vt:i4>
      </vt:variant>
    </vt:vector>
  </HeadingPairs>
  <TitlesOfParts>
    <vt:vector size="75" baseType="lpstr">
      <vt:lpstr>Arial</vt:lpstr>
      <vt:lpstr>宋体</vt:lpstr>
      <vt:lpstr>Wingdings</vt:lpstr>
      <vt:lpstr>微软雅黑</vt:lpstr>
      <vt:lpstr>楷体</vt:lpstr>
      <vt:lpstr>Cambria Math</vt:lpstr>
      <vt:lpstr>Times New Roman</vt:lpstr>
      <vt:lpstr>Arial Unicode MS</vt:lpstr>
      <vt:lpstr>等线</vt:lpstr>
      <vt:lpstr>Office 主题​​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</dc:creator>
  <cp:lastModifiedBy>许万茹</cp:lastModifiedBy>
  <cp:revision>887</cp:revision>
  <dcterms:created xsi:type="dcterms:W3CDTF">2020-05-12T07:42:00Z</dcterms:created>
  <dcterms:modified xsi:type="dcterms:W3CDTF">2022-11-20T07:33:28Z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2052-11.1.0.12763</vt:lpwstr>
  </property>
  <property fmtid="{D5CDD505-2E9C-101B-9397-08002B2CF9AE}" pid="3" name="ICV">
    <vt:lpwstr>925BC6D504B74FC7B35830A4A3DE955C</vt:lpwstr>
  </property>
</Properties>
</file>