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59"/>
  </p:handoutMasterIdLst>
  <p:sldIdLst>
    <p:sldId id="257" r:id="rId4"/>
    <p:sldId id="833" r:id="rId6"/>
    <p:sldId id="778" r:id="rId7"/>
    <p:sldId id="780" r:id="rId8"/>
    <p:sldId id="781" r:id="rId9"/>
    <p:sldId id="782" r:id="rId10"/>
    <p:sldId id="783" r:id="rId11"/>
    <p:sldId id="784" r:id="rId12"/>
    <p:sldId id="785" r:id="rId13"/>
    <p:sldId id="834" r:id="rId14"/>
    <p:sldId id="787" r:id="rId15"/>
    <p:sldId id="788" r:id="rId16"/>
    <p:sldId id="789" r:id="rId17"/>
    <p:sldId id="790" r:id="rId18"/>
    <p:sldId id="791" r:id="rId19"/>
    <p:sldId id="793" r:id="rId20"/>
    <p:sldId id="795" r:id="rId21"/>
    <p:sldId id="794" r:id="rId22"/>
    <p:sldId id="839" r:id="rId23"/>
    <p:sldId id="796" r:id="rId24"/>
    <p:sldId id="835" r:id="rId25"/>
    <p:sldId id="799" r:id="rId26"/>
    <p:sldId id="803" r:id="rId27"/>
    <p:sldId id="801" r:id="rId28"/>
    <p:sldId id="802" r:id="rId29"/>
    <p:sldId id="804" r:id="rId30"/>
    <p:sldId id="807" r:id="rId31"/>
    <p:sldId id="806" r:id="rId32"/>
    <p:sldId id="809" r:id="rId33"/>
    <p:sldId id="808" r:id="rId34"/>
    <p:sldId id="810" r:id="rId35"/>
    <p:sldId id="838" r:id="rId36"/>
    <p:sldId id="805" r:id="rId37"/>
    <p:sldId id="811" r:id="rId38"/>
    <p:sldId id="816" r:id="rId39"/>
    <p:sldId id="840" r:id="rId40"/>
    <p:sldId id="815" r:id="rId41"/>
    <p:sldId id="836" r:id="rId42"/>
    <p:sldId id="817" r:id="rId43"/>
    <p:sldId id="813" r:id="rId44"/>
    <p:sldId id="812" r:id="rId45"/>
    <p:sldId id="819" r:id="rId46"/>
    <p:sldId id="821" r:id="rId47"/>
    <p:sldId id="841" r:id="rId48"/>
    <p:sldId id="820" r:id="rId49"/>
    <p:sldId id="827" r:id="rId50"/>
    <p:sldId id="837" r:id="rId51"/>
    <p:sldId id="822" r:id="rId52"/>
    <p:sldId id="823" r:id="rId53"/>
    <p:sldId id="770" r:id="rId54"/>
    <p:sldId id="828" r:id="rId55"/>
    <p:sldId id="829" r:id="rId56"/>
    <p:sldId id="830" r:id="rId57"/>
    <p:sldId id="278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ED7D31"/>
    <a:srgbClr val="4472C4"/>
    <a:srgbClr val="E6E6E6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71967" autoAdjust="0"/>
  </p:normalViewPr>
  <p:slideViewPr>
    <p:cSldViewPr snapToGrid="0">
      <p:cViewPr varScale="1">
        <p:scale>
          <a:sx n="82" d="100"/>
          <a:sy n="82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其中</a:t>
            </a:r>
            <a:r>
              <a:rPr lang="en-US" altLang="zh-CN"/>
              <a:t>$x_t$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步的输入；</a:t>
            </a:r>
            <a:r>
              <a:rPr lang="en-US" altLang="zh-CN"/>
              <a:t>$h_t$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步的隐藏状态，需要我们初始化，并在每步间循环更新；</a:t>
            </a:r>
            <a:r>
              <a:rPr lang="en-US" altLang="zh-CN"/>
              <a:t>$W_h,W_y,b_h,b_y$</a:t>
            </a:r>
            <a:r>
              <a:rPr lang="zh-CN" altLang="en-US"/>
              <a:t>则是可学习参数；</a:t>
            </a:r>
            <a:r>
              <a:rPr lang="en-US" altLang="zh-CN"/>
              <a:t>$\sigma$</a:t>
            </a:r>
            <a:r>
              <a:rPr lang="zh-CN" altLang="en-US"/>
              <a:t>是激活函数，计算新的隐藏状态时一般使用</a:t>
            </a:r>
            <a:r>
              <a:rPr lang="en-US" altLang="zh-CN"/>
              <a:t>Tanh</a:t>
            </a:r>
            <a:r>
              <a:rPr lang="zh-CN" altLang="en-US"/>
              <a:t>，计算输出时需要考虑我们期望的输出的范围。例如，希望输出为非负，则使用</a:t>
            </a:r>
            <a:r>
              <a:rPr lang="en-US" altLang="zh-CN"/>
              <a:t>ReLU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我们选择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这一列进行预测。对于空缺的数据，我们采用线性插分的方式进行处理。每个传感器的完整序列可以看作是一条长序列。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为了保证模型能够正常训练，模型的输入需要进行归一化。我们已经在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dataset.dataset.KrakowDataset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的初始化过程中进行了归一化。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在测试模型时，需要将数据反归一化以得到正常的测试结果。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为了能够测试模型的预测性能，也需要选择一个或多个测试指标。指标的选择取决于具体任务。对于回归任务，一般使用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中提供了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可以通过再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上求根得到，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则需要自己实现。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" lvl="1" indent="0"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该状态由三个“门”来决定删除或增加信息。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输入门：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遗忘门：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输出门：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第一步要先决定细胞状态需要舍弃哪部分没用的信息，该操作通过</a:t>
            </a:r>
            <a:r>
              <a:rPr lang="zh-CN" altLang="en-US">
                <a:solidFill>
                  <a:srgbClr val="FF0000"/>
                </a:solidFill>
              </a:rPr>
              <a:t>遗忘门</a:t>
            </a:r>
            <a:r>
              <a:rPr lang="zh-CN" altLang="en-US"/>
              <a:t>来处理。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第二步：就是决定给细胞状态添加哪些信息，通过输入门来操作。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首先利用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ht-1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通过输入门决定更新哪些信息。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然后利用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ht-1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层得到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一个候选细胞状态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，里面的信息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可能会更新到细胞信息中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下面更新细胞状态。更新的规则：通过遗忘门选择忘记一些旧细胞中无用的信息，通过输入门选择添加一些候选的细胞信息的一部分，进而得到新细胞状态。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更新完细胞状态还达不到我们最终的目的，我们是想得到细胞所呈现出来的状态</a:t>
            </a:r>
            <a:r>
              <a:rPr lang="en-US" altLang="zh-CN"/>
              <a:t>h</a:t>
            </a:r>
            <a:r>
              <a:rPr lang="zh-CN" altLang="en-US"/>
              <a:t>，这步操作通过输出门来进行。</a:t>
            </a:r>
            <a:endParaRPr lang="en-US" altLang="zh-CN"/>
          </a:p>
          <a:p>
            <a:pPr lvl="1"/>
            <a:r>
              <a:rPr lang="zh-CN" altLang="en-US"/>
              <a:t>根据</a:t>
            </a:r>
            <a:r>
              <a:rPr lang="en-US" altLang="zh-CN"/>
              <a:t>ht-1</a:t>
            </a:r>
            <a:r>
              <a:rPr lang="zh-CN" altLang="en-US"/>
              <a:t>和</a:t>
            </a:r>
            <a:r>
              <a:rPr lang="en-US" altLang="zh-CN"/>
              <a:t>xt</a:t>
            </a:r>
            <a:r>
              <a:rPr lang="zh-CN" altLang="en-US"/>
              <a:t>来判断输出细胞的哪些特征，是通过</a:t>
            </a:r>
            <a:r>
              <a:rPr lang="en-US" altLang="zh-CN"/>
              <a:t>sigmoid</a:t>
            </a:r>
            <a:r>
              <a:rPr lang="zh-CN" altLang="en-US"/>
              <a:t>层来得到判断条件的。</a:t>
            </a:r>
            <a:endParaRPr lang="en-US" altLang="zh-CN"/>
          </a:p>
          <a:p>
            <a:pPr marL="304800"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/>
            <a:r>
              <a:rPr lang="zh-CN" altLang="en-US"/>
              <a:t>将细胞状态通过</a:t>
            </a:r>
            <a:r>
              <a:rPr lang="en-US" altLang="zh-CN"/>
              <a:t>tanh</a:t>
            </a:r>
            <a:r>
              <a:rPr lang="zh-CN" altLang="en-US"/>
              <a:t>层得到一个</a:t>
            </a:r>
            <a:r>
              <a:rPr lang="en-US" altLang="zh-CN"/>
              <a:t>-1~1</a:t>
            </a:r>
            <a:endParaRPr lang="en-US" altLang="zh-CN"/>
          </a:p>
          <a:p>
            <a:pPr marL="304800" lvl="1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r>
              <a:rPr lang="zh-CN" altLang="en-US"/>
              <a:t>之间的向量。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再将该向量与判断条件相乘，得到我</a:t>
            </a:r>
            <a:endParaRPr lang="en-US" altLang="zh-CN"/>
          </a:p>
          <a:p>
            <a:pPr marL="304800" lvl="1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r>
              <a:rPr lang="zh-CN" altLang="en-US"/>
              <a:t>们最终的输出</a:t>
            </a:r>
            <a:r>
              <a:rPr lang="en-US" altLang="zh-CN"/>
              <a:t>h</a:t>
            </a:r>
            <a:r>
              <a:rPr lang="zh-CN" altLang="en-US"/>
              <a:t>。</a:t>
            </a:r>
            <a:endParaRPr lang="en-US" altLang="zh-CN"/>
          </a:p>
          <a:p>
            <a:pPr marL="304800" lvl="1"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仔细观察计算公式和代码中，三个门控单元和细胞状态更新过程计算方式的一致性，我们可以通过合并矩阵运算，提升运算并行性，从而优化计算效率。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三个门控单元和 𝑐</a:t>
            </a:r>
            <a:r>
              <a:rPr lang="en-US" altLang="zh-CN"/>
              <a:t>′</a:t>
            </a:r>
            <a:r>
              <a:rPr lang="zh-CN" altLang="en-US"/>
              <a:t>𝑡 的计算公式是高度一致的，都是对 𝑥𝑡 和 </a:t>
            </a:r>
            <a:r>
              <a:rPr lang="en-US" altLang="zh-CN"/>
              <a:t>ℎ</a:t>
            </a:r>
            <a:r>
              <a:rPr lang="zh-CN" altLang="en-US"/>
              <a:t>𝑡 进行矩阵乘法操作，只是激活函数有不同。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因此我们实际上可以一步实现所有门的计算，然后再将结果拆分后进行激活：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实现更加完整，包含多层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和双向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。例如，要初始化一个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层，双向的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可以使用以下语句：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实现更加完整，包含多层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和双向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。例如，要初始化一个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层，双向的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可以使用以下语句：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重置门：大小取决于之前的输入与当前输入的相关性，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更新门：大小取决于之前的信息与当前的输入关系的大小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重置门的值越小说明之前的信息遗忘越多。选择有多少需要被我们记住的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更新门的值越大说明前一时刻的状态信息保留越多。</a:t>
            </a: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固定长度窗口采样，其示意图如虚线左边所示，虚线右边给出了一个具体的例子，包括数据，代码。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重置门的值越小说明忽略得越多。选择有多少需要被我们记住的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更新门的值越大说明前一时刻的状态信息带入越多，选择要多少之前的，要多少现在的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循环神经网络比前馈神经网络更加符合生物神经网络的结构，循环神经网络已经被广泛应用在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语音识别、语言模型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以及时空数据预测任务上。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把一个字母的书写轨迹看作是一连串的点。一个字母的“写法”其实是每一个点相对于前一个点的偏移量，记为</a:t>
            </a:r>
            <a:r>
              <a:rPr lang="en-US" altLang="zh-CN"/>
              <a:t>(offset x, offset y)</a:t>
            </a:r>
            <a:r>
              <a:rPr lang="zh-CN" altLang="en-US"/>
              <a:t>。再增加一维取值为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来记录是否应该“提笔”。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如果需要划分训练集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测试集，请首先对完整、有序的原始长序列按比例划分，再分别进行滑动窗口，而不是首先用滑动窗口生成多条短序列，再划分短序列。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是美国加利福尼亚州高速公路的实时车流量数据，数据由铺设在道路上的检测线圈采集。本实验中包含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两个地区的数据，分别储存在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PEMS04.npz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PEMS07.npz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两个文件中。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FourSquare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是一个地点推荐网站，类似于国内的大众点评。当用户到达某个地点时，可以通过手机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进行“签到”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(check-in)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，如此一来，将一个用户所有的签到记录按照时间顺序排序，就能得到此用户的行动轨迹。本实验中使用的数据包含纽约和东京两个城市的用户签到数据，分别存储在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FS_NYC.csv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FS_TKY.csv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两个文件中。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原始数据直接通过逗号分隔值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(csv)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格式存储，可以通过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进行读取和简单的处理。下面以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FS_NYC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为例，简单讲解数据的读取方式，以及数据的含义。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在本次实验中，我们暂时只需要使用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 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utcTimestamp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这三列。每位用户的所有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check-in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记录可以看作是一条序列。借助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函数，我们可以遍历每位用户的所有记录。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注意到原始的地点标识符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码，这种格式是难以输入到神经网络模型中的。为了后续输入模型的方便，我们最好在预处理时将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映射到为从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开始的类标签。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是美国加利福尼亚州高速公路的实时车流量数据，数据由铺设在道路上的检测线圈采集。本实验中包含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两个地区的数据，分别储存在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PEMS04.npz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PEMS07.npz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两个文件中。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FourSquare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是一个地点推荐网站，类似于国内的大众点评。当用户到达某个地点时，可以通过手机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进行“签到”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(check-in)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，如此一来，将一个用户所有的签到记录按照时间顺序排序，就能得到此用户的行动轨迹。本实验中使用的数据包含纽约和东京两个城市的用户签到数据，分别存储在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FS_NYC.csv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FS_TKY.csv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两个文件中。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原始数据直接通过逗号分隔值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(csv)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格式存储，可以通过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进行读取和简单的处理。下面以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FS_NYC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为例，简单讲解数据的读取方式，以及数据的含义。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在本次实验中，我们暂时只需要使用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 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utcTimestamp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这三列。每位用户的所有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check-in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记录可以看作是一条序列。借助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函数，我们可以遍历每位用户的所有记录。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注意到原始的地点标识符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码，这种格式是难以输入到神经网络模型中的。为了后续输入模型的方便，我们最好在预处理时将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映射到为从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开始的类标签。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如果需要划分训练集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测试集，请首先对完整、有序的原始长序列按比例划分，再分别进行滑动窗口，而不是首先用滑动窗口生成多条短序列，再划分短序列。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）填充：首先使用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itertools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中的函数，填充序列，使得所有序列的长度等于最长的序列。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）打包：在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中使用时，可以使用函数将序列打包，使得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能够合理地处理不等长的序列；即，被填充的部分不会实际输入到模型中。当然，这个函数需要手动输入每条序列的长度。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0.wmf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15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51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56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9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1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63.png"/><Relationship Id="rId2" Type="http://schemas.openxmlformats.org/officeDocument/2006/relationships/image" Target="../media/image62.wmf"/><Relationship Id="rId12" Type="http://schemas.openxmlformats.org/officeDocument/2006/relationships/notesSlide" Target="../notesSlides/notesSlide31.xml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8.png"/><Relationship Id="rId2" Type="http://schemas.openxmlformats.org/officeDocument/2006/relationships/image" Target="../media/image67.wmf"/><Relationship Id="rId1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faculty.bjtu.edu.cn/9430/" TargetMode="External"/><Relationship Id="rId8" Type="http://schemas.openxmlformats.org/officeDocument/2006/relationships/hyperlink" Target="http://faculty.bjtu.edu.cn/9374/" TargetMode="External"/><Relationship Id="rId7" Type="http://schemas.openxmlformats.org/officeDocument/2006/relationships/hyperlink" Target="http://faculty.bjtu.edu.cn/9076/" TargetMode="External"/><Relationship Id="rId6" Type="http://schemas.openxmlformats.org/officeDocument/2006/relationships/hyperlink" Target="http://faculty.bjtu.edu.cn/8902/" TargetMode="External"/><Relationship Id="rId5" Type="http://schemas.openxmlformats.org/officeDocument/2006/relationships/hyperlink" Target="http://faculty.bjtu.edu.cn/8793/" TargetMode="External"/><Relationship Id="rId4" Type="http://schemas.openxmlformats.org/officeDocument/2006/relationships/hyperlink" Target="http://faculty.bjtu.edu.cn/9371/" TargetMode="External"/><Relationship Id="rId3" Type="http://schemas.openxmlformats.org/officeDocument/2006/relationships/hyperlink" Target="http://faculty.bjtu.edu.cn/9129/" TargetMode="External"/><Relationship Id="rId2" Type="http://schemas.openxmlformats.org/officeDocument/2006/relationships/hyperlink" Target="http://faculty.bjtu.edu.cn/6463/" TargetMode="External"/><Relationship Id="rId12" Type="http://schemas.openxmlformats.org/officeDocument/2006/relationships/notesSlide" Target="../notesSlides/notesSlide5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975922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实验</a:t>
            </a:r>
            <a:r>
              <a:rPr lang="en-US" altLang="zh-CN" sz="6000" dirty="0">
                <a:solidFill>
                  <a:srgbClr val="0000FF"/>
                </a:solidFill>
              </a:rPr>
              <a:t>4 </a:t>
            </a:r>
            <a:r>
              <a:rPr lang="zh-CN" altLang="en-US" sz="6000" dirty="0">
                <a:solidFill>
                  <a:srgbClr val="0000FF"/>
                </a:solidFill>
              </a:rPr>
              <a:t>循环神经网络实验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标题 1"/>
          <p:cNvSpPr txBox="1"/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189" y="19791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6322" y="1981645"/>
            <a:ext cx="370793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torch.nn.LSTM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序列数据处理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270779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89" y="4426950"/>
            <a:ext cx="372327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torch.nn.RNN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门控循环单元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322" y="4324598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torch.nn.GRU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屏幕剪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626" y="4257369"/>
            <a:ext cx="8219878" cy="2205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279" y="923283"/>
            <a:ext cx="6500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循环神经网络能够处理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任意长度的时序数据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760663" y="1764719"/>
          <a:ext cx="25701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2" imgW="36576000" imgH="5486400" progId="Equation.DSMT4">
                  <p:embed/>
                </p:oleObj>
              </mc:Choice>
              <mc:Fallback>
                <p:oleObj name="Equation" r:id="rId2" imgW="36576000" imgH="5486400" progId="Equation.DSMT4">
                  <p:embed/>
                  <p:pic>
                    <p:nvPicPr>
                      <p:cNvPr id="0" name="图片 44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0663" y="1764719"/>
                        <a:ext cx="2570162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96" y="4342991"/>
            <a:ext cx="3216583" cy="219652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96297" y="64646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画法一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429498" y="64844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画法二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8027105" y="2521139"/>
          <a:ext cx="3659292" cy="98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5" imgW="38404800" imgH="10363200" progId="Equation.DSMT4">
                  <p:embed/>
                </p:oleObj>
              </mc:Choice>
              <mc:Fallback>
                <p:oleObj name="Equation" r:id="rId5" imgW="38404800" imgH="10363200" progId="Equation.DSMT4">
                  <p:embed/>
                  <p:pic>
                    <p:nvPicPr>
                      <p:cNvPr id="0" name="图片 44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7105" y="2521139"/>
                        <a:ext cx="3659292" cy="986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644311" y="1785635"/>
            <a:ext cx="69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给定一个输入序列，                                      其计算公式如下：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292015" y="2521139"/>
          <a:ext cx="2292046" cy="9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7" imgW="22555200" imgH="9753600" progId="Equation.DSMT4">
                  <p:embed/>
                </p:oleObj>
              </mc:Choice>
              <mc:Fallback>
                <p:oleObj name="Equation" r:id="rId7" imgW="22555200" imgH="97536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2015" y="2521139"/>
                        <a:ext cx="2292046" cy="98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169496" y="4383796"/>
            <a:ext cx="3314700" cy="20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776760" y="4396871"/>
            <a:ext cx="8219877" cy="20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/>
          <p:cNvSpPr/>
          <p:nvPr/>
        </p:nvSpPr>
        <p:spPr>
          <a:xfrm rot="16200000">
            <a:off x="5678714" y="1320628"/>
            <a:ext cx="631717" cy="330165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4795269" y="2793299"/>
          <a:ext cx="1034373" cy="34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9" imgW="14630400" imgH="4876800" progId="Equation.DSMT4">
                  <p:embed/>
                </p:oleObj>
              </mc:Choice>
              <mc:Fallback>
                <p:oleObj name="Equation" r:id="rId9" imgW="14630400" imgH="4876800" progId="Equation.DSMT4">
                  <p:embed/>
                  <p:pic>
                    <p:nvPicPr>
                      <p:cNvPr id="0" name="图片 44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5269" y="2793299"/>
                        <a:ext cx="1034373" cy="344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5970573" y="27941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3735" y="1715261"/>
            <a:ext cx="11842902" cy="24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745219" y="3346126"/>
            <a:ext cx="141605" cy="828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453562" y="3507423"/>
            <a:ext cx="19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激活函数可以替换，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连接符: 肘形 65"/>
          <p:cNvCxnSpPr>
            <a:stCxn id="63" idx="2"/>
            <a:endCxn id="64" idx="1"/>
          </p:cNvCxnSpPr>
          <p:nvPr/>
        </p:nvCxnSpPr>
        <p:spPr>
          <a:xfrm rot="16200000" flipH="1">
            <a:off x="8949387" y="3295635"/>
            <a:ext cx="370811" cy="63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模型实现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定义和初始化参数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7684" b="1957"/>
          <a:stretch>
            <a:fillRect/>
          </a:stretch>
        </p:blipFill>
        <p:spPr>
          <a:xfrm>
            <a:off x="7719" y="801769"/>
            <a:ext cx="12184281" cy="59376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36050" y="5334624"/>
            <a:ext cx="272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参数维度定义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激活函数选取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参数初始化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92998" y="5146811"/>
            <a:ext cx="2602315" cy="1575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模型实现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隐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状态更新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20152"/>
          <a:stretch>
            <a:fillRect/>
          </a:stretch>
        </p:blipFill>
        <p:spPr>
          <a:xfrm>
            <a:off x="1" y="839657"/>
            <a:ext cx="12192000" cy="53771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58778" y="2558655"/>
            <a:ext cx="273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隐藏状态初始化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循环迭代更新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注意返回值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444540" y="2316525"/>
            <a:ext cx="2602315" cy="1575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718" y="808596"/>
            <a:ext cx="6945313" cy="175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1206" t="-8096" r="1206" b="8096"/>
          <a:stretch>
            <a:fillRect/>
          </a:stretch>
        </p:blipFill>
        <p:spPr>
          <a:xfrm>
            <a:off x="-118630" y="2363717"/>
            <a:ext cx="8398312" cy="44191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0773" y="902493"/>
            <a:ext cx="836627" cy="1650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36380" y="1235214"/>
            <a:ext cx="2737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temperature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这一列进行预测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6492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0292" y="1415274"/>
            <a:ext cx="73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数据情况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83122" y="3059668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固定长度滑动窗口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437" y="4472161"/>
            <a:ext cx="2509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）划分长序列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）采样短序列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563088" y="4354285"/>
            <a:ext cx="2976380" cy="1161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8442161" y="2848431"/>
            <a:ext cx="2976380" cy="7946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8116705" y="1101347"/>
            <a:ext cx="2976380" cy="1035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21292" y="2726283"/>
            <a:ext cx="4115278" cy="11780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-1" y="3971206"/>
            <a:ext cx="6676571" cy="1776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3" idx="1"/>
          </p:cNvCxnSpPr>
          <p:nvPr/>
        </p:nvCxnSpPr>
        <p:spPr>
          <a:xfrm flipV="1">
            <a:off x="4136570" y="3245759"/>
            <a:ext cx="4305591" cy="69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1"/>
          </p:cNvCxnSpPr>
          <p:nvPr/>
        </p:nvCxnSpPr>
        <p:spPr>
          <a:xfrm flipV="1">
            <a:off x="6676570" y="4934855"/>
            <a:ext cx="1886518" cy="47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模型训练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0" y="882509"/>
            <a:ext cx="8848950" cy="13675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75491" y="1150774"/>
            <a:ext cx="29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初始化模型、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函数、优化器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21762" r="30921"/>
          <a:stretch>
            <a:fillRect/>
          </a:stretch>
        </p:blipFill>
        <p:spPr>
          <a:xfrm>
            <a:off x="164122" y="2416289"/>
            <a:ext cx="7143750" cy="27940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08581" y="2733037"/>
            <a:ext cx="5205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定义和实现指标函数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对于回归任务一般选取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RMSE, 		MAE, MAPE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求根得到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需要自己实现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27050" y="5450618"/>
          <a:ext cx="2749612" cy="83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3" imgW="38100000" imgH="11582400" progId="Equation.DSMT4">
                  <p:embed/>
                </p:oleObj>
              </mc:Choice>
              <mc:Fallback>
                <p:oleObj name="Equation" r:id="rId3" imgW="38100000" imgH="11582400" progId="Equation.DSMT4">
                  <p:embed/>
                  <p:pic>
                    <p:nvPicPr>
                      <p:cNvPr id="0" name="图片 5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050" y="5450618"/>
                        <a:ext cx="2749612" cy="835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451016" y="5450312"/>
          <a:ext cx="2434780" cy="83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5" imgW="30175200" imgH="10363200" progId="Equation.DSMT4">
                  <p:embed/>
                </p:oleObj>
              </mc:Choice>
              <mc:Fallback>
                <p:oleObj name="Equation" r:id="rId5" imgW="30175200" imgH="10363200" progId="Equation.DSMT4">
                  <p:embed/>
                  <p:pic>
                    <p:nvPicPr>
                      <p:cNvPr id="0" name="图片 53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016" y="5450312"/>
                        <a:ext cx="2434780" cy="83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212550" y="5433528"/>
          <a:ext cx="2837601" cy="83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7" imgW="39319200" imgH="11582400" progId="Equation.DSMT4">
                  <p:embed/>
                </p:oleObj>
              </mc:Choice>
              <mc:Fallback>
                <p:oleObj name="Equation" r:id="rId7" imgW="39319200" imgH="11582400" progId="Equation.DSMT4">
                  <p:embed/>
                  <p:pic>
                    <p:nvPicPr>
                      <p:cNvPr id="0" name="图片 53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2550" y="5433528"/>
                        <a:ext cx="2837601" cy="835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27050" y="6408845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Mean Square Error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3587" y="6403883"/>
            <a:ext cx="247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Absolute Error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71490" y="6408845"/>
            <a:ext cx="377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Absolute Percentage Error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1" y="5344629"/>
            <a:ext cx="11664950" cy="1427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7108581" y="2616637"/>
            <a:ext cx="5083419" cy="2438977"/>
          </a:xfrm>
          <a:prstGeom prst="roundRect">
            <a:avLst>
              <a:gd name="adj" fmla="val 84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8875490" y="1032743"/>
            <a:ext cx="2941371" cy="9490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模型训练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14251"/>
          <a:stretch>
            <a:fillRect/>
          </a:stretch>
        </p:blipFill>
        <p:spPr>
          <a:xfrm>
            <a:off x="0" y="1271154"/>
            <a:ext cx="5545777" cy="4648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84" y="2668154"/>
            <a:ext cx="5819775" cy="4124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74420" y="6056418"/>
            <a:ext cx="2196935" cy="6355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测试函数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68187" y="1251042"/>
            <a:ext cx="16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训练函数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98824" y="3244334"/>
            <a:ext cx="16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测试函数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5"/>
          <p:cNvCxnSpPr>
            <a:stCxn id="12" idx="3"/>
            <a:endCxn id="11" idx="1"/>
          </p:cNvCxnSpPr>
          <p:nvPr/>
        </p:nvCxnSpPr>
        <p:spPr>
          <a:xfrm flipV="1">
            <a:off x="3871355" y="4730317"/>
            <a:ext cx="2399929" cy="1643873"/>
          </a:xfrm>
          <a:prstGeom prst="bentConnector3">
            <a:avLst>
              <a:gd name="adj1" fmla="val 8241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5" y="974989"/>
            <a:ext cx="5819775" cy="142783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384415" y="995061"/>
            <a:ext cx="16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300" y="2703079"/>
            <a:ext cx="898525" cy="55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连接符: 肘形 22"/>
          <p:cNvCxnSpPr>
            <a:stCxn id="21" idx="3"/>
            <a:endCxn id="18" idx="1"/>
          </p:cNvCxnSpPr>
          <p:nvPr/>
        </p:nvCxnSpPr>
        <p:spPr>
          <a:xfrm flipV="1">
            <a:off x="2409825" y="1688906"/>
            <a:ext cx="3847050" cy="1042171"/>
          </a:xfrm>
          <a:prstGeom prst="bentConnector3">
            <a:avLst>
              <a:gd name="adj1" fmla="val 8842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9125" y="3124200"/>
            <a:ext cx="484129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4569" y="5695950"/>
            <a:ext cx="484129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3675712" y="1149685"/>
            <a:ext cx="1491374" cy="6210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10384414" y="974571"/>
            <a:ext cx="1807585" cy="4616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10275558" y="3232099"/>
            <a:ext cx="1807585" cy="4616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训练结果可视化（使用自己实现的模型）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459" y="1117085"/>
            <a:ext cx="4254341" cy="2265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40" y="1163516"/>
            <a:ext cx="3983785" cy="2290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64" y="4062694"/>
            <a:ext cx="3965679" cy="2238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079" y="4058091"/>
            <a:ext cx="4034499" cy="23507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68654" y="3478536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1276" y="6370130"/>
            <a:ext cx="159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21778" y="6364145"/>
            <a:ext cx="182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torch.nn.RNN</a:t>
            </a:r>
            <a:endParaRPr lang="en-US" altLang="zh-CN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9" y="823176"/>
            <a:ext cx="8136587" cy="26582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13" y="3602019"/>
            <a:ext cx="7268309" cy="32559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646" y="205688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8646" y="534879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123679" y="972470"/>
            <a:ext cx="1346352" cy="281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2380986" y="3716216"/>
            <a:ext cx="1452460" cy="2110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torch.nn.RNN</a:t>
            </a:r>
            <a:endParaRPr lang="en-US" altLang="zh-CN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184" y="792532"/>
            <a:ext cx="6680511" cy="38279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-1" r="41288" b="-10140"/>
          <a:stretch>
            <a:fillRect/>
          </a:stretch>
        </p:blipFill>
        <p:spPr>
          <a:xfrm>
            <a:off x="3264959" y="4806448"/>
            <a:ext cx="5140796" cy="2203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862" y="22448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6432" y="54467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189" y="19791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6322" y="1981645"/>
            <a:ext cx="370793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torch.nn.LSTM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序列数据处理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270779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89" y="4426950"/>
            <a:ext cx="372327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门控循环单元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322" y="4324598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torch.nn.GRU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训练结果可视化（使用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自带的模型）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290" y="1181476"/>
            <a:ext cx="4246289" cy="2297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90" y="1144573"/>
            <a:ext cx="4036367" cy="2351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0" y="4062791"/>
            <a:ext cx="3931248" cy="23211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75" y="4029692"/>
            <a:ext cx="3910796" cy="230469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68653" y="3478536"/>
            <a:ext cx="182917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1275" y="6370130"/>
            <a:ext cx="159377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21778" y="6364145"/>
            <a:ext cx="188496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189" y="19791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6322" y="1981645"/>
            <a:ext cx="370793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torch.nn.LSTM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序列数据处理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270779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89" y="4426950"/>
            <a:ext cx="372327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torch.nn.rnn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门控循环单元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322" y="4324598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torch.nn.GRU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LSTM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917575" y="1769820"/>
            <a:ext cx="10490200" cy="106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lvl="1" indent="0"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469" y="1034534"/>
            <a:ext cx="758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Long Short Term Memory networks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2469" y="1759028"/>
            <a:ext cx="39773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一种特殊形式的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158" y="3249135"/>
            <a:ext cx="4076309" cy="802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9" y="3437415"/>
            <a:ext cx="4298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The clouds are in the ___.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5670" y="3258100"/>
            <a:ext cx="1179444" cy="80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下 15"/>
          <p:cNvSpPr/>
          <p:nvPr/>
        </p:nvSpPr>
        <p:spPr>
          <a:xfrm rot="16200000">
            <a:off x="7012934" y="3258660"/>
            <a:ext cx="632188" cy="8191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2438" y="3258100"/>
            <a:ext cx="4076309" cy="802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16502" y="3437415"/>
            <a:ext cx="4497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The clouds are in the </a:t>
            </a:r>
            <a:r>
              <a:rPr lang="en-US" altLang="zh-CN" sz="24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下 18"/>
          <p:cNvSpPr/>
          <p:nvPr/>
        </p:nvSpPr>
        <p:spPr>
          <a:xfrm rot="16200000">
            <a:off x="4666614" y="3261600"/>
            <a:ext cx="632188" cy="8191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7895" y="34656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31830" y="34746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65838" y="4289336"/>
            <a:ext cx="475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短程依赖，普通的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能够解决</a:t>
            </a: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1158" y="5245617"/>
            <a:ext cx="4076309" cy="802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0987" y="5232929"/>
            <a:ext cx="3572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grew up in China…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speak fluent ___.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05670" y="5216482"/>
            <a:ext cx="1179444" cy="80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下 25"/>
          <p:cNvSpPr/>
          <p:nvPr/>
        </p:nvSpPr>
        <p:spPr>
          <a:xfrm rot="16200000">
            <a:off x="7012934" y="5217042"/>
            <a:ext cx="632188" cy="8191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62438" y="5216482"/>
            <a:ext cx="4076309" cy="802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箭头: 下 28"/>
          <p:cNvSpPr/>
          <p:nvPr/>
        </p:nvSpPr>
        <p:spPr>
          <a:xfrm rot="16200000">
            <a:off x="4666614" y="5219982"/>
            <a:ext cx="632188" cy="8191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77895" y="54240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31830" y="54330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85633" y="6261219"/>
            <a:ext cx="475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长程依赖，借助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14462" y="5213462"/>
            <a:ext cx="3951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grew up in China…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speak fluent </a:t>
            </a:r>
            <a:r>
              <a:rPr lang="en-US" altLang="zh-CN" sz="24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58" y="832882"/>
            <a:ext cx="7606241" cy="31427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809227" y="2124452"/>
            <a:ext cx="404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158" y="832882"/>
            <a:ext cx="11538604" cy="314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158" y="4148773"/>
            <a:ext cx="11538604" cy="2510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00338" y="4276528"/>
          <a:ext cx="4554537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2" imgW="56388000" imgH="28956000" progId="Equation.DSMT4">
                  <p:embed/>
                </p:oleObj>
              </mc:Choice>
              <mc:Fallback>
                <p:oleObj name="Equation" r:id="rId2" imgW="56388000" imgH="28956000" progId="Equation.DSMT4">
                  <p:embed/>
                  <p:pic>
                    <p:nvPicPr>
                      <p:cNvPr id="0" name="图片 61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0338" y="4276528"/>
                        <a:ext cx="4554537" cy="233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852771" y="5111608"/>
            <a:ext cx="404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199409" y="4929062"/>
            <a:ext cx="10490200" cy="888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的核心是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细胞状态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，用贯穿细胞的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100" y="1150877"/>
            <a:ext cx="5421315" cy="37134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2116039" y="4659872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遗忘门，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决定细胞状态需要舍弃哪部分无用信息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6402"/>
          <a:stretch>
            <a:fillRect/>
          </a:stretch>
        </p:blipFill>
        <p:spPr>
          <a:xfrm>
            <a:off x="3133905" y="846444"/>
            <a:ext cx="5639189" cy="3789673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86993" y="5668845"/>
          <a:ext cx="4418012" cy="7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2" imgW="41148000" imgH="6705600" progId="Equation.DSMT4">
                  <p:embed/>
                </p:oleObj>
              </mc:Choice>
              <mc:Fallback>
                <p:oleObj name="Equation" r:id="rId2" imgW="41148000" imgH="67056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6993" y="5668845"/>
                        <a:ext cx="4418012" cy="7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6791"/>
          <a:stretch>
            <a:fillRect/>
          </a:stretch>
        </p:blipFill>
        <p:spPr>
          <a:xfrm>
            <a:off x="3160146" y="819399"/>
            <a:ext cx="5871705" cy="36802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2188690" y="4404257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输入门，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决定细胞状态需要添加哪些有用信息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16435" y="4857461"/>
          <a:ext cx="3740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2" imgW="37185600" imgH="6096000" progId="Equation.DSMT4">
                  <p:embed/>
                </p:oleObj>
              </mc:Choice>
              <mc:Fallback>
                <p:oleObj name="Equation" r:id="rId2" imgW="37185600" imgH="60960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6435" y="4857461"/>
                        <a:ext cx="374015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52323" y="6126688"/>
          <a:ext cx="3891115" cy="61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4" imgW="38709600" imgH="6096000" progId="Equation.DSMT4">
                  <p:embed/>
                </p:oleObj>
              </mc:Choice>
              <mc:Fallback>
                <p:oleObj name="Equation" r:id="rId4" imgW="38709600" imgH="6096000" progId="Equation.DSMT4">
                  <p:embed/>
                  <p:pic>
                    <p:nvPicPr>
                      <p:cNvPr id="0" name="图片 82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2323" y="6126688"/>
                        <a:ext cx="3891115" cy="61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/>
          <p:nvPr/>
        </p:nvSpPr>
        <p:spPr>
          <a:xfrm>
            <a:off x="2164938" y="5606757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细胞状态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165239" y="1137024"/>
            <a:ext cx="10490200" cy="5088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7469" y="1005564"/>
            <a:ext cx="5082294" cy="3532814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2163539" y="4710071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）更新细胞状态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111890" y="5576543"/>
          <a:ext cx="3628695" cy="72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2" imgW="27432000" imgH="5486400" progId="Equation.DSMT4">
                  <p:embed/>
                </p:oleObj>
              </mc:Choice>
              <mc:Fallback>
                <p:oleObj name="Equation" r:id="rId2" imgW="27432000" imgH="5486400" progId="Equation.DSMT4">
                  <p:embed/>
                  <p:pic>
                    <p:nvPicPr>
                      <p:cNvPr id="0" name="图片 92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1890" y="5576543"/>
                        <a:ext cx="3628695" cy="725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704" y="1052956"/>
            <a:ext cx="5302708" cy="3342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123294" y="1153802"/>
            <a:ext cx="10490200" cy="5088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72928" y="6147982"/>
          <a:ext cx="2400168" cy="64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2" imgW="22555200" imgH="6096000" progId="Equation.DSMT4">
                  <p:embed/>
                </p:oleObj>
              </mc:Choice>
              <mc:Fallback>
                <p:oleObj name="Equation" r:id="rId2" imgW="22555200" imgH="60960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2928" y="6147982"/>
                        <a:ext cx="2400168" cy="648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160739" y="4922041"/>
          <a:ext cx="3598918" cy="55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4" imgW="39624000" imgH="6096000" progId="Equation.DSMT4">
                  <p:embed/>
                </p:oleObj>
              </mc:Choice>
              <mc:Fallback>
                <p:oleObj name="Equation" r:id="rId4" imgW="39624000" imgH="6096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0739" y="4922041"/>
                        <a:ext cx="3598918" cy="55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/>
          <p:nvPr/>
        </p:nvSpPr>
        <p:spPr>
          <a:xfrm>
            <a:off x="2211044" y="4429919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，控制细胞状态中哪些信息被输出：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209061" y="5672390"/>
            <a:ext cx="10490200" cy="688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）计算输出隐状态：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06" y="1018350"/>
            <a:ext cx="6067425" cy="554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模型实现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初始化参数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014019" y="2106613"/>
          <a:ext cx="391477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2" imgW="56388000" imgH="49072800" progId="Equation.DSMT4">
                  <p:embed/>
                </p:oleObj>
              </mc:Choice>
              <mc:Fallback>
                <p:oleObj name="Equation" r:id="rId2" imgW="56388000" imgH="49072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14019" y="2106613"/>
                        <a:ext cx="3914775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6"/>
          <p:cNvSpPr/>
          <p:nvPr/>
        </p:nvSpPr>
        <p:spPr>
          <a:xfrm>
            <a:off x="777846" y="1995055"/>
            <a:ext cx="5421072" cy="653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05844" y="2245533"/>
            <a:ext cx="17432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781803" y="2799608"/>
            <a:ext cx="5421072" cy="653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239252" y="3126179"/>
            <a:ext cx="17432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753228" y="3628283"/>
            <a:ext cx="5421072" cy="653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05844" y="3848059"/>
            <a:ext cx="17432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772278" y="4418858"/>
            <a:ext cx="5421072" cy="653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174300" y="4610059"/>
            <a:ext cx="1808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597" y="2340234"/>
            <a:ext cx="4985658" cy="3088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高级处理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固定时间跨度滑动窗口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不等长序列填充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打包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序列重采样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0632" y="2340234"/>
            <a:ext cx="468536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固定长度滑动窗口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数据集划分注意事项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2130" y="1139128"/>
            <a:ext cx="980891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处理目标：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将原始序列数据处理为方便模型运算的序列数据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模型实现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69" y="849630"/>
            <a:ext cx="5664151" cy="45934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054" y="5623558"/>
            <a:ext cx="570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初始化隐藏状态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hidden_state 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按照公式循环迭代更新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hidden_state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，计算输出</a:t>
            </a:r>
            <a:endParaRPr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返回最后一步的隐藏状态和每一步的输出</a:t>
            </a:r>
            <a:endParaRPr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注意不同地方的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的选取</a:t>
            </a:r>
            <a:endParaRPr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117907" y="1576261"/>
          <a:ext cx="391477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2" imgW="56388000" imgH="49072800" progId="Equation.DSMT4">
                  <p:embed/>
                </p:oleObj>
              </mc:Choice>
              <mc:Fallback>
                <p:oleObj name="Equation" r:id="rId2" imgW="56388000" imgH="49072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7907" y="1576261"/>
                        <a:ext cx="3914775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: 圆角 8"/>
          <p:cNvSpPr/>
          <p:nvPr/>
        </p:nvSpPr>
        <p:spPr>
          <a:xfrm>
            <a:off x="1773936" y="2479516"/>
            <a:ext cx="1133856" cy="12146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7461503" y="1576260"/>
            <a:ext cx="457201" cy="2008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 flipV="1">
            <a:off x="2907792" y="2580354"/>
            <a:ext cx="4553711" cy="5064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2121408" y="4261103"/>
            <a:ext cx="438912" cy="3108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2542032" y="4789016"/>
            <a:ext cx="438912" cy="3108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8738616" y="3901439"/>
            <a:ext cx="438912" cy="3108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7876999" y="4650676"/>
            <a:ext cx="438912" cy="3108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3"/>
            <a:endCxn id="16" idx="1"/>
          </p:cNvCxnSpPr>
          <p:nvPr/>
        </p:nvCxnSpPr>
        <p:spPr>
          <a:xfrm flipV="1">
            <a:off x="2560320" y="4056888"/>
            <a:ext cx="6178296" cy="359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7" idx="1"/>
          </p:cNvCxnSpPr>
          <p:nvPr/>
        </p:nvCxnSpPr>
        <p:spPr>
          <a:xfrm flipV="1">
            <a:off x="2980944" y="4806125"/>
            <a:ext cx="4896055" cy="13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优化模型实现思路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8564" y="954645"/>
            <a:ext cx="61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核心思想：合并矩阵运算，提高并行性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931" y="1559233"/>
            <a:ext cx="600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）各门控计算优化，以遗忘门为例：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10856" y="2179140"/>
          <a:ext cx="8070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" imgW="76200000" imgH="6705600" progId="Equation.DSMT4">
                  <p:embed/>
                </p:oleObj>
              </mc:Choice>
              <mc:Fallback>
                <p:oleObj name="Equation" r:id="rId1" imgW="76200000" imgH="67056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0856" y="2179140"/>
                        <a:ext cx="80708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2421" y="3198167"/>
            <a:ext cx="708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遗忘门中的两个矩阵运算实际上可以合并为一个，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56" y="4986253"/>
            <a:ext cx="9707058" cy="1136278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73741" y="3190835"/>
          <a:ext cx="3819499" cy="52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4" imgW="44500800" imgH="6096000" progId="Equation.DSMT4">
                  <p:embed/>
                </p:oleObj>
              </mc:Choice>
              <mc:Fallback>
                <p:oleObj name="Equation" r:id="rId4" imgW="44500800" imgH="6096000" progId="Equation.DSMT4">
                  <p:embed/>
                  <p:pic>
                    <p:nvPicPr>
                      <p:cNvPr id="0" name="图片 143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3741" y="3190835"/>
                        <a:ext cx="3819499" cy="52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02421" y="3805920"/>
            <a:ext cx="10802608" cy="1135054"/>
            <a:chOff x="402421" y="3689806"/>
            <a:chExt cx="10802608" cy="1135054"/>
          </a:xfrm>
        </p:grpSpPr>
        <p:sp>
          <p:nvSpPr>
            <p:cNvPr id="10" name="文本框 9"/>
            <p:cNvSpPr txBox="1"/>
            <p:nvPr/>
          </p:nvSpPr>
          <p:spPr>
            <a:xfrm>
              <a:off x="402421" y="3689806"/>
              <a:ext cx="10802608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相当于拼合                                  和                                  ， 此时，门的计算和全连接网络一致，可使用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nn.Linear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替代：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2159000" y="3785435"/>
            <a:ext cx="2720975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6" imgW="31699200" imgH="6096000" progId="Equation.DSMT4">
                    <p:embed/>
                  </p:oleObj>
                </mc:Choice>
                <mc:Fallback>
                  <p:oleObj name="Equation" r:id="rId6" imgW="31699200" imgH="6096000" progId="Equation.DSMT4">
                    <p:embed/>
                    <p:pic>
                      <p:nvPicPr>
                        <p:cNvPr id="0" name="对象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59000" y="3785435"/>
                          <a:ext cx="2720975" cy="522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560918" y="3855773"/>
            <a:ext cx="2852737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8" imgW="33223200" imgH="6096000" progId="Equation.DSMT4">
                    <p:embed/>
                  </p:oleObj>
                </mc:Choice>
                <mc:Fallback>
                  <p:oleObj name="Equation" r:id="rId8" imgW="33223200" imgH="6096000" progId="Equation.DSMT4">
                    <p:embed/>
                    <p:pic>
                      <p:nvPicPr>
                        <p:cNvPr id="0" name="对象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60918" y="3855773"/>
                          <a:ext cx="2852737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优化模型实现思路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8564" y="954645"/>
            <a:ext cx="61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核心思想：合并矩阵运算，提高并行性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378" y="1559233"/>
            <a:ext cx="329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）所有门控一起计算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3673" y="2514602"/>
            <a:ext cx="6988659" cy="708066"/>
            <a:chOff x="864930" y="3429000"/>
            <a:chExt cx="6988659" cy="70806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536922" y="3429000"/>
            <a:ext cx="432707" cy="708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1" imgW="3352800" imgH="5486400" progId="Equation.DSMT4">
                    <p:embed/>
                  </p:oleObj>
                </mc:Choice>
                <mc:Fallback>
                  <p:oleObj name="Equation" r:id="rId1" imgW="3352800" imgH="5486400" progId="Equation.DSMT4">
                    <p:embed/>
                    <p:pic>
                      <p:nvPicPr>
                        <p:cNvPr id="0" name="图片 153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36922" y="3429000"/>
                          <a:ext cx="432707" cy="7080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864930" y="3552200"/>
              <a:ext cx="6988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三个门控单元和       的计算公式高度一致</a:t>
              </a: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箭头: 下 15"/>
          <p:cNvSpPr/>
          <p:nvPr/>
        </p:nvSpPr>
        <p:spPr>
          <a:xfrm>
            <a:off x="3219860" y="3446647"/>
            <a:ext cx="404148" cy="46166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532" y="4003058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一步实现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所有门</a:t>
            </a: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的计算，再将结果拆分后进行激活</a:t>
            </a: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8" y="4900610"/>
            <a:ext cx="11807424" cy="10378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优化模型实现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20" y="850622"/>
            <a:ext cx="9309126" cy="5888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16763" y="19166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75425" y="2944368"/>
            <a:ext cx="1308271" cy="2862072"/>
            <a:chOff x="9682817" y="2944368"/>
            <a:chExt cx="1308271" cy="2862072"/>
          </a:xfrm>
        </p:grpSpPr>
        <p:sp>
          <p:nvSpPr>
            <p:cNvPr id="5" name="文本框 4"/>
            <p:cNvSpPr txBox="1"/>
            <p:nvPr/>
          </p:nvSpPr>
          <p:spPr>
            <a:xfrm>
              <a:off x="9682817" y="2944368"/>
              <a:ext cx="615553" cy="2862072"/>
            </a:xfrm>
            <a:prstGeom prst="rect">
              <a:avLst/>
            </a:prstGeom>
            <a:noFill/>
          </p:spPr>
          <p:txBody>
            <a:bodyPr vert="eaVert" wrap="square" rtlCol="0" anchor="b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合并矩阵运算，</a:t>
              </a:r>
              <a:endPara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452777" y="2949156"/>
              <a:ext cx="53831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</a:t>
              </a:r>
              <a:endPara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endPara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  <a:endPara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>
            <a:off x="9975424" y="2580382"/>
            <a:ext cx="1519889" cy="32260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训练结果可视化（使用自己实现的模型）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265" y="1154188"/>
            <a:ext cx="4077174" cy="22396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35" y="1140387"/>
            <a:ext cx="3924300" cy="23381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64" y="4107742"/>
            <a:ext cx="3813279" cy="22086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48" y="4107742"/>
            <a:ext cx="3814387" cy="222926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68653" y="3478536"/>
            <a:ext cx="184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81276" y="6370130"/>
            <a:ext cx="183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21778" y="6364145"/>
            <a:ext cx="205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torch.nn.LSTM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591" y="800444"/>
            <a:ext cx="6952803" cy="25919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80" y="3477302"/>
            <a:ext cx="6295366" cy="3380698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2410635" y="917895"/>
            <a:ext cx="1493149" cy="266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7846" y="186559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846" y="493681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586480" y="3578772"/>
            <a:ext cx="1481427" cy="278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torch.nn.LSTM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804" y="818184"/>
            <a:ext cx="7096663" cy="37304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60" y="4548595"/>
            <a:ext cx="4472079" cy="21908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3921" y="23046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7404" y="564402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训练结果可视化（使用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自带模型）</a:t>
            </a:r>
            <a:endParaRPr lang="zh-CN" altLang="en-US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8253" y="1241776"/>
            <a:ext cx="3768151" cy="22621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6" y="1145616"/>
            <a:ext cx="4161899" cy="22255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10" y="4067769"/>
            <a:ext cx="3944869" cy="2260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253" y="3992693"/>
            <a:ext cx="3845756" cy="22818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05690" y="3472282"/>
            <a:ext cx="147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81275" y="6370130"/>
            <a:ext cx="171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21778" y="6364145"/>
            <a:ext cx="203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189" y="19791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6322" y="1981645"/>
            <a:ext cx="370793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torch.nn.LSTM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序列数据处理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270779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长短期记忆网络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89" y="4426950"/>
            <a:ext cx="372327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24000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门控循环单元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322" y="4324598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动手实现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torch.nn.GRU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2469" y="1034534"/>
            <a:ext cx="4732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Gate Recurrent Unit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2469" y="1773542"/>
            <a:ext cx="7338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一种特殊形式的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，简化门控机制，提高计算效率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2468" y="2717846"/>
            <a:ext cx="92736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门控：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重置门     ：控制遗忘多少之前时刻的信息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更新门     ：控制保留多少当前时刻的信息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04845" y="3066060"/>
          <a:ext cx="355752" cy="64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" imgW="3048000" imgH="5486400" progId="Equation.DSMT4">
                  <p:embed/>
                </p:oleObj>
              </mc:Choice>
              <mc:Fallback>
                <p:oleObj name="Equation" r:id="rId1" imgW="3048000" imgH="5486400" progId="Equation.DSMT4">
                  <p:embed/>
                  <p:pic>
                    <p:nvPicPr>
                      <p:cNvPr id="0" name="图片 1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4845" y="3066060"/>
                        <a:ext cx="355752" cy="64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046486" y="3494823"/>
          <a:ext cx="4286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3" imgW="3657600" imgH="5486400" progId="Equation.DSMT4">
                  <p:embed/>
                </p:oleObj>
              </mc:Choice>
              <mc:Fallback>
                <p:oleObj name="Equation" r:id="rId3" imgW="3657600" imgH="54864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486" y="3494823"/>
                        <a:ext cx="4286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382333" y="4518334"/>
            <a:ext cx="1188085" cy="7918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15682" y="4676449"/>
            <a:ext cx="94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66941" y="4518334"/>
            <a:ext cx="1188085" cy="7918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61936" y="4683423"/>
            <a:ext cx="122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6" idx="3"/>
            <a:endCxn id="28" idx="1"/>
          </p:cNvCxnSpPr>
          <p:nvPr/>
        </p:nvCxnSpPr>
        <p:spPr bwMode="auto">
          <a:xfrm>
            <a:off x="2570418" y="4914257"/>
            <a:ext cx="469652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文本框 30"/>
          <p:cNvSpPr txBox="1"/>
          <p:nvPr/>
        </p:nvSpPr>
        <p:spPr>
          <a:xfrm>
            <a:off x="3762168" y="4474792"/>
            <a:ext cx="244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解决长期依赖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2333" y="5550844"/>
            <a:ext cx="1188085" cy="7918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66941" y="5550844"/>
            <a:ext cx="1188085" cy="7918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77328" y="5715933"/>
            <a:ext cx="122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9821" y="5708958"/>
            <a:ext cx="102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2" idx="3"/>
            <a:endCxn id="33" idx="1"/>
          </p:cNvCxnSpPr>
          <p:nvPr/>
        </p:nvCxnSpPr>
        <p:spPr bwMode="auto">
          <a:xfrm>
            <a:off x="2570418" y="5946767"/>
            <a:ext cx="469652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7" name="文本框 36"/>
          <p:cNvSpPr txBox="1"/>
          <p:nvPr/>
        </p:nvSpPr>
        <p:spPr>
          <a:xfrm>
            <a:off x="3786760" y="5507302"/>
            <a:ext cx="26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提高计算效率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962" y="1823423"/>
            <a:ext cx="2541528" cy="24144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基本数据处理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固定长度滑动窗口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77" y="4326013"/>
            <a:ext cx="6395698" cy="16446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52" y="890195"/>
            <a:ext cx="6312897" cy="782028"/>
          </a:xfrm>
          <a:prstGeom prst="rect">
            <a:avLst/>
          </a:prstGeom>
        </p:spPr>
      </p:pic>
      <p:sp>
        <p:nvSpPr>
          <p:cNvPr id="18" name="箭头: 下 17"/>
          <p:cNvSpPr/>
          <p:nvPr/>
        </p:nvSpPr>
        <p:spPr>
          <a:xfrm>
            <a:off x="8835401" y="1702832"/>
            <a:ext cx="227987" cy="1794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92568" y="1307133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打印长序列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long_seq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63263" y="4475029"/>
            <a:ext cx="35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取长度窗口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，得到多条短序列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箭头: 下 15"/>
          <p:cNvSpPr/>
          <p:nvPr/>
        </p:nvSpPr>
        <p:spPr>
          <a:xfrm>
            <a:off x="8835400" y="4218179"/>
            <a:ext cx="227987" cy="1615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6567259" y="6078454"/>
          <a:ext cx="4992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064"/>
                <a:gridCol w="1248064"/>
                <a:gridCol w="1248064"/>
                <a:gridCol w="124806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long_seq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window_size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short_seqs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shape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(1, 691)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(679, 12)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4"/>
          <p:cNvGraphicFramePr>
            <a:graphicFrameLocks noGrp="1"/>
          </p:cNvGraphicFramePr>
          <p:nvPr/>
        </p:nvGraphicFramePr>
        <p:xfrm>
          <a:off x="1394125" y="1629012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箭头: 下 27"/>
          <p:cNvSpPr/>
          <p:nvPr/>
        </p:nvSpPr>
        <p:spPr>
          <a:xfrm>
            <a:off x="3119807" y="2058493"/>
            <a:ext cx="227987" cy="375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94125" y="2733716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866935" y="3209385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2304407" y="3666579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762220" y="4111657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233264" y="4599442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759738" y="5087227"/>
          <a:ext cx="1441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145909" y="1630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40696" y="2069264"/>
            <a:ext cx="297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固定长度滑动       窗口采样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52719" y="2587490"/>
            <a:ext cx="3859925" cy="315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0757" y="379692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多条短序列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9882" y="789538"/>
            <a:ext cx="0" cy="60583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48538" y="5959540"/>
            <a:ext cx="355086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固定滑动窗口采样示意图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altLang="zh-CN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8" descr="https://images2018.cnblogs.com/blog/1335117/201807/1335117-20180727095108158-46278133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46" y="883510"/>
            <a:ext cx="4518054" cy="30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23" y="3971174"/>
            <a:ext cx="5372100" cy="24096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67399" y="2124452"/>
            <a:ext cx="404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158" y="4148773"/>
            <a:ext cx="11538604" cy="2510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7399" y="5111608"/>
            <a:ext cx="404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3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158" y="832882"/>
            <a:ext cx="11538604" cy="314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37" y="3695699"/>
            <a:ext cx="3332163" cy="275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 </a:t>
            </a:r>
            <a:r>
              <a:rPr lang="en-US" altLang="zh-CN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模型实现（优化后）</a:t>
            </a:r>
            <a:endParaRPr lang="en-US" altLang="zh-CN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719" y="827368"/>
            <a:ext cx="9872594" cy="599546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训练结果可视化（使用自己实现的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GRU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362" y="1177984"/>
            <a:ext cx="4203684" cy="2241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72" y="1164595"/>
            <a:ext cx="3781896" cy="22678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19" y="4118999"/>
            <a:ext cx="3657431" cy="21944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972" y="4048503"/>
            <a:ext cx="3781896" cy="22439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68653" y="3478536"/>
            <a:ext cx="169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1276" y="6370130"/>
            <a:ext cx="168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21778" y="6364145"/>
            <a:ext cx="18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torch.nn.GRU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736" y="7242692"/>
            <a:ext cx="8772525" cy="419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61808" y="7208052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Helvetica Neue"/>
              </a:rPr>
              <a:t>初始化一个</a:t>
            </a:r>
            <a:r>
              <a:rPr lang="en-US" altLang="zh-CN">
                <a:solidFill>
                  <a:srgbClr val="000000"/>
                </a:solidFill>
                <a:latin typeface="Helvetica Neue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层，双向的</a:t>
            </a:r>
            <a:r>
              <a:rPr lang="en-US" altLang="zh-CN">
                <a:solidFill>
                  <a:srgbClr val="000000"/>
                </a:solidFill>
                <a:latin typeface="Helvetica Neue"/>
              </a:rPr>
              <a:t>GRU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0" y="833880"/>
            <a:ext cx="8053247" cy="26271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28" y="3450732"/>
            <a:ext cx="7626626" cy="340132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7806" y="2143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806" y="50302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410635" y="953064"/>
            <a:ext cx="1493149" cy="266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2598203" y="3579031"/>
            <a:ext cx="1493149" cy="266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torch.nn.GRU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736" y="7242692"/>
            <a:ext cx="8772525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59" y="800434"/>
            <a:ext cx="7350774" cy="39050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88" y="4776736"/>
            <a:ext cx="3358624" cy="19978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1459" y="554485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9736" y="232049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门控循环单元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训练结果可视化（使用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GRU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34" y="1148158"/>
            <a:ext cx="4082592" cy="2222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25" y="1130630"/>
            <a:ext cx="3834007" cy="2282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40" y="4046164"/>
            <a:ext cx="3811979" cy="2362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551" y="4046164"/>
            <a:ext cx="3836309" cy="22551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68654" y="3478536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45579" y="3496312"/>
            <a:ext cx="169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1275" y="6370130"/>
            <a:ext cx="193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21778" y="6364145"/>
            <a:ext cx="193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RNN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的一些应用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序列到类别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內容版面配置區 2"/>
          <p:cNvSpPr txBox="1"/>
          <p:nvPr/>
        </p:nvSpPr>
        <p:spPr>
          <a:xfrm>
            <a:off x="1105935" y="1136890"/>
            <a:ext cx="10316808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输入：序列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输出：类别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9"/>
          <p:cNvSpPr txBox="1"/>
          <p:nvPr/>
        </p:nvSpPr>
        <p:spPr>
          <a:xfrm>
            <a:off x="3034294" y="1974672"/>
            <a:ext cx="428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Sentiment Analysis</a:t>
            </a:r>
            <a:endParaRPr lang="zh-TW" altLang="en-US" sz="2400" b="1" i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4755" y="4609362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08764" y="4609362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3423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49319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93903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線單箭頭接點 33"/>
          <p:cNvCxnSpPr/>
          <p:nvPr/>
        </p:nvCxnSpPr>
        <p:spPr>
          <a:xfrm flipV="1">
            <a:off x="9716433" y="42891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4"/>
          <p:cNvCxnSpPr>
            <a:endCxn id="15" idx="1"/>
          </p:cNvCxnSpPr>
          <p:nvPr/>
        </p:nvCxnSpPr>
        <p:spPr>
          <a:xfrm>
            <a:off x="1747198" y="5059362"/>
            <a:ext cx="106156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35"/>
          <p:cNvCxnSpPr>
            <a:endCxn id="32" idx="1"/>
          </p:cNvCxnSpPr>
          <p:nvPr/>
        </p:nvCxnSpPr>
        <p:spPr>
          <a:xfrm>
            <a:off x="3280227" y="5062137"/>
            <a:ext cx="103471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36"/>
          <p:cNvCxnSpPr/>
          <p:nvPr/>
        </p:nvCxnSpPr>
        <p:spPr>
          <a:xfrm>
            <a:off x="6858576" y="5059362"/>
            <a:ext cx="990743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37"/>
          <p:cNvCxnSpPr>
            <a:endCxn id="18" idx="1"/>
          </p:cNvCxnSpPr>
          <p:nvPr/>
        </p:nvCxnSpPr>
        <p:spPr>
          <a:xfrm flipV="1">
            <a:off x="8313420" y="5062137"/>
            <a:ext cx="1180483" cy="832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8"/>
          <p:cNvCxnSpPr/>
          <p:nvPr/>
        </p:nvCxnSpPr>
        <p:spPr>
          <a:xfrm>
            <a:off x="5914465" y="5062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9"/>
          <p:cNvCxnSpPr/>
          <p:nvPr/>
        </p:nvCxnSpPr>
        <p:spPr>
          <a:xfrm flipV="1">
            <a:off x="1506359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40"/>
          <p:cNvCxnSpPr/>
          <p:nvPr/>
        </p:nvCxnSpPr>
        <p:spPr>
          <a:xfrm flipV="1">
            <a:off x="3056796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41"/>
          <p:cNvSpPr txBox="1"/>
          <p:nvPr/>
        </p:nvSpPr>
        <p:spPr>
          <a:xfrm>
            <a:off x="5227799" y="471486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TW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線單箭頭接點 42"/>
          <p:cNvCxnSpPr/>
          <p:nvPr/>
        </p:nvCxnSpPr>
        <p:spPr>
          <a:xfrm flipV="1">
            <a:off x="6633461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3"/>
          <p:cNvCxnSpPr/>
          <p:nvPr/>
        </p:nvCxnSpPr>
        <p:spPr>
          <a:xfrm flipV="1">
            <a:off x="8098923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44"/>
          <p:cNvCxnSpPr/>
          <p:nvPr/>
        </p:nvCxnSpPr>
        <p:spPr>
          <a:xfrm flipV="1">
            <a:off x="9746301" y="550936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54755" y="58240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14946" y="4612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線單箭頭接點 47"/>
          <p:cNvCxnSpPr/>
          <p:nvPr/>
        </p:nvCxnSpPr>
        <p:spPr>
          <a:xfrm>
            <a:off x="4786409" y="506491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48"/>
          <p:cNvCxnSpPr/>
          <p:nvPr/>
        </p:nvCxnSpPr>
        <p:spPr>
          <a:xfrm flipV="1">
            <a:off x="4562978" y="55121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809966" y="5810358"/>
            <a:ext cx="492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觉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3423" y="586292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16756" y="583366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56221" y="58670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12808" y="58428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群組 10"/>
          <p:cNvGrpSpPr/>
          <p:nvPr/>
        </p:nvGrpSpPr>
        <p:grpSpPr>
          <a:xfrm>
            <a:off x="9450607" y="2032653"/>
            <a:ext cx="465153" cy="2256614"/>
            <a:chOff x="6774969" y="2139801"/>
            <a:chExt cx="465153" cy="2256614"/>
          </a:xfrm>
        </p:grpSpPr>
        <p:sp>
          <p:nvSpPr>
            <p:cNvPr id="41" name="矩形 40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9925503" y="2008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928540" y="24406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914851" y="28726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中性</a:t>
            </a:r>
            <a:endParaRPr lang="zh-TW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21695" y="33501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TW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42085" y="378208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TW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摺角紙張 63"/>
          <p:cNvSpPr/>
          <p:nvPr/>
        </p:nvSpPr>
        <p:spPr>
          <a:xfrm>
            <a:off x="1382593" y="2751939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带着愉悦的心情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这部电影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摺角紙張 64"/>
          <p:cNvSpPr/>
          <p:nvPr/>
        </p:nvSpPr>
        <p:spPr>
          <a:xfrm>
            <a:off x="4259939" y="2768373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这部电影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摺角紙張 65"/>
          <p:cNvSpPr/>
          <p:nvPr/>
        </p:nvSpPr>
        <p:spPr>
          <a:xfrm>
            <a:off x="7104614" y="2751939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这部电影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很棒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字方塊 66"/>
          <p:cNvSpPr txBox="1"/>
          <p:nvPr/>
        </p:nvSpPr>
        <p:spPr>
          <a:xfrm>
            <a:off x="1268722" y="3665594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(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字方塊 67"/>
          <p:cNvSpPr txBox="1"/>
          <p:nvPr/>
        </p:nvSpPr>
        <p:spPr>
          <a:xfrm>
            <a:off x="4130263" y="3665593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(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TW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en-US" altLang="zh-TW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字方塊 68"/>
          <p:cNvSpPr txBox="1"/>
          <p:nvPr/>
        </p:nvSpPr>
        <p:spPr>
          <a:xfrm>
            <a:off x="7104614" y="3668759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(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字方塊 69"/>
          <p:cNvSpPr txBox="1"/>
          <p:nvPr/>
        </p:nvSpPr>
        <p:spPr>
          <a:xfrm>
            <a:off x="5278562" y="5732241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27828" y="333256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来源：李宏毅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《1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天搞懂深度学习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7" grpId="0"/>
      <p:bldP spid="31" grpId="0"/>
      <p:bldP spid="32" grpId="0" animBg="1"/>
      <p:bldP spid="35" grpId="0"/>
      <p:bldP spid="36" grpId="0"/>
      <p:bldP spid="37" grpId="0"/>
      <p:bldP spid="38" grpId="0"/>
      <p:bldP spid="39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的一些应用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序列到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7828" y="333256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来源：李宏毅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《1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天搞懂深度学习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群組 20"/>
          <p:cNvGrpSpPr/>
          <p:nvPr/>
        </p:nvGrpSpPr>
        <p:grpSpPr>
          <a:xfrm>
            <a:off x="2376282" y="1655394"/>
            <a:ext cx="3421870" cy="461665"/>
            <a:chOff x="855154" y="4239504"/>
            <a:chExt cx="3421870" cy="461665"/>
          </a:xfrm>
        </p:grpSpPr>
        <p:sp>
          <p:nvSpPr>
            <p:cNvPr id="60" name="文字方塊 4"/>
            <p:cNvSpPr txBox="1"/>
            <p:nvPr/>
          </p:nvSpPr>
          <p:spPr>
            <a:xfrm>
              <a:off x="855154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好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字方塊 5"/>
            <p:cNvSpPr txBox="1"/>
            <p:nvPr/>
          </p:nvSpPr>
          <p:spPr>
            <a:xfrm>
              <a:off x="1272023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字方塊 6"/>
            <p:cNvSpPr txBox="1"/>
            <p:nvPr/>
          </p:nvSpPr>
          <p:spPr>
            <a:xfrm>
              <a:off x="1688892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字方塊 7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棒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字方塊 8"/>
            <p:cNvSpPr txBox="1"/>
            <p:nvPr/>
          </p:nvSpPr>
          <p:spPr>
            <a:xfrm>
              <a:off x="2522630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字方塊 9"/>
            <p:cNvSpPr txBox="1"/>
            <p:nvPr/>
          </p:nvSpPr>
          <p:spPr>
            <a:xfrm>
              <a:off x="2939499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字方塊 10"/>
            <p:cNvSpPr txBox="1"/>
            <p:nvPr/>
          </p:nvSpPr>
          <p:spPr>
            <a:xfrm>
              <a:off x="3356368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字方塊 11"/>
            <p:cNvSpPr txBox="1"/>
            <p:nvPr/>
          </p:nvSpPr>
          <p:spPr>
            <a:xfrm>
              <a:off x="3773237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群組 21"/>
          <p:cNvGrpSpPr/>
          <p:nvPr/>
        </p:nvGrpSpPr>
        <p:grpSpPr>
          <a:xfrm>
            <a:off x="8212114" y="1662441"/>
            <a:ext cx="3421870" cy="461665"/>
            <a:chOff x="855154" y="5208233"/>
            <a:chExt cx="3421870" cy="461665"/>
          </a:xfrm>
        </p:grpSpPr>
        <p:sp>
          <p:nvSpPr>
            <p:cNvPr id="69" name="文字方塊 12"/>
            <p:cNvSpPr txBox="1"/>
            <p:nvPr/>
          </p:nvSpPr>
          <p:spPr>
            <a:xfrm>
              <a:off x="855154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好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字方塊 13"/>
            <p:cNvSpPr txBox="1"/>
            <p:nvPr/>
          </p:nvSpPr>
          <p:spPr>
            <a:xfrm>
              <a:off x="1272023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字方塊 14"/>
            <p:cNvSpPr txBox="1"/>
            <p:nvPr/>
          </p:nvSpPr>
          <p:spPr>
            <a:xfrm>
              <a:off x="1688892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字方塊 15"/>
            <p:cNvSpPr txBox="1"/>
            <p:nvPr/>
          </p:nvSpPr>
          <p:spPr>
            <a:xfrm>
              <a:off x="2105761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棒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字方塊 16"/>
            <p:cNvSpPr txBox="1"/>
            <p:nvPr/>
          </p:nvSpPr>
          <p:spPr>
            <a:xfrm>
              <a:off x="2522630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字方塊 17"/>
            <p:cNvSpPr txBox="1"/>
            <p:nvPr/>
          </p:nvSpPr>
          <p:spPr>
            <a:xfrm>
              <a:off x="2939499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棒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字方塊 18"/>
            <p:cNvSpPr txBox="1"/>
            <p:nvPr/>
          </p:nvSpPr>
          <p:spPr>
            <a:xfrm>
              <a:off x="3356368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字方塊 19"/>
            <p:cNvSpPr txBox="1"/>
            <p:nvPr/>
          </p:nvSpPr>
          <p:spPr>
            <a:xfrm>
              <a:off x="3773237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zh-TW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483455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04304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25153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46002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66851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587700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08549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29401" y="251012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線單箭頭接點 35"/>
          <p:cNvCxnSpPr/>
          <p:nvPr/>
        </p:nvCxnSpPr>
        <p:spPr>
          <a:xfrm flipV="1">
            <a:off x="2604687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36"/>
          <p:cNvCxnSpPr/>
          <p:nvPr/>
        </p:nvCxnSpPr>
        <p:spPr>
          <a:xfrm flipV="1">
            <a:off x="3028093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37"/>
          <p:cNvCxnSpPr/>
          <p:nvPr/>
        </p:nvCxnSpPr>
        <p:spPr>
          <a:xfrm flipV="1">
            <a:off x="3451499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38"/>
          <p:cNvCxnSpPr/>
          <p:nvPr/>
        </p:nvCxnSpPr>
        <p:spPr>
          <a:xfrm flipV="1">
            <a:off x="3874905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39"/>
          <p:cNvCxnSpPr/>
          <p:nvPr/>
        </p:nvCxnSpPr>
        <p:spPr>
          <a:xfrm flipV="1">
            <a:off x="4298311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40"/>
          <p:cNvCxnSpPr/>
          <p:nvPr/>
        </p:nvCxnSpPr>
        <p:spPr>
          <a:xfrm flipV="1">
            <a:off x="4721717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41"/>
          <p:cNvCxnSpPr/>
          <p:nvPr/>
        </p:nvCxnSpPr>
        <p:spPr>
          <a:xfrm flipV="1">
            <a:off x="5145123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42"/>
          <p:cNvCxnSpPr/>
          <p:nvPr/>
        </p:nvCxnSpPr>
        <p:spPr>
          <a:xfrm flipV="1">
            <a:off x="5568527" y="206668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334377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55226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76075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596924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017773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0438622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859471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1280323" y="251889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線單箭頭接點 66"/>
          <p:cNvCxnSpPr/>
          <p:nvPr/>
        </p:nvCxnSpPr>
        <p:spPr>
          <a:xfrm flipV="1">
            <a:off x="8455609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67"/>
          <p:cNvCxnSpPr/>
          <p:nvPr/>
        </p:nvCxnSpPr>
        <p:spPr>
          <a:xfrm flipV="1">
            <a:off x="8879015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68"/>
          <p:cNvCxnSpPr/>
          <p:nvPr/>
        </p:nvCxnSpPr>
        <p:spPr>
          <a:xfrm flipV="1">
            <a:off x="9302421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9"/>
          <p:cNvCxnSpPr/>
          <p:nvPr/>
        </p:nvCxnSpPr>
        <p:spPr>
          <a:xfrm flipV="1">
            <a:off x="9725827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70"/>
          <p:cNvCxnSpPr/>
          <p:nvPr/>
        </p:nvCxnSpPr>
        <p:spPr>
          <a:xfrm flipV="1">
            <a:off x="10149233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71"/>
          <p:cNvCxnSpPr/>
          <p:nvPr/>
        </p:nvCxnSpPr>
        <p:spPr>
          <a:xfrm flipV="1">
            <a:off x="10572639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72"/>
          <p:cNvCxnSpPr/>
          <p:nvPr/>
        </p:nvCxnSpPr>
        <p:spPr>
          <a:xfrm flipV="1">
            <a:off x="10996045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73"/>
          <p:cNvCxnSpPr/>
          <p:nvPr/>
        </p:nvCxnSpPr>
        <p:spPr>
          <a:xfrm flipV="1">
            <a:off x="11419449" y="20754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88"/>
          <p:cNvSpPr txBox="1"/>
          <p:nvPr/>
        </p:nvSpPr>
        <p:spPr>
          <a:xfrm>
            <a:off x="3308848" y="865772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好棒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向下箭號 89"/>
          <p:cNvSpPr/>
          <p:nvPr/>
        </p:nvSpPr>
        <p:spPr>
          <a:xfrm flipV="1">
            <a:off x="3762745" y="1323182"/>
            <a:ext cx="477301" cy="2920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字方塊 90"/>
          <p:cNvSpPr txBox="1"/>
          <p:nvPr/>
        </p:nvSpPr>
        <p:spPr>
          <a:xfrm>
            <a:off x="8942263" y="885366"/>
            <a:ext cx="177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好棒棒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向下箭號 91"/>
          <p:cNvSpPr/>
          <p:nvPr/>
        </p:nvSpPr>
        <p:spPr>
          <a:xfrm flipV="1">
            <a:off x="9671932" y="1342777"/>
            <a:ext cx="477301" cy="2999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線接點 92"/>
          <p:cNvCxnSpPr/>
          <p:nvPr/>
        </p:nvCxnSpPr>
        <p:spPr>
          <a:xfrm>
            <a:off x="2904304" y="1905948"/>
            <a:ext cx="681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96"/>
          <p:cNvCxnSpPr/>
          <p:nvPr/>
        </p:nvCxnSpPr>
        <p:spPr>
          <a:xfrm>
            <a:off x="4151873" y="1924953"/>
            <a:ext cx="1523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99"/>
          <p:cNvCxnSpPr/>
          <p:nvPr/>
        </p:nvCxnSpPr>
        <p:spPr>
          <a:xfrm>
            <a:off x="8742880" y="1933729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01"/>
          <p:cNvCxnSpPr/>
          <p:nvPr/>
        </p:nvCxnSpPr>
        <p:spPr>
          <a:xfrm>
            <a:off x="9982960" y="1958092"/>
            <a:ext cx="3325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02"/>
          <p:cNvCxnSpPr/>
          <p:nvPr/>
        </p:nvCxnSpPr>
        <p:spPr>
          <a:xfrm>
            <a:off x="10907252" y="1958092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06"/>
          <p:cNvGrpSpPr/>
          <p:nvPr/>
        </p:nvGrpSpPr>
        <p:grpSpPr bwMode="auto">
          <a:xfrm>
            <a:off x="2483455" y="3286807"/>
            <a:ext cx="3173419" cy="457065"/>
            <a:chOff x="467932" y="3914400"/>
            <a:chExt cx="2909888" cy="576263"/>
          </a:xfrm>
        </p:grpSpPr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9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群組 106"/>
          <p:cNvGrpSpPr/>
          <p:nvPr/>
        </p:nvGrpSpPr>
        <p:grpSpPr bwMode="auto">
          <a:xfrm>
            <a:off x="8319461" y="3309660"/>
            <a:ext cx="3173419" cy="457065"/>
            <a:chOff x="467932" y="3914400"/>
            <a:chExt cx="2909888" cy="576263"/>
          </a:xfrm>
        </p:grpSpPr>
        <p:pic>
          <p:nvPicPr>
            <p:cNvPr id="122" name="Picture 9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9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4" name="文本框 123"/>
          <p:cNvSpPr txBox="1"/>
          <p:nvPr/>
        </p:nvSpPr>
        <p:spPr>
          <a:xfrm>
            <a:off x="432319" y="985332"/>
            <a:ext cx="16209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的序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列到序列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96722" y="851430"/>
            <a:ext cx="11538604" cy="2915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06144" y="3939509"/>
            <a:ext cx="11538604" cy="284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16882" y="4036013"/>
            <a:ext cx="16209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机器翻译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的序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列到序列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群組 8"/>
          <p:cNvGrpSpPr/>
          <p:nvPr/>
        </p:nvGrpSpPr>
        <p:grpSpPr>
          <a:xfrm rot="16200000">
            <a:off x="5462357" y="5794300"/>
            <a:ext cx="461665" cy="1413164"/>
            <a:chOff x="2598571" y="5171582"/>
            <a:chExt cx="461665" cy="1413164"/>
          </a:xfrm>
        </p:grpSpPr>
        <p:sp>
          <p:nvSpPr>
            <p:cNvPr id="129" name="矩形 128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" name="文字方塊 11"/>
            <p:cNvSpPr txBox="1"/>
            <p:nvPr/>
          </p:nvSpPr>
          <p:spPr>
            <a:xfrm rot="5400000">
              <a:off x="2122822" y="5647331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文字方塊 5"/>
          <p:cNvSpPr txBox="1"/>
          <p:nvPr/>
        </p:nvSpPr>
        <p:spPr>
          <a:xfrm>
            <a:off x="2961309" y="6278483"/>
            <a:ext cx="141316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machine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542120" y="534580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473501" y="53458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6435912" y="53458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398323" y="53458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8360734" y="53458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5487634" y="4310188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8355413" y="4297623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1" name="文字方塊 21"/>
          <p:cNvSpPr txBox="1"/>
          <p:nvPr/>
        </p:nvSpPr>
        <p:spPr>
          <a:xfrm>
            <a:off x="5405885" y="4413747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机</a:t>
            </a:r>
            <a:endParaRPr lang="zh-TW" altLang="en-US" sz="2400" dirty="0"/>
          </a:p>
        </p:txBody>
      </p:sp>
      <p:sp>
        <p:nvSpPr>
          <p:cNvPr id="142" name="文字方塊 46"/>
          <p:cNvSpPr txBox="1"/>
          <p:nvPr/>
        </p:nvSpPr>
        <p:spPr>
          <a:xfrm>
            <a:off x="8260372" y="44132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习</a:t>
            </a:r>
            <a:endParaRPr lang="zh-TW" altLang="en-US" sz="2400" dirty="0"/>
          </a:p>
        </p:txBody>
      </p:sp>
      <p:cxnSp>
        <p:nvCxnSpPr>
          <p:cNvPr id="143" name="直線單箭頭接點 2047"/>
          <p:cNvCxnSpPr/>
          <p:nvPr/>
        </p:nvCxnSpPr>
        <p:spPr>
          <a:xfrm flipV="1">
            <a:off x="3746002" y="5968271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50"/>
          <p:cNvCxnSpPr/>
          <p:nvPr/>
        </p:nvCxnSpPr>
        <p:spPr>
          <a:xfrm flipV="1">
            <a:off x="5735420" y="5968271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51"/>
          <p:cNvCxnSpPr/>
          <p:nvPr/>
        </p:nvCxnSpPr>
        <p:spPr>
          <a:xfrm flipV="1">
            <a:off x="5725604" y="501448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群組 9"/>
          <p:cNvGrpSpPr/>
          <p:nvPr/>
        </p:nvGrpSpPr>
        <p:grpSpPr>
          <a:xfrm>
            <a:off x="6334487" y="4316170"/>
            <a:ext cx="628650" cy="1029120"/>
            <a:chOff x="3859511" y="3051365"/>
            <a:chExt cx="628650" cy="1029120"/>
          </a:xfrm>
        </p:grpSpPr>
        <p:sp>
          <p:nvSpPr>
            <p:cNvPr id="147" name="矩形 146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8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  <a:endParaRPr lang="zh-TW" altLang="en-US" sz="2400" dirty="0"/>
            </a:p>
          </p:txBody>
        </p:sp>
        <p:cxnSp>
          <p:nvCxnSpPr>
            <p:cNvPr id="149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群組 12"/>
          <p:cNvGrpSpPr/>
          <p:nvPr/>
        </p:nvGrpSpPr>
        <p:grpSpPr>
          <a:xfrm>
            <a:off x="7290088" y="4277821"/>
            <a:ext cx="628650" cy="1012422"/>
            <a:chOff x="4815276" y="3051365"/>
            <a:chExt cx="628650" cy="1012422"/>
          </a:xfrm>
        </p:grpSpPr>
        <p:sp>
          <p:nvSpPr>
            <p:cNvPr id="151" name="矩形 15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学</a:t>
              </a:r>
              <a:endParaRPr lang="zh-TW" altLang="en-US" sz="2400" dirty="0"/>
            </a:p>
          </p:txBody>
        </p:sp>
        <p:cxnSp>
          <p:nvCxnSpPr>
            <p:cNvPr id="153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單箭頭接點 54"/>
          <p:cNvCxnSpPr/>
          <p:nvPr/>
        </p:nvCxnSpPr>
        <p:spPr>
          <a:xfrm flipV="1">
            <a:off x="8606236" y="5014035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56"/>
          <p:cNvCxnSpPr>
            <a:stCxn id="134" idx="3"/>
            <a:endCxn id="135" idx="1"/>
          </p:cNvCxnSpPr>
          <p:nvPr/>
        </p:nvCxnSpPr>
        <p:spPr>
          <a:xfrm>
            <a:off x="4003786" y="5648714"/>
            <a:ext cx="146971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58"/>
          <p:cNvCxnSpPr/>
          <p:nvPr/>
        </p:nvCxnSpPr>
        <p:spPr>
          <a:xfrm>
            <a:off x="5944964" y="5635023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59"/>
          <p:cNvCxnSpPr/>
          <p:nvPr/>
        </p:nvCxnSpPr>
        <p:spPr>
          <a:xfrm>
            <a:off x="6912010" y="5637798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60"/>
          <p:cNvCxnSpPr/>
          <p:nvPr/>
        </p:nvCxnSpPr>
        <p:spPr>
          <a:xfrm>
            <a:off x="7862424" y="5640573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9351715" y="534580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9316898" y="4309739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1" name="文字方塊 43"/>
          <p:cNvSpPr txBox="1"/>
          <p:nvPr/>
        </p:nvSpPr>
        <p:spPr>
          <a:xfrm>
            <a:off x="9221857" y="44132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。</a:t>
            </a:r>
            <a:endParaRPr lang="zh-TW" altLang="en-US" sz="2400" dirty="0"/>
          </a:p>
        </p:txBody>
      </p:sp>
      <p:cxnSp>
        <p:nvCxnSpPr>
          <p:cNvPr id="162" name="直線單箭頭接點 47"/>
          <p:cNvCxnSpPr/>
          <p:nvPr/>
        </p:nvCxnSpPr>
        <p:spPr>
          <a:xfrm flipV="1">
            <a:off x="9554868" y="4997337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48"/>
          <p:cNvCxnSpPr/>
          <p:nvPr/>
        </p:nvCxnSpPr>
        <p:spPr>
          <a:xfrm>
            <a:off x="8853405" y="5640573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6"/>
          <p:cNvSpPr/>
          <p:nvPr/>
        </p:nvSpPr>
        <p:spPr>
          <a:xfrm>
            <a:off x="5921828" y="4655456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手繪多邊形 88"/>
          <p:cNvSpPr/>
          <p:nvPr/>
        </p:nvSpPr>
        <p:spPr>
          <a:xfrm>
            <a:off x="6891906" y="4636418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手繪多邊形 89"/>
          <p:cNvSpPr/>
          <p:nvPr/>
        </p:nvSpPr>
        <p:spPr>
          <a:xfrm>
            <a:off x="7863286" y="4655456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手繪多邊形 90"/>
          <p:cNvSpPr/>
          <p:nvPr/>
        </p:nvSpPr>
        <p:spPr>
          <a:xfrm>
            <a:off x="8834752" y="4613076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9" grpId="0"/>
      <p:bldP spid="110" grpId="0" animBg="1"/>
      <p:bldP spid="111" grpId="0"/>
      <p:bldP spid="112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59" grpId="0" animBg="1"/>
      <p:bldP spid="160" grpId="0" animBg="1"/>
      <p:bldP spid="161" grpId="0"/>
      <p:bldP spid="164" grpId="0" animBg="1"/>
      <p:bldP spid="165" grpId="0" animBg="1"/>
      <p:bldP spid="166" grpId="0" animBg="1"/>
      <p:bldP spid="1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的一些应用 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看图说话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99" y="1331415"/>
            <a:ext cx="10098001" cy="42849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RNN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的一些应用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写字、作诗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7" y="3817682"/>
            <a:ext cx="8672958" cy="29217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29" y="1238582"/>
            <a:ext cx="9174412" cy="20597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722" y="851430"/>
            <a:ext cx="11538604" cy="2915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144" y="3939509"/>
            <a:ext cx="11538604" cy="284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959" y="9769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写字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473" y="397639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作诗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基本数据处理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数据集划分注意事项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56608" y="1860680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156608" y="2602314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156608" y="3609703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156608" y="4737867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138943" y="5981388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667983" y="1677874"/>
            <a:ext cx="3314700" cy="2288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7695" y="135522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原始数据（所有长序列）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5620" y="13119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划分长序列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4"/>
          <p:cNvGraphicFramePr>
            <a:graphicFrameLocks noGrp="1"/>
          </p:cNvGraphicFramePr>
          <p:nvPr/>
        </p:nvGraphicFramePr>
        <p:xfrm>
          <a:off x="5112822" y="1840468"/>
          <a:ext cx="2361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8354659" y="1673111"/>
            <a:ext cx="3314700" cy="245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67983" y="4449704"/>
            <a:ext cx="3314700" cy="10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67983" y="5798945"/>
            <a:ext cx="3314700" cy="10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4"/>
          <p:cNvGraphicFramePr>
            <a:graphicFrameLocks noGrp="1"/>
          </p:cNvGraphicFramePr>
          <p:nvPr/>
        </p:nvGraphicFramePr>
        <p:xfrm>
          <a:off x="5111062" y="2481478"/>
          <a:ext cx="2361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4"/>
          <p:cNvGraphicFramePr>
            <a:graphicFrameLocks noGrp="1"/>
          </p:cNvGraphicFramePr>
          <p:nvPr/>
        </p:nvGraphicFramePr>
        <p:xfrm>
          <a:off x="5111062" y="3107314"/>
          <a:ext cx="2361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4"/>
          <p:cNvGraphicFramePr>
            <a:graphicFrameLocks noGrp="1"/>
          </p:cNvGraphicFramePr>
          <p:nvPr/>
        </p:nvGraphicFramePr>
        <p:xfrm>
          <a:off x="5111062" y="4704978"/>
          <a:ext cx="2361224" cy="39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</a:tblGrid>
              <a:tr h="3991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4"/>
          <p:cNvGraphicFramePr>
            <a:graphicFrameLocks noGrp="1"/>
          </p:cNvGraphicFramePr>
          <p:nvPr/>
        </p:nvGraphicFramePr>
        <p:xfrm>
          <a:off x="5111062" y="5991761"/>
          <a:ext cx="2361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9342595" y="12992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采样短序列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/>
          <p:cNvCxnSpPr>
            <a:stCxn id="7" idx="3"/>
            <a:endCxn id="16" idx="1"/>
          </p:cNvCxnSpPr>
          <p:nvPr/>
        </p:nvCxnSpPr>
        <p:spPr>
          <a:xfrm flipV="1">
            <a:off x="4000528" y="2023348"/>
            <a:ext cx="1112294" cy="227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20" idx="1"/>
          </p:cNvCxnSpPr>
          <p:nvPr/>
        </p:nvCxnSpPr>
        <p:spPr>
          <a:xfrm flipV="1">
            <a:off x="4000528" y="2664358"/>
            <a:ext cx="1110534" cy="12337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21" idx="1"/>
          </p:cNvCxnSpPr>
          <p:nvPr/>
        </p:nvCxnSpPr>
        <p:spPr>
          <a:xfrm flipV="1">
            <a:off x="4000528" y="3290194"/>
            <a:ext cx="1110534" cy="50492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2" idx="1"/>
          </p:cNvCxnSpPr>
          <p:nvPr/>
        </p:nvCxnSpPr>
        <p:spPr>
          <a:xfrm flipV="1">
            <a:off x="4000528" y="4904571"/>
            <a:ext cx="1110534" cy="187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23" idx="1"/>
          </p:cNvCxnSpPr>
          <p:nvPr/>
        </p:nvCxnSpPr>
        <p:spPr>
          <a:xfrm>
            <a:off x="3982863" y="6166808"/>
            <a:ext cx="1128199" cy="783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8726338" y="184046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912565" y="190333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9093540" y="197000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9274515" y="203668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9454817" y="2120600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8754913" y="259294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8941140" y="265580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9122115" y="272248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9303090" y="278915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9483392" y="2873075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8786663" y="337399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972890" y="343685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9153865" y="350353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9334840" y="357020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9515142" y="3654125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8793013" y="471384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8979240" y="477670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9247088" y="4843383"/>
          <a:ext cx="798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9341190" y="491005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9521492" y="4993975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8767613" y="606004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8953840" y="612290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9134815" y="6189583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9315790" y="6256258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9496092" y="6340175"/>
          <a:ext cx="885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3"/>
                <a:gridCol w="295153"/>
                <a:gridCol w="295153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8406575" y="4452972"/>
            <a:ext cx="3314700" cy="10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425762" y="5798945"/>
            <a:ext cx="3314700" cy="10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359510" y="36240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467452" y="5160557"/>
            <a:ext cx="49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13692" y="6488668"/>
            <a:ext cx="59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1017110" y="36240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</a:t>
            </a: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1125052" y="5160557"/>
            <a:ext cx="49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1171292" y="6488668"/>
            <a:ext cx="59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/>
          </a:p>
        </p:txBody>
      </p:sp>
      <p:cxnSp>
        <p:nvCxnSpPr>
          <p:cNvPr id="77" name="直接箭头连接符 76"/>
          <p:cNvCxnSpPr>
            <a:stCxn id="16" idx="3"/>
            <a:endCxn id="39" idx="1"/>
          </p:cNvCxnSpPr>
          <p:nvPr/>
        </p:nvCxnSpPr>
        <p:spPr>
          <a:xfrm>
            <a:off x="7474046" y="2023348"/>
            <a:ext cx="1252292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3"/>
            <a:endCxn id="45" idx="1"/>
          </p:cNvCxnSpPr>
          <p:nvPr/>
        </p:nvCxnSpPr>
        <p:spPr>
          <a:xfrm>
            <a:off x="7472286" y="2664358"/>
            <a:ext cx="1282627" cy="11146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1" idx="3"/>
            <a:endCxn id="50" idx="1"/>
          </p:cNvCxnSpPr>
          <p:nvPr/>
        </p:nvCxnSpPr>
        <p:spPr>
          <a:xfrm>
            <a:off x="7472286" y="3290194"/>
            <a:ext cx="1314377" cy="2666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3"/>
            <a:endCxn id="55" idx="1"/>
          </p:cNvCxnSpPr>
          <p:nvPr/>
        </p:nvCxnSpPr>
        <p:spPr>
          <a:xfrm flipV="1">
            <a:off x="7472286" y="4896723"/>
            <a:ext cx="1320727" cy="78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3" idx="3"/>
            <a:endCxn id="62" idx="1"/>
          </p:cNvCxnSpPr>
          <p:nvPr/>
        </p:nvCxnSpPr>
        <p:spPr>
          <a:xfrm>
            <a:off x="7472286" y="6174641"/>
            <a:ext cx="1295327" cy="682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6608" y="8998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先划分原始长序列，再采样短序列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7771" y="1026353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数据集介绍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2647" y="1624178"/>
            <a:ext cx="5925753" cy="512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高速公路车流量数据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是美国加利福尼亚州高速公路的实时车流量数据。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数据由铺设在道路上的检测线圈采集。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两个地区的数据，分别储存在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PEMS04.npz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PEMS07.npz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二进制文件存储，可以使用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numpy.load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数据中的三个特征维度：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车流量、拥挤程度和车速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282" y="1682792"/>
            <a:ext cx="5794718" cy="40497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62753" y="1026353"/>
            <a:ext cx="631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回归任务：用历史流量数据预测未来流量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7771" y="1026353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数据集介绍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5648" y="1665871"/>
            <a:ext cx="5936352" cy="41487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7771" y="1665871"/>
            <a:ext cx="5672721" cy="4666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用户签到数据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FourSquare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是一个地点推荐网站，类似于国内的大众点评。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当用户到达某个地点时，可以通过手机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进行“签到”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(check-in)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将一个用户所有的签到记录按照时间顺序排序，就能得到此用户的行动轨迹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本实验中使用的数据包含纽约和东京两个城市的用户签到数据，分别存储在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FS_NYC.csv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FS_TKY.csv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两个文件中。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2753" y="1026353"/>
            <a:ext cx="668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分类任务：用历史轨迹数据预测下一个签到地点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实验讲解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7771" y="1026353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循环神经网络实验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平台课与专业课要求相同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8873" y="1777316"/>
            <a:ext cx="103473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手动实现循环神经网络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至少一个数据集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上进行实验，从训练时间、预测精度、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变化等角度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（最好使用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图表展示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8873" y="3417197"/>
            <a:ext cx="103473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torch.nn.rnn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至少一个数据集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上进行实验，从训练时间、预测精度、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变化等角度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（最好使用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图表展示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873" y="5354593"/>
            <a:ext cx="10347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超参数的对比分析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hidden_size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batchsize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等）选其中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实验讲解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7771" y="102635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循环神经网络实验（专业课）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7846" y="1992124"/>
            <a:ext cx="1031220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并在至少一个数据集进行试验分析 （平台课同学选做，专业课同学必做）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845" y="4320097"/>
            <a:ext cx="1031220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设计实验，对比分析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在相同数据集上的结果。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1334" y="1328540"/>
            <a:ext cx="11103982" cy="2399665"/>
            <a:chOff x="544010" y="1582924"/>
            <a:chExt cx="11103982" cy="2399665"/>
          </a:xfrm>
        </p:grpSpPr>
        <p:sp>
          <p:nvSpPr>
            <p:cNvPr id="28" name="矩形 27"/>
            <p:cNvSpPr/>
            <p:nvPr/>
          </p:nvSpPr>
          <p:spPr>
            <a:xfrm>
              <a:off x="544010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2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桑基韬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3"/>
                </a:rPr>
                <a:t>http://faculty.bjtu.edu.cn/9129/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4189" y="1582924"/>
              <a:ext cx="5393803" cy="239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</a:t>
              </a: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  <a:hlinkClick r:id="rId9"/>
                </a:rPr>
                <a:t>http://faculty.bjtu.edu.cn/9522/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</a:t>
              </a:r>
              <a:endParaRPr lang="zh-CN" altLang="en-US" sz="2000" dirty="0"/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基本数据处理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数据集划分示例代码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73" y="1193800"/>
            <a:ext cx="8499844" cy="403860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3674" y="1320800"/>
            <a:ext cx="574992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925403" y="1418451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数据划分比例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= 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4474" y="2222500"/>
            <a:ext cx="8251826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649905" y="25775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划分长序列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751346" y="38163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采样短序列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36854" y="3464560"/>
            <a:ext cx="8251826" cy="1325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60282" y="5666570"/>
            <a:ext cx="84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首先对完整、有序的原始长序列按比例划分，再分别进行滑动窗口，采样短序列</a:t>
            </a:r>
            <a:endParaRPr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乘号 84"/>
          <p:cNvSpPr/>
          <p:nvPr/>
        </p:nvSpPr>
        <p:spPr>
          <a:xfrm>
            <a:off x="1501939" y="6267342"/>
            <a:ext cx="379296" cy="421319"/>
          </a:xfrm>
          <a:prstGeom prst="mathMultiply">
            <a:avLst>
              <a:gd name="adj1" fmla="val 12219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 形 3"/>
          <p:cNvSpPr/>
          <p:nvPr/>
        </p:nvSpPr>
        <p:spPr>
          <a:xfrm rot="18697284">
            <a:off x="1526019" y="5609182"/>
            <a:ext cx="437353" cy="260883"/>
          </a:xfrm>
          <a:prstGeom prst="corner">
            <a:avLst>
              <a:gd name="adj1" fmla="val 20513"/>
              <a:gd name="adj2" fmla="val 1874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0282" y="629333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首先用滑动窗口生成多条短序列，再划分短序列。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7537" y="576707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36854" y="5451770"/>
            <a:ext cx="11433080" cy="12876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158" y="3964560"/>
            <a:ext cx="7311875" cy="15687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固定时间窗口滑动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956175" y="799612"/>
            <a:ext cx="0" cy="60583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8625" y="3923768"/>
            <a:ext cx="4187911" cy="203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409722" y="3990573"/>
          <a:ext cx="213075" cy="36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2" imgW="2133600" imgH="3657600" progId="Equation.DSMT4">
                  <p:embed/>
                </p:oleObj>
              </mc:Choice>
              <mc:Fallback>
                <p:oleObj name="Equation" r:id="rId2" imgW="2133600" imgH="36576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9722" y="3990573"/>
                        <a:ext cx="213075" cy="36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55545" y="3945808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4367" y="3937814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9:00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0457" y="3945808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9245" y="3937813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12:00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0734" y="3947009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13:00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8392" y="3390739"/>
            <a:ext cx="1713193" cy="563622"/>
            <a:chOff x="812720" y="3872519"/>
            <a:chExt cx="1713193" cy="56362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12720" y="3872519"/>
              <a:ext cx="1713193" cy="238125"/>
            </a:xfrm>
            <a:prstGeom prst="rect">
              <a:avLst/>
            </a:prstGeom>
          </p:spPr>
        </p:pic>
        <p:cxnSp>
          <p:nvCxnSpPr>
            <p:cNvPr id="26" name="直接连接符 25"/>
            <p:cNvCxnSpPr/>
            <p:nvPr/>
          </p:nvCxnSpPr>
          <p:spPr>
            <a:xfrm>
              <a:off x="890133" y="4110645"/>
              <a:ext cx="0" cy="3254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471595" y="4110645"/>
              <a:ext cx="0" cy="30894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772612" y="3817170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69512" y="3810820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34662" y="3810820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791001" y="2990563"/>
          <a:ext cx="11040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07"/>
                <a:gridCol w="368007"/>
                <a:gridCol w="368007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2470603" y="3387489"/>
            <a:ext cx="1713193" cy="563622"/>
            <a:chOff x="812720" y="3872519"/>
            <a:chExt cx="1713193" cy="56362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12720" y="3872519"/>
              <a:ext cx="1713193" cy="238125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>
              <a:off x="890133" y="4110645"/>
              <a:ext cx="0" cy="3254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471595" y="4110645"/>
              <a:ext cx="0" cy="30894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962400" y="2990563"/>
          <a:ext cx="7360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07"/>
                <a:gridCol w="368007"/>
              </a:tblGrid>
              <a:tr h="318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65492" y="2462462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短序列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27703" y="2453605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短序列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877637" y="3810820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487237" y="3804470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43090" y="4565379"/>
            <a:ext cx="366725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固定时间窗口采样示意图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44" y="799612"/>
            <a:ext cx="6518964" cy="807555"/>
          </a:xfrm>
          <a:prstGeom prst="rect">
            <a:avLst/>
          </a:prstGeom>
        </p:spPr>
      </p:pic>
      <p:sp>
        <p:nvSpPr>
          <p:cNvPr id="50" name="箭头: 下 49"/>
          <p:cNvSpPr/>
          <p:nvPr/>
        </p:nvSpPr>
        <p:spPr>
          <a:xfrm>
            <a:off x="8759132" y="1637036"/>
            <a:ext cx="227987" cy="2313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15799" y="4088468"/>
            <a:ext cx="2914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取时间窗口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，得到多条短序列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141" y="1866475"/>
            <a:ext cx="2089967" cy="1985469"/>
          </a:xfrm>
          <a:prstGeom prst="rect">
            <a:avLst/>
          </a:prstGeom>
        </p:spPr>
      </p:pic>
      <p:sp>
        <p:nvSpPr>
          <p:cNvPr id="53" name="箭头: 下 52"/>
          <p:cNvSpPr/>
          <p:nvPr/>
        </p:nvSpPr>
        <p:spPr>
          <a:xfrm>
            <a:off x="8787775" y="3895627"/>
            <a:ext cx="227987" cy="24410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423" y="5778888"/>
            <a:ext cx="5020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Helvetica Neue"/>
              </a:rPr>
              <a:t>注：固定时间窗口采样得到的序列的</a:t>
            </a:r>
            <a:r>
              <a:rPr lang="zh-CN" altLang="en-US">
                <a:solidFill>
                  <a:srgbClr val="FF0000"/>
                </a:solidFill>
                <a:latin typeface="Helvetica Neue"/>
              </a:rPr>
              <a:t>长度不一致</a:t>
            </a:r>
            <a:r>
              <a:rPr lang="zh-CN" altLang="en-US">
                <a:latin typeface="Helvetica Neue"/>
              </a:rPr>
              <a:t>，</a:t>
            </a:r>
            <a:endParaRPr lang="en-US" altLang="zh-CN">
              <a:latin typeface="Helvetica Neue"/>
            </a:endParaRPr>
          </a:p>
          <a:p>
            <a:pPr algn="ctr"/>
            <a:r>
              <a:rPr lang="zh-CN" altLang="en-US">
                <a:latin typeface="Helvetica Neue"/>
              </a:rPr>
              <a:t>无法直接处理为</a:t>
            </a:r>
            <a:r>
              <a:rPr lang="en-US" altLang="zh-CN">
                <a:latin typeface="Helvetica Neue"/>
              </a:rPr>
              <a:t>Tensor</a:t>
            </a:r>
            <a:r>
              <a:rPr lang="zh-CN" altLang="en-US">
                <a:latin typeface="Helvetica Neue"/>
              </a:rPr>
              <a:t>，需要进行</a:t>
            </a:r>
            <a:r>
              <a:rPr lang="zh-CN" altLang="en-US" b="1">
                <a:latin typeface="Helvetica Neue"/>
              </a:rPr>
              <a:t>填充</a:t>
            </a:r>
            <a:endParaRPr lang="zh-CN" altLang="en-US" b="1"/>
          </a:p>
        </p:txBody>
      </p:sp>
      <p:graphicFrame>
        <p:nvGraphicFramePr>
          <p:cNvPr id="57" name="表格 4"/>
          <p:cNvGraphicFramePr>
            <a:graphicFrameLocks noGrp="1"/>
          </p:cNvGraphicFramePr>
          <p:nvPr/>
        </p:nvGraphicFramePr>
        <p:xfrm>
          <a:off x="6655748" y="5553563"/>
          <a:ext cx="4992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064"/>
                <a:gridCol w="1248064"/>
                <a:gridCol w="1248064"/>
                <a:gridCol w="124806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long_seq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window_size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short_seqs</a:t>
                      </a:r>
                      <a:endParaRPr kumimoji="0" lang="en-US" altLang="zh-CN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shape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(1, 663)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(659, 3~12)</a:t>
                      </a:r>
                      <a:endParaRPr kumimoji="0" lang="zh-CN" altLang="en-US" sz="14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10975180" y="6129782"/>
            <a:ext cx="161925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59132" y="6476951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所有短序列中最短序列长度为</a:t>
            </a:r>
            <a:r>
              <a:rPr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59" idx="2"/>
            <a:endCxn id="31" idx="0"/>
          </p:cNvCxnSpPr>
          <p:nvPr/>
        </p:nvCxnSpPr>
        <p:spPr>
          <a:xfrm flipH="1">
            <a:off x="10071350" y="6175501"/>
            <a:ext cx="984793" cy="30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036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高级数据处理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不等长序列填充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打包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75" y="1552901"/>
            <a:ext cx="7724560" cy="15244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4463912"/>
            <a:ext cx="7719321" cy="1324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77199" y="1069198"/>
            <a:ext cx="11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序列填充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08500" y="799612"/>
            <a:ext cx="0" cy="60583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01024" y="4002819"/>
            <a:ext cx="11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序列打包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368271" y="3425260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368271" y="3817399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358746" y="4234885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358746" y="4657521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7" y="5119849"/>
            <a:ext cx="3954873" cy="238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3737" y="5327322"/>
            <a:ext cx="17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8890" y="5925713"/>
            <a:ext cx="274159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序列填充示意图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76334" y="584691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需要手动输入每条序列的长度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71310" y="2835286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itertools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zip_longest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518025" y="3511964"/>
            <a:ext cx="7673977" cy="714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4"/>
          <p:cNvGraphicFramePr>
            <a:graphicFrameLocks noGrp="1"/>
          </p:cNvGraphicFramePr>
          <p:nvPr/>
        </p:nvGraphicFramePr>
        <p:xfrm>
          <a:off x="377796" y="1046391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4"/>
          <p:cNvGraphicFramePr>
            <a:graphicFrameLocks noGrp="1"/>
          </p:cNvGraphicFramePr>
          <p:nvPr/>
        </p:nvGraphicFramePr>
        <p:xfrm>
          <a:off x="377796" y="1438530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4"/>
          <p:cNvGraphicFramePr>
            <a:graphicFrameLocks noGrp="1"/>
          </p:cNvGraphicFramePr>
          <p:nvPr/>
        </p:nvGraphicFramePr>
        <p:xfrm>
          <a:off x="368271" y="1856016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4"/>
          <p:cNvGraphicFramePr>
            <a:graphicFrameLocks noGrp="1"/>
          </p:cNvGraphicFramePr>
          <p:nvPr/>
        </p:nvGraphicFramePr>
        <p:xfrm>
          <a:off x="368271" y="2278652"/>
          <a:ext cx="3843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  <a:gridCol w="48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052718" y="2794595"/>
            <a:ext cx="490453" cy="53917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78799" y="27861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填充后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75" y="1428750"/>
            <a:ext cx="1529250" cy="41368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29" y="1827644"/>
            <a:ext cx="1931711" cy="41368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853" y="2248155"/>
            <a:ext cx="1204847" cy="4136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"/>
          <a:srcRect t="19044" r="3246"/>
          <a:stretch>
            <a:fillRect/>
          </a:stretch>
        </p:blipFill>
        <p:spPr>
          <a:xfrm>
            <a:off x="4105998" y="4851134"/>
            <a:ext cx="8060659" cy="5298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8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高级数据处理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序列重采样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82" y="1557674"/>
            <a:ext cx="8009975" cy="9235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117975" y="799612"/>
            <a:ext cx="0" cy="60583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7" idx="0"/>
          </p:cNvCxnSpPr>
          <p:nvPr/>
        </p:nvCxnSpPr>
        <p:spPr>
          <a:xfrm flipH="1" flipV="1">
            <a:off x="2059398" y="1502335"/>
            <a:ext cx="20003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86020" y="1133003"/>
            <a:ext cx="21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0" y="5522460"/>
            <a:ext cx="4002946" cy="3019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745430" y="5609025"/>
          <a:ext cx="319156" cy="36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Equation" r:id="rId3" imgW="2133600" imgH="3657600" progId="Equation.DSMT4">
                  <p:embed/>
                </p:oleObj>
              </mc:Choice>
              <mc:Fallback>
                <p:oleObj name="Equation" r:id="rId3" imgW="2133600" imgH="36576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5430" y="5609025"/>
                        <a:ext cx="319156" cy="36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252588" y="5554304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1410" y="5546310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9:00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500" y="5554304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6288" y="5546309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12:00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07777" y="5555505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13:00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9655" y="5425666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66555" y="5419316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631705" y="5419316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574680" y="5419316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184280" y="5412966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092080" y="5419316"/>
            <a:ext cx="0" cy="11294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49030" y="5553516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11:00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箭头: 下 46"/>
          <p:cNvSpPr/>
          <p:nvPr/>
        </p:nvSpPr>
        <p:spPr>
          <a:xfrm>
            <a:off x="1772995" y="4481963"/>
            <a:ext cx="227987" cy="375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57469" y="4428224"/>
            <a:ext cx="8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插分</a:t>
            </a:r>
            <a:endParaRPr lang="zh-CN" altLang="en-US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29099" y="11838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重采样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20028" y="4408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线性插分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54618" y="2438209"/>
            <a:ext cx="376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将原始长序列中缺失的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补全，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缺失时间点值被填充为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4131339" y="3511964"/>
            <a:ext cx="80606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555346" y="5350973"/>
            <a:ext cx="3303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空缺的值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补全，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interpolate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进行线性插分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001" y="5926073"/>
            <a:ext cx="295279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重采样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插分示意图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203176" y="1108156"/>
            <a:ext cx="2175223" cy="386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0" y="1613963"/>
            <a:ext cx="3947186" cy="916926"/>
            <a:chOff x="0" y="1613963"/>
            <a:chExt cx="3947186" cy="91692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2103465"/>
              <a:ext cx="3933822" cy="934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734111" y="2165618"/>
            <a:ext cx="213075" cy="365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Equation" r:id="rId5" imgW="2133600" imgH="3657600" progId="Equation.DSMT4">
                    <p:embed/>
                  </p:oleObj>
                </mc:Choice>
                <mc:Fallback>
                  <p:oleObj name="Equation" r:id="rId5" imgW="2133600" imgH="3657600" progId="Equation.DSMT4">
                    <p:embed/>
                    <p:pic>
                      <p:nvPicPr>
                        <p:cNvPr id="0" name="对象 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4111" y="2165618"/>
                          <a:ext cx="213075" cy="3652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257505" y="2119155"/>
              <a:ext cx="787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8</a:t>
              </a:r>
              <a:r>
                <a:rPr lang="en-US" altLang="zh-CN" sz="1200" b="1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rPr>
                <a:t>:00</a:t>
              </a:r>
              <a:endPara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6327" y="2111161"/>
              <a:ext cx="787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rPr>
                <a:t>9:00</a:t>
              </a:r>
              <a:endPara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62417" y="2119155"/>
              <a:ext cx="787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rPr>
                <a:t>10:00</a:t>
              </a:r>
              <a:endPara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91205" y="2111160"/>
              <a:ext cx="787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rPr>
                <a:t>12:00</a:t>
              </a:r>
              <a:endPara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12694" y="2120356"/>
              <a:ext cx="787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rPr>
                <a:t>13:00</a:t>
              </a:r>
              <a:endPara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74572" y="1990517"/>
              <a:ext cx="0" cy="1129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71472" y="1984167"/>
              <a:ext cx="0" cy="1129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36622" y="1984167"/>
              <a:ext cx="0" cy="1129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9597" y="1984167"/>
              <a:ext cx="0" cy="1129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189197" y="1977817"/>
              <a:ext cx="0" cy="1129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96997" y="1984167"/>
              <a:ext cx="0" cy="11294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58108" y="1930960"/>
              <a:ext cx="242586" cy="232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767" y="1625855"/>
              <a:ext cx="369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80106" y="1615322"/>
              <a:ext cx="369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444309" y="1614192"/>
              <a:ext cx="369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409531" y="1613963"/>
              <a:ext cx="369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009279" y="1623792"/>
              <a:ext cx="369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0" name="直接连接符 59"/>
          <p:cNvCxnSpPr/>
          <p:nvPr/>
        </p:nvCxnSpPr>
        <p:spPr>
          <a:xfrm flipV="1">
            <a:off x="27666" y="3932106"/>
            <a:ext cx="3933822" cy="93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3761777" y="3994259"/>
          <a:ext cx="213075" cy="36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6" imgW="2133600" imgH="3657600" progId="Equation.DSMT4">
                  <p:embed/>
                </p:oleObj>
              </mc:Choice>
              <mc:Fallback>
                <p:oleObj name="Equation" r:id="rId6" imgW="2133600" imgH="36576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1777" y="3994259"/>
                        <a:ext cx="213075" cy="36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/>
          <p:cNvSpPr/>
          <p:nvPr/>
        </p:nvSpPr>
        <p:spPr>
          <a:xfrm>
            <a:off x="285171" y="3947796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43993" y="3939802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9:00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90083" y="3947796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318871" y="3939801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12:00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40360" y="3948997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13:00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502238" y="3819158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099138" y="3812808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664288" y="3812808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607263" y="3812808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216863" y="3806458"/>
            <a:ext cx="0" cy="1129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124663" y="3812808"/>
            <a:ext cx="0" cy="11294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985774" y="3759601"/>
            <a:ext cx="242586" cy="23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05433" y="3454496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07772" y="344396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471975" y="344283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437197" y="3442604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36945" y="345243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868982" y="3943070"/>
            <a:ext cx="78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11:00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67463" y="342320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70060" y="27588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重采样</a:t>
            </a:r>
            <a:endParaRPr lang="zh-CN" altLang="en-US" b="1"/>
          </a:p>
        </p:txBody>
      </p:sp>
      <p:sp>
        <p:nvSpPr>
          <p:cNvPr id="80" name="箭头: 下 79"/>
          <p:cNvSpPr/>
          <p:nvPr/>
        </p:nvSpPr>
        <p:spPr>
          <a:xfrm>
            <a:off x="1772996" y="2750033"/>
            <a:ext cx="227987" cy="375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8228" y="2152229"/>
            <a:ext cx="393223" cy="23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-44787" y="2444852"/>
            <a:ext cx="105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采样时间点</a:t>
            </a:r>
            <a:endParaRPr lang="zh-CN" altLang="en-US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67333" y="5054696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9672" y="504416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33875" y="504303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399097" y="5042804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98845" y="5052633"/>
            <a:ext cx="36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629363" y="50424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mtClean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4775</Words>
  <Application>WPS 演示</Application>
  <PresentationFormat>宽屏</PresentationFormat>
  <Paragraphs>945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54</vt:i4>
      </vt:variant>
    </vt:vector>
  </HeadingPairs>
  <TitlesOfParts>
    <vt:vector size="92" baseType="lpstr">
      <vt:lpstr>Arial</vt:lpstr>
      <vt:lpstr>宋体</vt:lpstr>
      <vt:lpstr>Wingdings</vt:lpstr>
      <vt:lpstr>微软雅黑</vt:lpstr>
      <vt:lpstr>楷体</vt:lpstr>
      <vt:lpstr>等线</vt:lpstr>
      <vt:lpstr>Helvetica Neue</vt:lpstr>
      <vt:lpstr>Arial Unicode MS</vt:lpstr>
      <vt:lpstr>Times New Roman</vt:lpstr>
      <vt:lpstr>Office 主题​​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许万茹</cp:lastModifiedBy>
  <cp:revision>266</cp:revision>
  <dcterms:created xsi:type="dcterms:W3CDTF">2020-05-12T07:42:00Z</dcterms:created>
  <dcterms:modified xsi:type="dcterms:W3CDTF">2021-09-08T04:54:39Z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