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7" r:id="rId2"/>
    <p:sldId id="283" r:id="rId3"/>
    <p:sldId id="1467" r:id="rId4"/>
    <p:sldId id="387" r:id="rId5"/>
    <p:sldId id="377" r:id="rId6"/>
    <p:sldId id="378" r:id="rId7"/>
    <p:sldId id="379" r:id="rId8"/>
    <p:sldId id="367" r:id="rId9"/>
    <p:sldId id="372" r:id="rId10"/>
    <p:sldId id="373" r:id="rId11"/>
    <p:sldId id="374" r:id="rId12"/>
    <p:sldId id="375" r:id="rId13"/>
    <p:sldId id="385" r:id="rId14"/>
    <p:sldId id="383" r:id="rId15"/>
    <p:sldId id="384" r:id="rId16"/>
    <p:sldId id="386" r:id="rId17"/>
    <p:sldId id="1468" r:id="rId18"/>
    <p:sldId id="27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F9FFF"/>
    <a:srgbClr val="E6E6E6"/>
    <a:srgbClr val="00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38" autoAdjust="0"/>
    <p:restoredTop sz="78195" autoAdjust="0"/>
  </p:normalViewPr>
  <p:slideViewPr>
    <p:cSldViewPr snapToGrid="0">
      <p:cViewPr varScale="1">
        <p:scale>
          <a:sx n="89" d="100"/>
          <a:sy n="89" d="100"/>
        </p:scale>
        <p:origin x="1626" y="66"/>
      </p:cViewPr>
      <p:guideLst/>
    </p:cSldViewPr>
  </p:slideViewPr>
  <p:notesTextViewPr>
    <p:cViewPr>
      <p:scale>
        <a:sx n="1" d="1"/>
        <a:sy n="1" d="1"/>
      </p:scale>
      <p:origin x="0" y="0"/>
    </p:cViewPr>
  </p:notesTextViewPr>
  <p:notesViewPr>
    <p:cSldViewPr snapToGrid="0">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60C5C12-7339-4CF2-8246-1CD39B2FF4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BEFC83E-76E2-42FA-8489-EE6EF2724D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865E49-D195-432D-8F28-230D9A8C6C8F}" type="datetimeFigureOut">
              <a:rPr lang="zh-CN" altLang="en-US" smtClean="0"/>
              <a:t>2020/11/17</a:t>
            </a:fld>
            <a:endParaRPr lang="zh-CN" altLang="en-US"/>
          </a:p>
        </p:txBody>
      </p:sp>
      <p:sp>
        <p:nvSpPr>
          <p:cNvPr id="4" name="页脚占位符 3">
            <a:extLst>
              <a:ext uri="{FF2B5EF4-FFF2-40B4-BE49-F238E27FC236}">
                <a16:creationId xmlns:a16="http://schemas.microsoft.com/office/drawing/2014/main" id="{14926C72-8080-44D0-AA17-B808BF375D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09A6783-7B40-44CE-AA33-793E44A78D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D9BB29-4DC0-4D30-880D-404EB8DA0874}" type="slidenum">
              <a:rPr lang="zh-CN" altLang="en-US" smtClean="0"/>
              <a:t>‹#›</a:t>
            </a:fld>
            <a:endParaRPr lang="zh-CN" altLang="en-US"/>
          </a:p>
        </p:txBody>
      </p:sp>
    </p:spTree>
    <p:extLst>
      <p:ext uri="{BB962C8B-B14F-4D97-AF65-F5344CB8AC3E}">
        <p14:creationId xmlns:p14="http://schemas.microsoft.com/office/powerpoint/2010/main" val="39111610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6E594-5FF7-4327-8936-581CD19B0A02}" type="datetimeFigureOut">
              <a:rPr lang="zh-CN" altLang="en-US" smtClean="0"/>
              <a:t>2020/11/17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7DBAA-765C-4A04-862F-E589233B003F}" type="slidenum">
              <a:rPr lang="zh-CN" altLang="en-US" smtClean="0"/>
              <a:t>‹#›</a:t>
            </a:fld>
            <a:endParaRPr lang="zh-CN" altLang="en-US"/>
          </a:p>
        </p:txBody>
      </p:sp>
    </p:spTree>
    <p:extLst>
      <p:ext uri="{BB962C8B-B14F-4D97-AF65-F5344CB8AC3E}">
        <p14:creationId xmlns:p14="http://schemas.microsoft.com/office/powerpoint/2010/main" val="210630062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64722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分词 词向量</a:t>
            </a:r>
          </a:p>
        </p:txBody>
      </p:sp>
    </p:spTree>
    <p:extLst>
      <p:ext uri="{BB962C8B-B14F-4D97-AF65-F5344CB8AC3E}">
        <p14:creationId xmlns:p14="http://schemas.microsoft.com/office/powerpoint/2010/main" val="3217880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2837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09918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3308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54720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057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6060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75513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28217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3927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14404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12985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69069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5023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43164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74897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69792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10">
            <a:extLst>
              <a:ext uri="{FF2B5EF4-FFF2-40B4-BE49-F238E27FC236}">
                <a16:creationId xmlns:a16="http://schemas.microsoft.com/office/drawing/2014/main" id="{600DED5B-C6FE-469C-AFF9-709FA607C38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136" y="51042"/>
            <a:ext cx="656987" cy="65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a:extLst>
              <a:ext uri="{FF2B5EF4-FFF2-40B4-BE49-F238E27FC236}">
                <a16:creationId xmlns:a16="http://schemas.microsoft.com/office/drawing/2014/main" id="{A634E5A9-62E7-4B54-ACCF-9E3C4CA50E9E}"/>
              </a:ext>
            </a:extLst>
          </p:cNvPr>
          <p:cNvCxnSpPr/>
          <p:nvPr userDrawn="1"/>
        </p:nvCxnSpPr>
        <p:spPr>
          <a:xfrm>
            <a:off x="0" y="756460"/>
            <a:ext cx="12192000" cy="0"/>
          </a:xfrm>
          <a:prstGeom prst="line">
            <a:avLst/>
          </a:prstGeom>
        </p:spPr>
        <p:style>
          <a:lnRef idx="2">
            <a:schemeClr val="accent2"/>
          </a:lnRef>
          <a:fillRef idx="0">
            <a:schemeClr val="accent2"/>
          </a:fillRef>
          <a:effectRef idx="1">
            <a:schemeClr val="accent2"/>
          </a:effectRef>
          <a:fontRef idx="minor">
            <a:schemeClr val="tx1"/>
          </a:fontRef>
        </p:style>
      </p:cxnSp>
      <p:sp>
        <p:nvSpPr>
          <p:cNvPr id="10" name="文本框 9">
            <a:extLst>
              <a:ext uri="{FF2B5EF4-FFF2-40B4-BE49-F238E27FC236}">
                <a16:creationId xmlns:a16="http://schemas.microsoft.com/office/drawing/2014/main" id="{D4DD6F8B-96A9-4181-8287-4FEEAF15AC14}"/>
              </a:ext>
            </a:extLst>
          </p:cNvPr>
          <p:cNvSpPr txBox="1"/>
          <p:nvPr userDrawn="1"/>
        </p:nvSpPr>
        <p:spPr>
          <a:xfrm>
            <a:off x="11732261" y="6513607"/>
            <a:ext cx="497252" cy="400110"/>
          </a:xfrm>
          <a:prstGeom prst="rect">
            <a:avLst/>
          </a:prstGeom>
          <a:noFill/>
        </p:spPr>
        <p:txBody>
          <a:bodyPr wrap="none" rtlCol="0">
            <a:spAutoFit/>
          </a:bodyPr>
          <a:lstStyle/>
          <a:p>
            <a:fld id="{112CCA85-3D2C-4D2E-97E5-5FA00D7F5DB2}" type="slidenum">
              <a:rPr lang="zh-CN" altLang="en-US" sz="2000" b="1" smtClean="0">
                <a:solidFill>
                  <a:srgbClr val="002060"/>
                </a:solidFill>
              </a:rPr>
              <a:t>‹#›</a:t>
            </a:fld>
            <a:endParaRPr lang="zh-CN" altLang="en-US" sz="2000" b="1" dirty="0">
              <a:solidFill>
                <a:srgbClr val="002060"/>
              </a:solidFill>
            </a:endParaRPr>
          </a:p>
        </p:txBody>
      </p:sp>
    </p:spTree>
    <p:extLst>
      <p:ext uri="{BB962C8B-B14F-4D97-AF65-F5344CB8AC3E}">
        <p14:creationId xmlns:p14="http://schemas.microsoft.com/office/powerpoint/2010/main" val="21065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9178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897711"/>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cowtransfer.com/s/a5d4ba504dab47"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ccf.org.cn/Academic_Evaluation/By_category/"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hyperlink" Target="http://faculty.bjtu.edu.cn/8902/" TargetMode="External"/><Relationship Id="rId3" Type="http://schemas.openxmlformats.org/officeDocument/2006/relationships/image" Target="../media/image2.png"/><Relationship Id="rId7" Type="http://schemas.openxmlformats.org/officeDocument/2006/relationships/hyperlink" Target="http://faculty.bjtu.edu.cn/8793/" TargetMode="External"/><Relationship Id="rId12"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faculty.bjtu.edu.cn/9371/" TargetMode="External"/><Relationship Id="rId11" Type="http://schemas.openxmlformats.org/officeDocument/2006/relationships/hyperlink" Target="http://faculty.bjtu.edu.cn/9430/" TargetMode="External"/><Relationship Id="rId5" Type="http://schemas.openxmlformats.org/officeDocument/2006/relationships/hyperlink" Target="http://faculty.bjtu.edu.cn/9129/" TargetMode="External"/><Relationship Id="rId10" Type="http://schemas.openxmlformats.org/officeDocument/2006/relationships/hyperlink" Target="http://faculty.bjtu.edu.cn/9374/" TargetMode="External"/><Relationship Id="rId4" Type="http://schemas.openxmlformats.org/officeDocument/2006/relationships/hyperlink" Target="http://faculty.bjtu.edu.cn/6463/" TargetMode="External"/><Relationship Id="rId9" Type="http://schemas.openxmlformats.org/officeDocument/2006/relationships/hyperlink" Target="http://faculty.bjtu.edu.cn/907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F8784E3-9047-49A5-BFA2-4992C21F88FD}"/>
              </a:ext>
            </a:extLst>
          </p:cNvPr>
          <p:cNvSpPr txBox="1">
            <a:spLocks/>
          </p:cNvSpPr>
          <p:nvPr/>
        </p:nvSpPr>
        <p:spPr>
          <a:xfrm>
            <a:off x="2590800" y="3620591"/>
            <a:ext cx="7010400" cy="10027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spcBef>
                <a:spcPts val="0"/>
              </a:spcBef>
            </a:pPr>
            <a:r>
              <a:rPr lang="zh-CN" altLang="en-US" sz="2800" b="1" dirty="0">
                <a:solidFill>
                  <a:srgbClr val="000000"/>
                </a:solidFill>
                <a:latin typeface="微软雅黑" panose="020B0503020204020204" pitchFamily="34" charset="-122"/>
                <a:ea typeface="微软雅黑" panose="020B0503020204020204" pitchFamily="34" charset="-122"/>
              </a:rPr>
              <a:t>北京交通大学  </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深度学习</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课程组</a:t>
            </a:r>
          </a:p>
        </p:txBody>
      </p:sp>
      <p:sp>
        <p:nvSpPr>
          <p:cNvPr id="5" name="TextBox 3">
            <a:extLst>
              <a:ext uri="{FF2B5EF4-FFF2-40B4-BE49-F238E27FC236}">
                <a16:creationId xmlns:a16="http://schemas.microsoft.com/office/drawing/2014/main" id="{8C8828D3-213D-4D3F-B9F9-AC52771B2AAB}"/>
              </a:ext>
            </a:extLst>
          </p:cNvPr>
          <p:cNvSpPr txBox="1"/>
          <p:nvPr/>
        </p:nvSpPr>
        <p:spPr>
          <a:xfrm>
            <a:off x="0" y="1975922"/>
            <a:ext cx="1219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eaLnBrk="0" hangingPunct="0">
              <a:lnSpc>
                <a:spcPct val="90000"/>
              </a:lnSpc>
              <a:spcAft>
                <a:spcPct val="20000"/>
              </a:spcAft>
              <a:defRPr sz="3200" b="1">
                <a:solidFill>
                  <a:srgbClr val="666666"/>
                </a:solidFill>
                <a:latin typeface="微软雅黑" panose="020B0503020204020204" pitchFamily="34" charset="-122"/>
                <a:ea typeface="微软雅黑" panose="020B0503020204020204" pitchFamily="34" charset="-122"/>
                <a:cs typeface="+mj-cs"/>
              </a:defRPr>
            </a:lvl1pPr>
            <a:lvl2pPr eaLnBrk="0" hangingPunct="0">
              <a:lnSpc>
                <a:spcPct val="85000"/>
              </a:lnSpc>
              <a:spcBef>
                <a:spcPct val="0"/>
              </a:spcBef>
              <a:defRPr sz="2400" b="1">
                <a:solidFill>
                  <a:schemeClr val="accent1"/>
                </a:solidFill>
              </a:defRPr>
            </a:lvl2pPr>
            <a:lvl3pPr eaLnBrk="0" hangingPunct="0">
              <a:lnSpc>
                <a:spcPct val="85000"/>
              </a:lnSpc>
              <a:spcBef>
                <a:spcPct val="0"/>
              </a:spcBef>
              <a:defRPr sz="2400" b="1">
                <a:solidFill>
                  <a:schemeClr val="accent1"/>
                </a:solidFill>
              </a:defRPr>
            </a:lvl3pPr>
            <a:lvl4pPr eaLnBrk="0" hangingPunct="0">
              <a:lnSpc>
                <a:spcPct val="85000"/>
              </a:lnSpc>
              <a:spcBef>
                <a:spcPct val="0"/>
              </a:spcBef>
              <a:defRPr sz="2400" b="1">
                <a:solidFill>
                  <a:schemeClr val="accent1"/>
                </a:solidFill>
              </a:defRPr>
            </a:lvl4pPr>
            <a:lvl5pPr eaLnBrk="0" hangingPunct="0">
              <a:lnSpc>
                <a:spcPct val="85000"/>
              </a:lnSpc>
              <a:spcBef>
                <a:spcPct val="0"/>
              </a:spcBef>
              <a:defRPr sz="2400" b="1">
                <a:solidFill>
                  <a:schemeClr val="accent1"/>
                </a:solidFill>
              </a:defRPr>
            </a:lvl5pPr>
            <a:lvl6pPr marL="457200" fontAlgn="base">
              <a:lnSpc>
                <a:spcPct val="85000"/>
              </a:lnSpc>
              <a:spcBef>
                <a:spcPct val="0"/>
              </a:spcBef>
              <a:spcAft>
                <a:spcPct val="0"/>
              </a:spcAft>
              <a:defRPr sz="2400" b="1">
                <a:solidFill>
                  <a:schemeClr val="accent1"/>
                </a:solidFill>
              </a:defRPr>
            </a:lvl6pPr>
            <a:lvl7pPr marL="914400" fontAlgn="base">
              <a:lnSpc>
                <a:spcPct val="85000"/>
              </a:lnSpc>
              <a:spcBef>
                <a:spcPct val="0"/>
              </a:spcBef>
              <a:spcAft>
                <a:spcPct val="0"/>
              </a:spcAft>
              <a:defRPr sz="2400" b="1">
                <a:solidFill>
                  <a:schemeClr val="accent1"/>
                </a:solidFill>
              </a:defRPr>
            </a:lvl7pPr>
            <a:lvl8pPr marL="1371600" fontAlgn="base">
              <a:lnSpc>
                <a:spcPct val="85000"/>
              </a:lnSpc>
              <a:spcBef>
                <a:spcPct val="0"/>
              </a:spcBef>
              <a:spcAft>
                <a:spcPct val="0"/>
              </a:spcAft>
              <a:defRPr sz="2400" b="1">
                <a:solidFill>
                  <a:schemeClr val="accent1"/>
                </a:solidFill>
              </a:defRPr>
            </a:lvl8pPr>
            <a:lvl9pPr marL="1828800" fontAlgn="base">
              <a:lnSpc>
                <a:spcPct val="85000"/>
              </a:lnSpc>
              <a:spcBef>
                <a:spcPct val="0"/>
              </a:spcBef>
              <a:spcAft>
                <a:spcPct val="0"/>
              </a:spcAft>
              <a:defRPr sz="2400" b="1">
                <a:solidFill>
                  <a:schemeClr val="accent1"/>
                </a:solidFill>
              </a:defRPr>
            </a:lvl9pPr>
          </a:lstStyle>
          <a:p>
            <a:pPr algn="ctr" fontAlgn="auto">
              <a:spcBef>
                <a:spcPts val="0"/>
              </a:spcBef>
              <a:buClrTx/>
              <a:buSzTx/>
              <a:buNone/>
            </a:pPr>
            <a:r>
              <a:rPr lang="zh-CN" altLang="en-US" sz="6000" dirty="0">
                <a:solidFill>
                  <a:srgbClr val="0000FF"/>
                </a:solidFill>
              </a:rPr>
              <a:t>实验</a:t>
            </a:r>
            <a:r>
              <a:rPr lang="en-US" altLang="zh-CN" sz="6000" dirty="0">
                <a:solidFill>
                  <a:srgbClr val="0000FF"/>
                </a:solidFill>
              </a:rPr>
              <a:t>5</a:t>
            </a:r>
            <a:r>
              <a:rPr lang="zh-CN" altLang="en-US" sz="6000" dirty="0">
                <a:solidFill>
                  <a:srgbClr val="0000FF"/>
                </a:solidFill>
              </a:rPr>
              <a:t>  综合实验（大作业）</a:t>
            </a:r>
            <a:endParaRPr lang="en-US" altLang="zh-CN" sz="6000" dirty="0">
              <a:solidFill>
                <a:srgbClr val="0000FF"/>
              </a:solidFill>
            </a:endParaRPr>
          </a:p>
        </p:txBody>
      </p:sp>
      <p:pic>
        <p:nvPicPr>
          <p:cNvPr id="6" name="Picture 10">
            <a:extLst>
              <a:ext uri="{FF2B5EF4-FFF2-40B4-BE49-F238E27FC236}">
                <a16:creationId xmlns:a16="http://schemas.microsoft.com/office/drawing/2014/main" id="{F0889285-5B4D-4F35-BE12-1BE3BF91A06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388" y="92606"/>
            <a:ext cx="106915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888B7E87-98E2-4145-9032-433989C4A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582160"/>
            <a:ext cx="12192000" cy="2275840"/>
          </a:xfrm>
          <a:prstGeom prst="rect">
            <a:avLst/>
          </a:prstGeom>
          <a:ln>
            <a:noFill/>
          </a:ln>
          <a:effectLst>
            <a:softEdge rad="112500"/>
          </a:effectLst>
        </p:spPr>
      </p:pic>
      <p:sp>
        <p:nvSpPr>
          <p:cNvPr id="8" name="标题 1">
            <a:extLst>
              <a:ext uri="{FF2B5EF4-FFF2-40B4-BE49-F238E27FC236}">
                <a16:creationId xmlns:a16="http://schemas.microsoft.com/office/drawing/2014/main" id="{7415EC11-65D3-4DB1-8F22-1689467C2F51}"/>
              </a:ext>
            </a:extLst>
          </p:cNvPr>
          <p:cNvSpPr txBox="1">
            <a:spLocks/>
          </p:cNvSpPr>
          <p:nvPr/>
        </p:nvSpPr>
        <p:spPr>
          <a:xfrm>
            <a:off x="6864015" y="111980"/>
            <a:ext cx="5213684" cy="10027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pPr>
            <a:r>
              <a:rPr lang="zh-CN" altLang="en-US" sz="2800" b="1" dirty="0">
                <a:solidFill>
                  <a:schemeClr val="accent2">
                    <a:lumMod val="75000"/>
                  </a:schemeClr>
                </a:solidFill>
                <a:latin typeface="楷体" panose="02010609060101010101" pitchFamily="49" charset="-122"/>
                <a:ea typeface="楷体" panose="02010609060101010101" pitchFamily="49" charset="-122"/>
              </a:rPr>
              <a:t>北京交通大学</a:t>
            </a:r>
            <a:r>
              <a:rPr lang="en-US" altLang="zh-CN" sz="2800" b="1" dirty="0">
                <a:solidFill>
                  <a:schemeClr val="accent2">
                    <a:lumMod val="75000"/>
                  </a:schemeClr>
                </a:solidFill>
                <a:latin typeface="楷体" panose="02010609060101010101" pitchFamily="49" charset="-122"/>
                <a:ea typeface="楷体" panose="02010609060101010101" pitchFamily="49" charset="-122"/>
              </a:rPr>
              <a:t>《</a:t>
            </a:r>
            <a:r>
              <a:rPr lang="zh-CN" altLang="en-US" sz="2800" b="1" dirty="0">
                <a:solidFill>
                  <a:schemeClr val="accent2">
                    <a:lumMod val="75000"/>
                  </a:schemeClr>
                </a:solidFill>
                <a:latin typeface="楷体" panose="02010609060101010101" pitchFamily="49" charset="-122"/>
                <a:ea typeface="楷体" panose="02010609060101010101" pitchFamily="49" charset="-122"/>
              </a:rPr>
              <a:t>深度学习</a:t>
            </a:r>
            <a:r>
              <a:rPr lang="en-US" altLang="zh-CN" sz="2800" b="1" dirty="0">
                <a:solidFill>
                  <a:schemeClr val="accent2">
                    <a:lumMod val="75000"/>
                  </a:schemeClr>
                </a:solidFill>
                <a:latin typeface="楷体" panose="02010609060101010101" pitchFamily="49" charset="-122"/>
                <a:ea typeface="楷体" panose="02010609060101010101" pitchFamily="49" charset="-122"/>
              </a:rPr>
              <a:t>》</a:t>
            </a:r>
            <a:r>
              <a:rPr lang="zh-CN" altLang="en-US" sz="2800" b="1" dirty="0">
                <a:solidFill>
                  <a:schemeClr val="accent2">
                    <a:lumMod val="75000"/>
                  </a:schemeClr>
                </a:solidFill>
                <a:latin typeface="楷体" panose="02010609060101010101" pitchFamily="49" charset="-122"/>
                <a:ea typeface="楷体" panose="02010609060101010101" pitchFamily="49" charset="-122"/>
              </a:rPr>
              <a:t>课件</a:t>
            </a:r>
          </a:p>
        </p:txBody>
      </p:sp>
    </p:spTree>
    <p:extLst>
      <p:ext uri="{BB962C8B-B14F-4D97-AF65-F5344CB8AC3E}">
        <p14:creationId xmlns:p14="http://schemas.microsoft.com/office/powerpoint/2010/main" val="3959893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EA8AAB-F44F-1547-83BD-B6B3B1F19B9F}"/>
              </a:ext>
            </a:extLst>
          </p:cNvPr>
          <p:cNvSpPr txBox="1"/>
          <p:nvPr/>
        </p:nvSpPr>
        <p:spPr>
          <a:xfrm>
            <a:off x="777846" y="953899"/>
            <a:ext cx="10078495" cy="581057"/>
          </a:xfrm>
          <a:prstGeom prst="rect">
            <a:avLst/>
          </a:prstGeom>
          <a:noFill/>
        </p:spPr>
        <p:txBody>
          <a:bodyPr wrap="square" rtlCol="0">
            <a:spAutoFit/>
          </a:bodyPr>
          <a:lstStyle/>
          <a:p>
            <a:pPr marL="285750" indent="-285750">
              <a:lnSpc>
                <a:spcPct val="15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数据集说明</a:t>
            </a:r>
          </a:p>
        </p:txBody>
      </p:sp>
      <p:sp>
        <p:nvSpPr>
          <p:cNvPr id="3" name="文本框 2">
            <a:extLst>
              <a:ext uri="{FF2B5EF4-FFF2-40B4-BE49-F238E27FC236}">
                <a16:creationId xmlns:a16="http://schemas.microsoft.com/office/drawing/2014/main" id="{CB671865-6403-2A4B-92F7-EDC4DCF37088}"/>
              </a:ext>
            </a:extLst>
          </p:cNvPr>
          <p:cNvSpPr txBox="1"/>
          <p:nvPr/>
        </p:nvSpPr>
        <p:spPr>
          <a:xfrm>
            <a:off x="1304482" y="2148718"/>
            <a:ext cx="9366868" cy="646331"/>
          </a:xfrm>
          <a:prstGeom prst="rect">
            <a:avLst/>
          </a:prstGeom>
          <a:noFill/>
        </p:spPr>
        <p:txBody>
          <a:bodyPr wrap="square" rtlCol="0">
            <a:spAutoFit/>
          </a:bodyPr>
          <a:lstStyle/>
          <a:p>
            <a:r>
              <a:rPr lang="zh-CN" altLang="en-US" dirty="0"/>
              <a:t>本数据集（疫情微博数据集）内的微博内容是在疫情期间使用相关关键字筛选获得的疫情微博，其内容与新冠疫情相关。</a:t>
            </a:r>
            <a:endParaRPr lang="en-US" altLang="zh-CN" dirty="0"/>
          </a:p>
        </p:txBody>
      </p:sp>
      <p:sp>
        <p:nvSpPr>
          <p:cNvPr id="8" name="文本框 7">
            <a:extLst>
              <a:ext uri="{FF2B5EF4-FFF2-40B4-BE49-F238E27FC236}">
                <a16:creationId xmlns:a16="http://schemas.microsoft.com/office/drawing/2014/main" id="{53435BB3-EABD-2147-ACCF-5B4C73FF6CFA}"/>
              </a:ext>
            </a:extLst>
          </p:cNvPr>
          <p:cNvSpPr txBox="1"/>
          <p:nvPr/>
        </p:nvSpPr>
        <p:spPr>
          <a:xfrm>
            <a:off x="1304481" y="3697972"/>
            <a:ext cx="9467352" cy="646331"/>
          </a:xfrm>
          <a:prstGeom prst="rect">
            <a:avLst/>
          </a:prstGeom>
          <a:noFill/>
        </p:spPr>
        <p:txBody>
          <a:bodyPr wrap="square" rtlCol="0">
            <a:spAutoFit/>
          </a:bodyPr>
          <a:lstStyle/>
          <a:p>
            <a:r>
              <a:rPr lang="zh-CN" altLang="en-US" dirty="0"/>
              <a:t>每条微博被标注为以下六个类别之一：</a:t>
            </a:r>
            <a:r>
              <a:rPr lang="en" altLang="zh-CN" b="1" dirty="0">
                <a:solidFill>
                  <a:srgbClr val="FF0000"/>
                </a:solidFill>
              </a:rPr>
              <a:t>neural</a:t>
            </a:r>
            <a:r>
              <a:rPr lang="zh-CN" altLang="en" b="1" dirty="0">
                <a:solidFill>
                  <a:srgbClr val="FF0000"/>
                </a:solidFill>
              </a:rPr>
              <a:t>（</a:t>
            </a:r>
            <a:r>
              <a:rPr lang="zh-CN" altLang="en-US" b="1" dirty="0">
                <a:solidFill>
                  <a:srgbClr val="FF0000"/>
                </a:solidFill>
              </a:rPr>
              <a:t>无情绪）</a:t>
            </a:r>
            <a:r>
              <a:rPr lang="zh-CN" altLang="en-US" b="1" dirty="0"/>
              <a:t>、</a:t>
            </a:r>
            <a:r>
              <a:rPr lang="en" altLang="zh-CN" b="1" dirty="0">
                <a:solidFill>
                  <a:srgbClr val="FF0000"/>
                </a:solidFill>
              </a:rPr>
              <a:t>happy</a:t>
            </a:r>
            <a:r>
              <a:rPr lang="zh-CN" altLang="en" b="1" dirty="0">
                <a:solidFill>
                  <a:srgbClr val="FF0000"/>
                </a:solidFill>
              </a:rPr>
              <a:t>（</a:t>
            </a:r>
            <a:r>
              <a:rPr lang="zh-CN" altLang="en-US" b="1" dirty="0">
                <a:solidFill>
                  <a:srgbClr val="FF0000"/>
                </a:solidFill>
              </a:rPr>
              <a:t>积极）</a:t>
            </a:r>
            <a:r>
              <a:rPr lang="zh-CN" altLang="en-US" b="1" dirty="0"/>
              <a:t>、</a:t>
            </a:r>
            <a:r>
              <a:rPr lang="en" altLang="zh-CN" b="1" dirty="0">
                <a:solidFill>
                  <a:srgbClr val="FF0000"/>
                </a:solidFill>
              </a:rPr>
              <a:t>angry</a:t>
            </a:r>
            <a:r>
              <a:rPr lang="zh-CN" altLang="en" b="1" dirty="0">
                <a:solidFill>
                  <a:srgbClr val="FF0000"/>
                </a:solidFill>
              </a:rPr>
              <a:t>（</a:t>
            </a:r>
            <a:r>
              <a:rPr lang="zh-CN" altLang="en-US" b="1" dirty="0">
                <a:solidFill>
                  <a:srgbClr val="FF0000"/>
                </a:solidFill>
              </a:rPr>
              <a:t>愤怒）、</a:t>
            </a:r>
            <a:r>
              <a:rPr lang="en" altLang="zh-CN" b="1" dirty="0">
                <a:solidFill>
                  <a:srgbClr val="FF0000"/>
                </a:solidFill>
              </a:rPr>
              <a:t>sad</a:t>
            </a:r>
            <a:r>
              <a:rPr lang="zh-CN" altLang="en" b="1" dirty="0">
                <a:solidFill>
                  <a:srgbClr val="FF0000"/>
                </a:solidFill>
              </a:rPr>
              <a:t>（</a:t>
            </a:r>
            <a:r>
              <a:rPr lang="zh-CN" altLang="en-US" b="1" dirty="0">
                <a:solidFill>
                  <a:srgbClr val="FF0000"/>
                </a:solidFill>
              </a:rPr>
              <a:t>悲伤）</a:t>
            </a:r>
            <a:r>
              <a:rPr lang="zh-CN" altLang="en-US" b="1" dirty="0"/>
              <a:t>、</a:t>
            </a:r>
            <a:r>
              <a:rPr lang="en" altLang="zh-CN" b="1" dirty="0">
                <a:solidFill>
                  <a:srgbClr val="FF0000"/>
                </a:solidFill>
              </a:rPr>
              <a:t>fear</a:t>
            </a:r>
            <a:r>
              <a:rPr lang="zh-CN" altLang="en" b="1" dirty="0">
                <a:solidFill>
                  <a:srgbClr val="FF0000"/>
                </a:solidFill>
              </a:rPr>
              <a:t>（</a:t>
            </a:r>
            <a:r>
              <a:rPr lang="zh-CN" altLang="en-US" b="1" dirty="0">
                <a:solidFill>
                  <a:srgbClr val="FF0000"/>
                </a:solidFill>
              </a:rPr>
              <a:t>恐惧）</a:t>
            </a:r>
            <a:r>
              <a:rPr lang="zh-CN" altLang="en-US" b="1" dirty="0"/>
              <a:t>、</a:t>
            </a:r>
            <a:r>
              <a:rPr lang="en" altLang="zh-CN" b="1" dirty="0">
                <a:solidFill>
                  <a:srgbClr val="FF0000"/>
                </a:solidFill>
              </a:rPr>
              <a:t>surprise</a:t>
            </a:r>
            <a:r>
              <a:rPr lang="zh-CN" altLang="en" b="1" dirty="0">
                <a:solidFill>
                  <a:srgbClr val="FF0000"/>
                </a:solidFill>
              </a:rPr>
              <a:t>（</a:t>
            </a:r>
            <a:r>
              <a:rPr lang="zh-CN" altLang="en-US" b="1" dirty="0">
                <a:solidFill>
                  <a:srgbClr val="FF0000"/>
                </a:solidFill>
              </a:rPr>
              <a:t>惊奇）</a:t>
            </a:r>
            <a:r>
              <a:rPr lang="zh-CN" altLang="en-US" dirty="0"/>
              <a:t>。</a:t>
            </a:r>
          </a:p>
        </p:txBody>
      </p:sp>
      <p:sp>
        <p:nvSpPr>
          <p:cNvPr id="9" name="文本框 8">
            <a:extLst>
              <a:ext uri="{FF2B5EF4-FFF2-40B4-BE49-F238E27FC236}">
                <a16:creationId xmlns:a16="http://schemas.microsoft.com/office/drawing/2014/main" id="{140F1B68-047E-744D-877E-A25D6526B4D9}"/>
              </a:ext>
            </a:extLst>
          </p:cNvPr>
          <p:cNvSpPr txBox="1"/>
          <p:nvPr/>
        </p:nvSpPr>
        <p:spPr>
          <a:xfrm>
            <a:off x="1304481" y="4958290"/>
            <a:ext cx="7324441" cy="369332"/>
          </a:xfrm>
          <a:prstGeom prst="rect">
            <a:avLst/>
          </a:prstGeom>
          <a:noFill/>
        </p:spPr>
        <p:txBody>
          <a:bodyPr wrap="none" rtlCol="0">
            <a:spAutoFit/>
          </a:bodyPr>
          <a:lstStyle/>
          <a:p>
            <a:r>
              <a:rPr lang="zh-CN" altLang="en-US" dirty="0"/>
              <a:t>疫情微博训练数据集包括</a:t>
            </a:r>
            <a:r>
              <a:rPr lang="en-US" altLang="zh-CN" b="1" dirty="0">
                <a:solidFill>
                  <a:srgbClr val="FF0000"/>
                </a:solidFill>
              </a:rPr>
              <a:t>6,606</a:t>
            </a:r>
            <a:r>
              <a:rPr lang="zh-CN" altLang="en-US" b="1" dirty="0">
                <a:solidFill>
                  <a:srgbClr val="FF0000"/>
                </a:solidFill>
              </a:rPr>
              <a:t>条</a:t>
            </a:r>
            <a:r>
              <a:rPr lang="zh-CN" altLang="en-US" dirty="0"/>
              <a:t>微博，测试数据集包含</a:t>
            </a:r>
            <a:r>
              <a:rPr lang="en-US" altLang="zh-CN" b="1" dirty="0">
                <a:solidFill>
                  <a:srgbClr val="FF0000"/>
                </a:solidFill>
              </a:rPr>
              <a:t>5,000</a:t>
            </a:r>
            <a:r>
              <a:rPr lang="zh-CN" altLang="en-US" b="1" dirty="0">
                <a:solidFill>
                  <a:srgbClr val="FF0000"/>
                </a:solidFill>
              </a:rPr>
              <a:t>条</a:t>
            </a:r>
            <a:r>
              <a:rPr lang="zh-CN" altLang="en-US" dirty="0"/>
              <a:t>微博。</a:t>
            </a:r>
            <a:endParaRPr kumimoji="1" lang="zh-CN" altLang="en-US" dirty="0"/>
          </a:p>
        </p:txBody>
      </p:sp>
      <p:sp>
        <p:nvSpPr>
          <p:cNvPr id="11" name="文本框 10">
            <a:extLst>
              <a:ext uri="{FF2B5EF4-FFF2-40B4-BE49-F238E27FC236}">
                <a16:creationId xmlns:a16="http://schemas.microsoft.com/office/drawing/2014/main" id="{72C49679-4115-0148-80F9-69C0182F5791}"/>
              </a:ext>
            </a:extLst>
          </p:cNvPr>
          <p:cNvSpPr txBox="1"/>
          <p:nvPr/>
        </p:nvSpPr>
        <p:spPr>
          <a:xfrm>
            <a:off x="1304481" y="5876900"/>
            <a:ext cx="9618339" cy="369332"/>
          </a:xfrm>
          <a:prstGeom prst="rect">
            <a:avLst/>
          </a:prstGeom>
          <a:noFill/>
        </p:spPr>
        <p:txBody>
          <a:bodyPr wrap="none" rtlCol="0">
            <a:spAutoFit/>
          </a:bodyPr>
          <a:lstStyle/>
          <a:p>
            <a:r>
              <a:rPr lang="zh-CN" altLang="en-US" dirty="0"/>
              <a:t>数据集为</a:t>
            </a:r>
            <a:r>
              <a:rPr lang="en" altLang="zh-CN" dirty="0"/>
              <a:t>json</a:t>
            </a:r>
            <a:r>
              <a:rPr lang="zh-CN" altLang="en-US" dirty="0"/>
              <a:t>格式，包含三个字段：数据编号（</a:t>
            </a:r>
            <a:r>
              <a:rPr lang="en-US" altLang="zh-CN" dirty="0"/>
              <a:t>id</a:t>
            </a:r>
            <a:r>
              <a:rPr lang="zh-CN" altLang="en-US" dirty="0"/>
              <a:t>），文本（</a:t>
            </a:r>
            <a:r>
              <a:rPr lang="en-US" altLang="zh-CN" dirty="0"/>
              <a:t>content</a:t>
            </a:r>
            <a:r>
              <a:rPr lang="zh-CN" altLang="en-US" dirty="0"/>
              <a:t>），情绪标签（</a:t>
            </a:r>
            <a:r>
              <a:rPr lang="en-US" altLang="zh-CN" dirty="0"/>
              <a:t>label</a:t>
            </a:r>
            <a:r>
              <a:rPr lang="zh-CN" altLang="en-US" dirty="0"/>
              <a:t>）。</a:t>
            </a:r>
            <a:endParaRPr kumimoji="1" lang="zh-CN" altLang="en-US" dirty="0"/>
          </a:p>
        </p:txBody>
      </p:sp>
      <p:sp>
        <p:nvSpPr>
          <p:cNvPr id="14" name="文本框 13">
            <a:extLst>
              <a:ext uri="{FF2B5EF4-FFF2-40B4-BE49-F238E27FC236}">
                <a16:creationId xmlns:a16="http://schemas.microsoft.com/office/drawing/2014/main" id="{755A6578-C28B-5D4F-885C-BA6B399A8390}"/>
              </a:ext>
            </a:extLst>
          </p:cNvPr>
          <p:cNvSpPr txBox="1"/>
          <p:nvPr/>
        </p:nvSpPr>
        <p:spPr>
          <a:xfrm>
            <a:off x="1063321" y="1710188"/>
            <a:ext cx="1627369" cy="369332"/>
          </a:xfrm>
          <a:prstGeom prst="rect">
            <a:avLst/>
          </a:prstGeom>
          <a:noFill/>
        </p:spPr>
        <p:txBody>
          <a:bodyPr wrap="none" rtlCol="0">
            <a:spAutoFit/>
          </a:bodyPr>
          <a:lstStyle/>
          <a:p>
            <a:pPr marL="285750" indent="-285750">
              <a:buFont typeface="Wingdings" pitchFamily="2" charset="2"/>
              <a:buChar char="l"/>
            </a:pPr>
            <a:r>
              <a:rPr kumimoji="1" lang="zh-CN" altLang="en-US" b="1" dirty="0"/>
              <a:t>数据集来源</a:t>
            </a:r>
          </a:p>
        </p:txBody>
      </p:sp>
      <p:sp>
        <p:nvSpPr>
          <p:cNvPr id="15" name="文本框 14">
            <a:extLst>
              <a:ext uri="{FF2B5EF4-FFF2-40B4-BE49-F238E27FC236}">
                <a16:creationId xmlns:a16="http://schemas.microsoft.com/office/drawing/2014/main" id="{07A9211B-4E8A-8945-94B5-6E7B86E827CB}"/>
              </a:ext>
            </a:extLst>
          </p:cNvPr>
          <p:cNvSpPr txBox="1"/>
          <p:nvPr/>
        </p:nvSpPr>
        <p:spPr>
          <a:xfrm>
            <a:off x="1063319" y="3254200"/>
            <a:ext cx="1627369" cy="369332"/>
          </a:xfrm>
          <a:prstGeom prst="rect">
            <a:avLst/>
          </a:prstGeom>
          <a:noFill/>
        </p:spPr>
        <p:txBody>
          <a:bodyPr wrap="none" rtlCol="0">
            <a:spAutoFit/>
          </a:bodyPr>
          <a:lstStyle/>
          <a:p>
            <a:pPr marL="285750" indent="-285750">
              <a:buFont typeface="Wingdings" pitchFamily="2" charset="2"/>
              <a:buChar char="l"/>
            </a:pPr>
            <a:r>
              <a:rPr kumimoji="1" lang="zh-CN" altLang="en-US" b="1" dirty="0"/>
              <a:t>数据集标签</a:t>
            </a:r>
          </a:p>
        </p:txBody>
      </p:sp>
      <p:sp>
        <p:nvSpPr>
          <p:cNvPr id="16" name="文本框 15">
            <a:extLst>
              <a:ext uri="{FF2B5EF4-FFF2-40B4-BE49-F238E27FC236}">
                <a16:creationId xmlns:a16="http://schemas.microsoft.com/office/drawing/2014/main" id="{2A651664-D6EA-234F-8B59-04CB848A15D6}"/>
              </a:ext>
            </a:extLst>
          </p:cNvPr>
          <p:cNvSpPr txBox="1"/>
          <p:nvPr/>
        </p:nvSpPr>
        <p:spPr>
          <a:xfrm>
            <a:off x="1063319" y="4510553"/>
            <a:ext cx="1627369" cy="369332"/>
          </a:xfrm>
          <a:prstGeom prst="rect">
            <a:avLst/>
          </a:prstGeom>
          <a:noFill/>
        </p:spPr>
        <p:txBody>
          <a:bodyPr wrap="none" rtlCol="0">
            <a:spAutoFit/>
          </a:bodyPr>
          <a:lstStyle/>
          <a:p>
            <a:pPr marL="285750" indent="-285750">
              <a:buFont typeface="Wingdings" pitchFamily="2" charset="2"/>
              <a:buChar char="l"/>
            </a:pPr>
            <a:r>
              <a:rPr kumimoji="1" lang="zh-CN" altLang="en-US" b="1" dirty="0"/>
              <a:t>数据集规模</a:t>
            </a:r>
          </a:p>
        </p:txBody>
      </p:sp>
      <p:sp>
        <p:nvSpPr>
          <p:cNvPr id="18" name="文本框 17">
            <a:extLst>
              <a:ext uri="{FF2B5EF4-FFF2-40B4-BE49-F238E27FC236}">
                <a16:creationId xmlns:a16="http://schemas.microsoft.com/office/drawing/2014/main" id="{A74388DB-6309-2048-A395-FCA632E705E1}"/>
              </a:ext>
            </a:extLst>
          </p:cNvPr>
          <p:cNvSpPr txBox="1"/>
          <p:nvPr/>
        </p:nvSpPr>
        <p:spPr>
          <a:xfrm>
            <a:off x="1304481" y="6316184"/>
            <a:ext cx="8523487" cy="369332"/>
          </a:xfrm>
          <a:prstGeom prst="rect">
            <a:avLst/>
          </a:prstGeom>
          <a:noFill/>
        </p:spPr>
        <p:txBody>
          <a:bodyPr wrap="none" rtlCol="0">
            <a:spAutoFit/>
          </a:bodyPr>
          <a:lstStyle/>
          <a:p>
            <a:r>
              <a:rPr lang="zh-CN" altLang="en-US" dirty="0"/>
              <a:t>示例： </a:t>
            </a:r>
            <a:r>
              <a:rPr kumimoji="1" lang="en" altLang="zh-CN" b="1" dirty="0"/>
              <a:t>{"id": 11, "content": "</a:t>
            </a:r>
            <a:r>
              <a:rPr kumimoji="1" lang="zh-CN" altLang="en-US" b="1" dirty="0"/>
              <a:t>武汉加油！中国加油！安徽加油！</a:t>
            </a:r>
            <a:r>
              <a:rPr kumimoji="1" lang="en-US" altLang="zh-CN" b="1" dirty="0"/>
              <a:t>", "</a:t>
            </a:r>
            <a:r>
              <a:rPr kumimoji="1" lang="en" altLang="zh-CN" b="1" dirty="0"/>
              <a:t>label": "happy"}</a:t>
            </a:r>
            <a:endParaRPr kumimoji="1" lang="zh-CN" altLang="en-US" b="1" dirty="0"/>
          </a:p>
        </p:txBody>
      </p:sp>
      <p:sp>
        <p:nvSpPr>
          <p:cNvPr id="19" name="文本框 18">
            <a:extLst>
              <a:ext uri="{FF2B5EF4-FFF2-40B4-BE49-F238E27FC236}">
                <a16:creationId xmlns:a16="http://schemas.microsoft.com/office/drawing/2014/main" id="{5F6D1922-780C-5B46-9336-400FCED8148D}"/>
              </a:ext>
            </a:extLst>
          </p:cNvPr>
          <p:cNvSpPr txBox="1"/>
          <p:nvPr/>
        </p:nvSpPr>
        <p:spPr>
          <a:xfrm>
            <a:off x="1063318" y="5429163"/>
            <a:ext cx="1627369" cy="369332"/>
          </a:xfrm>
          <a:prstGeom prst="rect">
            <a:avLst/>
          </a:prstGeom>
          <a:noFill/>
        </p:spPr>
        <p:txBody>
          <a:bodyPr wrap="none" rtlCol="0">
            <a:spAutoFit/>
          </a:bodyPr>
          <a:lstStyle/>
          <a:p>
            <a:pPr marL="285750" indent="-285750">
              <a:buFont typeface="Wingdings" pitchFamily="2" charset="2"/>
              <a:buChar char="l"/>
            </a:pPr>
            <a:r>
              <a:rPr kumimoji="1" lang="zh-CN" altLang="en-US" b="1" dirty="0"/>
              <a:t>数据集形式</a:t>
            </a:r>
          </a:p>
        </p:txBody>
      </p:sp>
      <p:sp>
        <p:nvSpPr>
          <p:cNvPr id="20" name="文本框 19">
            <a:extLst>
              <a:ext uri="{FF2B5EF4-FFF2-40B4-BE49-F238E27FC236}">
                <a16:creationId xmlns:a16="http://schemas.microsoft.com/office/drawing/2014/main" id="{84FB95FF-9C17-3F4E-9253-532443FF87D5}"/>
              </a:ext>
            </a:extLst>
          </p:cNvPr>
          <p:cNvSpPr txBox="1"/>
          <p:nvPr/>
        </p:nvSpPr>
        <p:spPr>
          <a:xfrm>
            <a:off x="1304481" y="2876471"/>
            <a:ext cx="6738063" cy="307777"/>
          </a:xfrm>
          <a:prstGeom prst="rect">
            <a:avLst/>
          </a:prstGeom>
          <a:noFill/>
        </p:spPr>
        <p:txBody>
          <a:bodyPr wrap="none" rtlCol="0">
            <a:spAutoFit/>
          </a:bodyPr>
          <a:lstStyle/>
          <a:p>
            <a:r>
              <a:rPr kumimoji="1" lang="zh-CN" altLang="en-US" sz="1400" b="1" dirty="0">
                <a:solidFill>
                  <a:srgbClr val="0000FF"/>
                </a:solidFill>
                <a:latin typeface="Microsoft YaHei" panose="020B0503020204020204" pitchFamily="34" charset="-122"/>
                <a:ea typeface="Microsoft YaHei" panose="020B0503020204020204" pitchFamily="34" charset="-122"/>
              </a:rPr>
              <a:t>链接</a:t>
            </a:r>
            <a:r>
              <a:rPr kumimoji="1" lang="en-US" altLang="zh-CN" sz="1400" b="1" dirty="0">
                <a:solidFill>
                  <a:srgbClr val="0000FF"/>
                </a:solidFill>
                <a:latin typeface="Microsoft YaHei" panose="020B0503020204020204" pitchFamily="34" charset="-122"/>
                <a:ea typeface="Microsoft YaHei" panose="020B0503020204020204" pitchFamily="34" charset="-122"/>
              </a:rPr>
              <a:t>: </a:t>
            </a:r>
            <a:r>
              <a:rPr kumimoji="1" lang="en" altLang="zh-CN" sz="1400" b="1" dirty="0">
                <a:solidFill>
                  <a:srgbClr val="0000FF"/>
                </a:solidFill>
                <a:latin typeface="Microsoft YaHei" panose="020B0503020204020204" pitchFamily="34" charset="-122"/>
                <a:ea typeface="Microsoft YaHei" panose="020B0503020204020204" pitchFamily="34" charset="-122"/>
              </a:rPr>
              <a:t>https://</a:t>
            </a:r>
            <a:r>
              <a:rPr kumimoji="1" lang="en" altLang="zh-CN" sz="1400" b="1" dirty="0" err="1">
                <a:solidFill>
                  <a:srgbClr val="0000FF"/>
                </a:solidFill>
                <a:latin typeface="Microsoft YaHei" panose="020B0503020204020204" pitchFamily="34" charset="-122"/>
                <a:ea typeface="Microsoft YaHei" panose="020B0503020204020204" pitchFamily="34" charset="-122"/>
              </a:rPr>
              <a:t>pan.baidu.com</a:t>
            </a:r>
            <a:r>
              <a:rPr kumimoji="1" lang="en" altLang="zh-CN" sz="1400" b="1" dirty="0">
                <a:solidFill>
                  <a:srgbClr val="0000FF"/>
                </a:solidFill>
                <a:latin typeface="Microsoft YaHei" panose="020B0503020204020204" pitchFamily="34" charset="-122"/>
                <a:ea typeface="Microsoft YaHei" panose="020B0503020204020204" pitchFamily="34" charset="-122"/>
              </a:rPr>
              <a:t>/s/1OB0p0fuMYFUR6zY8bs7Q3A  </a:t>
            </a:r>
            <a:r>
              <a:rPr kumimoji="1" lang="zh-CN" altLang="en-US" sz="1400" b="1" dirty="0">
                <a:solidFill>
                  <a:srgbClr val="0000FF"/>
                </a:solidFill>
                <a:latin typeface="Microsoft YaHei" panose="020B0503020204020204" pitchFamily="34" charset="-122"/>
                <a:ea typeface="Microsoft YaHei" panose="020B0503020204020204" pitchFamily="34" charset="-122"/>
              </a:rPr>
              <a:t>密码</a:t>
            </a:r>
            <a:r>
              <a:rPr kumimoji="1" lang="en-US" altLang="zh-CN" sz="1400" b="1" dirty="0">
                <a:solidFill>
                  <a:srgbClr val="0000FF"/>
                </a:solidFill>
                <a:latin typeface="Microsoft YaHei" panose="020B0503020204020204" pitchFamily="34" charset="-122"/>
                <a:ea typeface="Microsoft YaHei" panose="020B0503020204020204" pitchFamily="34" charset="-122"/>
              </a:rPr>
              <a:t>: 1</a:t>
            </a:r>
            <a:r>
              <a:rPr kumimoji="1" lang="en" altLang="zh-CN" sz="1400" b="1" dirty="0" err="1">
                <a:solidFill>
                  <a:srgbClr val="0000FF"/>
                </a:solidFill>
                <a:latin typeface="Microsoft YaHei" panose="020B0503020204020204" pitchFamily="34" charset="-122"/>
                <a:ea typeface="Microsoft YaHei" panose="020B0503020204020204" pitchFamily="34" charset="-122"/>
              </a:rPr>
              <a:t>bbg</a:t>
            </a:r>
            <a:endParaRPr kumimoji="1" lang="zh-CN" altLang="en-US" sz="1400" b="1" dirty="0">
              <a:solidFill>
                <a:srgbClr val="0000FF"/>
              </a:solidFill>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A0D01350-581B-4FAE-8FD8-9B5898D520A6}"/>
              </a:ext>
            </a:extLst>
          </p:cNvPr>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题目二：疫情微博情绪分类</a:t>
            </a:r>
          </a:p>
        </p:txBody>
      </p:sp>
    </p:spTree>
    <p:extLst>
      <p:ext uri="{BB962C8B-B14F-4D97-AF65-F5344CB8AC3E}">
        <p14:creationId xmlns:p14="http://schemas.microsoft.com/office/powerpoint/2010/main" val="315569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EA8AAB-F44F-1547-83BD-B6B3B1F19B9F}"/>
              </a:ext>
            </a:extLst>
          </p:cNvPr>
          <p:cNvSpPr txBox="1"/>
          <p:nvPr/>
        </p:nvSpPr>
        <p:spPr>
          <a:xfrm>
            <a:off x="777846" y="953899"/>
            <a:ext cx="10078495" cy="581057"/>
          </a:xfrm>
          <a:prstGeom prst="rect">
            <a:avLst/>
          </a:prstGeom>
          <a:noFill/>
        </p:spPr>
        <p:txBody>
          <a:bodyPr wrap="square" rtlCol="0">
            <a:spAutoFit/>
          </a:bodyPr>
          <a:lstStyle/>
          <a:p>
            <a:pPr marL="285750" indent="-285750">
              <a:lnSpc>
                <a:spcPct val="15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评价指标</a:t>
            </a:r>
          </a:p>
        </p:txBody>
      </p:sp>
      <p:sp>
        <p:nvSpPr>
          <p:cNvPr id="4" name="文本框 3">
            <a:extLst>
              <a:ext uri="{FF2B5EF4-FFF2-40B4-BE49-F238E27FC236}">
                <a16:creationId xmlns:a16="http://schemas.microsoft.com/office/drawing/2014/main" id="{F9F8BA4D-B781-6243-B257-CF8052F89B31}"/>
              </a:ext>
            </a:extLst>
          </p:cNvPr>
          <p:cNvSpPr txBox="1"/>
          <p:nvPr/>
        </p:nvSpPr>
        <p:spPr>
          <a:xfrm>
            <a:off x="1266092" y="1788607"/>
            <a:ext cx="8853706" cy="369332"/>
          </a:xfrm>
          <a:prstGeom prst="rect">
            <a:avLst/>
          </a:prstGeom>
          <a:noFill/>
        </p:spPr>
        <p:txBody>
          <a:bodyPr wrap="none" rtlCol="0">
            <a:spAutoFit/>
          </a:bodyPr>
          <a:lstStyle/>
          <a:p>
            <a:r>
              <a:rPr lang="zh-CN" altLang="en-US" dirty="0"/>
              <a:t>本任务以</a:t>
            </a:r>
            <a:r>
              <a:rPr lang="zh-CN" altLang="en-US" b="1" dirty="0"/>
              <a:t>宏精准率</a:t>
            </a:r>
            <a:r>
              <a:rPr lang="en-US" altLang="zh-CN" b="1" dirty="0"/>
              <a:t>(</a:t>
            </a:r>
            <a:r>
              <a:rPr lang="en-US" altLang="zh-CN" b="1" dirty="0" err="1"/>
              <a:t>macro_P</a:t>
            </a:r>
            <a:r>
              <a:rPr lang="en-US" altLang="zh-CN" b="1" dirty="0"/>
              <a:t>)</a:t>
            </a:r>
            <a:r>
              <a:rPr lang="zh-CN" altLang="en-US" dirty="0"/>
              <a:t>、</a:t>
            </a:r>
            <a:r>
              <a:rPr lang="zh-CN" altLang="en-US" b="1" dirty="0"/>
              <a:t>宏召回率</a:t>
            </a:r>
            <a:r>
              <a:rPr lang="en-US" altLang="zh-CN" b="1" dirty="0"/>
              <a:t>(</a:t>
            </a:r>
            <a:r>
              <a:rPr lang="en-US" altLang="zh-CN" b="1" dirty="0" err="1"/>
              <a:t>macro_R</a:t>
            </a:r>
            <a:r>
              <a:rPr lang="en-US" altLang="zh-CN" b="1" dirty="0"/>
              <a:t>)</a:t>
            </a:r>
            <a:r>
              <a:rPr lang="zh-CN" altLang="en-US" b="1" dirty="0"/>
              <a:t> </a:t>
            </a:r>
            <a:r>
              <a:rPr lang="zh-CN" altLang="en-US" dirty="0"/>
              <a:t>、</a:t>
            </a:r>
            <a:r>
              <a:rPr lang="zh-CN" altLang="en-US" b="1" dirty="0"/>
              <a:t>宏</a:t>
            </a:r>
            <a:r>
              <a:rPr lang="en" altLang="zh-CN" b="1" dirty="0"/>
              <a:t>F1</a:t>
            </a:r>
            <a:r>
              <a:rPr lang="zh-CN" altLang="en-US" b="1" dirty="0"/>
              <a:t>值</a:t>
            </a:r>
            <a:r>
              <a:rPr lang="en-US" altLang="zh-CN" b="1" dirty="0"/>
              <a:t>(macro_F1)</a:t>
            </a:r>
            <a:r>
              <a:rPr lang="zh-CN" altLang="en-US" dirty="0"/>
              <a:t>作为评测指标</a:t>
            </a:r>
            <a:endParaRPr kumimoji="1" lang="zh-CN" altLang="en-US" dirty="0"/>
          </a:p>
        </p:txBody>
      </p:sp>
      <p:grpSp>
        <p:nvGrpSpPr>
          <p:cNvPr id="23" name="组合 22">
            <a:extLst>
              <a:ext uri="{FF2B5EF4-FFF2-40B4-BE49-F238E27FC236}">
                <a16:creationId xmlns:a16="http://schemas.microsoft.com/office/drawing/2014/main" id="{D792257A-AEF3-4B48-9E46-818A25DE7D30}"/>
              </a:ext>
            </a:extLst>
          </p:cNvPr>
          <p:cNvGrpSpPr/>
          <p:nvPr/>
        </p:nvGrpSpPr>
        <p:grpSpPr>
          <a:xfrm>
            <a:off x="2854316" y="2468130"/>
            <a:ext cx="2496196" cy="1356109"/>
            <a:chOff x="2634926" y="2411590"/>
            <a:chExt cx="2496196" cy="1356109"/>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E74C2D0-E2A1-134F-AFAB-31A54C21E583}"/>
                    </a:ext>
                  </a:extLst>
                </p:cNvPr>
                <p:cNvSpPr txBox="1"/>
                <p:nvPr/>
              </p:nvSpPr>
              <p:spPr>
                <a:xfrm>
                  <a:off x="2636529" y="2411590"/>
                  <a:ext cx="2379498" cy="484941"/>
                </a:xfrm>
                <a:prstGeom prst="rect">
                  <a:avLst/>
                </a:prstGeom>
                <a:noFill/>
              </p:spPr>
              <p:txBody>
                <a:bodyPr wrap="none" rtlCol="0">
                  <a:spAutoFit/>
                </a:bodyPr>
                <a:lstStyle/>
                <a:p>
                  <a14:m>
                    <m:oMath xmlns:m="http://schemas.openxmlformats.org/officeDocument/2006/math">
                      <m:r>
                        <a:rPr lang="en-US" altLang="zh-CN" b="0" i="1" dirty="0" smtClean="0">
                          <a:latin typeface="Cambria Math" panose="02040503050406030204" pitchFamily="18" charset="0"/>
                        </a:rPr>
                        <m:t>𝑚𝑎𝑐𝑟𝑜</m:t>
                      </m:r>
                      <m:r>
                        <a:rPr lang="en-US" altLang="zh-CN" b="0" i="1" dirty="0" smtClean="0">
                          <a:latin typeface="Cambria Math" panose="02040503050406030204" pitchFamily="18" charset="0"/>
                        </a:rPr>
                        <m:t>_</m:t>
                      </m:r>
                      <m:r>
                        <a:rPr lang="en-US" altLang="zh-CN" b="0" i="1" dirty="0" smtClean="0">
                          <a:latin typeface="Cambria Math" panose="02040503050406030204" pitchFamily="18" charset="0"/>
                        </a:rPr>
                        <m:t>𝑃</m:t>
                      </m:r>
                      <m:r>
                        <a:rPr lang="en-US" altLang="zh-CN" b="0" i="1" dirty="0" smtClean="0">
                          <a:latin typeface="Cambria Math" panose="02040503050406030204" pitchFamily="18" charset="0"/>
                        </a:rPr>
                        <m:t> = </m:t>
                      </m:r>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𝑛</m:t>
                          </m:r>
                        </m:den>
                      </m:f>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𝑛</m:t>
                          </m:r>
                        </m:sup>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𝑃</m:t>
                              </m:r>
                            </m:e>
                            <m:sub>
                              <m:r>
                                <a:rPr lang="en-US" altLang="zh-CN" b="0" i="1" dirty="0" smtClean="0">
                                  <a:latin typeface="Cambria Math" panose="02040503050406030204" pitchFamily="18" charset="0"/>
                                </a:rPr>
                                <m:t>𝑖</m:t>
                              </m:r>
                            </m:sub>
                          </m:sSub>
                        </m:e>
                      </m:nary>
                    </m:oMath>
                  </a14:m>
                  <a:r>
                    <a:rPr lang="en-US" altLang="zh-CN" dirty="0"/>
                    <a:t> </a:t>
                  </a:r>
                  <a:endParaRPr kumimoji="1" lang="zh-CN" altLang="en-US" dirty="0"/>
                </a:p>
              </p:txBody>
            </p:sp>
          </mc:Choice>
          <mc:Fallback xmlns="">
            <p:sp>
              <p:nvSpPr>
                <p:cNvPr id="7" name="文本框 6">
                  <a:extLst>
                    <a:ext uri="{FF2B5EF4-FFF2-40B4-BE49-F238E27FC236}">
                      <a16:creationId xmlns:a16="http://schemas.microsoft.com/office/drawing/2014/main" id="{EE74C2D0-E2A1-134F-AFAB-31A54C21E583}"/>
                    </a:ext>
                  </a:extLst>
                </p:cNvPr>
                <p:cNvSpPr txBox="1">
                  <a:spLocks noRot="1" noChangeAspect="1" noMove="1" noResize="1" noEditPoints="1" noAdjustHandles="1" noChangeArrowheads="1" noChangeShapeType="1" noTextEdit="1"/>
                </p:cNvSpPr>
                <p:nvPr/>
              </p:nvSpPr>
              <p:spPr>
                <a:xfrm>
                  <a:off x="2636529" y="2411590"/>
                  <a:ext cx="2379498" cy="484941"/>
                </a:xfrm>
                <a:prstGeom prst="rect">
                  <a:avLst/>
                </a:prstGeom>
                <a:blipFill>
                  <a:blip r:embed="rId3"/>
                  <a:stretch>
                    <a:fillRect t="-79747" r="-7928" b="-1316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7E16CAA-AFDF-5244-A752-86087CEDC43A}"/>
                    </a:ext>
                  </a:extLst>
                </p:cNvPr>
                <p:cNvSpPr txBox="1"/>
                <p:nvPr/>
              </p:nvSpPr>
              <p:spPr>
                <a:xfrm>
                  <a:off x="2634926" y="3275256"/>
                  <a:ext cx="2496196" cy="492443"/>
                </a:xfrm>
                <a:prstGeom prst="rect">
                  <a:avLst/>
                </a:prstGeom>
                <a:noFill/>
              </p:spPr>
              <p:txBody>
                <a:bodyPr wrap="none" rtlCol="0">
                  <a:spAutoFit/>
                </a:bodyPr>
                <a:lstStyle/>
                <a:p>
                  <a14:m>
                    <m:oMath xmlns:m="http://schemas.openxmlformats.org/officeDocument/2006/math">
                      <m:r>
                        <a:rPr lang="en-US" altLang="zh-CN" b="0" i="1" dirty="0" smtClean="0">
                          <a:latin typeface="Cambria Math" panose="02040503050406030204" pitchFamily="18" charset="0"/>
                        </a:rPr>
                        <m:t>𝑚𝑎𝑐𝑟𝑜</m:t>
                      </m:r>
                      <m:r>
                        <a:rPr lang="en-US" altLang="zh-CN" b="0" i="1" dirty="0">
                          <a:latin typeface="Cambria Math" panose="02040503050406030204" pitchFamily="18" charset="0"/>
                        </a:rPr>
                        <m:t>_</m:t>
                      </m:r>
                      <m:r>
                        <a:rPr lang="en-US" altLang="zh-CN" b="0" i="1" dirty="0" smtClean="0">
                          <a:latin typeface="Cambria Math" panose="02040503050406030204" pitchFamily="18" charset="0"/>
                        </a:rPr>
                        <m:t>𝑅</m:t>
                      </m:r>
                      <m:r>
                        <a:rPr lang="en-US" altLang="zh-CN" b="0" i="1" dirty="0" smtClean="0">
                          <a:latin typeface="Cambria Math" panose="02040503050406030204" pitchFamily="18" charset="0"/>
                        </a:rPr>
                        <m:t> = </m:t>
                      </m:r>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𝑛</m:t>
                          </m:r>
                        </m:den>
                      </m:f>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𝑛</m:t>
                          </m:r>
                        </m:sup>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𝑖</m:t>
                              </m:r>
                            </m:sub>
                          </m:sSub>
                        </m:e>
                      </m:nary>
                    </m:oMath>
                  </a14:m>
                  <a:r>
                    <a:rPr lang="en-US" altLang="zh-CN" dirty="0"/>
                    <a:t> </a:t>
                  </a:r>
                  <a:endParaRPr kumimoji="1" lang="zh-CN" altLang="en-US" dirty="0"/>
                </a:p>
              </p:txBody>
            </p:sp>
          </mc:Choice>
          <mc:Fallback xmlns="">
            <p:sp>
              <p:nvSpPr>
                <p:cNvPr id="17" name="文本框 16">
                  <a:extLst>
                    <a:ext uri="{FF2B5EF4-FFF2-40B4-BE49-F238E27FC236}">
                      <a16:creationId xmlns:a16="http://schemas.microsoft.com/office/drawing/2014/main" id="{A7E16CAA-AFDF-5244-A752-86087CEDC43A}"/>
                    </a:ext>
                  </a:extLst>
                </p:cNvPr>
                <p:cNvSpPr txBox="1">
                  <a:spLocks noRot="1" noChangeAspect="1" noMove="1" noResize="1" noEditPoints="1" noAdjustHandles="1" noChangeArrowheads="1" noChangeShapeType="1" noTextEdit="1"/>
                </p:cNvSpPr>
                <p:nvPr/>
              </p:nvSpPr>
              <p:spPr>
                <a:xfrm>
                  <a:off x="2634926" y="3275256"/>
                  <a:ext cx="2496196" cy="492443"/>
                </a:xfrm>
                <a:prstGeom prst="rect">
                  <a:avLst/>
                </a:prstGeom>
                <a:blipFill>
                  <a:blip r:embed="rId4"/>
                  <a:stretch>
                    <a:fillRect t="-77500" r="-5854" b="-130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2A9B53A0-2AE3-D441-B75E-6637720A47C6}"/>
                  </a:ext>
                </a:extLst>
              </p:cNvPr>
              <p:cNvSpPr txBox="1"/>
              <p:nvPr/>
            </p:nvSpPr>
            <p:spPr>
              <a:xfrm>
                <a:off x="2795902" y="4290599"/>
                <a:ext cx="4137992" cy="6381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𝑚𝑎𝑐𝑟𝑜</m:t>
                      </m:r>
                      <m:r>
                        <a:rPr lang="en-US" altLang="zh-CN" b="0" i="1" dirty="0">
                          <a:latin typeface="Cambria Math" panose="02040503050406030204" pitchFamily="18" charset="0"/>
                        </a:rPr>
                        <m:t>_</m:t>
                      </m:r>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1 = </m:t>
                      </m:r>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2</m:t>
                          </m:r>
                          <m:r>
                            <a:rPr lang="en-US" altLang="zh-CN" b="0" i="1" dirty="0" smtClean="0">
                              <a:latin typeface="Cambria Math" panose="02040503050406030204" pitchFamily="18" charset="0"/>
                              <a:ea typeface="Cambria Math" panose="02040503050406030204" pitchFamily="18" charset="0"/>
                            </a:rPr>
                            <m:t>×</m:t>
                          </m:r>
                          <m:r>
                            <a:rPr lang="en-US" altLang="zh-CN" b="0" i="1" dirty="0">
                              <a:latin typeface="Cambria Math" panose="02040503050406030204" pitchFamily="18" charset="0"/>
                            </a:rPr>
                            <m:t>𝑚𝑎𝑐𝑟𝑜</m:t>
                          </m:r>
                          <m:r>
                            <a:rPr lang="en-US" altLang="zh-CN" b="0" i="1" dirty="0">
                              <a:latin typeface="Cambria Math" panose="02040503050406030204" pitchFamily="18" charset="0"/>
                            </a:rPr>
                            <m:t>_</m:t>
                          </m:r>
                          <m:r>
                            <a:rPr lang="en-US" altLang="zh-CN" b="0" i="1" dirty="0" smtClean="0">
                              <a:latin typeface="Cambria Math" panose="02040503050406030204" pitchFamily="18" charset="0"/>
                            </a:rPr>
                            <m:t>𝑃</m:t>
                          </m:r>
                          <m:r>
                            <a:rPr lang="en-US" altLang="zh-CN" b="0" i="1" dirty="0" smtClean="0">
                              <a:latin typeface="Cambria Math" panose="02040503050406030204" pitchFamily="18" charset="0"/>
                              <a:ea typeface="Cambria Math" panose="02040503050406030204" pitchFamily="18" charset="0"/>
                            </a:rPr>
                            <m:t>×</m:t>
                          </m:r>
                          <m:r>
                            <a:rPr lang="en-US" altLang="zh-CN" b="0" i="1" dirty="0">
                              <a:latin typeface="Cambria Math" panose="02040503050406030204" pitchFamily="18" charset="0"/>
                            </a:rPr>
                            <m:t>𝑚𝑎𝑐𝑟𝑜</m:t>
                          </m:r>
                          <m:r>
                            <a:rPr lang="en-US" altLang="zh-CN" b="0" i="1" dirty="0">
                              <a:latin typeface="Cambria Math" panose="02040503050406030204" pitchFamily="18" charset="0"/>
                            </a:rPr>
                            <m:t>_</m:t>
                          </m:r>
                          <m:r>
                            <a:rPr lang="en-US" altLang="zh-CN" b="0" i="1" dirty="0">
                              <a:latin typeface="Cambria Math" panose="02040503050406030204" pitchFamily="18" charset="0"/>
                            </a:rPr>
                            <m:t>𝑅</m:t>
                          </m:r>
                        </m:num>
                        <m:den>
                          <m:r>
                            <a:rPr lang="en-US" altLang="zh-CN" b="0" i="1" dirty="0">
                              <a:latin typeface="Cambria Math" panose="02040503050406030204" pitchFamily="18" charset="0"/>
                            </a:rPr>
                            <m:t>𝑚𝑎𝑐𝑟𝑜</m:t>
                          </m:r>
                          <m:r>
                            <a:rPr lang="en-US" altLang="zh-CN" b="0" i="1" dirty="0">
                              <a:latin typeface="Cambria Math" panose="02040503050406030204" pitchFamily="18" charset="0"/>
                            </a:rPr>
                            <m:t>_</m:t>
                          </m:r>
                          <m:r>
                            <a:rPr lang="en-US" altLang="zh-CN" b="0" i="1" dirty="0">
                              <a:latin typeface="Cambria Math" panose="02040503050406030204" pitchFamily="18" charset="0"/>
                            </a:rPr>
                            <m:t>𝑃</m:t>
                          </m:r>
                          <m:r>
                            <a:rPr lang="en-US" altLang="zh-CN" b="0" i="1" dirty="0" smtClean="0">
                              <a:latin typeface="Cambria Math" panose="02040503050406030204" pitchFamily="18" charset="0"/>
                            </a:rPr>
                            <m:t>−</m:t>
                          </m:r>
                          <m:r>
                            <a:rPr lang="en-US" altLang="zh-CN" b="0" i="1" dirty="0">
                              <a:latin typeface="Cambria Math" panose="02040503050406030204" pitchFamily="18" charset="0"/>
                            </a:rPr>
                            <m:t>𝑚𝑎𝑐𝑟𝑜</m:t>
                          </m:r>
                          <m:r>
                            <a:rPr lang="en-US" altLang="zh-CN" b="0" i="1" dirty="0">
                              <a:latin typeface="Cambria Math" panose="02040503050406030204" pitchFamily="18" charset="0"/>
                            </a:rPr>
                            <m:t>_</m:t>
                          </m:r>
                          <m:r>
                            <a:rPr lang="en-US" altLang="zh-CN" b="0" i="1" dirty="0">
                              <a:latin typeface="Cambria Math" panose="02040503050406030204" pitchFamily="18" charset="0"/>
                            </a:rPr>
                            <m:t>𝑅</m:t>
                          </m:r>
                        </m:den>
                      </m:f>
                    </m:oMath>
                  </m:oMathPara>
                </a14:m>
                <a:endParaRPr kumimoji="1" lang="zh-CN" altLang="en-US" dirty="0"/>
              </a:p>
            </p:txBody>
          </p:sp>
        </mc:Choice>
        <mc:Fallback xmlns="">
          <p:sp>
            <p:nvSpPr>
              <p:cNvPr id="20" name="文本框 19">
                <a:extLst>
                  <a:ext uri="{FF2B5EF4-FFF2-40B4-BE49-F238E27FC236}">
                    <a16:creationId xmlns:a16="http://schemas.microsoft.com/office/drawing/2014/main" id="{2A9B53A0-2AE3-D441-B75E-6637720A47C6}"/>
                  </a:ext>
                </a:extLst>
              </p:cNvPr>
              <p:cNvSpPr txBox="1">
                <a:spLocks noRot="1" noChangeAspect="1" noMove="1" noResize="1" noEditPoints="1" noAdjustHandles="1" noChangeArrowheads="1" noChangeShapeType="1" noTextEdit="1"/>
              </p:cNvSpPr>
              <p:nvPr/>
            </p:nvSpPr>
            <p:spPr>
              <a:xfrm>
                <a:off x="2795902" y="4290599"/>
                <a:ext cx="4137992" cy="638123"/>
              </a:xfrm>
              <a:prstGeom prst="rect">
                <a:avLst/>
              </a:prstGeom>
              <a:blipFill>
                <a:blip r:embed="rId5"/>
                <a:stretch>
                  <a:fillRect/>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B67FC67D-6DB4-104E-B41F-6BE21E7E3784}"/>
              </a:ext>
            </a:extLst>
          </p:cNvPr>
          <p:cNvGrpSpPr/>
          <p:nvPr/>
        </p:nvGrpSpPr>
        <p:grpSpPr>
          <a:xfrm>
            <a:off x="1266092" y="5464727"/>
            <a:ext cx="6581605" cy="657744"/>
            <a:chOff x="1266092" y="4300695"/>
            <a:chExt cx="6581605" cy="657744"/>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E05841C-A4E3-3643-8C12-6301272E7A6D}"/>
                    </a:ext>
                  </a:extLst>
                </p:cNvPr>
                <p:cNvSpPr txBox="1"/>
                <p:nvPr/>
              </p:nvSpPr>
              <p:spPr>
                <a:xfrm>
                  <a:off x="4325712" y="4300695"/>
                  <a:ext cx="1694758" cy="6577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a:latin typeface="Cambria Math" panose="02040503050406030204" pitchFamily="18" charset="0"/>
                              </a:rPr>
                              <m:t>𝑃</m:t>
                            </m:r>
                          </m:e>
                          <m:sub>
                            <m:r>
                              <a:rPr lang="en-US" altLang="zh-CN" b="0" i="1" dirty="0">
                                <a:latin typeface="Cambria Math" panose="02040503050406030204" pitchFamily="18" charset="0"/>
                              </a:rPr>
                              <m:t>𝑖</m:t>
                            </m:r>
                          </m:sub>
                        </m:sSub>
                        <m:r>
                          <a:rPr lang="en-US" altLang="zh-CN" b="0" i="1" dirty="0" smtClean="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b="0" i="1" dirty="0">
                                <a:latin typeface="Cambria Math" panose="02040503050406030204" pitchFamily="18" charset="0"/>
                              </a:rPr>
                              <m:t>𝑇</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𝑃</m:t>
                                </m:r>
                              </m:e>
                              <m:sub>
                                <m:r>
                                  <a:rPr lang="en-US" altLang="zh-CN" b="0" i="1" dirty="0" smtClean="0">
                                    <a:latin typeface="Cambria Math" panose="02040503050406030204" pitchFamily="18" charset="0"/>
                                  </a:rPr>
                                  <m:t>𝑖</m:t>
                                </m:r>
                              </m:sub>
                            </m:sSub>
                          </m:num>
                          <m:den>
                            <m:r>
                              <a:rPr lang="en-US" altLang="zh-CN" b="0" i="1" dirty="0">
                                <a:latin typeface="Cambria Math" panose="02040503050406030204" pitchFamily="18" charset="0"/>
                              </a:rPr>
                              <m:t>𝑇</m:t>
                            </m:r>
                            <m:sSub>
                              <m:sSubPr>
                                <m:ctrlPr>
                                  <a:rPr lang="en-US" altLang="zh-CN" i="1" dirty="0" smtClean="0">
                                    <a:latin typeface="Cambria Math" panose="02040503050406030204" pitchFamily="18" charset="0"/>
                                  </a:rPr>
                                </m:ctrlPr>
                              </m:sSubPr>
                              <m:e>
                                <m:r>
                                  <a:rPr lang="en-US" altLang="zh-CN" b="0" i="1" dirty="0">
                                    <a:latin typeface="Cambria Math" panose="02040503050406030204" pitchFamily="18" charset="0"/>
                                  </a:rPr>
                                  <m:t>𝑃</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𝐹</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𝑃</m:t>
                                </m:r>
                              </m:e>
                              <m:sub>
                                <m:r>
                                  <a:rPr lang="en-US" altLang="zh-CN" b="0" i="1" dirty="0" smtClean="0">
                                    <a:latin typeface="Cambria Math" panose="02040503050406030204" pitchFamily="18" charset="0"/>
                                  </a:rPr>
                                  <m:t>𝑖</m:t>
                                </m:r>
                              </m:sub>
                            </m:sSub>
                          </m:den>
                        </m:f>
                      </m:oMath>
                    </m:oMathPara>
                  </a14:m>
                  <a:endParaRPr kumimoji="1" lang="zh-CN" altLang="en-US" dirty="0"/>
                </a:p>
              </p:txBody>
            </p:sp>
          </mc:Choice>
          <mc:Fallback xmlns="">
            <p:sp>
              <p:nvSpPr>
                <p:cNvPr id="12" name="文本框 11">
                  <a:extLst>
                    <a:ext uri="{FF2B5EF4-FFF2-40B4-BE49-F238E27FC236}">
                      <a16:creationId xmlns:a16="http://schemas.microsoft.com/office/drawing/2014/main" id="{7E05841C-A4E3-3643-8C12-6301272E7A6D}"/>
                    </a:ext>
                  </a:extLst>
                </p:cNvPr>
                <p:cNvSpPr txBox="1">
                  <a:spLocks noRot="1" noChangeAspect="1" noMove="1" noResize="1" noEditPoints="1" noAdjustHandles="1" noChangeArrowheads="1" noChangeShapeType="1" noTextEdit="1"/>
                </p:cNvSpPr>
                <p:nvPr/>
              </p:nvSpPr>
              <p:spPr>
                <a:xfrm>
                  <a:off x="4325712" y="4300695"/>
                  <a:ext cx="1694758" cy="65774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D6C4835-D141-614A-B7C0-0B594557E9ED}"/>
                    </a:ext>
                  </a:extLst>
                </p:cNvPr>
                <p:cNvSpPr txBox="1"/>
                <p:nvPr/>
              </p:nvSpPr>
              <p:spPr>
                <a:xfrm>
                  <a:off x="6096000" y="4300695"/>
                  <a:ext cx="1751697" cy="6577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𝑅</m:t>
                            </m:r>
                          </m:e>
                          <m:sub>
                            <m:r>
                              <a:rPr lang="en-US" altLang="zh-CN" b="0" i="1" dirty="0">
                                <a:latin typeface="Cambria Math" panose="02040503050406030204" pitchFamily="18" charset="0"/>
                              </a:rPr>
                              <m:t>𝑖</m:t>
                            </m:r>
                          </m:sub>
                        </m:sSub>
                        <m:r>
                          <a:rPr lang="en-US" altLang="zh-CN" b="0" i="1" dirty="0" smtClean="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b="0" i="1" dirty="0">
                                <a:latin typeface="Cambria Math" panose="02040503050406030204" pitchFamily="18" charset="0"/>
                              </a:rPr>
                              <m:t>𝑇</m:t>
                            </m:r>
                            <m:sSub>
                              <m:sSubPr>
                                <m:ctrlPr>
                                  <a:rPr lang="en-US" altLang="zh-CN" i="1" dirty="0" smtClean="0">
                                    <a:latin typeface="Cambria Math" panose="02040503050406030204" pitchFamily="18" charset="0"/>
                                  </a:rPr>
                                </m:ctrlPr>
                              </m:sSubPr>
                              <m:e>
                                <m:r>
                                  <a:rPr lang="en-US" altLang="zh-CN" b="0" i="1" dirty="0">
                                    <a:latin typeface="Cambria Math" panose="02040503050406030204" pitchFamily="18" charset="0"/>
                                  </a:rPr>
                                  <m:t>𝑃</m:t>
                                </m:r>
                              </m:e>
                              <m:sub>
                                <m:r>
                                  <a:rPr lang="en-US" altLang="zh-CN" b="0" i="1" dirty="0" smtClean="0">
                                    <a:latin typeface="Cambria Math" panose="02040503050406030204" pitchFamily="18" charset="0"/>
                                  </a:rPr>
                                  <m:t>𝑖</m:t>
                                </m:r>
                              </m:sub>
                            </m:sSub>
                          </m:num>
                          <m:den>
                            <m:r>
                              <a:rPr lang="en-US" altLang="zh-CN" b="0" i="1" dirty="0">
                                <a:latin typeface="Cambria Math" panose="02040503050406030204" pitchFamily="18" charset="0"/>
                              </a:rPr>
                              <m:t>𝑇</m:t>
                            </m:r>
                            <m:sSub>
                              <m:sSubPr>
                                <m:ctrlPr>
                                  <a:rPr lang="en-US" altLang="zh-CN" i="1" dirty="0" smtClean="0">
                                    <a:latin typeface="Cambria Math" panose="02040503050406030204" pitchFamily="18" charset="0"/>
                                  </a:rPr>
                                </m:ctrlPr>
                              </m:sSubPr>
                              <m:e>
                                <m:r>
                                  <a:rPr lang="en-US" altLang="zh-CN" b="0" i="1" dirty="0">
                                    <a:latin typeface="Cambria Math" panose="02040503050406030204" pitchFamily="18" charset="0"/>
                                  </a:rPr>
                                  <m:t>𝑃</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𝐹</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𝑁</m:t>
                                </m:r>
                              </m:e>
                              <m:sub>
                                <m:r>
                                  <a:rPr lang="en-US" altLang="zh-CN" b="0" i="1" dirty="0" smtClean="0">
                                    <a:latin typeface="Cambria Math" panose="02040503050406030204" pitchFamily="18" charset="0"/>
                                  </a:rPr>
                                  <m:t>𝑖</m:t>
                                </m:r>
                              </m:sub>
                            </m:sSub>
                          </m:den>
                        </m:f>
                      </m:oMath>
                    </m:oMathPara>
                  </a14:m>
                  <a:endParaRPr kumimoji="1" lang="zh-CN" altLang="en-US" dirty="0"/>
                </a:p>
              </p:txBody>
            </p:sp>
          </mc:Choice>
          <mc:Fallback xmlns="">
            <p:sp>
              <p:nvSpPr>
                <p:cNvPr id="21" name="文本框 20">
                  <a:extLst>
                    <a:ext uri="{FF2B5EF4-FFF2-40B4-BE49-F238E27FC236}">
                      <a16:creationId xmlns:a16="http://schemas.microsoft.com/office/drawing/2014/main" id="{5D6C4835-D141-614A-B7C0-0B594557E9ED}"/>
                    </a:ext>
                  </a:extLst>
                </p:cNvPr>
                <p:cNvSpPr txBox="1">
                  <a:spLocks noRot="1" noChangeAspect="1" noMove="1" noResize="1" noEditPoints="1" noAdjustHandles="1" noChangeArrowheads="1" noChangeShapeType="1" noTextEdit="1"/>
                </p:cNvSpPr>
                <p:nvPr/>
              </p:nvSpPr>
              <p:spPr>
                <a:xfrm>
                  <a:off x="6096000" y="4300695"/>
                  <a:ext cx="1751697" cy="65774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BDA27DF-2F43-D344-A6BF-67272077B032}"/>
                    </a:ext>
                  </a:extLst>
                </p:cNvPr>
                <p:cNvSpPr txBox="1"/>
                <p:nvPr/>
              </p:nvSpPr>
              <p:spPr>
                <a:xfrm>
                  <a:off x="1266092" y="4423774"/>
                  <a:ext cx="3059620" cy="369332"/>
                </a:xfrm>
                <a:prstGeom prst="rect">
                  <a:avLst/>
                </a:prstGeom>
                <a:noFill/>
              </p:spPr>
              <p:txBody>
                <a:bodyPr wrap="none" rtlCol="0">
                  <a:spAutoFit/>
                </a:bodyPr>
                <a:lstStyle/>
                <a:p>
                  <a:r>
                    <a:rPr kumimoji="1" lang="zh-CN" altLang="en-US" dirty="0"/>
                    <a:t>其中，</a:t>
                  </a:r>
                  <a14:m>
                    <m:oMath xmlns:m="http://schemas.openxmlformats.org/officeDocument/2006/math">
                      <m:r>
                        <a:rPr kumimoji="1" lang="en-US" altLang="zh-CN" i="1" dirty="0" smtClean="0">
                          <a:latin typeface="Cambria Math" panose="02040503050406030204" pitchFamily="18" charset="0"/>
                        </a:rPr>
                        <m:t>𝑛</m:t>
                      </m:r>
                      <m:r>
                        <a:rPr kumimoji="1" lang="en-US" altLang="zh-CN" i="1" dirty="0" smtClean="0">
                          <a:latin typeface="Cambria Math" panose="02040503050406030204" pitchFamily="18" charset="0"/>
                        </a:rPr>
                        <m:t>=6</m:t>
                      </m:r>
                      <m:r>
                        <a:rPr kumimoji="1" lang="zh-CN" altLang="en-US" b="0" i="1" dirty="0" smtClean="0">
                          <a:latin typeface="Cambria Math" panose="02040503050406030204" pitchFamily="18" charset="0"/>
                        </a:rPr>
                        <m:t>，</m:t>
                      </m:r>
                      <m:r>
                        <a:rPr kumimoji="1" lang="zh-CN" altLang="en-US" i="1" dirty="0">
                          <a:latin typeface="Cambria Math" panose="02040503050406030204" pitchFamily="18" charset="0"/>
                        </a:rPr>
                        <m:t>为</m:t>
                      </m:r>
                      <m:r>
                        <a:rPr kumimoji="1" lang="zh-CN" altLang="en-US" i="1" dirty="0" smtClean="0">
                          <a:latin typeface="Cambria Math" panose="02040503050406030204" pitchFamily="18" charset="0"/>
                        </a:rPr>
                        <m:t>情绪</m:t>
                      </m:r>
                      <m:r>
                        <a:rPr kumimoji="1" lang="zh-CN" altLang="en-US" i="1" dirty="0">
                          <a:latin typeface="Cambria Math" panose="02040503050406030204" pitchFamily="18" charset="0"/>
                        </a:rPr>
                        <m:t>类别数</m:t>
                      </m:r>
                    </m:oMath>
                  </a14:m>
                  <a:endParaRPr kumimoji="1" lang="zh-CN" altLang="en-US" dirty="0"/>
                </a:p>
              </p:txBody>
            </p:sp>
          </mc:Choice>
          <mc:Fallback xmlns="">
            <p:sp>
              <p:nvSpPr>
                <p:cNvPr id="13" name="文本框 12">
                  <a:extLst>
                    <a:ext uri="{FF2B5EF4-FFF2-40B4-BE49-F238E27FC236}">
                      <a16:creationId xmlns:a16="http://schemas.microsoft.com/office/drawing/2014/main" id="{8BDA27DF-2F43-D344-A6BF-67272077B032}"/>
                    </a:ext>
                  </a:extLst>
                </p:cNvPr>
                <p:cNvSpPr txBox="1">
                  <a:spLocks noRot="1" noChangeAspect="1" noMove="1" noResize="1" noEditPoints="1" noAdjustHandles="1" noChangeArrowheads="1" noChangeShapeType="1" noTextEdit="1"/>
                </p:cNvSpPr>
                <p:nvPr/>
              </p:nvSpPr>
              <p:spPr>
                <a:xfrm>
                  <a:off x="1266092" y="4423774"/>
                  <a:ext cx="3059620" cy="369332"/>
                </a:xfrm>
                <a:prstGeom prst="rect">
                  <a:avLst/>
                </a:prstGeom>
                <a:blipFill>
                  <a:blip r:embed="rId8"/>
                  <a:stretch>
                    <a:fillRect l="-1660" t="-10345" b="-27586"/>
                  </a:stretch>
                </a:blipFill>
              </p:spPr>
              <p:txBody>
                <a:bodyPr/>
                <a:lstStyle/>
                <a:p>
                  <a:r>
                    <a:rPr lang="zh-CN" altLang="en-US">
                      <a:noFill/>
                    </a:rPr>
                    <a:t> </a:t>
                  </a:r>
                </a:p>
              </p:txBody>
            </p:sp>
          </mc:Fallback>
        </mc:AlternateContent>
      </p:grpSp>
      <p:sp>
        <p:nvSpPr>
          <p:cNvPr id="14" name="文本框 13">
            <a:extLst>
              <a:ext uri="{FF2B5EF4-FFF2-40B4-BE49-F238E27FC236}">
                <a16:creationId xmlns:a16="http://schemas.microsoft.com/office/drawing/2014/main" id="{CFCF3C36-94B0-4085-943B-4A23D1B4786E}"/>
              </a:ext>
            </a:extLst>
          </p:cNvPr>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题目二：疫情微博情绪分类</a:t>
            </a:r>
          </a:p>
        </p:txBody>
      </p:sp>
    </p:spTree>
    <p:extLst>
      <p:ext uri="{BB962C8B-B14F-4D97-AF65-F5344CB8AC3E}">
        <p14:creationId xmlns:p14="http://schemas.microsoft.com/office/powerpoint/2010/main" val="3283655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EA8AAB-F44F-1547-83BD-B6B3B1F19B9F}"/>
              </a:ext>
            </a:extLst>
          </p:cNvPr>
          <p:cNvSpPr txBox="1"/>
          <p:nvPr/>
        </p:nvSpPr>
        <p:spPr>
          <a:xfrm>
            <a:off x="777846" y="835279"/>
            <a:ext cx="10078495" cy="581057"/>
          </a:xfrm>
          <a:prstGeom prst="rect">
            <a:avLst/>
          </a:prstGeom>
          <a:noFill/>
        </p:spPr>
        <p:txBody>
          <a:bodyPr wrap="square" rtlCol="0">
            <a:spAutoFit/>
          </a:bodyPr>
          <a:lstStyle/>
          <a:p>
            <a:pPr marL="285750" indent="-285750">
              <a:lnSpc>
                <a:spcPct val="15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任务要求</a:t>
            </a:r>
          </a:p>
        </p:txBody>
      </p:sp>
      <p:sp>
        <p:nvSpPr>
          <p:cNvPr id="5" name="文本框 4">
            <a:extLst>
              <a:ext uri="{FF2B5EF4-FFF2-40B4-BE49-F238E27FC236}">
                <a16:creationId xmlns:a16="http://schemas.microsoft.com/office/drawing/2014/main" id="{F7B4BA3A-D0A0-4C4E-A0DA-03D55C7F3F2E}"/>
              </a:ext>
            </a:extLst>
          </p:cNvPr>
          <p:cNvSpPr txBox="1"/>
          <p:nvPr/>
        </p:nvSpPr>
        <p:spPr>
          <a:xfrm>
            <a:off x="810936" y="1559610"/>
            <a:ext cx="10673592" cy="3738780"/>
          </a:xfrm>
          <a:prstGeom prst="rect">
            <a:avLst/>
          </a:prstGeom>
          <a:noFill/>
        </p:spPr>
        <p:txBody>
          <a:bodyPr wrap="square" rtlCol="0">
            <a:spAutoFit/>
          </a:bodyPr>
          <a:lstStyle/>
          <a:p>
            <a:pPr algn="just">
              <a:lnSpc>
                <a:spcPct val="150000"/>
              </a:lnSpc>
            </a:pPr>
            <a:r>
              <a:rPr kumimoji="1" lang="zh-CN" altLang="en-US" sz="2000" dirty="0"/>
              <a:t>       要求同学们以提高在测试集上的效果为目标，自己根据数据特点及需要进行数据预处理以及模型设计。</a:t>
            </a:r>
            <a:endParaRPr kumimoji="1" lang="en-US" altLang="zh-CN" sz="2000" dirty="0"/>
          </a:p>
          <a:p>
            <a:pPr algn="just">
              <a:lnSpc>
                <a:spcPct val="150000"/>
              </a:lnSpc>
            </a:pPr>
            <a:r>
              <a:rPr kumimoji="1" lang="zh-CN" altLang="en-US" sz="2000" dirty="0"/>
              <a:t>       本任务不对模型的选择和设计进行限制，同时</a:t>
            </a:r>
            <a:r>
              <a:rPr kumimoji="1" lang="zh-CN" altLang="en-US" sz="2000" b="1" dirty="0"/>
              <a:t>要求训练所用数据不脱离给定的数据集范围</a:t>
            </a:r>
            <a:r>
              <a:rPr kumimoji="1" lang="zh-CN" altLang="en-US" sz="2000" dirty="0"/>
              <a:t>，</a:t>
            </a:r>
            <a:r>
              <a:rPr kumimoji="1" lang="zh-CN" altLang="en-US" sz="2000" b="1" dirty="0"/>
              <a:t>不可引入外部语料</a:t>
            </a:r>
            <a:r>
              <a:rPr kumimoji="1" lang="zh-CN" altLang="en-US" sz="2000" dirty="0"/>
              <a:t>（例如通过外部语料得到的预训练词向量等），可以以</a:t>
            </a:r>
            <a:r>
              <a:rPr kumimoji="1" lang="en-US" altLang="zh-CN" sz="2000" dirty="0"/>
              <a:t>CNN</a:t>
            </a:r>
            <a:r>
              <a:rPr kumimoji="1" lang="zh-CN" altLang="en-US" sz="2000" dirty="0"/>
              <a:t>、</a:t>
            </a:r>
            <a:r>
              <a:rPr kumimoji="1" lang="en-US" altLang="zh-CN" sz="2000" dirty="0"/>
              <a:t>RNN</a:t>
            </a:r>
            <a:r>
              <a:rPr kumimoji="1" lang="zh-CN" altLang="en-US" sz="2000" dirty="0"/>
              <a:t>等模型为基础进行设计</a:t>
            </a:r>
            <a:endParaRPr kumimoji="1" lang="en-US" altLang="zh-CN" sz="2000" dirty="0"/>
          </a:p>
          <a:p>
            <a:pPr algn="just">
              <a:lnSpc>
                <a:spcPct val="150000"/>
              </a:lnSpc>
            </a:pPr>
            <a:r>
              <a:rPr kumimoji="1" lang="en-US" altLang="zh-CN" sz="2000" dirty="0"/>
              <a:t>       </a:t>
            </a:r>
            <a:r>
              <a:rPr kumimoji="1" lang="zh-CN" altLang="en-US" sz="2000" dirty="0"/>
              <a:t>实验报告中需要包含但不限于数据的处理过程介绍（例如分词等）、词向量、模型图、模型中各部分的作用介绍或者使用理由、超参数设置以及训练过程中各指标变化和实验结果分析等。</a:t>
            </a:r>
            <a:endParaRPr kumimoji="1" lang="en-US" altLang="zh-CN" sz="2000" dirty="0"/>
          </a:p>
        </p:txBody>
      </p:sp>
      <p:sp>
        <p:nvSpPr>
          <p:cNvPr id="8" name="文本框 7">
            <a:extLst>
              <a:ext uri="{FF2B5EF4-FFF2-40B4-BE49-F238E27FC236}">
                <a16:creationId xmlns:a16="http://schemas.microsoft.com/office/drawing/2014/main" id="{9E58792C-4032-A74E-A0E4-74EF39A58609}"/>
              </a:ext>
            </a:extLst>
          </p:cNvPr>
          <p:cNvSpPr txBox="1"/>
          <p:nvPr/>
        </p:nvSpPr>
        <p:spPr>
          <a:xfrm>
            <a:off x="810936" y="5991943"/>
            <a:ext cx="9674443" cy="400110"/>
          </a:xfrm>
          <a:prstGeom prst="rect">
            <a:avLst/>
          </a:prstGeom>
          <a:noFill/>
        </p:spPr>
        <p:txBody>
          <a:bodyPr wrap="none" rtlCol="0">
            <a:spAutoFit/>
          </a:bodyPr>
          <a:lstStyle/>
          <a:p>
            <a:r>
              <a:rPr kumimoji="1" lang="zh-CN" altLang="en-US" sz="2000" b="1" dirty="0">
                <a:solidFill>
                  <a:srgbClr val="FF0000"/>
                </a:solidFill>
              </a:rPr>
              <a:t>注：为保证公平，在训练过程中同样也不可引入测试数据，测试数据只用于最终评估</a:t>
            </a:r>
          </a:p>
        </p:txBody>
      </p:sp>
      <p:sp>
        <p:nvSpPr>
          <p:cNvPr id="9" name="文本框 8">
            <a:extLst>
              <a:ext uri="{FF2B5EF4-FFF2-40B4-BE49-F238E27FC236}">
                <a16:creationId xmlns:a16="http://schemas.microsoft.com/office/drawing/2014/main" id="{1A017A7C-AC3F-A74E-BCDC-EAFB604A3097}"/>
              </a:ext>
            </a:extLst>
          </p:cNvPr>
          <p:cNvSpPr txBox="1"/>
          <p:nvPr/>
        </p:nvSpPr>
        <p:spPr>
          <a:xfrm>
            <a:off x="810936" y="5622611"/>
            <a:ext cx="7500771" cy="400110"/>
          </a:xfrm>
          <a:prstGeom prst="rect">
            <a:avLst/>
          </a:prstGeom>
          <a:noFill/>
        </p:spPr>
        <p:txBody>
          <a:bodyPr wrap="none" rtlCol="0">
            <a:spAutoFit/>
          </a:bodyPr>
          <a:lstStyle/>
          <a:p>
            <a:r>
              <a:rPr kumimoji="1" lang="zh-CN" altLang="en-US" sz="2000" b="1" dirty="0">
                <a:solidFill>
                  <a:srgbClr val="FF0000"/>
                </a:solidFill>
              </a:rPr>
              <a:t>提示：可使用</a:t>
            </a:r>
            <a:r>
              <a:rPr kumimoji="1" lang="en-US" altLang="zh-CN" sz="2000" b="1" dirty="0">
                <a:solidFill>
                  <a:srgbClr val="FF0000"/>
                </a:solidFill>
              </a:rPr>
              <a:t>python</a:t>
            </a:r>
            <a:r>
              <a:rPr kumimoji="1" lang="zh-CN" altLang="en-US" sz="2000" b="1" dirty="0">
                <a:solidFill>
                  <a:srgbClr val="FF0000"/>
                </a:solidFill>
              </a:rPr>
              <a:t>中的</a:t>
            </a:r>
            <a:r>
              <a:rPr kumimoji="1" lang="en-US" altLang="zh-CN" sz="2000" b="1" dirty="0" err="1">
                <a:solidFill>
                  <a:srgbClr val="FF0000"/>
                </a:solidFill>
              </a:rPr>
              <a:t>gensim</a:t>
            </a:r>
            <a:r>
              <a:rPr kumimoji="1" lang="zh-CN" altLang="en-US" sz="2000" b="1" dirty="0">
                <a:solidFill>
                  <a:srgbClr val="FF0000"/>
                </a:solidFill>
              </a:rPr>
              <a:t>库在给定语料上进行词向量训练</a:t>
            </a:r>
          </a:p>
        </p:txBody>
      </p:sp>
      <p:sp>
        <p:nvSpPr>
          <p:cNvPr id="7" name="文本框 6">
            <a:extLst>
              <a:ext uri="{FF2B5EF4-FFF2-40B4-BE49-F238E27FC236}">
                <a16:creationId xmlns:a16="http://schemas.microsoft.com/office/drawing/2014/main" id="{12282878-FB62-4195-A4A7-C65A5C2D7804}"/>
              </a:ext>
            </a:extLst>
          </p:cNvPr>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题目二：疫情微博情绪分类</a:t>
            </a:r>
          </a:p>
        </p:txBody>
      </p:sp>
    </p:spTree>
    <p:extLst>
      <p:ext uri="{BB962C8B-B14F-4D97-AF65-F5344CB8AC3E}">
        <p14:creationId xmlns:p14="http://schemas.microsoft.com/office/powerpoint/2010/main" val="2696392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9EE5FF5-CF5F-4936-A476-EA6C5976132B}"/>
              </a:ext>
            </a:extLst>
          </p:cNvPr>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题目三：单目标跟踪</a:t>
            </a:r>
          </a:p>
        </p:txBody>
      </p:sp>
      <p:sp>
        <p:nvSpPr>
          <p:cNvPr id="2" name="文本框 1">
            <a:extLst>
              <a:ext uri="{FF2B5EF4-FFF2-40B4-BE49-F238E27FC236}">
                <a16:creationId xmlns:a16="http://schemas.microsoft.com/office/drawing/2014/main" id="{AAEA8AAB-F44F-1547-83BD-B6B3B1F19B9F}"/>
              </a:ext>
            </a:extLst>
          </p:cNvPr>
          <p:cNvSpPr txBox="1"/>
          <p:nvPr/>
        </p:nvSpPr>
        <p:spPr>
          <a:xfrm>
            <a:off x="777846" y="953899"/>
            <a:ext cx="10078495" cy="581057"/>
          </a:xfrm>
          <a:prstGeom prst="rect">
            <a:avLst/>
          </a:prstGeom>
          <a:noFill/>
        </p:spPr>
        <p:txBody>
          <a:bodyPr wrap="square" rtlCol="0">
            <a:spAutoFit/>
          </a:bodyPr>
          <a:lstStyle/>
          <a:p>
            <a:pPr marL="285750" indent="-285750">
              <a:lnSpc>
                <a:spcPct val="15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任务概述</a:t>
            </a:r>
          </a:p>
        </p:txBody>
      </p:sp>
      <p:sp>
        <p:nvSpPr>
          <p:cNvPr id="4" name="文本框 3">
            <a:extLst>
              <a:ext uri="{FF2B5EF4-FFF2-40B4-BE49-F238E27FC236}">
                <a16:creationId xmlns:a16="http://schemas.microsoft.com/office/drawing/2014/main" id="{EB348CF1-12C5-004B-BF59-E9022008B49B}"/>
              </a:ext>
            </a:extLst>
          </p:cNvPr>
          <p:cNvSpPr txBox="1"/>
          <p:nvPr/>
        </p:nvSpPr>
        <p:spPr>
          <a:xfrm>
            <a:off x="974690" y="1561008"/>
            <a:ext cx="10371632" cy="646331"/>
          </a:xfrm>
          <a:prstGeom prst="rect">
            <a:avLst/>
          </a:prstGeom>
          <a:noFill/>
        </p:spPr>
        <p:txBody>
          <a:bodyPr wrap="square" rtlCol="0">
            <a:spAutoFit/>
          </a:bodyPr>
          <a:lstStyle/>
          <a:p>
            <a:pPr algn="just"/>
            <a:r>
              <a:rPr lang="zh-CN" altLang="en-US" dirty="0"/>
              <a:t>    在单目标跟踪任务中，第一帧将目标物体用矩形框给定，需要跟踪算法在后续帧紧跟住这个目标物体。</a:t>
            </a:r>
            <a:r>
              <a:rPr lang="zh-CN" altLang="en-US" b="1" dirty="0"/>
              <a:t>输入是视频的第一帧目标物体矩形框，输出是该视频后续其他帧中目标物体的矩形框</a:t>
            </a:r>
            <a:r>
              <a:rPr lang="zh-CN" altLang="en-US" dirty="0"/>
              <a:t>。</a:t>
            </a:r>
          </a:p>
        </p:txBody>
      </p:sp>
      <p:sp>
        <p:nvSpPr>
          <p:cNvPr id="3" name="文本框 2">
            <a:extLst>
              <a:ext uri="{FF2B5EF4-FFF2-40B4-BE49-F238E27FC236}">
                <a16:creationId xmlns:a16="http://schemas.microsoft.com/office/drawing/2014/main" id="{97053BF1-C835-4FD5-9E8B-699BC137847D}"/>
              </a:ext>
            </a:extLst>
          </p:cNvPr>
          <p:cNvSpPr txBox="1"/>
          <p:nvPr/>
        </p:nvSpPr>
        <p:spPr>
          <a:xfrm>
            <a:off x="777846" y="2467391"/>
            <a:ext cx="10078495" cy="581057"/>
          </a:xfrm>
          <a:prstGeom prst="rect">
            <a:avLst/>
          </a:prstGeom>
          <a:noFill/>
        </p:spPr>
        <p:txBody>
          <a:bodyPr wrap="square" rtlCol="0">
            <a:spAutoFit/>
          </a:bodyPr>
          <a:lstStyle/>
          <a:p>
            <a:pPr marL="285750" indent="-285750">
              <a:lnSpc>
                <a:spcPct val="15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数据集说明</a:t>
            </a:r>
          </a:p>
        </p:txBody>
      </p:sp>
      <p:sp>
        <p:nvSpPr>
          <p:cNvPr id="10" name="文本框 9">
            <a:extLst>
              <a:ext uri="{FF2B5EF4-FFF2-40B4-BE49-F238E27FC236}">
                <a16:creationId xmlns:a16="http://schemas.microsoft.com/office/drawing/2014/main" id="{97518A22-B70D-4E0D-A5CC-3EBB6B88FC00}"/>
              </a:ext>
            </a:extLst>
          </p:cNvPr>
          <p:cNvSpPr txBox="1"/>
          <p:nvPr/>
        </p:nvSpPr>
        <p:spPr>
          <a:xfrm>
            <a:off x="1054174" y="3093607"/>
            <a:ext cx="10371632" cy="646331"/>
          </a:xfrm>
          <a:prstGeom prst="rect">
            <a:avLst/>
          </a:prstGeom>
          <a:noFill/>
        </p:spPr>
        <p:txBody>
          <a:bodyPr wrap="square" rtlCol="0">
            <a:spAutoFit/>
          </a:bodyPr>
          <a:lstStyle/>
          <a:p>
            <a:pPr algn="just"/>
            <a:r>
              <a:rPr lang="zh-CN" altLang="en-US" dirty="0"/>
              <a:t>一共</a:t>
            </a:r>
            <a:r>
              <a:rPr lang="en-US" altLang="zh-CN" dirty="0"/>
              <a:t>10</a:t>
            </a:r>
            <a:r>
              <a:rPr lang="zh-CN" altLang="en-US" dirty="0"/>
              <a:t>个视频，每个视频的每一帧的标注（目标物体的矩形框位置）包含在内。能用于训练的数据只有每个视频的第一帧。其他帧的标注不能用于训练，只能用于测试目标跟踪算法。</a:t>
            </a:r>
            <a:endParaRPr lang="en-US" altLang="zh-CN" dirty="0"/>
          </a:p>
        </p:txBody>
      </p:sp>
      <p:sp>
        <p:nvSpPr>
          <p:cNvPr id="16" name="文本框 15">
            <a:extLst>
              <a:ext uri="{FF2B5EF4-FFF2-40B4-BE49-F238E27FC236}">
                <a16:creationId xmlns:a16="http://schemas.microsoft.com/office/drawing/2014/main" id="{73439054-A2AC-4D20-84C8-B8EC39E24C2A}"/>
              </a:ext>
            </a:extLst>
          </p:cNvPr>
          <p:cNvSpPr txBox="1"/>
          <p:nvPr/>
        </p:nvSpPr>
        <p:spPr>
          <a:xfrm>
            <a:off x="974690" y="3846156"/>
            <a:ext cx="1858201" cy="369332"/>
          </a:xfrm>
          <a:prstGeom prst="rect">
            <a:avLst/>
          </a:prstGeom>
          <a:noFill/>
        </p:spPr>
        <p:txBody>
          <a:bodyPr wrap="none" rtlCol="0">
            <a:spAutoFit/>
          </a:bodyPr>
          <a:lstStyle/>
          <a:p>
            <a:pPr marL="285750" indent="-285750">
              <a:buFont typeface="Wingdings" pitchFamily="2" charset="2"/>
              <a:buChar char="l"/>
            </a:pPr>
            <a:r>
              <a:rPr kumimoji="1" lang="zh-CN" altLang="en-US" b="1" dirty="0"/>
              <a:t>数据格式说明</a:t>
            </a:r>
          </a:p>
        </p:txBody>
      </p:sp>
      <p:sp>
        <p:nvSpPr>
          <p:cNvPr id="17" name="文本框 16">
            <a:extLst>
              <a:ext uri="{FF2B5EF4-FFF2-40B4-BE49-F238E27FC236}">
                <a16:creationId xmlns:a16="http://schemas.microsoft.com/office/drawing/2014/main" id="{4D2F7718-21B1-4440-87E7-714A2255FEC9}"/>
              </a:ext>
            </a:extLst>
          </p:cNvPr>
          <p:cNvSpPr txBox="1"/>
          <p:nvPr/>
        </p:nvSpPr>
        <p:spPr>
          <a:xfrm>
            <a:off x="4900783" y="4424582"/>
            <a:ext cx="6525023" cy="1200329"/>
          </a:xfrm>
          <a:prstGeom prst="rect">
            <a:avLst/>
          </a:prstGeom>
          <a:noFill/>
        </p:spPr>
        <p:txBody>
          <a:bodyPr wrap="square" rtlCol="0">
            <a:spAutoFit/>
          </a:bodyPr>
          <a:lstStyle/>
          <a:p>
            <a:pPr algn="just"/>
            <a:r>
              <a:rPr lang="zh-CN" altLang="en-US" dirty="0"/>
              <a:t>标注数据在每个视频文件夹的</a:t>
            </a:r>
            <a:r>
              <a:rPr lang="en-US" altLang="zh-CN" dirty="0"/>
              <a:t>groundtruth_rect.txt</a:t>
            </a:r>
            <a:r>
              <a:rPr lang="zh-CN" altLang="en-US" dirty="0"/>
              <a:t>文件中，文件的第一行是第一帧的标注，每一行有四个数据分别代表该矩形框的左上角点的</a:t>
            </a:r>
            <a:r>
              <a:rPr lang="en-US" altLang="zh-CN" dirty="0"/>
              <a:t>x</a:t>
            </a:r>
            <a:r>
              <a:rPr lang="zh-CN" altLang="en-US" dirty="0"/>
              <a:t>方向坐标、</a:t>
            </a:r>
            <a:r>
              <a:rPr lang="en-US" altLang="zh-CN" dirty="0"/>
              <a:t>y</a:t>
            </a:r>
            <a:r>
              <a:rPr lang="zh-CN" altLang="en-US" dirty="0"/>
              <a:t>方向坐标，矩形框的宽度</a:t>
            </a:r>
            <a:r>
              <a:rPr lang="en-US" altLang="zh-CN" dirty="0"/>
              <a:t>w</a:t>
            </a:r>
            <a:r>
              <a:rPr lang="zh-CN" altLang="en-US" dirty="0"/>
              <a:t>，矩形框的高度</a:t>
            </a:r>
            <a:r>
              <a:rPr lang="en-US" altLang="zh-CN" dirty="0"/>
              <a:t>h</a:t>
            </a:r>
            <a:r>
              <a:rPr lang="zh-CN" altLang="en-US" dirty="0"/>
              <a:t>。</a:t>
            </a:r>
            <a:endParaRPr lang="zh-CN" altLang="zh-CN" dirty="0"/>
          </a:p>
        </p:txBody>
      </p:sp>
      <p:sp>
        <p:nvSpPr>
          <p:cNvPr id="11" name="文本框 10">
            <a:extLst>
              <a:ext uri="{FF2B5EF4-FFF2-40B4-BE49-F238E27FC236}">
                <a16:creationId xmlns:a16="http://schemas.microsoft.com/office/drawing/2014/main" id="{C4E814F4-0199-954A-B559-4CE747F08320}"/>
              </a:ext>
            </a:extLst>
          </p:cNvPr>
          <p:cNvSpPr txBox="1"/>
          <p:nvPr/>
        </p:nvSpPr>
        <p:spPr>
          <a:xfrm>
            <a:off x="903172" y="6191787"/>
            <a:ext cx="6418745" cy="523220"/>
          </a:xfrm>
          <a:prstGeom prst="rect">
            <a:avLst/>
          </a:prstGeom>
          <a:noFill/>
        </p:spPr>
        <p:txBody>
          <a:bodyPr wrap="none" rtlCol="0">
            <a:spAutoFit/>
          </a:bodyPr>
          <a:lstStyle/>
          <a:p>
            <a:r>
              <a:rPr kumimoji="1" lang="zh-CN" altLang="en-US" sz="1400" b="1" dirty="0">
                <a:solidFill>
                  <a:srgbClr val="0000FF"/>
                </a:solidFill>
                <a:latin typeface="Microsoft YaHei" panose="020B0503020204020204" pitchFamily="34" charset="-122"/>
                <a:ea typeface="Microsoft YaHei" panose="020B0503020204020204" pitchFamily="34" charset="-122"/>
              </a:rPr>
              <a:t>下载链接</a:t>
            </a:r>
            <a:r>
              <a:rPr kumimoji="1" lang="en-US" altLang="zh-CN" sz="1400" b="1" dirty="0">
                <a:solidFill>
                  <a:srgbClr val="0000FF"/>
                </a:solidFill>
                <a:latin typeface="Microsoft YaHei" panose="020B0503020204020204" pitchFamily="34" charset="-122"/>
                <a:ea typeface="Microsoft YaHei" panose="020B0503020204020204" pitchFamily="34" charset="-122"/>
              </a:rPr>
              <a:t>: </a:t>
            </a:r>
            <a:r>
              <a:rPr kumimoji="1" lang="en-US" altLang="zh-CN" sz="1400" b="1" dirty="0">
                <a:solidFill>
                  <a:srgbClr val="0000FF"/>
                </a:solidFill>
                <a:latin typeface="Microsoft YaHei" panose="020B0503020204020204" pitchFamily="34" charset="-122"/>
                <a:ea typeface="Microsoft YaHei" panose="020B0503020204020204" pitchFamily="34" charset="-122"/>
                <a:hlinkClick r:id="rId3"/>
              </a:rPr>
              <a:t>https://cowtransfer.com/s/a5d4ba504dab47</a:t>
            </a:r>
            <a:r>
              <a:rPr kumimoji="1" lang="en-US" altLang="zh-CN" sz="1400" b="1" dirty="0">
                <a:solidFill>
                  <a:srgbClr val="0000FF"/>
                </a:solidFill>
                <a:latin typeface="Microsoft YaHei" panose="020B0503020204020204" pitchFamily="34" charset="-122"/>
                <a:ea typeface="Microsoft YaHei" panose="020B0503020204020204" pitchFamily="34" charset="-122"/>
              </a:rPr>
              <a:t> </a:t>
            </a:r>
            <a:r>
              <a:rPr kumimoji="1" lang="zh-CN" altLang="en-US" sz="1400" b="1" dirty="0">
                <a:solidFill>
                  <a:srgbClr val="0000FF"/>
                </a:solidFill>
                <a:latin typeface="Microsoft YaHei" panose="020B0503020204020204" pitchFamily="34" charset="-122"/>
                <a:ea typeface="Microsoft YaHei" panose="020B0503020204020204" pitchFamily="34" charset="-122"/>
              </a:rPr>
              <a:t>密码</a:t>
            </a:r>
            <a:r>
              <a:rPr kumimoji="1" lang="en-US" altLang="zh-CN" sz="1400" b="1" dirty="0">
                <a:solidFill>
                  <a:srgbClr val="0000FF"/>
                </a:solidFill>
                <a:latin typeface="Microsoft YaHei" panose="020B0503020204020204" pitchFamily="34" charset="-122"/>
                <a:ea typeface="Microsoft YaHei" panose="020B0503020204020204" pitchFamily="34" charset="-122"/>
              </a:rPr>
              <a:t>: 20200830</a:t>
            </a:r>
          </a:p>
          <a:p>
            <a:r>
              <a:rPr kumimoji="1" lang="en-US" altLang="zh-CN" sz="1400" b="1" dirty="0">
                <a:solidFill>
                  <a:srgbClr val="0000FF"/>
                </a:solidFill>
                <a:latin typeface="Microsoft YaHei" panose="020B0503020204020204" pitchFamily="34" charset="-122"/>
                <a:ea typeface="Microsoft YaHei" panose="020B0503020204020204" pitchFamily="34" charset="-122"/>
              </a:rPr>
              <a:t> </a:t>
            </a:r>
            <a:r>
              <a:rPr kumimoji="1" lang="zh-CN" altLang="en-US" sz="1400" b="1" dirty="0">
                <a:solidFill>
                  <a:srgbClr val="FF0000"/>
                </a:solidFill>
                <a:latin typeface="Microsoft YaHei" panose="020B0503020204020204" pitchFamily="34" charset="-122"/>
                <a:ea typeface="Microsoft YaHei" panose="020B0503020204020204" pitchFamily="34" charset="-122"/>
              </a:rPr>
              <a:t>注：有效期到</a:t>
            </a:r>
            <a:r>
              <a:rPr kumimoji="1" lang="en-US" altLang="zh-CN" sz="1400" b="1" dirty="0">
                <a:solidFill>
                  <a:srgbClr val="FF0000"/>
                </a:solidFill>
                <a:latin typeface="Microsoft YaHei" panose="020B0503020204020204" pitchFamily="34" charset="-122"/>
                <a:ea typeface="Microsoft YaHei" panose="020B0503020204020204" pitchFamily="34" charset="-122"/>
              </a:rPr>
              <a:t>9.6</a:t>
            </a:r>
            <a:endParaRPr kumimoji="1" lang="zh-CN" altLang="en-US" sz="1400" b="1" dirty="0">
              <a:solidFill>
                <a:srgbClr val="FF0000"/>
              </a:solidFill>
              <a:latin typeface="Microsoft YaHei" panose="020B0503020204020204" pitchFamily="34" charset="-122"/>
              <a:ea typeface="Microsoft YaHei" panose="020B0503020204020204" pitchFamily="34" charset="-122"/>
            </a:endParaRPr>
          </a:p>
        </p:txBody>
      </p:sp>
      <p:pic>
        <p:nvPicPr>
          <p:cNvPr id="5" name="Picture 4"/>
          <p:cNvPicPr>
            <a:picLocks noChangeAspect="1"/>
          </p:cNvPicPr>
          <p:nvPr/>
        </p:nvPicPr>
        <p:blipFill>
          <a:blip r:embed="rId4"/>
          <a:stretch>
            <a:fillRect/>
          </a:stretch>
        </p:blipFill>
        <p:spPr>
          <a:xfrm>
            <a:off x="1749438" y="4321706"/>
            <a:ext cx="2463470" cy="1414666"/>
          </a:xfrm>
          <a:prstGeom prst="rect">
            <a:avLst/>
          </a:prstGeom>
        </p:spPr>
      </p:pic>
    </p:spTree>
    <p:extLst>
      <p:ext uri="{BB962C8B-B14F-4D97-AF65-F5344CB8AC3E}">
        <p14:creationId xmlns:p14="http://schemas.microsoft.com/office/powerpoint/2010/main" val="12019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EA8AAB-F44F-1547-83BD-B6B3B1F19B9F}"/>
              </a:ext>
            </a:extLst>
          </p:cNvPr>
          <p:cNvSpPr txBox="1"/>
          <p:nvPr/>
        </p:nvSpPr>
        <p:spPr>
          <a:xfrm>
            <a:off x="777846" y="841079"/>
            <a:ext cx="10078495" cy="581057"/>
          </a:xfrm>
          <a:prstGeom prst="rect">
            <a:avLst/>
          </a:prstGeom>
          <a:noFill/>
        </p:spPr>
        <p:txBody>
          <a:bodyPr wrap="square" rtlCol="0">
            <a:spAutoFit/>
          </a:bodyPr>
          <a:lstStyle/>
          <a:p>
            <a:pPr marL="285750" indent="-285750">
              <a:lnSpc>
                <a:spcPct val="15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评价指标</a:t>
            </a:r>
          </a:p>
        </p:txBody>
      </p:sp>
      <p:sp>
        <p:nvSpPr>
          <p:cNvPr id="4" name="文本框 3">
            <a:extLst>
              <a:ext uri="{FF2B5EF4-FFF2-40B4-BE49-F238E27FC236}">
                <a16:creationId xmlns:a16="http://schemas.microsoft.com/office/drawing/2014/main" id="{F9F8BA4D-B781-6243-B257-CF8052F89B31}"/>
              </a:ext>
            </a:extLst>
          </p:cNvPr>
          <p:cNvSpPr txBox="1"/>
          <p:nvPr/>
        </p:nvSpPr>
        <p:spPr>
          <a:xfrm>
            <a:off x="777846" y="1477248"/>
            <a:ext cx="5218865" cy="369332"/>
          </a:xfrm>
          <a:prstGeom prst="rect">
            <a:avLst/>
          </a:prstGeom>
          <a:noFill/>
        </p:spPr>
        <p:txBody>
          <a:bodyPr wrap="none" rtlCol="0">
            <a:spAutoFit/>
          </a:bodyPr>
          <a:lstStyle/>
          <a:p>
            <a:r>
              <a:rPr lang="zh-CN" altLang="en-US" dirty="0"/>
              <a:t>本任务以</a:t>
            </a:r>
            <a:r>
              <a:rPr lang="en-US" altLang="zh-CN" b="1" dirty="0"/>
              <a:t>Precision plot </a:t>
            </a:r>
            <a:r>
              <a:rPr lang="zh-CN" altLang="en-US" b="1" dirty="0"/>
              <a:t>、</a:t>
            </a:r>
            <a:r>
              <a:rPr lang="en-US" altLang="zh-CN" b="1" dirty="0"/>
              <a:t> Success plot </a:t>
            </a:r>
            <a:r>
              <a:rPr lang="zh-CN" altLang="en-US" dirty="0"/>
              <a:t>作为评测指标</a:t>
            </a:r>
            <a:endParaRPr kumimoji="1" lang="zh-CN" altLang="en-US" dirty="0"/>
          </a:p>
        </p:txBody>
      </p:sp>
      <p:sp>
        <p:nvSpPr>
          <p:cNvPr id="10" name="文本框 9">
            <a:extLst>
              <a:ext uri="{FF2B5EF4-FFF2-40B4-BE49-F238E27FC236}">
                <a16:creationId xmlns:a16="http://schemas.microsoft.com/office/drawing/2014/main" id="{6A8A0FED-DEAC-0743-B7CC-4DAD176F8169}"/>
              </a:ext>
            </a:extLst>
          </p:cNvPr>
          <p:cNvSpPr txBox="1"/>
          <p:nvPr/>
        </p:nvSpPr>
        <p:spPr>
          <a:xfrm>
            <a:off x="2451798" y="2401556"/>
            <a:ext cx="184731" cy="369332"/>
          </a:xfrm>
          <a:prstGeom prst="rect">
            <a:avLst/>
          </a:prstGeom>
          <a:noFill/>
        </p:spPr>
        <p:txBody>
          <a:bodyPr wrap="none" rtlCol="0">
            <a:spAutoFit/>
          </a:bodyPr>
          <a:lstStyle/>
          <a:p>
            <a:endParaRPr kumimoji="1" lang="zh-CN" altLang="en-US" dirty="0"/>
          </a:p>
        </p:txBody>
      </p:sp>
      <p:sp>
        <p:nvSpPr>
          <p:cNvPr id="3" name="Rectangle 2"/>
          <p:cNvSpPr/>
          <p:nvPr/>
        </p:nvSpPr>
        <p:spPr>
          <a:xfrm>
            <a:off x="777846" y="1901692"/>
            <a:ext cx="10765405" cy="4200445"/>
          </a:xfrm>
          <a:prstGeom prst="rect">
            <a:avLst/>
          </a:prstGeom>
        </p:spPr>
        <p:txBody>
          <a:bodyPr wrap="square">
            <a:spAutoFit/>
          </a:bodyPr>
          <a:lstStyle/>
          <a:p>
            <a:pPr algn="just">
              <a:lnSpc>
                <a:spcPct val="150000"/>
              </a:lnSpc>
            </a:pPr>
            <a:r>
              <a:rPr lang="en-US" altLang="zh-CN" sz="2000" b="1" dirty="0">
                <a:latin typeface="Times New Roman" panose="02020603050405020304" pitchFamily="18" charset="0"/>
                <a:cs typeface="Times New Roman" panose="02020603050405020304" pitchFamily="18" charset="0"/>
              </a:rPr>
              <a:t>Precision Plot</a:t>
            </a:r>
            <a:r>
              <a:rPr lang="en-US" altLang="zh-CN" sz="2000" dirty="0"/>
              <a:t>: </a:t>
            </a:r>
            <a:r>
              <a:rPr lang="zh-CN" altLang="en-US" sz="2000" dirty="0"/>
              <a:t>计算跟踪算法估计的目标位置矩形框（</a:t>
            </a:r>
            <a:r>
              <a:rPr lang="en-US" altLang="zh-CN" sz="2000" dirty="0"/>
              <a:t>bounding box</a:t>
            </a:r>
            <a:r>
              <a:rPr lang="zh-CN" altLang="en-US" sz="2000" dirty="0"/>
              <a:t>）的中心点与人工标注（</a:t>
            </a:r>
            <a:r>
              <a:rPr lang="en-US" altLang="zh-CN" sz="2000" dirty="0"/>
              <a:t>ground-truth</a:t>
            </a:r>
            <a:r>
              <a:rPr lang="zh-CN" altLang="en-US" sz="2000" dirty="0"/>
              <a:t>）的目标的中心点的距离，这两者的距离小于给定阈值的视频帧的百分比。不同的阈值，得到的百分比不一样，因此可以获得一条曲线。</a:t>
            </a:r>
            <a:endParaRPr lang="en-US" altLang="zh-CN" sz="2000" dirty="0"/>
          </a:p>
          <a:p>
            <a:pPr algn="just">
              <a:lnSpc>
                <a:spcPct val="150000"/>
              </a:lnSpc>
            </a:pPr>
            <a:br>
              <a:rPr lang="zh-CN" altLang="en-US" sz="2000" dirty="0"/>
            </a:br>
            <a:r>
              <a:rPr lang="en-US" altLang="zh-CN" sz="2000" b="1" dirty="0">
                <a:latin typeface="Times New Roman" panose="02020603050405020304" pitchFamily="18" charset="0"/>
                <a:cs typeface="Times New Roman" panose="02020603050405020304" pitchFamily="18" charset="0"/>
              </a:rPr>
              <a:t>Success Plot</a:t>
            </a:r>
            <a:r>
              <a:rPr lang="zh-CN" altLang="en-US" sz="2000" dirty="0"/>
              <a:t>：首先定义重合率得分（</a:t>
            </a:r>
            <a:r>
              <a:rPr lang="en-US" altLang="zh-CN" sz="2000" dirty="0"/>
              <a:t>overlap score</a:t>
            </a:r>
            <a:r>
              <a:rPr lang="zh-CN" altLang="en-US" sz="2000" dirty="0"/>
              <a:t>，</a:t>
            </a:r>
            <a:r>
              <a:rPr lang="en-US" altLang="zh-CN" sz="2000" dirty="0"/>
              <a:t>OS</a:t>
            </a:r>
            <a:r>
              <a:rPr lang="zh-CN" altLang="en-US" sz="2000" dirty="0"/>
              <a:t>），跟踪算法得到的</a:t>
            </a:r>
            <a:r>
              <a:rPr lang="en-US" altLang="zh-CN" sz="2000" dirty="0"/>
              <a:t>bounding box</a:t>
            </a:r>
            <a:r>
              <a:rPr lang="zh-CN" altLang="en-US" sz="2000" dirty="0"/>
              <a:t>（记为</a:t>
            </a:r>
            <a:r>
              <a:rPr lang="en-US" altLang="zh-CN" sz="2000" dirty="0"/>
              <a:t>a</a:t>
            </a:r>
            <a:r>
              <a:rPr lang="zh-CN" altLang="en-US" sz="2000" dirty="0"/>
              <a:t>），与</a:t>
            </a:r>
            <a:r>
              <a:rPr lang="en-US" altLang="zh-CN" sz="2000" dirty="0"/>
              <a:t>ground-truth</a:t>
            </a:r>
            <a:r>
              <a:rPr lang="zh-CN" altLang="en-US" sz="2000" dirty="0"/>
              <a:t>给的</a:t>
            </a:r>
            <a:r>
              <a:rPr lang="en-US" altLang="zh-CN" sz="2000" dirty="0"/>
              <a:t>box</a:t>
            </a:r>
            <a:r>
              <a:rPr lang="zh-CN" altLang="en-US" sz="2000" dirty="0"/>
              <a:t>（记为</a:t>
            </a:r>
            <a:r>
              <a:rPr lang="en-US" altLang="zh-CN" sz="2000" dirty="0"/>
              <a:t>b</a:t>
            </a:r>
            <a:r>
              <a:rPr lang="zh-CN" altLang="en-US" sz="2000" dirty="0"/>
              <a:t>），重合率定义为：</a:t>
            </a:r>
            <a:r>
              <a:rPr lang="en-US" altLang="zh-CN" sz="2000" dirty="0"/>
              <a:t>OS = |a∩b|/|a∪b|</a:t>
            </a:r>
            <a:r>
              <a:rPr lang="zh-CN" altLang="en-US" sz="2000" dirty="0"/>
              <a:t>，</a:t>
            </a:r>
            <a:r>
              <a:rPr lang="en-US" altLang="zh-CN" sz="2000" dirty="0"/>
              <a:t>|·|</a:t>
            </a:r>
            <a:r>
              <a:rPr lang="zh-CN" altLang="en-US" sz="2000" dirty="0"/>
              <a:t>表示区域的像素数目。当某一帧的</a:t>
            </a:r>
            <a:r>
              <a:rPr lang="en-US" altLang="zh-CN" sz="2000" dirty="0"/>
              <a:t>OS</a:t>
            </a:r>
            <a:r>
              <a:rPr lang="zh-CN" altLang="en-US" sz="2000" dirty="0"/>
              <a:t>大于设定的阈值时，则该帧被视为成功的（</a:t>
            </a:r>
            <a:r>
              <a:rPr lang="en-US" altLang="zh-CN" sz="2000" dirty="0"/>
              <a:t>Success</a:t>
            </a:r>
            <a:r>
              <a:rPr lang="zh-CN" altLang="en-US" sz="2000" dirty="0"/>
              <a:t>），总的成功的帧占所有帧的百分比即为成功率（</a:t>
            </a:r>
            <a:r>
              <a:rPr lang="en-US" altLang="zh-CN" sz="2000" dirty="0"/>
              <a:t>Success rate</a:t>
            </a:r>
            <a:r>
              <a:rPr lang="zh-CN" altLang="en-US" sz="2000" dirty="0"/>
              <a:t>）。</a:t>
            </a:r>
            <a:r>
              <a:rPr lang="en-US" altLang="zh-CN" sz="2000" dirty="0"/>
              <a:t>OS</a:t>
            </a:r>
            <a:r>
              <a:rPr lang="zh-CN" altLang="en-US" sz="2000" dirty="0"/>
              <a:t>的取值范围为</a:t>
            </a:r>
            <a:r>
              <a:rPr lang="en-US" altLang="zh-CN" sz="2000" dirty="0"/>
              <a:t>0~1</a:t>
            </a:r>
            <a:r>
              <a:rPr lang="zh-CN" altLang="en-US" sz="2000" dirty="0"/>
              <a:t>，因此可以绘制出一条曲线。</a:t>
            </a:r>
          </a:p>
        </p:txBody>
      </p:sp>
      <p:sp>
        <p:nvSpPr>
          <p:cNvPr id="15" name="文本框 3">
            <a:extLst>
              <a:ext uri="{FF2B5EF4-FFF2-40B4-BE49-F238E27FC236}">
                <a16:creationId xmlns:a16="http://schemas.microsoft.com/office/drawing/2014/main" id="{F9F8BA4D-B781-6243-B257-CF8052F89B31}"/>
              </a:ext>
            </a:extLst>
          </p:cNvPr>
          <p:cNvSpPr txBox="1"/>
          <p:nvPr/>
        </p:nvSpPr>
        <p:spPr>
          <a:xfrm>
            <a:off x="777846" y="6232669"/>
            <a:ext cx="9545049" cy="369332"/>
          </a:xfrm>
          <a:prstGeom prst="rect">
            <a:avLst/>
          </a:prstGeom>
          <a:noFill/>
        </p:spPr>
        <p:txBody>
          <a:bodyPr wrap="none" rtlCol="0">
            <a:spAutoFit/>
          </a:bodyPr>
          <a:lstStyle/>
          <a:p>
            <a:r>
              <a:rPr kumimoji="1" lang="zh-CN" altLang="en-US" dirty="0"/>
              <a:t>提示：大家可以下载</a:t>
            </a:r>
            <a:r>
              <a:rPr kumimoji="1" lang="en-US" altLang="zh-CN" dirty="0"/>
              <a:t>OTB2013benchmark</a:t>
            </a:r>
            <a:r>
              <a:rPr kumimoji="1" lang="zh-CN" altLang="en-US" dirty="0"/>
              <a:t>工具，里面有实现好的画</a:t>
            </a:r>
            <a:r>
              <a:rPr kumimoji="1" lang="en-US" altLang="zh-CN" dirty="0"/>
              <a:t>Precision plot</a:t>
            </a:r>
            <a:r>
              <a:rPr kumimoji="1" lang="zh-CN" altLang="en-US" dirty="0"/>
              <a:t>和</a:t>
            </a:r>
            <a:r>
              <a:rPr kumimoji="1" lang="en-US" altLang="zh-CN" dirty="0"/>
              <a:t>Success plot</a:t>
            </a:r>
            <a:r>
              <a:rPr kumimoji="1" lang="zh-CN" altLang="en-US" dirty="0"/>
              <a:t>。</a:t>
            </a:r>
          </a:p>
        </p:txBody>
      </p:sp>
      <p:sp>
        <p:nvSpPr>
          <p:cNvPr id="8" name="文本框 7">
            <a:extLst>
              <a:ext uri="{FF2B5EF4-FFF2-40B4-BE49-F238E27FC236}">
                <a16:creationId xmlns:a16="http://schemas.microsoft.com/office/drawing/2014/main" id="{8798B337-50F4-4848-B48C-D6406C616598}"/>
              </a:ext>
            </a:extLst>
          </p:cNvPr>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题目三：单目标跟踪</a:t>
            </a:r>
          </a:p>
        </p:txBody>
      </p:sp>
    </p:spTree>
    <p:extLst>
      <p:ext uri="{BB962C8B-B14F-4D97-AF65-F5344CB8AC3E}">
        <p14:creationId xmlns:p14="http://schemas.microsoft.com/office/powerpoint/2010/main" val="2269710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EA8AAB-F44F-1547-83BD-B6B3B1F19B9F}"/>
              </a:ext>
            </a:extLst>
          </p:cNvPr>
          <p:cNvSpPr txBox="1"/>
          <p:nvPr/>
        </p:nvSpPr>
        <p:spPr>
          <a:xfrm>
            <a:off x="719123" y="853231"/>
            <a:ext cx="10078495" cy="581057"/>
          </a:xfrm>
          <a:prstGeom prst="rect">
            <a:avLst/>
          </a:prstGeom>
          <a:noFill/>
        </p:spPr>
        <p:txBody>
          <a:bodyPr wrap="square" rtlCol="0">
            <a:spAutoFit/>
          </a:bodyPr>
          <a:lstStyle/>
          <a:p>
            <a:pPr marL="285750" indent="-285750">
              <a:lnSpc>
                <a:spcPct val="15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任务要求</a:t>
            </a:r>
          </a:p>
        </p:txBody>
      </p:sp>
      <p:sp>
        <p:nvSpPr>
          <p:cNvPr id="5" name="文本框 4">
            <a:extLst>
              <a:ext uri="{FF2B5EF4-FFF2-40B4-BE49-F238E27FC236}">
                <a16:creationId xmlns:a16="http://schemas.microsoft.com/office/drawing/2014/main" id="{F7B4BA3A-D0A0-4C4E-A0DA-03D55C7F3F2E}"/>
              </a:ext>
            </a:extLst>
          </p:cNvPr>
          <p:cNvSpPr txBox="1"/>
          <p:nvPr/>
        </p:nvSpPr>
        <p:spPr>
          <a:xfrm>
            <a:off x="777846" y="1645761"/>
            <a:ext cx="10947633" cy="5022016"/>
          </a:xfrm>
          <a:prstGeom prst="rect">
            <a:avLst/>
          </a:prstGeom>
          <a:noFill/>
        </p:spPr>
        <p:txBody>
          <a:bodyPr wrap="square" rtlCol="0">
            <a:spAutoFit/>
          </a:bodyPr>
          <a:lstStyle/>
          <a:p>
            <a:pPr>
              <a:lnSpc>
                <a:spcPct val="150000"/>
              </a:lnSpc>
            </a:pPr>
            <a:r>
              <a:rPr kumimoji="1" lang="zh-CN" altLang="en-US" sz="2400" dirty="0"/>
              <a:t>       要求同学们结合</a:t>
            </a:r>
            <a:r>
              <a:rPr kumimoji="1" lang="en-US" altLang="zh-CN" sz="2400" dirty="0"/>
              <a:t>CNN</a:t>
            </a:r>
            <a:r>
              <a:rPr kumimoji="1" lang="zh-CN" altLang="en-US" sz="2400" dirty="0"/>
              <a:t>和</a:t>
            </a:r>
            <a:r>
              <a:rPr kumimoji="1" lang="en-US" altLang="zh-CN" sz="2400" dirty="0"/>
              <a:t>RNN</a:t>
            </a:r>
            <a:r>
              <a:rPr kumimoji="1" lang="zh-CN" altLang="en-US" sz="2400" dirty="0"/>
              <a:t>模型进行设计，以提高在测试集上的效果为目标，自己根据数据特点及需要进行数据预处理以及模型设计。</a:t>
            </a:r>
            <a:endParaRPr kumimoji="1" lang="en-US" altLang="zh-CN" sz="2400" dirty="0"/>
          </a:p>
          <a:p>
            <a:pPr>
              <a:lnSpc>
                <a:spcPct val="150000"/>
              </a:lnSpc>
            </a:pPr>
            <a:endParaRPr kumimoji="1" lang="en-US" altLang="zh-CN" sz="2400" dirty="0"/>
          </a:p>
          <a:p>
            <a:pPr>
              <a:lnSpc>
                <a:spcPct val="150000"/>
              </a:lnSpc>
            </a:pPr>
            <a:r>
              <a:rPr kumimoji="1" lang="zh-CN" altLang="en-US" sz="2400" b="1" dirty="0"/>
              <a:t>       要求跟踪器的训练和更新不可使用测试数据集的未来帧（例如当前跟踪到第</a:t>
            </a:r>
            <a:r>
              <a:rPr kumimoji="1" lang="en-US" altLang="zh-CN" sz="2400" b="1" dirty="0"/>
              <a:t>50</a:t>
            </a:r>
            <a:r>
              <a:rPr kumimoji="1" lang="zh-CN" altLang="en-US" sz="2400" b="1" dirty="0"/>
              <a:t>帧，不可使用</a:t>
            </a:r>
            <a:r>
              <a:rPr kumimoji="1" lang="en-US" altLang="zh-CN" sz="2400" b="1" dirty="0"/>
              <a:t>51</a:t>
            </a:r>
            <a:r>
              <a:rPr kumimoji="1" lang="zh-CN" altLang="en-US" sz="2400" b="1" dirty="0"/>
              <a:t>帧及以后的图像数据），并且只能使用视频的第一帧标注数据。</a:t>
            </a:r>
            <a:endParaRPr kumimoji="1" lang="en-US" altLang="zh-CN" sz="2400" b="1" dirty="0"/>
          </a:p>
          <a:p>
            <a:pPr>
              <a:lnSpc>
                <a:spcPct val="150000"/>
              </a:lnSpc>
            </a:pPr>
            <a:endParaRPr kumimoji="1" lang="en-US" altLang="zh-CN" sz="2400" dirty="0"/>
          </a:p>
          <a:p>
            <a:pPr>
              <a:lnSpc>
                <a:spcPct val="150000"/>
              </a:lnSpc>
            </a:pPr>
            <a:r>
              <a:rPr kumimoji="1" lang="en-US" altLang="zh-CN" sz="2400" dirty="0"/>
              <a:t>       </a:t>
            </a:r>
            <a:r>
              <a:rPr kumimoji="1" lang="zh-CN" altLang="en-US" sz="2400" dirty="0"/>
              <a:t>实验报告中需要包含但不限于数据的处理过程介绍、模型图、模型中各部分的作用介绍或者使用理由、超参数设置以及训练过程中各指标变化、对比实验和实验结果分析等。</a:t>
            </a:r>
            <a:endParaRPr kumimoji="1" lang="en-US" altLang="zh-CN" sz="2400" dirty="0"/>
          </a:p>
        </p:txBody>
      </p:sp>
      <p:sp>
        <p:nvSpPr>
          <p:cNvPr id="6" name="文本框 5">
            <a:extLst>
              <a:ext uri="{FF2B5EF4-FFF2-40B4-BE49-F238E27FC236}">
                <a16:creationId xmlns:a16="http://schemas.microsoft.com/office/drawing/2014/main" id="{57FE333F-A31C-45BB-BDF2-60AC3C7A6D12}"/>
              </a:ext>
            </a:extLst>
          </p:cNvPr>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题目三：单目标跟踪</a:t>
            </a:r>
          </a:p>
        </p:txBody>
      </p:sp>
    </p:spTree>
    <p:extLst>
      <p:ext uri="{BB962C8B-B14F-4D97-AF65-F5344CB8AC3E}">
        <p14:creationId xmlns:p14="http://schemas.microsoft.com/office/powerpoint/2010/main" val="834201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EA8AAB-F44F-1547-83BD-B6B3B1F19B9F}"/>
              </a:ext>
            </a:extLst>
          </p:cNvPr>
          <p:cNvSpPr txBox="1"/>
          <p:nvPr/>
        </p:nvSpPr>
        <p:spPr>
          <a:xfrm>
            <a:off x="215318" y="870009"/>
            <a:ext cx="10078495" cy="581057"/>
          </a:xfrm>
          <a:prstGeom prst="rect">
            <a:avLst/>
          </a:prstGeom>
          <a:noFill/>
        </p:spPr>
        <p:txBody>
          <a:bodyPr wrap="square" rtlCol="0">
            <a:spAutoFit/>
          </a:bodyPr>
          <a:lstStyle/>
          <a:p>
            <a:pPr marL="285750" indent="-285750">
              <a:lnSpc>
                <a:spcPct val="15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任务要求</a:t>
            </a:r>
          </a:p>
        </p:txBody>
      </p:sp>
      <p:sp>
        <p:nvSpPr>
          <p:cNvPr id="5" name="文本框 4">
            <a:extLst>
              <a:ext uri="{FF2B5EF4-FFF2-40B4-BE49-F238E27FC236}">
                <a16:creationId xmlns:a16="http://schemas.microsoft.com/office/drawing/2014/main" id="{F7B4BA3A-D0A0-4C4E-A0DA-03D55C7F3F2E}"/>
              </a:ext>
            </a:extLst>
          </p:cNvPr>
          <p:cNvSpPr txBox="1"/>
          <p:nvPr/>
        </p:nvSpPr>
        <p:spPr>
          <a:xfrm>
            <a:off x="215318" y="1392113"/>
            <a:ext cx="11761364" cy="5022016"/>
          </a:xfrm>
          <a:prstGeom prst="rect">
            <a:avLst/>
          </a:prstGeom>
          <a:noFill/>
        </p:spPr>
        <p:txBody>
          <a:bodyPr wrap="square" rtlCol="0">
            <a:spAutoFit/>
          </a:bodyPr>
          <a:lstStyle/>
          <a:p>
            <a:pPr algn="just">
              <a:lnSpc>
                <a:spcPct val="150000"/>
              </a:lnSpc>
            </a:pPr>
            <a:r>
              <a:rPr kumimoji="1" lang="en-US" altLang="zh-CN" sz="2400" b="1" dirty="0"/>
              <a:t>1</a:t>
            </a:r>
            <a:r>
              <a:rPr kumimoji="1" lang="zh-CN" altLang="en-US" sz="2400" b="1" dirty="0"/>
              <a:t>、挑选一篇</a:t>
            </a:r>
            <a:r>
              <a:rPr kumimoji="1" lang="en-US" altLang="zh-CN" sz="2400" b="1" dirty="0"/>
              <a:t>2018</a:t>
            </a:r>
            <a:r>
              <a:rPr kumimoji="1" lang="zh-CN" altLang="en-US" sz="2400" b="1" dirty="0"/>
              <a:t>年以后发表在</a:t>
            </a:r>
            <a:r>
              <a:rPr kumimoji="1" lang="en-US" altLang="zh-CN" sz="2400" b="1" dirty="0"/>
              <a:t>CCF</a:t>
            </a:r>
            <a:r>
              <a:rPr kumimoji="1" lang="zh-CN" altLang="en-US" sz="2400" b="1" dirty="0"/>
              <a:t>推荐</a:t>
            </a:r>
            <a:r>
              <a:rPr kumimoji="1" lang="en-US" altLang="zh-CN" sz="2400" b="1" dirty="0"/>
              <a:t>A</a:t>
            </a:r>
            <a:r>
              <a:rPr kumimoji="1" lang="zh-CN" altLang="en-US" sz="2400" b="1" dirty="0"/>
              <a:t>类会议上的</a:t>
            </a:r>
            <a:r>
              <a:rPr kumimoji="1" lang="en-US" altLang="zh-CN" sz="2400" b="1" dirty="0"/>
              <a:t>regular paper</a:t>
            </a:r>
            <a:r>
              <a:rPr kumimoji="1" lang="zh-CN" altLang="en-US" sz="2400" b="1" dirty="0"/>
              <a:t>，对论文提出的模型进行复现</a:t>
            </a:r>
            <a:endParaRPr kumimoji="1" lang="en-US" altLang="zh-CN" sz="2400" b="1" dirty="0"/>
          </a:p>
          <a:p>
            <a:pPr algn="just">
              <a:lnSpc>
                <a:spcPct val="150000"/>
              </a:lnSpc>
            </a:pPr>
            <a:r>
              <a:rPr kumimoji="1" lang="en-US" altLang="zh-CN" sz="2400" dirty="0"/>
              <a:t>      CCF</a:t>
            </a:r>
            <a:r>
              <a:rPr kumimoji="1" lang="zh-CN" altLang="en-US" sz="2400" dirty="0"/>
              <a:t>推荐会议目录：</a:t>
            </a:r>
            <a:r>
              <a:rPr lang="en-US" altLang="zh-CN" sz="2400" dirty="0">
                <a:hlinkClick r:id="rId3"/>
              </a:rPr>
              <a:t>https://www.ccf.org.cn/Academic_Evaluation/By_category/</a:t>
            </a:r>
            <a:endParaRPr kumimoji="1" lang="en-US" altLang="zh-CN" sz="2400" dirty="0"/>
          </a:p>
          <a:p>
            <a:pPr algn="just">
              <a:lnSpc>
                <a:spcPct val="150000"/>
              </a:lnSpc>
            </a:pPr>
            <a:r>
              <a:rPr kumimoji="1" lang="en-US" altLang="zh-CN" sz="2400" b="1" dirty="0"/>
              <a:t>2</a:t>
            </a:r>
            <a:r>
              <a:rPr kumimoji="1" lang="zh-CN" altLang="en-US" sz="2400" b="1" dirty="0"/>
              <a:t>、针对论文中给出的</a:t>
            </a:r>
            <a:r>
              <a:rPr kumimoji="1" lang="en-US" altLang="zh-CN" sz="2400" b="1" dirty="0"/>
              <a:t>baseline</a:t>
            </a:r>
            <a:r>
              <a:rPr kumimoji="1" lang="zh-CN" altLang="en-US" sz="2400" b="1" dirty="0"/>
              <a:t>方法，至少选择其中一种基于深度学习的方法进行复现</a:t>
            </a:r>
            <a:endParaRPr kumimoji="1" lang="en-US" altLang="zh-CN" sz="2400" b="1" dirty="0"/>
          </a:p>
          <a:p>
            <a:pPr algn="just">
              <a:lnSpc>
                <a:spcPct val="150000"/>
              </a:lnSpc>
            </a:pPr>
            <a:r>
              <a:rPr kumimoji="1" lang="en-US" altLang="zh-CN" sz="2400" b="1" dirty="0"/>
              <a:t>3</a:t>
            </a:r>
            <a:r>
              <a:rPr kumimoji="1" lang="zh-CN" altLang="en-US" sz="2400" b="1" dirty="0"/>
              <a:t>、将自己复现出的结果与论文公布的结果进行比较和分析</a:t>
            </a:r>
            <a:endParaRPr kumimoji="1" lang="en-US" altLang="zh-CN" sz="2400" b="1" dirty="0"/>
          </a:p>
          <a:p>
            <a:pPr algn="just">
              <a:lnSpc>
                <a:spcPct val="150000"/>
              </a:lnSpc>
            </a:pPr>
            <a:r>
              <a:rPr kumimoji="1" lang="zh-CN" altLang="en-US" sz="2400" b="1" dirty="0">
                <a:solidFill>
                  <a:srgbClr val="00B050"/>
                </a:solidFill>
              </a:rPr>
              <a:t>注意：</a:t>
            </a:r>
            <a:endParaRPr kumimoji="1" lang="en-US" altLang="zh-CN" sz="2400" b="1" dirty="0">
              <a:solidFill>
                <a:srgbClr val="00B050"/>
              </a:solidFill>
            </a:endParaRPr>
          </a:p>
          <a:p>
            <a:pPr algn="just">
              <a:lnSpc>
                <a:spcPct val="150000"/>
              </a:lnSpc>
            </a:pPr>
            <a:r>
              <a:rPr kumimoji="1" lang="en-US" altLang="zh-CN" sz="2400" b="1" dirty="0">
                <a:solidFill>
                  <a:srgbClr val="00B050"/>
                </a:solidFill>
              </a:rPr>
              <a:t>      </a:t>
            </a:r>
            <a:r>
              <a:rPr kumimoji="1" lang="zh-CN" altLang="en-US" sz="2400" b="1" dirty="0">
                <a:solidFill>
                  <a:srgbClr val="00B050"/>
                </a:solidFill>
              </a:rPr>
              <a:t>① 如选做本题，最好跟自己的导师商讨，选择对自己后续科研有帮助的论文来复现</a:t>
            </a:r>
            <a:endParaRPr kumimoji="1" lang="en-US" altLang="zh-CN" sz="2400" b="1" dirty="0">
              <a:solidFill>
                <a:srgbClr val="00B050"/>
              </a:solidFill>
            </a:endParaRPr>
          </a:p>
          <a:p>
            <a:pPr algn="just">
              <a:lnSpc>
                <a:spcPct val="150000"/>
              </a:lnSpc>
            </a:pPr>
            <a:r>
              <a:rPr kumimoji="1" lang="en-US" altLang="zh-CN" sz="2400" b="1" dirty="0">
                <a:solidFill>
                  <a:srgbClr val="00B050"/>
                </a:solidFill>
              </a:rPr>
              <a:t>      </a:t>
            </a:r>
            <a:r>
              <a:rPr kumimoji="1" lang="zh-CN" altLang="en-US" sz="2400" b="1" dirty="0">
                <a:solidFill>
                  <a:srgbClr val="00B050"/>
                </a:solidFill>
              </a:rPr>
              <a:t>② 如论文未公布源码，则注重模型的实现过程；如论文已公布源码，则注重参数调整和实验比较过程。需在实验报告中明确说明论文是否已公布源码。</a:t>
            </a:r>
            <a:endParaRPr kumimoji="1" lang="en-US" altLang="zh-CN" sz="2400" b="1" dirty="0">
              <a:solidFill>
                <a:srgbClr val="00B050"/>
              </a:solidFill>
            </a:endParaRPr>
          </a:p>
        </p:txBody>
      </p:sp>
      <p:sp>
        <p:nvSpPr>
          <p:cNvPr id="6" name="文本框 5">
            <a:extLst>
              <a:ext uri="{FF2B5EF4-FFF2-40B4-BE49-F238E27FC236}">
                <a16:creationId xmlns:a16="http://schemas.microsoft.com/office/drawing/2014/main" id="{57FE333F-A31C-45BB-BDF2-60AC3C7A6D12}"/>
              </a:ext>
            </a:extLst>
          </p:cNvPr>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题目四：顶会论文复现</a:t>
            </a:r>
          </a:p>
        </p:txBody>
      </p:sp>
    </p:spTree>
    <p:extLst>
      <p:ext uri="{BB962C8B-B14F-4D97-AF65-F5344CB8AC3E}">
        <p14:creationId xmlns:p14="http://schemas.microsoft.com/office/powerpoint/2010/main" val="3099283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EA8AAB-F44F-1547-83BD-B6B3B1F19B9F}"/>
              </a:ext>
            </a:extLst>
          </p:cNvPr>
          <p:cNvSpPr txBox="1"/>
          <p:nvPr/>
        </p:nvSpPr>
        <p:spPr>
          <a:xfrm>
            <a:off x="215318" y="870009"/>
            <a:ext cx="10078495" cy="581057"/>
          </a:xfrm>
          <a:prstGeom prst="rect">
            <a:avLst/>
          </a:prstGeom>
          <a:noFill/>
        </p:spPr>
        <p:txBody>
          <a:bodyPr wrap="square" rtlCol="0">
            <a:spAutoFit/>
          </a:bodyPr>
          <a:lstStyle/>
          <a:p>
            <a:pPr marL="285750" indent="-285750">
              <a:lnSpc>
                <a:spcPct val="15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任务要求</a:t>
            </a:r>
          </a:p>
        </p:txBody>
      </p:sp>
      <p:sp>
        <p:nvSpPr>
          <p:cNvPr id="5" name="文本框 4">
            <a:extLst>
              <a:ext uri="{FF2B5EF4-FFF2-40B4-BE49-F238E27FC236}">
                <a16:creationId xmlns:a16="http://schemas.microsoft.com/office/drawing/2014/main" id="{F7B4BA3A-D0A0-4C4E-A0DA-03D55C7F3F2E}"/>
              </a:ext>
            </a:extLst>
          </p:cNvPr>
          <p:cNvSpPr txBox="1"/>
          <p:nvPr/>
        </p:nvSpPr>
        <p:spPr>
          <a:xfrm>
            <a:off x="215318" y="1392113"/>
            <a:ext cx="11761364" cy="5576014"/>
          </a:xfrm>
          <a:prstGeom prst="rect">
            <a:avLst/>
          </a:prstGeom>
          <a:noFill/>
        </p:spPr>
        <p:txBody>
          <a:bodyPr wrap="square" rtlCol="0">
            <a:spAutoFit/>
          </a:bodyPr>
          <a:lstStyle/>
          <a:p>
            <a:pPr algn="just">
              <a:lnSpc>
                <a:spcPct val="150000"/>
              </a:lnSpc>
            </a:pPr>
            <a:r>
              <a:rPr kumimoji="1" lang="en-US" altLang="zh-CN" sz="2400" b="1" dirty="0"/>
              <a:t>1</a:t>
            </a:r>
            <a:r>
              <a:rPr kumimoji="1" lang="zh-CN" altLang="en-US" sz="2400" b="1" dirty="0"/>
              <a:t>、最后一次课（</a:t>
            </a:r>
            <a:r>
              <a:rPr kumimoji="1" lang="en-US" altLang="zh-CN" sz="2400" b="1" dirty="0"/>
              <a:t>12</a:t>
            </a:r>
            <a:r>
              <a:rPr kumimoji="1" lang="zh-CN" altLang="en-US" sz="2400" b="1" dirty="0"/>
              <a:t>月</a:t>
            </a:r>
            <a:r>
              <a:rPr kumimoji="1" lang="en-US" altLang="zh-CN" sz="2400" b="1" dirty="0"/>
              <a:t>1</a:t>
            </a:r>
            <a:r>
              <a:rPr kumimoji="1" lang="zh-CN" altLang="en-US" sz="2400" b="1" dirty="0"/>
              <a:t>日</a:t>
            </a:r>
            <a:r>
              <a:rPr kumimoji="1" lang="en-US" altLang="zh-CN" sz="2400" b="1" dirty="0"/>
              <a:t>)</a:t>
            </a:r>
            <a:r>
              <a:rPr kumimoji="1" lang="zh-CN" altLang="en-US" sz="2400" b="1" dirty="0"/>
              <a:t>进行展示汇报，小组作业（</a:t>
            </a:r>
            <a:r>
              <a:rPr kumimoji="1" lang="en-US" altLang="zh-CN" sz="2400" b="1" dirty="0"/>
              <a:t>4~6</a:t>
            </a:r>
            <a:r>
              <a:rPr kumimoji="1" lang="zh-CN" altLang="en-US" sz="2400" b="1" dirty="0"/>
              <a:t>人），每组</a:t>
            </a:r>
            <a:r>
              <a:rPr kumimoji="1" lang="en-US" altLang="zh-CN" sz="2400" b="1" dirty="0"/>
              <a:t>6</a:t>
            </a:r>
            <a:r>
              <a:rPr kumimoji="1" lang="zh-CN" altLang="en-US" sz="2400" b="1" dirty="0"/>
              <a:t>分钟汇报</a:t>
            </a:r>
            <a:r>
              <a:rPr kumimoji="1" lang="en-US" altLang="zh-CN" sz="2400" b="1" dirty="0"/>
              <a:t>+2</a:t>
            </a:r>
            <a:r>
              <a:rPr kumimoji="1" lang="zh-CN" altLang="en-US" sz="2400" b="1" dirty="0"/>
              <a:t>分钟提问讨论，需在上课前将</a:t>
            </a:r>
            <a:r>
              <a:rPr kumimoji="1" lang="en-US" altLang="zh-CN" sz="2400" b="1" dirty="0"/>
              <a:t>ppt</a:t>
            </a:r>
            <a:r>
              <a:rPr kumimoji="1" lang="zh-CN" altLang="en-US" sz="2400" b="1" dirty="0"/>
              <a:t>发至我的邮箱</a:t>
            </a:r>
            <a:r>
              <a:rPr kumimoji="1" lang="en-US" altLang="zh-CN" sz="2400" b="1" dirty="0"/>
              <a:t>xwanru@bjtu.edu.cn</a:t>
            </a:r>
            <a:endParaRPr kumimoji="1" lang="en-US" altLang="zh-CN" sz="2400" dirty="0"/>
          </a:p>
          <a:p>
            <a:pPr algn="just">
              <a:lnSpc>
                <a:spcPct val="150000"/>
              </a:lnSpc>
            </a:pPr>
            <a:r>
              <a:rPr kumimoji="1" lang="en-US" altLang="zh-CN" sz="2400" b="1" dirty="0"/>
              <a:t>2</a:t>
            </a:r>
            <a:r>
              <a:rPr kumimoji="1" lang="zh-CN" altLang="en-US" sz="2400" b="1" dirty="0"/>
              <a:t>、汇报内容范围（三选一）：</a:t>
            </a:r>
            <a:endParaRPr kumimoji="1" lang="en-US" altLang="zh-CN" sz="2400" b="1" dirty="0"/>
          </a:p>
          <a:p>
            <a:pPr algn="just">
              <a:lnSpc>
                <a:spcPct val="150000"/>
              </a:lnSpc>
            </a:pPr>
            <a:r>
              <a:rPr kumimoji="1" lang="en-US" altLang="zh-CN" sz="2400" b="1" dirty="0"/>
              <a:t>a. </a:t>
            </a:r>
            <a:r>
              <a:rPr kumimoji="1" lang="zh-CN" altLang="en-US" sz="2400" b="1" dirty="0"/>
              <a:t>深度学习在自己领域的应用：要讲清楚是怎么用的、为什么可以用、你打算如何用</a:t>
            </a:r>
            <a:endParaRPr kumimoji="1" lang="en-US" altLang="zh-CN" sz="2400" b="1" dirty="0"/>
          </a:p>
          <a:p>
            <a:pPr algn="just">
              <a:lnSpc>
                <a:spcPct val="150000"/>
              </a:lnSpc>
            </a:pPr>
            <a:r>
              <a:rPr kumimoji="1" lang="en-US" altLang="zh-CN" sz="2400" b="1" dirty="0"/>
              <a:t>b. </a:t>
            </a:r>
            <a:r>
              <a:rPr kumimoji="1" lang="zh-CN" altLang="en-US" sz="2400" b="1" dirty="0"/>
              <a:t>讲解一篇自己领域的学术论文（基于深度学习的）</a:t>
            </a:r>
            <a:endParaRPr kumimoji="1" lang="en-US" altLang="zh-CN" sz="2400" b="1" dirty="0"/>
          </a:p>
          <a:p>
            <a:pPr algn="just">
              <a:lnSpc>
                <a:spcPct val="150000"/>
              </a:lnSpc>
            </a:pPr>
            <a:r>
              <a:rPr kumimoji="1" lang="en-US" altLang="zh-CN" sz="2400" b="1" dirty="0"/>
              <a:t>c.  </a:t>
            </a:r>
            <a:r>
              <a:rPr kumimoji="1" lang="zh-CN" altLang="en-US" sz="2400" b="1" dirty="0"/>
              <a:t>总结本门课你学到了什么</a:t>
            </a:r>
            <a:endParaRPr kumimoji="1" lang="en-US" altLang="zh-CN" sz="2400" b="1" dirty="0"/>
          </a:p>
          <a:p>
            <a:pPr algn="just">
              <a:lnSpc>
                <a:spcPct val="150000"/>
              </a:lnSpc>
            </a:pPr>
            <a:r>
              <a:rPr kumimoji="1" lang="zh-CN" altLang="en-US" sz="2400" b="1" dirty="0">
                <a:solidFill>
                  <a:srgbClr val="00B050"/>
                </a:solidFill>
              </a:rPr>
              <a:t>注意：</a:t>
            </a:r>
            <a:endParaRPr kumimoji="1" lang="en-US" altLang="zh-CN" sz="2400" b="1" dirty="0">
              <a:solidFill>
                <a:srgbClr val="00B050"/>
              </a:solidFill>
            </a:endParaRPr>
          </a:p>
          <a:p>
            <a:pPr algn="just">
              <a:lnSpc>
                <a:spcPct val="150000"/>
              </a:lnSpc>
            </a:pPr>
            <a:r>
              <a:rPr kumimoji="1" lang="en-US" altLang="zh-CN" sz="2400" b="1" dirty="0">
                <a:solidFill>
                  <a:srgbClr val="00B050"/>
                </a:solidFill>
              </a:rPr>
              <a:t>      </a:t>
            </a:r>
            <a:r>
              <a:rPr kumimoji="1" lang="zh-CN" altLang="en-US" sz="2400" b="1" dirty="0">
                <a:solidFill>
                  <a:srgbClr val="00B050"/>
                </a:solidFill>
              </a:rPr>
              <a:t>①小组报告</a:t>
            </a:r>
            <a:r>
              <a:rPr kumimoji="1" lang="en-US" altLang="zh-CN" sz="2400" b="1" dirty="0">
                <a:solidFill>
                  <a:srgbClr val="00B050"/>
                </a:solidFill>
              </a:rPr>
              <a:t>---</a:t>
            </a:r>
            <a:r>
              <a:rPr kumimoji="1" lang="zh-CN" altLang="en-US" sz="2400" b="1" dirty="0">
                <a:solidFill>
                  <a:srgbClr val="00B050"/>
                </a:solidFill>
              </a:rPr>
              <a:t>只针对平台课同学，选做实验</a:t>
            </a:r>
            <a:r>
              <a:rPr kumimoji="1" lang="en-US" altLang="zh-CN" sz="2400" b="1" dirty="0">
                <a:solidFill>
                  <a:srgbClr val="00B050"/>
                </a:solidFill>
              </a:rPr>
              <a:t>5</a:t>
            </a:r>
            <a:r>
              <a:rPr kumimoji="1" lang="zh-CN" altLang="en-US" sz="2400" b="1" dirty="0">
                <a:solidFill>
                  <a:srgbClr val="00B050"/>
                </a:solidFill>
              </a:rPr>
              <a:t>的平台课同学，不用再准备此次报告</a:t>
            </a:r>
          </a:p>
          <a:p>
            <a:pPr algn="just">
              <a:lnSpc>
                <a:spcPct val="150000"/>
              </a:lnSpc>
            </a:pPr>
            <a:r>
              <a:rPr kumimoji="1" lang="en-US" altLang="zh-CN" sz="2400" b="1" dirty="0">
                <a:solidFill>
                  <a:srgbClr val="00B050"/>
                </a:solidFill>
              </a:rPr>
              <a:t>      </a:t>
            </a:r>
            <a:r>
              <a:rPr kumimoji="1" lang="zh-CN" altLang="en-US" sz="2400" b="1" dirty="0">
                <a:solidFill>
                  <a:srgbClr val="00B050"/>
                </a:solidFill>
              </a:rPr>
              <a:t>②必须在</a:t>
            </a:r>
            <a:r>
              <a:rPr kumimoji="1" lang="en-US" altLang="zh-CN" sz="2400" b="1" dirty="0">
                <a:solidFill>
                  <a:srgbClr val="00B050"/>
                </a:solidFill>
              </a:rPr>
              <a:t>ppt</a:t>
            </a:r>
            <a:r>
              <a:rPr kumimoji="1" lang="zh-CN" altLang="en-US" sz="2400" b="1" dirty="0">
                <a:solidFill>
                  <a:srgbClr val="00B050"/>
                </a:solidFill>
              </a:rPr>
              <a:t>中单独列出一页，明确每位同学的任务分工</a:t>
            </a:r>
            <a:endParaRPr kumimoji="1" lang="en-US" altLang="zh-CN" sz="2400" b="1" dirty="0">
              <a:solidFill>
                <a:srgbClr val="00B050"/>
              </a:solidFill>
            </a:endParaRPr>
          </a:p>
          <a:p>
            <a:pPr algn="just">
              <a:lnSpc>
                <a:spcPct val="150000"/>
              </a:lnSpc>
            </a:pPr>
            <a:endParaRPr kumimoji="1" lang="en-US" altLang="zh-CN" sz="2400" b="1" dirty="0">
              <a:solidFill>
                <a:srgbClr val="00B050"/>
              </a:solidFill>
            </a:endParaRPr>
          </a:p>
        </p:txBody>
      </p:sp>
      <p:sp>
        <p:nvSpPr>
          <p:cNvPr id="6" name="文本框 5">
            <a:extLst>
              <a:ext uri="{FF2B5EF4-FFF2-40B4-BE49-F238E27FC236}">
                <a16:creationId xmlns:a16="http://schemas.microsoft.com/office/drawing/2014/main" id="{57FE333F-A31C-45BB-BDF2-60AC3C7A6D12}"/>
              </a:ext>
            </a:extLst>
          </p:cNvPr>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小组报告（平台课同学）</a:t>
            </a:r>
          </a:p>
        </p:txBody>
      </p:sp>
    </p:spTree>
    <p:extLst>
      <p:ext uri="{BB962C8B-B14F-4D97-AF65-F5344CB8AC3E}">
        <p14:creationId xmlns:p14="http://schemas.microsoft.com/office/powerpoint/2010/main" val="1088059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10">
            <a:extLst>
              <a:ext uri="{FF2B5EF4-FFF2-40B4-BE49-F238E27FC236}">
                <a16:creationId xmlns:a16="http://schemas.microsoft.com/office/drawing/2014/main" id="{6A4FC465-7EB8-4DD9-A0E6-AC80858A9B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192" y="152400"/>
            <a:ext cx="106915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a:extLst>
              <a:ext uri="{FF2B5EF4-FFF2-40B4-BE49-F238E27FC236}">
                <a16:creationId xmlns:a16="http://schemas.microsoft.com/office/drawing/2014/main" id="{ECDEAB00-7EF3-41E1-8E27-DB5C73C4AF52}"/>
              </a:ext>
            </a:extLst>
          </p:cNvPr>
          <p:cNvSpPr/>
          <p:nvPr/>
        </p:nvSpPr>
        <p:spPr>
          <a:xfrm>
            <a:off x="2188580" y="349830"/>
            <a:ext cx="8077200" cy="523220"/>
          </a:xfrm>
          <a:prstGeom prst="rect">
            <a:avLst/>
          </a:prstGeom>
        </p:spPr>
        <p:txBody>
          <a:bodyPr wrap="square" anchor="ctr">
            <a:spAutoFit/>
          </a:bodyPr>
          <a:lstStyle/>
          <a:p>
            <a:pPr algn="ctr">
              <a:buNone/>
            </a:pPr>
            <a:r>
              <a:rPr lang="zh-CN" altLang="en-US" sz="2800" b="1" dirty="0">
                <a:latin typeface="微软雅黑" panose="020B0503020204020204" pitchFamily="34" charset="-122"/>
                <a:ea typeface="微软雅黑" panose="020B0503020204020204" pitchFamily="34" charset="-122"/>
              </a:rPr>
              <a:t>北京交通大学</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深度学习</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课程组成员</a:t>
            </a:r>
          </a:p>
        </p:txBody>
      </p:sp>
      <p:grpSp>
        <p:nvGrpSpPr>
          <p:cNvPr id="32" name="组合 31">
            <a:extLst>
              <a:ext uri="{FF2B5EF4-FFF2-40B4-BE49-F238E27FC236}">
                <a16:creationId xmlns:a16="http://schemas.microsoft.com/office/drawing/2014/main" id="{7FFDCBDA-8E12-4CFC-9841-1940865BF416}"/>
              </a:ext>
            </a:extLst>
          </p:cNvPr>
          <p:cNvGrpSpPr/>
          <p:nvPr/>
        </p:nvGrpSpPr>
        <p:grpSpPr>
          <a:xfrm>
            <a:off x="671334" y="1328540"/>
            <a:ext cx="11103982" cy="2361224"/>
            <a:chOff x="544010" y="1582924"/>
            <a:chExt cx="11103982" cy="2361224"/>
          </a:xfrm>
        </p:grpSpPr>
        <p:sp>
          <p:nvSpPr>
            <p:cNvPr id="28" name="矩形 27">
              <a:extLst>
                <a:ext uri="{FF2B5EF4-FFF2-40B4-BE49-F238E27FC236}">
                  <a16:creationId xmlns:a16="http://schemas.microsoft.com/office/drawing/2014/main" id="{94AE8E31-9D9F-4FB1-9F1A-0715A03F4C71}"/>
                </a:ext>
              </a:extLst>
            </p:cNvPr>
            <p:cNvSpPr/>
            <p:nvPr/>
          </p:nvSpPr>
          <p:spPr>
            <a:xfrm>
              <a:off x="544010" y="1582924"/>
              <a:ext cx="5393803" cy="2358000"/>
            </a:xfrm>
            <a:prstGeom prst="rect">
              <a:avLst/>
            </a:prstGeom>
          </p:spPr>
          <p:txBody>
            <a:bodyPr wrap="square">
              <a:spAutoFit/>
            </a:bodyPr>
            <a:lstStyle/>
            <a:p>
              <a:pPr marL="0" lvl="2" eaLnBrk="0" hangingPunct="0">
                <a:lnSpc>
                  <a:spcPct val="125000"/>
                </a:lnSpc>
                <a:spcBef>
                  <a:spcPts val="0"/>
                </a:spcBef>
                <a:spcAft>
                  <a:spcPts val="0"/>
                </a:spcAft>
                <a:buClr>
                  <a:srgbClr val="7030A0"/>
                </a:buClr>
                <a:buSz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景丽萍</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4"/>
                </a:rPr>
                <a:t>http://faculty.bjtu.edu.cn/8249/</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桑基韬</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5"/>
                </a:rPr>
                <a:t>http://faculty.bjtu.edu.cn/9129/</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张淳杰</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6"/>
                </a:rPr>
                <a:t>http://faculty.bjtu.edu.cn/9371/</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万怀宇</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7"/>
                </a:rPr>
                <a:t>http://faculty.bjtu.edu.cn/8793/</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滕    竹</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8"/>
                </a:rPr>
                <a:t>http://faculty.bjtu.edu.cn/8902/</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矩形 30">
              <a:extLst>
                <a:ext uri="{FF2B5EF4-FFF2-40B4-BE49-F238E27FC236}">
                  <a16:creationId xmlns:a16="http://schemas.microsoft.com/office/drawing/2014/main" id="{0A3DFE24-37CE-463C-8A6E-B23A4EAE4A9B}"/>
                </a:ext>
              </a:extLst>
            </p:cNvPr>
            <p:cNvSpPr/>
            <p:nvPr/>
          </p:nvSpPr>
          <p:spPr>
            <a:xfrm>
              <a:off x="6254189" y="1582924"/>
              <a:ext cx="5393803" cy="2361224"/>
            </a:xfrm>
            <a:prstGeom prst="rect">
              <a:avLst/>
            </a:prstGeom>
          </p:spPr>
          <p:txBody>
            <a:bodyPr wrap="square">
              <a:spAutoFit/>
            </a:bodyPr>
            <a:lstStyle/>
            <a:p>
              <a:pPr marL="0" lvl="2" eaLnBrk="0" hangingPunct="0">
                <a:lnSpc>
                  <a:spcPct val="125000"/>
                </a:lnSpc>
                <a:spcBef>
                  <a:spcPts val="0"/>
                </a:spcBef>
                <a:spcAft>
                  <a:spcPts val="0"/>
                </a:spcAft>
                <a:buClr>
                  <a:srgbClr val="7030A0"/>
                </a:buClr>
                <a:buSz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原继东</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solidFill>
                    <a:srgbClr val="333333"/>
                  </a:solidFill>
                  <a:latin typeface="Times New Roman" panose="02020603050405020304" pitchFamily="18" charset="0"/>
                  <a:ea typeface="楷体" panose="02010609060101010101" pitchFamily="49" charset="-122"/>
                  <a:cs typeface="Times New Roman" panose="02020603050405020304" pitchFamily="18" charset="0"/>
                  <a:hlinkClick r:id="rId9"/>
                </a:rPr>
                <a:t>http://faculty.bjtu.edu.cn/9076/</a:t>
              </a:r>
              <a:endParaRPr lang="en-US" altLang="zh-CN" sz="2400" kern="0" dirty="0">
                <a:solidFill>
                  <a:srgbClr val="333333"/>
                </a:solidFill>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buClr>
                  <a:srgbClr val="7030A0"/>
                </a:buCl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丛润民：</a:t>
              </a:r>
              <a:r>
                <a:rPr lang="en-US" altLang="zh-CN" sz="2400" kern="0" dirty="0">
                  <a:solidFill>
                    <a:srgbClr val="333333"/>
                  </a:solidFill>
                  <a:latin typeface="Times New Roman" panose="02020603050405020304" pitchFamily="18" charset="0"/>
                  <a:ea typeface="楷体" panose="02010609060101010101" pitchFamily="49" charset="-122"/>
                  <a:cs typeface="Times New Roman" panose="02020603050405020304" pitchFamily="18" charset="0"/>
                  <a:hlinkClick r:id="rId10"/>
                </a:rPr>
                <a:t>http://faculty.bjtu.edu.cn/9374/</a:t>
              </a:r>
              <a:endParaRPr lang="en-US" altLang="zh-CN" sz="2400" kern="0" dirty="0">
                <a:solidFill>
                  <a:srgbClr val="333333"/>
                </a:solidFill>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buClr>
                  <a:srgbClr val="7030A0"/>
                </a:buCl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夏佳楠：</a:t>
              </a:r>
              <a:r>
                <a:rPr lang="en-US" altLang="zh-CN" sz="2400" kern="0" dirty="0">
                  <a:solidFill>
                    <a:srgbClr val="333333"/>
                  </a:solidFill>
                  <a:latin typeface="Times New Roman" panose="02020603050405020304" pitchFamily="18" charset="0"/>
                  <a:ea typeface="楷体" panose="02010609060101010101" pitchFamily="49" charset="-122"/>
                  <a:cs typeface="Times New Roman" panose="02020603050405020304" pitchFamily="18" charset="0"/>
                  <a:hlinkClick r:id="rId11"/>
                </a:rPr>
                <a:t>http://faculty.bjtu.edu.cn/9430/</a:t>
              </a:r>
              <a:endParaRPr lang="en-US" altLang="zh-CN" sz="2400" kern="0" dirty="0">
                <a:solidFill>
                  <a:srgbClr val="333333"/>
                </a:solidFill>
                <a:latin typeface="Times New Roman" panose="02020603050405020304" pitchFamily="18" charset="0"/>
                <a:ea typeface="楷体" panose="02010609060101010101" pitchFamily="49" charset="-122"/>
                <a:cs typeface="Times New Roman" panose="02020603050405020304" pitchFamily="18" charset="0"/>
              </a:endParaRPr>
            </a:p>
            <a:p>
              <a:pPr marL="0" marR="0" lvl="2" indent="0" algn="l" defTabSz="914400" rtl="0" eaLnBrk="0" fontAlgn="auto" latinLnBrk="0" hangingPunct="0">
                <a:lnSpc>
                  <a:spcPct val="125000"/>
                </a:lnSpc>
                <a:spcBef>
                  <a:spcPts val="0"/>
                </a:spcBef>
                <a:spcAft>
                  <a:spcPts val="0"/>
                </a:spcAft>
                <a:buClr>
                  <a:srgbClr val="7030A0"/>
                </a:buClr>
                <a:buSzTx/>
                <a:buFontTx/>
                <a:buNone/>
                <a:tabLst/>
                <a:defRP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许万茹</a:t>
              </a:r>
              <a:r>
                <a:rPr kumimoji="0" lang="zh-CN" altLang="en-US" sz="2400" b="1" i="0" u="none" strike="noStrike" kern="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400" b="0" i="0" u="none" strike="noStrike" kern="0" cap="none" spc="0" normalizeH="0" baseline="0" noProof="0" dirty="0">
                  <a:ln>
                    <a:noFill/>
                  </a:ln>
                  <a:solidFill>
                    <a:srgbClr val="333333"/>
                  </a:solidFill>
                  <a:effectLst/>
                  <a:uLnTx/>
                  <a:uFillTx/>
                  <a:latin typeface="Times New Roman" panose="02020603050405020304" pitchFamily="18" charset="0"/>
                  <a:ea typeface="楷体" panose="02010609060101010101" pitchFamily="49" charset="-122"/>
                  <a:cs typeface="Times New Roman" panose="02020603050405020304" pitchFamily="18" charset="0"/>
                  <a:hlinkClick r:id="rId11"/>
                </a:rPr>
                <a:t>http://faculty.bjtu.edu.cn/9522/</a:t>
              </a:r>
              <a:endParaRPr kumimoji="0" lang="en-US" altLang="zh-CN" sz="2400" b="0" i="0" u="none" strike="noStrike" kern="0" cap="none" spc="0" normalizeH="0" baseline="0" noProof="0" dirty="0">
                <a:ln>
                  <a:noFill/>
                </a:ln>
                <a:solidFill>
                  <a:srgbClr val="333333"/>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杨    扩</a:t>
              </a:r>
              <a:endParaRPr lang="zh-CN" altLang="en-US" sz="2000" dirty="0"/>
            </a:p>
          </p:txBody>
        </p:sp>
      </p:grpSp>
      <p:pic>
        <p:nvPicPr>
          <p:cNvPr id="5122" name="Picture 2" descr="https://timgsa.baidu.com/timg?image&amp;quality=80&amp;size=b9999_10000&amp;sec=1589392467066&amp;di=858448bcac33b053afe05c80d7f9cab3&amp;imgtype=0&amp;src=http%3A%2F%2F5b0988e595225.cdn.sohucs.com%2Fimages%2F20180612%2F550cbc8547804dfb9c7d80fb69cee600.jpeg">
            <a:extLst>
              <a:ext uri="{FF2B5EF4-FFF2-40B4-BE49-F238E27FC236}">
                <a16:creationId xmlns:a16="http://schemas.microsoft.com/office/drawing/2014/main" id="{48215A27-2E8A-4583-BF79-8F40084E4CE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22272" b="4546"/>
          <a:stretch/>
        </p:blipFill>
        <p:spPr bwMode="auto">
          <a:xfrm>
            <a:off x="0" y="3875809"/>
            <a:ext cx="12192000" cy="29821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509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9EE5FF5-CF5F-4936-A476-EA6C5976132B}"/>
              </a:ext>
            </a:extLst>
          </p:cNvPr>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考核方式（专业课）</a:t>
            </a:r>
          </a:p>
        </p:txBody>
      </p:sp>
      <p:sp>
        <p:nvSpPr>
          <p:cNvPr id="2" name="文本框 1">
            <a:extLst>
              <a:ext uri="{FF2B5EF4-FFF2-40B4-BE49-F238E27FC236}">
                <a16:creationId xmlns:a16="http://schemas.microsoft.com/office/drawing/2014/main" id="{11B806D4-44D6-4129-B277-1D570A49B90B}"/>
              </a:ext>
            </a:extLst>
          </p:cNvPr>
          <p:cNvSpPr txBox="1">
            <a:spLocks/>
          </p:cNvSpPr>
          <p:nvPr/>
        </p:nvSpPr>
        <p:spPr>
          <a:xfrm>
            <a:off x="428265" y="773472"/>
            <a:ext cx="11308466" cy="5965990"/>
          </a:xfrm>
          <a:prstGeom prst="rect">
            <a:avLst/>
          </a:prstGeom>
          <a:noFill/>
        </p:spPr>
        <p:txBody>
          <a:bodyPr wrap="square" rtlCol="0">
            <a:noAutofit/>
          </a:bodyPr>
          <a:lstStyle/>
          <a:p>
            <a:pPr marL="571500" indent="-571500">
              <a:lnSpc>
                <a:spcPct val="150000"/>
              </a:lnSpc>
              <a:buClr>
                <a:srgbClr val="0000FF"/>
              </a:buClr>
              <a:buFont typeface="Wingdings" panose="05000000000000000000" pitchFamily="2" charset="2"/>
              <a:buChar char="n"/>
            </a:pPr>
            <a:r>
              <a:rPr lang="zh-CN" altLang="en-US" sz="3200" b="1" dirty="0">
                <a:solidFill>
                  <a:srgbClr val="000000"/>
                </a:solidFill>
                <a:latin typeface="微软雅黑" panose="020B0503020204020204" pitchFamily="34" charset="-122"/>
                <a:ea typeface="微软雅黑" panose="020B0503020204020204" pitchFamily="34" charset="-122"/>
              </a:rPr>
              <a:t>实验环节：占</a:t>
            </a:r>
            <a:r>
              <a:rPr lang="en-US" altLang="zh-CN" sz="3200" b="1" dirty="0">
                <a:solidFill>
                  <a:srgbClr val="000000"/>
                </a:solidFill>
                <a:latin typeface="微软雅黑" panose="020B0503020204020204" pitchFamily="34" charset="-122"/>
                <a:ea typeface="微软雅黑" panose="020B0503020204020204" pitchFamily="34" charset="-122"/>
              </a:rPr>
              <a:t>60%</a:t>
            </a:r>
          </a:p>
          <a:p>
            <a:pPr marL="1028700" lvl="1" indent="-571500">
              <a:lnSpc>
                <a:spcPct val="150000"/>
              </a:lnSpc>
              <a:buClr>
                <a:srgbClr val="0000FF"/>
              </a:buClr>
              <a:buFont typeface="Wingdings" panose="05000000000000000000" pitchFamily="2" charset="2"/>
              <a:buChar char="ü"/>
            </a:pPr>
            <a:r>
              <a:rPr lang="zh-CN" altLang="en-US" sz="2400" dirty="0">
                <a:solidFill>
                  <a:srgbClr val="000000"/>
                </a:solidFill>
                <a:latin typeface="微软雅黑" panose="020B0503020204020204" pitchFamily="34" charset="-122"/>
                <a:ea typeface="微软雅黑" panose="020B0503020204020204" pitchFamily="34" charset="-122"/>
              </a:rPr>
              <a:t>实验</a:t>
            </a: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err="1">
                <a:solidFill>
                  <a:srgbClr val="000000"/>
                </a:solidFill>
                <a:latin typeface="微软雅黑" panose="020B0503020204020204" pitchFamily="34" charset="-122"/>
                <a:ea typeface="微软雅黑" panose="020B0503020204020204" pitchFamily="34" charset="-122"/>
              </a:rPr>
              <a:t>PyTorch</a:t>
            </a:r>
            <a:r>
              <a:rPr lang="zh-CN" altLang="en-US" sz="2400" dirty="0">
                <a:solidFill>
                  <a:srgbClr val="000000"/>
                </a:solidFill>
                <a:latin typeface="微软雅黑" panose="020B0503020204020204" pitchFamily="34" charset="-122"/>
                <a:ea typeface="微软雅黑" panose="020B0503020204020204" pitchFamily="34" charset="-122"/>
              </a:rPr>
              <a:t>基本操作实验）：</a:t>
            </a:r>
            <a:r>
              <a:rPr lang="en-US" altLang="zh-CN" sz="2400" dirty="0">
                <a:solidFill>
                  <a:srgbClr val="000000"/>
                </a:solidFill>
                <a:latin typeface="微软雅黑" panose="020B0503020204020204" pitchFamily="34" charset="-122"/>
                <a:ea typeface="微软雅黑" panose="020B0503020204020204" pitchFamily="34" charset="-122"/>
              </a:rPr>
              <a:t>10%</a:t>
            </a:r>
          </a:p>
          <a:p>
            <a:pPr marL="1028700" lvl="1" indent="-571500">
              <a:lnSpc>
                <a:spcPct val="150000"/>
              </a:lnSpc>
              <a:buClr>
                <a:srgbClr val="0000FF"/>
              </a:buClr>
              <a:buFont typeface="Wingdings" panose="05000000000000000000" pitchFamily="2" charset="2"/>
              <a:buChar char="ü"/>
            </a:pPr>
            <a:r>
              <a:rPr lang="zh-CN" altLang="en-US" sz="2400" dirty="0">
                <a:solidFill>
                  <a:srgbClr val="000000"/>
                </a:solidFill>
                <a:latin typeface="微软雅黑" panose="020B0503020204020204" pitchFamily="34" charset="-122"/>
                <a:ea typeface="微软雅黑" panose="020B0503020204020204" pitchFamily="34" charset="-122"/>
              </a:rPr>
              <a:t>实验</a:t>
            </a:r>
            <a:r>
              <a:rPr lang="en-US" altLang="zh-CN" sz="2400" dirty="0">
                <a:solidFill>
                  <a:srgbClr val="000000"/>
                </a:solidFill>
                <a:latin typeface="微软雅黑" panose="020B0503020204020204" pitchFamily="34" charset="-122"/>
                <a:ea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rPr>
              <a:t>（前馈神经网络实验）：</a:t>
            </a:r>
            <a:r>
              <a:rPr lang="en-US" altLang="zh-CN" sz="2400" dirty="0">
                <a:solidFill>
                  <a:srgbClr val="000000"/>
                </a:solidFill>
                <a:latin typeface="微软雅黑" panose="020B0503020204020204" pitchFamily="34" charset="-122"/>
                <a:ea typeface="微软雅黑" panose="020B0503020204020204" pitchFamily="34" charset="-122"/>
              </a:rPr>
              <a:t>10%</a:t>
            </a:r>
          </a:p>
          <a:p>
            <a:pPr marL="1028700" lvl="1" indent="-571500">
              <a:lnSpc>
                <a:spcPct val="150000"/>
              </a:lnSpc>
              <a:buClr>
                <a:srgbClr val="0000FF"/>
              </a:buClr>
              <a:buFont typeface="Wingdings" panose="05000000000000000000" pitchFamily="2" charset="2"/>
              <a:buChar char="ü"/>
            </a:pPr>
            <a:r>
              <a:rPr lang="zh-CN" altLang="en-US" sz="2400" dirty="0">
                <a:solidFill>
                  <a:srgbClr val="000000"/>
                </a:solidFill>
                <a:latin typeface="微软雅黑" panose="020B0503020204020204" pitchFamily="34" charset="-122"/>
                <a:ea typeface="微软雅黑" panose="020B0503020204020204" pitchFamily="34" charset="-122"/>
              </a:rPr>
              <a:t>实验</a:t>
            </a:r>
            <a:r>
              <a:rPr lang="en-US" altLang="zh-CN" sz="2400" dirty="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（卷积神经网络实验）：</a:t>
            </a:r>
            <a:r>
              <a:rPr lang="en-US" altLang="zh-CN" sz="2400" dirty="0">
                <a:solidFill>
                  <a:srgbClr val="000000"/>
                </a:solidFill>
                <a:latin typeface="微软雅黑" panose="020B0503020204020204" pitchFamily="34" charset="-122"/>
                <a:ea typeface="微软雅黑" panose="020B0503020204020204" pitchFamily="34" charset="-122"/>
              </a:rPr>
              <a:t>10%</a:t>
            </a:r>
          </a:p>
          <a:p>
            <a:pPr marL="1028700" lvl="1" indent="-571500">
              <a:lnSpc>
                <a:spcPct val="150000"/>
              </a:lnSpc>
              <a:buClr>
                <a:srgbClr val="0000FF"/>
              </a:buClr>
              <a:buFont typeface="Wingdings" panose="05000000000000000000" pitchFamily="2" charset="2"/>
              <a:buChar char="ü"/>
            </a:pPr>
            <a:r>
              <a:rPr lang="zh-CN" altLang="en-US" sz="2400" dirty="0">
                <a:solidFill>
                  <a:srgbClr val="000000"/>
                </a:solidFill>
                <a:latin typeface="微软雅黑" panose="020B0503020204020204" pitchFamily="34" charset="-122"/>
                <a:ea typeface="微软雅黑" panose="020B0503020204020204" pitchFamily="34" charset="-122"/>
              </a:rPr>
              <a:t>实验</a:t>
            </a:r>
            <a:r>
              <a:rPr lang="en-US" altLang="zh-CN" sz="2400" dirty="0">
                <a:solidFill>
                  <a:srgbClr val="000000"/>
                </a:solidFill>
                <a:latin typeface="微软雅黑" panose="020B0503020204020204" pitchFamily="34" charset="-122"/>
                <a:ea typeface="微软雅黑" panose="020B0503020204020204" pitchFamily="34" charset="-122"/>
              </a:rPr>
              <a:t>4</a:t>
            </a:r>
            <a:r>
              <a:rPr lang="zh-CN" altLang="en-US" sz="2400" dirty="0">
                <a:solidFill>
                  <a:srgbClr val="000000"/>
                </a:solidFill>
                <a:latin typeface="微软雅黑" panose="020B0503020204020204" pitchFamily="34" charset="-122"/>
                <a:ea typeface="微软雅黑" panose="020B0503020204020204" pitchFamily="34" charset="-122"/>
              </a:rPr>
              <a:t>（循环神经网络实验）：</a:t>
            </a:r>
            <a:r>
              <a:rPr lang="en-US" altLang="zh-CN" sz="2400" dirty="0">
                <a:solidFill>
                  <a:srgbClr val="000000"/>
                </a:solidFill>
                <a:latin typeface="微软雅黑" panose="020B0503020204020204" pitchFamily="34" charset="-122"/>
                <a:ea typeface="微软雅黑" panose="020B0503020204020204" pitchFamily="34" charset="-122"/>
              </a:rPr>
              <a:t>10%</a:t>
            </a:r>
          </a:p>
          <a:p>
            <a:pPr marL="1028700" lvl="1" indent="-571500">
              <a:lnSpc>
                <a:spcPct val="150000"/>
              </a:lnSpc>
              <a:buClr>
                <a:srgbClr val="0000FF"/>
              </a:buClr>
              <a:buFont typeface="Wingdings" panose="05000000000000000000" pitchFamily="2" charset="2"/>
              <a:buChar char="ü"/>
            </a:pPr>
            <a:r>
              <a:rPr lang="zh-CN" altLang="en-US" sz="2400" dirty="0">
                <a:solidFill>
                  <a:srgbClr val="000000"/>
                </a:solidFill>
                <a:latin typeface="微软雅黑" panose="020B0503020204020204" pitchFamily="34" charset="-122"/>
                <a:ea typeface="微软雅黑" panose="020B0503020204020204" pitchFamily="34" charset="-122"/>
              </a:rPr>
              <a:t>实验</a:t>
            </a:r>
            <a:r>
              <a:rPr lang="en-US" altLang="zh-CN" sz="2400" dirty="0">
                <a:solidFill>
                  <a:srgbClr val="000000"/>
                </a:solidFill>
                <a:latin typeface="微软雅黑" panose="020B0503020204020204" pitchFamily="34" charset="-122"/>
                <a:ea typeface="微软雅黑" panose="020B0503020204020204" pitchFamily="34" charset="-122"/>
              </a:rPr>
              <a:t>5</a:t>
            </a:r>
            <a:r>
              <a:rPr lang="zh-CN" altLang="en-US" sz="2400" dirty="0">
                <a:solidFill>
                  <a:srgbClr val="000000"/>
                </a:solidFill>
                <a:latin typeface="微软雅黑" panose="020B0503020204020204" pitchFamily="34" charset="-122"/>
                <a:ea typeface="微软雅黑" panose="020B0503020204020204" pitchFamily="34" charset="-122"/>
              </a:rPr>
              <a:t>（大作业，综合实验）：</a:t>
            </a:r>
            <a:r>
              <a:rPr lang="en-US" altLang="zh-CN" sz="2400" dirty="0">
                <a:solidFill>
                  <a:srgbClr val="000000"/>
                </a:solidFill>
                <a:latin typeface="微软雅黑" panose="020B0503020204020204" pitchFamily="34" charset="-122"/>
                <a:ea typeface="微软雅黑" panose="020B0503020204020204" pitchFamily="34" charset="-122"/>
              </a:rPr>
              <a:t>20%</a:t>
            </a:r>
          </a:p>
          <a:p>
            <a:pPr marL="571500" indent="-571500">
              <a:lnSpc>
                <a:spcPct val="150000"/>
              </a:lnSpc>
              <a:buClr>
                <a:srgbClr val="0000FF"/>
              </a:buClr>
              <a:buFont typeface="Wingdings" panose="05000000000000000000" pitchFamily="2" charset="2"/>
              <a:buChar char="n"/>
            </a:pPr>
            <a:r>
              <a:rPr lang="zh-CN" altLang="en-US" sz="3200" b="1" dirty="0">
                <a:solidFill>
                  <a:srgbClr val="000000"/>
                </a:solidFill>
                <a:latin typeface="微软雅黑" panose="020B0503020204020204" pitchFamily="34" charset="-122"/>
                <a:ea typeface="微软雅黑" panose="020B0503020204020204" pitchFamily="34" charset="-122"/>
              </a:rPr>
              <a:t>平时成绩、考勤：占</a:t>
            </a:r>
            <a:r>
              <a:rPr lang="en-US" altLang="zh-CN" sz="3200" b="1" dirty="0">
                <a:solidFill>
                  <a:srgbClr val="000000"/>
                </a:solidFill>
                <a:latin typeface="微软雅黑" panose="020B0503020204020204" pitchFamily="34" charset="-122"/>
                <a:ea typeface="微软雅黑" panose="020B0503020204020204" pitchFamily="34" charset="-122"/>
              </a:rPr>
              <a:t>10%</a:t>
            </a:r>
          </a:p>
          <a:p>
            <a:pPr marL="571500" indent="-571500">
              <a:lnSpc>
                <a:spcPct val="150000"/>
              </a:lnSpc>
              <a:buClr>
                <a:srgbClr val="0000FF"/>
              </a:buClr>
              <a:buFont typeface="Wingdings" panose="05000000000000000000" pitchFamily="2" charset="2"/>
              <a:buChar char="n"/>
            </a:pPr>
            <a:r>
              <a:rPr lang="zh-CN" altLang="en-US" sz="3200" b="1" dirty="0">
                <a:solidFill>
                  <a:srgbClr val="000000"/>
                </a:solidFill>
                <a:latin typeface="微软雅黑" panose="020B0503020204020204" pitchFamily="34" charset="-122"/>
                <a:ea typeface="微软雅黑" panose="020B0503020204020204" pitchFamily="34" charset="-122"/>
              </a:rPr>
              <a:t>笔试环节：占</a:t>
            </a:r>
            <a:r>
              <a:rPr lang="en-US" altLang="zh-CN" sz="3200" b="1" dirty="0">
                <a:solidFill>
                  <a:srgbClr val="000000"/>
                </a:solidFill>
                <a:latin typeface="微软雅黑" panose="020B0503020204020204" pitchFamily="34" charset="-122"/>
                <a:ea typeface="微软雅黑" panose="020B0503020204020204" pitchFamily="34" charset="-122"/>
              </a:rPr>
              <a:t>30%</a:t>
            </a:r>
          </a:p>
          <a:p>
            <a:pPr marL="1028700" lvl="1" indent="-571500">
              <a:lnSpc>
                <a:spcPct val="150000"/>
              </a:lnSpc>
              <a:buClr>
                <a:srgbClr val="0000FF"/>
              </a:buClr>
              <a:buFont typeface="Wingdings" panose="05000000000000000000" pitchFamily="2" charset="2"/>
              <a:buChar char="ü"/>
            </a:pPr>
            <a:r>
              <a:rPr lang="zh-CN" altLang="en-US" sz="2800" dirty="0">
                <a:solidFill>
                  <a:srgbClr val="000000"/>
                </a:solidFill>
                <a:latin typeface="微软雅黑" panose="020B0503020204020204" pitchFamily="34" charset="-122"/>
                <a:ea typeface="微软雅黑" panose="020B0503020204020204" pitchFamily="34" charset="-122"/>
              </a:rPr>
              <a:t>内容：</a:t>
            </a:r>
            <a:r>
              <a:rPr lang="en-US" altLang="zh-CN" sz="2800" dirty="0">
                <a:solidFill>
                  <a:srgbClr val="000000"/>
                </a:solidFill>
                <a:latin typeface="微软雅黑" panose="020B0503020204020204" pitchFamily="34" charset="-122"/>
                <a:ea typeface="微软雅黑" panose="020B0503020204020204" pitchFamily="34" charset="-122"/>
              </a:rPr>
              <a:t>50</a:t>
            </a:r>
            <a:r>
              <a:rPr lang="zh-CN" altLang="en-US" sz="2800" dirty="0">
                <a:solidFill>
                  <a:srgbClr val="000000"/>
                </a:solidFill>
                <a:latin typeface="微软雅黑" panose="020B0503020204020204" pitchFamily="34" charset="-122"/>
                <a:ea typeface="微软雅黑" panose="020B0503020204020204" pitchFamily="34" charset="-122"/>
              </a:rPr>
              <a:t>道选择题</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614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9EE5FF5-CF5F-4936-A476-EA6C5976132B}"/>
              </a:ext>
            </a:extLst>
          </p:cNvPr>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考核方式（平台课）</a:t>
            </a:r>
          </a:p>
        </p:txBody>
      </p:sp>
      <p:sp>
        <p:nvSpPr>
          <p:cNvPr id="2" name="文本框 1">
            <a:extLst>
              <a:ext uri="{FF2B5EF4-FFF2-40B4-BE49-F238E27FC236}">
                <a16:creationId xmlns:a16="http://schemas.microsoft.com/office/drawing/2014/main" id="{11B806D4-44D6-4129-B277-1D570A49B90B}"/>
              </a:ext>
            </a:extLst>
          </p:cNvPr>
          <p:cNvSpPr txBox="1">
            <a:spLocks/>
          </p:cNvSpPr>
          <p:nvPr/>
        </p:nvSpPr>
        <p:spPr>
          <a:xfrm>
            <a:off x="428265" y="773472"/>
            <a:ext cx="11308466" cy="5965990"/>
          </a:xfrm>
          <a:prstGeom prst="rect">
            <a:avLst/>
          </a:prstGeom>
          <a:noFill/>
        </p:spPr>
        <p:txBody>
          <a:bodyPr wrap="square" rtlCol="0">
            <a:noAutofit/>
          </a:bodyPr>
          <a:lstStyle/>
          <a:p>
            <a:pPr marL="571500" indent="-571500">
              <a:lnSpc>
                <a:spcPct val="150000"/>
              </a:lnSpc>
              <a:buClr>
                <a:srgbClr val="0000FF"/>
              </a:buClr>
              <a:buFont typeface="Wingdings" panose="05000000000000000000" pitchFamily="2" charset="2"/>
              <a:buChar char="n"/>
            </a:pPr>
            <a:r>
              <a:rPr lang="zh-CN" altLang="en-US" sz="3200" b="1" dirty="0">
                <a:solidFill>
                  <a:srgbClr val="000000"/>
                </a:solidFill>
                <a:latin typeface="微软雅黑" panose="020B0503020204020204" pitchFamily="34" charset="-122"/>
                <a:ea typeface="微软雅黑" panose="020B0503020204020204" pitchFamily="34" charset="-122"/>
              </a:rPr>
              <a:t>实验环节：占</a:t>
            </a:r>
            <a:r>
              <a:rPr lang="en-US" altLang="zh-CN" sz="3200" b="1" dirty="0">
                <a:solidFill>
                  <a:srgbClr val="000000"/>
                </a:solidFill>
                <a:latin typeface="微软雅黑" panose="020B0503020204020204" pitchFamily="34" charset="-122"/>
                <a:ea typeface="微软雅黑" panose="020B0503020204020204" pitchFamily="34" charset="-122"/>
              </a:rPr>
              <a:t>60%</a:t>
            </a:r>
          </a:p>
          <a:p>
            <a:pPr marL="1028700" lvl="1" indent="-571500">
              <a:lnSpc>
                <a:spcPct val="150000"/>
              </a:lnSpc>
              <a:buClr>
                <a:srgbClr val="0000FF"/>
              </a:buClr>
              <a:buFont typeface="Wingdings" panose="05000000000000000000" pitchFamily="2" charset="2"/>
              <a:buChar char="ü"/>
            </a:pPr>
            <a:r>
              <a:rPr lang="zh-CN" altLang="en-US" sz="2400" dirty="0">
                <a:solidFill>
                  <a:srgbClr val="000000"/>
                </a:solidFill>
                <a:latin typeface="微软雅黑" panose="020B0503020204020204" pitchFamily="34" charset="-122"/>
                <a:ea typeface="微软雅黑" panose="020B0503020204020204" pitchFamily="34" charset="-122"/>
              </a:rPr>
              <a:t>实验</a:t>
            </a: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err="1">
                <a:solidFill>
                  <a:srgbClr val="000000"/>
                </a:solidFill>
                <a:latin typeface="微软雅黑" panose="020B0503020204020204" pitchFamily="34" charset="-122"/>
                <a:ea typeface="微软雅黑" panose="020B0503020204020204" pitchFamily="34" charset="-122"/>
              </a:rPr>
              <a:t>PyTorch</a:t>
            </a:r>
            <a:r>
              <a:rPr lang="zh-CN" altLang="en-US" sz="2400" dirty="0">
                <a:solidFill>
                  <a:srgbClr val="000000"/>
                </a:solidFill>
                <a:latin typeface="微软雅黑" panose="020B0503020204020204" pitchFamily="34" charset="-122"/>
                <a:ea typeface="微软雅黑" panose="020B0503020204020204" pitchFamily="34" charset="-122"/>
              </a:rPr>
              <a:t>基本操作实验）：</a:t>
            </a:r>
            <a:r>
              <a:rPr lang="en-US" altLang="zh-CN" sz="2400" dirty="0">
                <a:solidFill>
                  <a:srgbClr val="000000"/>
                </a:solidFill>
                <a:latin typeface="微软雅黑" panose="020B0503020204020204" pitchFamily="34" charset="-122"/>
                <a:ea typeface="微软雅黑" panose="020B0503020204020204" pitchFamily="34" charset="-122"/>
              </a:rPr>
              <a:t>12.5%</a:t>
            </a:r>
          </a:p>
          <a:p>
            <a:pPr marL="1028700" lvl="1" indent="-571500">
              <a:lnSpc>
                <a:spcPct val="150000"/>
              </a:lnSpc>
              <a:buClr>
                <a:srgbClr val="0000FF"/>
              </a:buClr>
              <a:buFont typeface="Wingdings" panose="05000000000000000000" pitchFamily="2" charset="2"/>
              <a:buChar char="ü"/>
            </a:pPr>
            <a:r>
              <a:rPr lang="zh-CN" altLang="en-US" sz="2400" dirty="0">
                <a:solidFill>
                  <a:srgbClr val="000000"/>
                </a:solidFill>
                <a:latin typeface="微软雅黑" panose="020B0503020204020204" pitchFamily="34" charset="-122"/>
                <a:ea typeface="微软雅黑" panose="020B0503020204020204" pitchFamily="34" charset="-122"/>
              </a:rPr>
              <a:t>实验</a:t>
            </a:r>
            <a:r>
              <a:rPr lang="en-US" altLang="zh-CN" sz="2400" dirty="0">
                <a:solidFill>
                  <a:srgbClr val="000000"/>
                </a:solidFill>
                <a:latin typeface="微软雅黑" panose="020B0503020204020204" pitchFamily="34" charset="-122"/>
                <a:ea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rPr>
              <a:t>（前馈神经网络实验）：</a:t>
            </a:r>
            <a:r>
              <a:rPr lang="en-US" altLang="zh-CN" sz="2400" dirty="0">
                <a:solidFill>
                  <a:srgbClr val="000000"/>
                </a:solidFill>
                <a:latin typeface="微软雅黑" panose="020B0503020204020204" pitchFamily="34" charset="-122"/>
                <a:ea typeface="微软雅黑" panose="020B0503020204020204" pitchFamily="34" charset="-122"/>
              </a:rPr>
              <a:t>12.5%</a:t>
            </a:r>
          </a:p>
          <a:p>
            <a:pPr marL="1028700" lvl="1" indent="-571500">
              <a:lnSpc>
                <a:spcPct val="150000"/>
              </a:lnSpc>
              <a:buClr>
                <a:srgbClr val="0000FF"/>
              </a:buClr>
              <a:buFont typeface="Wingdings" panose="05000000000000000000" pitchFamily="2" charset="2"/>
              <a:buChar char="ü"/>
            </a:pPr>
            <a:r>
              <a:rPr lang="zh-CN" altLang="en-US" sz="2400" dirty="0">
                <a:solidFill>
                  <a:srgbClr val="000000"/>
                </a:solidFill>
                <a:latin typeface="微软雅黑" panose="020B0503020204020204" pitchFamily="34" charset="-122"/>
                <a:ea typeface="微软雅黑" panose="020B0503020204020204" pitchFamily="34" charset="-122"/>
              </a:rPr>
              <a:t>实验</a:t>
            </a:r>
            <a:r>
              <a:rPr lang="en-US" altLang="zh-CN" sz="2400" dirty="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（卷积神经网络实验）：</a:t>
            </a:r>
            <a:r>
              <a:rPr lang="en-US" altLang="zh-CN" sz="2400" dirty="0">
                <a:solidFill>
                  <a:srgbClr val="000000"/>
                </a:solidFill>
                <a:latin typeface="微软雅黑" panose="020B0503020204020204" pitchFamily="34" charset="-122"/>
                <a:ea typeface="微软雅黑" panose="020B0503020204020204" pitchFamily="34" charset="-122"/>
              </a:rPr>
              <a:t>12.5%</a:t>
            </a:r>
          </a:p>
          <a:p>
            <a:pPr marL="1028700" lvl="1" indent="-571500">
              <a:lnSpc>
                <a:spcPct val="150000"/>
              </a:lnSpc>
              <a:buClr>
                <a:srgbClr val="0000FF"/>
              </a:buClr>
              <a:buFont typeface="Wingdings" panose="05000000000000000000" pitchFamily="2" charset="2"/>
              <a:buChar char="ü"/>
            </a:pPr>
            <a:r>
              <a:rPr lang="zh-CN" altLang="en-US" sz="2400" dirty="0">
                <a:solidFill>
                  <a:srgbClr val="000000"/>
                </a:solidFill>
                <a:latin typeface="微软雅黑" panose="020B0503020204020204" pitchFamily="34" charset="-122"/>
                <a:ea typeface="微软雅黑" panose="020B0503020204020204" pitchFamily="34" charset="-122"/>
              </a:rPr>
              <a:t>实验</a:t>
            </a:r>
            <a:r>
              <a:rPr lang="en-US" altLang="zh-CN" sz="2400" dirty="0">
                <a:solidFill>
                  <a:srgbClr val="000000"/>
                </a:solidFill>
                <a:latin typeface="微软雅黑" panose="020B0503020204020204" pitchFamily="34" charset="-122"/>
                <a:ea typeface="微软雅黑" panose="020B0503020204020204" pitchFamily="34" charset="-122"/>
              </a:rPr>
              <a:t>4</a:t>
            </a:r>
            <a:r>
              <a:rPr lang="zh-CN" altLang="en-US" sz="2400" dirty="0">
                <a:solidFill>
                  <a:srgbClr val="000000"/>
                </a:solidFill>
                <a:latin typeface="微软雅黑" panose="020B0503020204020204" pitchFamily="34" charset="-122"/>
                <a:ea typeface="微软雅黑" panose="020B0503020204020204" pitchFamily="34" charset="-122"/>
              </a:rPr>
              <a:t>（循环神经网络实验）：</a:t>
            </a:r>
            <a:r>
              <a:rPr lang="en-US" altLang="zh-CN" sz="2400" dirty="0">
                <a:solidFill>
                  <a:srgbClr val="000000"/>
                </a:solidFill>
                <a:latin typeface="微软雅黑" panose="020B0503020204020204" pitchFamily="34" charset="-122"/>
                <a:ea typeface="微软雅黑" panose="020B0503020204020204" pitchFamily="34" charset="-122"/>
              </a:rPr>
              <a:t>12.5%</a:t>
            </a:r>
          </a:p>
          <a:p>
            <a:pPr marL="1028700" lvl="1" indent="-571500">
              <a:lnSpc>
                <a:spcPct val="150000"/>
              </a:lnSpc>
              <a:buClr>
                <a:srgbClr val="0000FF"/>
              </a:buClr>
              <a:buFont typeface="Wingdings" panose="05000000000000000000" pitchFamily="2" charset="2"/>
              <a:buChar char="ü"/>
            </a:pPr>
            <a:r>
              <a:rPr lang="zh-CN" altLang="en-US" sz="2400" dirty="0">
                <a:solidFill>
                  <a:srgbClr val="000000"/>
                </a:solidFill>
                <a:latin typeface="微软雅黑" panose="020B0503020204020204" pitchFamily="34" charset="-122"/>
                <a:ea typeface="微软雅黑" panose="020B0503020204020204" pitchFamily="34" charset="-122"/>
              </a:rPr>
              <a:t>实验</a:t>
            </a:r>
            <a:r>
              <a:rPr lang="en-US" altLang="zh-CN" sz="2400" dirty="0">
                <a:solidFill>
                  <a:srgbClr val="000000"/>
                </a:solidFill>
                <a:latin typeface="微软雅黑" panose="020B0503020204020204" pitchFamily="34" charset="-122"/>
                <a:ea typeface="微软雅黑" panose="020B0503020204020204" pitchFamily="34" charset="-122"/>
              </a:rPr>
              <a:t>5</a:t>
            </a:r>
            <a:r>
              <a:rPr lang="zh-CN" altLang="en-US" sz="2400" dirty="0">
                <a:solidFill>
                  <a:srgbClr val="000000"/>
                </a:solidFill>
                <a:latin typeface="微软雅黑" panose="020B0503020204020204" pitchFamily="34" charset="-122"/>
                <a:ea typeface="微软雅黑" panose="020B0503020204020204" pitchFamily="34" charset="-122"/>
              </a:rPr>
              <a:t>（大作业，综合实验）：</a:t>
            </a:r>
            <a:r>
              <a:rPr lang="en-US" altLang="zh-CN" sz="2400" dirty="0">
                <a:solidFill>
                  <a:srgbClr val="000000"/>
                </a:solidFill>
                <a:latin typeface="微软雅黑" panose="020B0503020204020204" pitchFamily="34" charset="-122"/>
                <a:ea typeface="微软雅黑" panose="020B0503020204020204" pitchFamily="34" charset="-122"/>
              </a:rPr>
              <a:t>20%</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或者 </a:t>
            </a:r>
            <a:r>
              <a:rPr lang="zh-CN" altLang="en-US" sz="2400" dirty="0">
                <a:latin typeface="微软雅黑" panose="020B0503020204020204" pitchFamily="34" charset="-122"/>
                <a:ea typeface="微软雅黑" panose="020B0503020204020204" pitchFamily="34" charset="-122"/>
              </a:rPr>
              <a:t>小组报告</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10%</a:t>
            </a:r>
          </a:p>
          <a:p>
            <a:pPr marL="571500" indent="-571500">
              <a:lnSpc>
                <a:spcPct val="150000"/>
              </a:lnSpc>
              <a:buClr>
                <a:srgbClr val="0000FF"/>
              </a:buClr>
              <a:buFont typeface="Wingdings" panose="05000000000000000000" pitchFamily="2" charset="2"/>
              <a:buChar char="n"/>
            </a:pPr>
            <a:r>
              <a:rPr lang="zh-CN" altLang="en-US" sz="3200" b="1" dirty="0">
                <a:solidFill>
                  <a:srgbClr val="000000"/>
                </a:solidFill>
                <a:latin typeface="微软雅黑" panose="020B0503020204020204" pitchFamily="34" charset="-122"/>
                <a:ea typeface="微软雅黑" panose="020B0503020204020204" pitchFamily="34" charset="-122"/>
              </a:rPr>
              <a:t>平时成绩、考勤：占</a:t>
            </a:r>
            <a:r>
              <a:rPr lang="en-US" altLang="zh-CN" sz="3200" b="1" dirty="0">
                <a:solidFill>
                  <a:srgbClr val="000000"/>
                </a:solidFill>
                <a:latin typeface="微软雅黑" panose="020B0503020204020204" pitchFamily="34" charset="-122"/>
                <a:ea typeface="微软雅黑" panose="020B0503020204020204" pitchFamily="34" charset="-122"/>
              </a:rPr>
              <a:t>10%</a:t>
            </a:r>
          </a:p>
          <a:p>
            <a:pPr marL="571500" indent="-571500">
              <a:lnSpc>
                <a:spcPct val="150000"/>
              </a:lnSpc>
              <a:buClr>
                <a:srgbClr val="0000FF"/>
              </a:buClr>
              <a:buFont typeface="Wingdings" panose="05000000000000000000" pitchFamily="2" charset="2"/>
              <a:buChar char="n"/>
            </a:pPr>
            <a:r>
              <a:rPr lang="zh-CN" altLang="en-US" sz="3200" b="1" dirty="0">
                <a:solidFill>
                  <a:srgbClr val="000000"/>
                </a:solidFill>
                <a:latin typeface="微软雅黑" panose="020B0503020204020204" pitchFamily="34" charset="-122"/>
                <a:ea typeface="微软雅黑" panose="020B0503020204020204" pitchFamily="34" charset="-122"/>
              </a:rPr>
              <a:t>笔试环节：占</a:t>
            </a:r>
            <a:r>
              <a:rPr lang="en-US" altLang="zh-CN" sz="3200" b="1" dirty="0">
                <a:solidFill>
                  <a:srgbClr val="000000"/>
                </a:solidFill>
                <a:latin typeface="微软雅黑" panose="020B0503020204020204" pitchFamily="34" charset="-122"/>
                <a:ea typeface="微软雅黑" panose="020B0503020204020204" pitchFamily="34" charset="-122"/>
              </a:rPr>
              <a:t>30%</a:t>
            </a:r>
          </a:p>
          <a:p>
            <a:pPr marL="1028700" lvl="1" indent="-571500">
              <a:lnSpc>
                <a:spcPct val="150000"/>
              </a:lnSpc>
              <a:buClr>
                <a:srgbClr val="0000FF"/>
              </a:buClr>
              <a:buFont typeface="Wingdings" panose="05000000000000000000" pitchFamily="2" charset="2"/>
              <a:buChar char="ü"/>
            </a:pPr>
            <a:r>
              <a:rPr lang="zh-CN" altLang="en-US" sz="2800" dirty="0">
                <a:solidFill>
                  <a:srgbClr val="000000"/>
                </a:solidFill>
                <a:latin typeface="微软雅黑" panose="020B0503020204020204" pitchFamily="34" charset="-122"/>
                <a:ea typeface="微软雅黑" panose="020B0503020204020204" pitchFamily="34" charset="-122"/>
              </a:rPr>
              <a:t>内容：</a:t>
            </a:r>
            <a:r>
              <a:rPr lang="en-US" altLang="zh-CN" sz="2800" dirty="0">
                <a:solidFill>
                  <a:srgbClr val="000000"/>
                </a:solidFill>
                <a:latin typeface="微软雅黑" panose="020B0503020204020204" pitchFamily="34" charset="-122"/>
                <a:ea typeface="微软雅黑" panose="020B0503020204020204" pitchFamily="34" charset="-122"/>
              </a:rPr>
              <a:t>50</a:t>
            </a:r>
            <a:r>
              <a:rPr lang="zh-CN" altLang="en-US" sz="2800" dirty="0">
                <a:solidFill>
                  <a:srgbClr val="000000"/>
                </a:solidFill>
                <a:latin typeface="微软雅黑" panose="020B0503020204020204" pitchFamily="34" charset="-122"/>
                <a:ea typeface="微软雅黑" panose="020B0503020204020204" pitchFamily="34" charset="-122"/>
              </a:rPr>
              <a:t>道选择题</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504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9EE5FF5-CF5F-4936-A476-EA6C5976132B}"/>
              </a:ext>
            </a:extLst>
          </p:cNvPr>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总体要求</a:t>
            </a:r>
          </a:p>
        </p:txBody>
      </p:sp>
      <p:sp>
        <p:nvSpPr>
          <p:cNvPr id="2" name="文本框 1">
            <a:extLst>
              <a:ext uri="{FF2B5EF4-FFF2-40B4-BE49-F238E27FC236}">
                <a16:creationId xmlns:a16="http://schemas.microsoft.com/office/drawing/2014/main" id="{AAEA8AAB-F44F-1547-83BD-B6B3B1F19B9F}"/>
              </a:ext>
            </a:extLst>
          </p:cNvPr>
          <p:cNvSpPr txBox="1"/>
          <p:nvPr/>
        </p:nvSpPr>
        <p:spPr>
          <a:xfrm>
            <a:off x="260058" y="777730"/>
            <a:ext cx="11675267" cy="5890202"/>
          </a:xfrm>
          <a:prstGeom prst="rect">
            <a:avLst/>
          </a:prstGeom>
          <a:noFill/>
        </p:spPr>
        <p:txBody>
          <a:bodyPr wrap="square" rtlCol="0">
            <a:spAutoFit/>
          </a:bodyPr>
          <a:lstStyle/>
          <a:p>
            <a:pPr marL="285750" indent="-285750">
              <a:lnSpc>
                <a:spcPct val="20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本次实验要求专业课同学必做，平台课同学选做</a:t>
            </a:r>
            <a:endParaRPr kumimoji="1" lang="en-US" altLang="zh-CN" sz="2400" b="1" dirty="0">
              <a:solidFill>
                <a:srgbClr val="0000FF"/>
              </a:solidFill>
              <a:latin typeface="Microsoft YaHei" panose="020B0503020204020204" pitchFamily="34" charset="-122"/>
              <a:ea typeface="Microsoft YaHei" panose="020B0503020204020204" pitchFamily="34" charset="-122"/>
            </a:endParaRPr>
          </a:p>
          <a:p>
            <a:pPr marL="742950" lvl="1" indent="-285750">
              <a:lnSpc>
                <a:spcPct val="200000"/>
              </a:lnSpc>
              <a:buFont typeface="Wingdings" pitchFamily="2" charset="2"/>
              <a:buChar char="n"/>
            </a:pPr>
            <a:r>
              <a:rPr kumimoji="1" lang="zh-CN" altLang="en-US" sz="2400" b="1" dirty="0">
                <a:latin typeface="Microsoft YaHei" panose="020B0503020204020204" pitchFamily="34" charset="-122"/>
                <a:ea typeface="Microsoft YaHei" panose="020B0503020204020204" pitchFamily="34" charset="-122"/>
              </a:rPr>
              <a:t>专业课同学：从</a:t>
            </a:r>
            <a:r>
              <a:rPr kumimoji="1" lang="en-US" altLang="zh-CN" sz="2400" b="1" dirty="0">
                <a:latin typeface="Microsoft YaHei" panose="020B0503020204020204" pitchFamily="34" charset="-122"/>
                <a:ea typeface="Microsoft YaHei" panose="020B0503020204020204" pitchFamily="34" charset="-122"/>
              </a:rPr>
              <a:t>4</a:t>
            </a:r>
            <a:r>
              <a:rPr kumimoji="1" lang="zh-CN" altLang="en-US" sz="2400" b="1" dirty="0">
                <a:latin typeface="Microsoft YaHei" panose="020B0503020204020204" pitchFamily="34" charset="-122"/>
                <a:ea typeface="Microsoft YaHei" panose="020B0503020204020204" pitchFamily="34" charset="-122"/>
              </a:rPr>
              <a:t>道题目中</a:t>
            </a:r>
            <a:r>
              <a:rPr kumimoji="1" lang="zh-CN" altLang="en-US" sz="2400" b="1" dirty="0">
                <a:solidFill>
                  <a:srgbClr val="FF0000"/>
                </a:solidFill>
                <a:latin typeface="Microsoft YaHei" panose="020B0503020204020204" pitchFamily="34" charset="-122"/>
                <a:ea typeface="Microsoft YaHei" panose="020B0503020204020204" pitchFamily="34" charset="-122"/>
              </a:rPr>
              <a:t>任选</a:t>
            </a:r>
            <a:r>
              <a:rPr kumimoji="1" lang="en-US" altLang="zh-CN" sz="2400" b="1" dirty="0">
                <a:solidFill>
                  <a:srgbClr val="FF0000"/>
                </a:solidFill>
                <a:latin typeface="Microsoft YaHei" panose="020B0503020204020204" pitchFamily="34" charset="-122"/>
                <a:ea typeface="Microsoft YaHei" panose="020B0503020204020204" pitchFamily="34" charset="-122"/>
              </a:rPr>
              <a:t>1</a:t>
            </a:r>
            <a:r>
              <a:rPr kumimoji="1" lang="zh-CN" altLang="en-US" sz="2400" b="1" dirty="0">
                <a:solidFill>
                  <a:srgbClr val="FF0000"/>
                </a:solidFill>
                <a:latin typeface="Microsoft YaHei" panose="020B0503020204020204" pitchFamily="34" charset="-122"/>
                <a:ea typeface="Microsoft YaHei" panose="020B0503020204020204" pitchFamily="34" charset="-122"/>
              </a:rPr>
              <a:t>题</a:t>
            </a:r>
            <a:r>
              <a:rPr kumimoji="1" lang="zh-CN" altLang="en-US" sz="2400" b="1" dirty="0">
                <a:latin typeface="Microsoft YaHei" panose="020B0503020204020204" pitchFamily="34" charset="-122"/>
                <a:ea typeface="Microsoft YaHei" panose="020B0503020204020204" pitchFamily="34" charset="-122"/>
              </a:rPr>
              <a:t>来做</a:t>
            </a:r>
            <a:endParaRPr kumimoji="1" lang="en-US" altLang="zh-CN" sz="2400" b="1" dirty="0">
              <a:latin typeface="Microsoft YaHei" panose="020B0503020204020204" pitchFamily="34" charset="-122"/>
              <a:ea typeface="Microsoft YaHei" panose="020B0503020204020204" pitchFamily="34" charset="-122"/>
            </a:endParaRPr>
          </a:p>
          <a:p>
            <a:pPr marL="742950" lvl="1" indent="-285750">
              <a:lnSpc>
                <a:spcPct val="200000"/>
              </a:lnSpc>
              <a:buFont typeface="Wingdings" pitchFamily="2" charset="2"/>
              <a:buChar char="n"/>
            </a:pPr>
            <a:r>
              <a:rPr kumimoji="1" lang="zh-CN" altLang="en-US" sz="2400" b="1" dirty="0">
                <a:latin typeface="Microsoft YaHei" panose="020B0503020204020204" pitchFamily="34" charset="-122"/>
                <a:ea typeface="Microsoft YaHei" panose="020B0503020204020204" pitchFamily="34" charset="-122"/>
              </a:rPr>
              <a:t>平台课同学：如果选做本次实验可获得</a:t>
            </a:r>
            <a:r>
              <a:rPr kumimoji="1" lang="zh-CN" altLang="en-US" sz="2400" b="1" dirty="0">
                <a:solidFill>
                  <a:srgbClr val="00B050"/>
                </a:solidFill>
                <a:latin typeface="Microsoft YaHei" panose="020B0503020204020204" pitchFamily="34" charset="-122"/>
                <a:ea typeface="Microsoft YaHei" panose="020B0503020204020204" pitchFamily="34" charset="-122"/>
              </a:rPr>
              <a:t>实验环节</a:t>
            </a:r>
            <a:r>
              <a:rPr kumimoji="1" lang="zh-CN" altLang="en-US" sz="2400" b="1" dirty="0">
                <a:solidFill>
                  <a:srgbClr val="FF0000"/>
                </a:solidFill>
                <a:latin typeface="Microsoft YaHei" panose="020B0503020204020204" pitchFamily="34" charset="-122"/>
                <a:ea typeface="Microsoft YaHei" panose="020B0503020204020204" pitchFamily="34" charset="-122"/>
              </a:rPr>
              <a:t>加分（最多加</a:t>
            </a:r>
            <a:r>
              <a:rPr kumimoji="1" lang="en-US" altLang="zh-CN" sz="2400" b="1" dirty="0">
                <a:solidFill>
                  <a:srgbClr val="FF0000"/>
                </a:solidFill>
                <a:latin typeface="Microsoft YaHei" panose="020B0503020204020204" pitchFamily="34" charset="-122"/>
                <a:ea typeface="Microsoft YaHei" panose="020B0503020204020204" pitchFamily="34" charset="-122"/>
              </a:rPr>
              <a:t>10</a:t>
            </a:r>
            <a:r>
              <a:rPr kumimoji="1" lang="zh-CN" altLang="en-US" sz="2400" b="1" dirty="0">
                <a:solidFill>
                  <a:srgbClr val="FF0000"/>
                </a:solidFill>
                <a:latin typeface="Microsoft YaHei" panose="020B0503020204020204" pitchFamily="34" charset="-122"/>
                <a:ea typeface="Microsoft YaHei" panose="020B0503020204020204" pitchFamily="34" charset="-122"/>
              </a:rPr>
              <a:t>分，加满为止）</a:t>
            </a:r>
            <a:endParaRPr kumimoji="1" lang="en-US" altLang="zh-CN" sz="2400" b="1" dirty="0">
              <a:solidFill>
                <a:srgbClr val="FF0000"/>
              </a:solidFill>
              <a:latin typeface="Microsoft YaHei" panose="020B0503020204020204" pitchFamily="34" charset="-122"/>
              <a:ea typeface="Microsoft YaHei" panose="020B0503020204020204" pitchFamily="34" charset="-122"/>
            </a:endParaRPr>
          </a:p>
          <a:p>
            <a:pPr marL="285750" indent="-285750">
              <a:lnSpc>
                <a:spcPct val="20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本次实验共包含以下四道题目：</a:t>
            </a:r>
            <a:endParaRPr kumimoji="1" lang="en-US" altLang="zh-CN" sz="2400" b="1" dirty="0">
              <a:solidFill>
                <a:srgbClr val="0000FF"/>
              </a:solidFill>
              <a:latin typeface="Microsoft YaHei" panose="020B0503020204020204" pitchFamily="34" charset="-122"/>
              <a:ea typeface="Microsoft YaHei" panose="020B0503020204020204" pitchFamily="34" charset="-122"/>
            </a:endParaRPr>
          </a:p>
          <a:p>
            <a:pPr lvl="1">
              <a:lnSpc>
                <a:spcPct val="200000"/>
              </a:lnSpc>
            </a:pPr>
            <a:r>
              <a:rPr kumimoji="1" lang="zh-CN" altLang="en-US" sz="2400" b="1" dirty="0">
                <a:latin typeface="Microsoft YaHei" panose="020B0503020204020204" pitchFamily="34" charset="-122"/>
                <a:ea typeface="Microsoft YaHei" panose="020B0503020204020204" pitchFamily="34" charset="-122"/>
              </a:rPr>
              <a:t>题目</a:t>
            </a:r>
            <a:r>
              <a:rPr kumimoji="1" lang="en-US" altLang="zh-CN" sz="2400" b="1" dirty="0">
                <a:latin typeface="Microsoft YaHei" panose="020B0503020204020204" pitchFamily="34" charset="-122"/>
                <a:ea typeface="Microsoft YaHei" panose="020B0503020204020204" pitchFamily="34" charset="-122"/>
              </a:rPr>
              <a:t>1</a:t>
            </a:r>
            <a:r>
              <a:rPr kumimoji="1" lang="zh-CN" altLang="en-US" sz="2400" b="1" dirty="0">
                <a:latin typeface="Microsoft YaHei" panose="020B0503020204020204" pitchFamily="34" charset="-122"/>
                <a:ea typeface="Microsoft YaHei" panose="020B0503020204020204" pitchFamily="34" charset="-122"/>
              </a:rPr>
              <a:t>：出租车流量预测（时空数据学习领域）</a:t>
            </a:r>
            <a:endParaRPr kumimoji="1" lang="en-US" altLang="zh-CN" sz="2400" b="1" dirty="0">
              <a:latin typeface="Microsoft YaHei" panose="020B0503020204020204" pitchFamily="34" charset="-122"/>
              <a:ea typeface="Microsoft YaHei" panose="020B0503020204020204" pitchFamily="34" charset="-122"/>
            </a:endParaRPr>
          </a:p>
          <a:p>
            <a:pPr lvl="1">
              <a:lnSpc>
                <a:spcPct val="200000"/>
              </a:lnSpc>
            </a:pPr>
            <a:r>
              <a:rPr kumimoji="1" lang="zh-CN" altLang="en-US" sz="2400" b="1" dirty="0">
                <a:latin typeface="Microsoft YaHei" panose="020B0503020204020204" pitchFamily="34" charset="-122"/>
                <a:ea typeface="Microsoft YaHei" panose="020B0503020204020204" pitchFamily="34" charset="-122"/>
              </a:rPr>
              <a:t>题目</a:t>
            </a:r>
            <a:r>
              <a:rPr kumimoji="1" lang="en-US" altLang="zh-CN" sz="2400" b="1" dirty="0">
                <a:latin typeface="Microsoft YaHei" panose="020B0503020204020204" pitchFamily="34" charset="-122"/>
                <a:ea typeface="Microsoft YaHei" panose="020B0503020204020204" pitchFamily="34" charset="-122"/>
              </a:rPr>
              <a:t>2</a:t>
            </a:r>
            <a:r>
              <a:rPr kumimoji="1" lang="zh-CN" altLang="en-US" sz="2400" b="1" dirty="0">
                <a:latin typeface="Microsoft YaHei" panose="020B0503020204020204" pitchFamily="34" charset="-122"/>
                <a:ea typeface="Microsoft YaHei" panose="020B0503020204020204" pitchFamily="34" charset="-122"/>
              </a:rPr>
              <a:t>：疫情微博情绪分类（</a:t>
            </a:r>
            <a:r>
              <a:rPr kumimoji="1" lang="en-US" altLang="zh-CN" sz="2400" b="1" dirty="0">
                <a:latin typeface="Microsoft YaHei" panose="020B0503020204020204" pitchFamily="34" charset="-122"/>
                <a:ea typeface="Microsoft YaHei" panose="020B0503020204020204" pitchFamily="34" charset="-122"/>
              </a:rPr>
              <a:t>NLP</a:t>
            </a:r>
            <a:r>
              <a:rPr kumimoji="1" lang="zh-CN" altLang="en-US" sz="2400" b="1" dirty="0">
                <a:latin typeface="Microsoft YaHei" panose="020B0503020204020204" pitchFamily="34" charset="-122"/>
                <a:ea typeface="Microsoft YaHei" panose="020B0503020204020204" pitchFamily="34" charset="-122"/>
              </a:rPr>
              <a:t>领域）</a:t>
            </a:r>
            <a:endParaRPr kumimoji="1" lang="en-US" altLang="zh-CN" sz="2400" b="1" dirty="0">
              <a:latin typeface="Microsoft YaHei" panose="020B0503020204020204" pitchFamily="34" charset="-122"/>
              <a:ea typeface="Microsoft YaHei" panose="020B0503020204020204" pitchFamily="34" charset="-122"/>
            </a:endParaRPr>
          </a:p>
          <a:p>
            <a:pPr lvl="1">
              <a:lnSpc>
                <a:spcPct val="200000"/>
              </a:lnSpc>
            </a:pPr>
            <a:r>
              <a:rPr kumimoji="1" lang="zh-CN" altLang="en-US" sz="2400" b="1" dirty="0">
                <a:latin typeface="Microsoft YaHei" panose="020B0503020204020204" pitchFamily="34" charset="-122"/>
                <a:ea typeface="Microsoft YaHei" panose="020B0503020204020204" pitchFamily="34" charset="-122"/>
              </a:rPr>
              <a:t>题目</a:t>
            </a:r>
            <a:r>
              <a:rPr kumimoji="1" lang="en-US" altLang="zh-CN" sz="2400" b="1" dirty="0">
                <a:latin typeface="Microsoft YaHei" panose="020B0503020204020204" pitchFamily="34" charset="-122"/>
                <a:ea typeface="Microsoft YaHei" panose="020B0503020204020204" pitchFamily="34" charset="-122"/>
              </a:rPr>
              <a:t>3</a:t>
            </a:r>
            <a:r>
              <a:rPr kumimoji="1" lang="zh-CN" altLang="en-US" sz="2400" b="1" dirty="0">
                <a:latin typeface="Microsoft YaHei" panose="020B0503020204020204" pitchFamily="34" charset="-122"/>
                <a:ea typeface="Microsoft YaHei" panose="020B0503020204020204" pitchFamily="34" charset="-122"/>
              </a:rPr>
              <a:t>：单目标跟踪（计算机视觉领域）</a:t>
            </a:r>
            <a:endParaRPr kumimoji="1" lang="en-US" altLang="zh-CN" sz="2400" b="1" dirty="0">
              <a:latin typeface="Microsoft YaHei" panose="020B0503020204020204" pitchFamily="34" charset="-122"/>
              <a:ea typeface="Microsoft YaHei" panose="020B0503020204020204" pitchFamily="34" charset="-122"/>
            </a:endParaRPr>
          </a:p>
          <a:p>
            <a:pPr lvl="1">
              <a:lnSpc>
                <a:spcPct val="200000"/>
              </a:lnSpc>
            </a:pPr>
            <a:r>
              <a:rPr kumimoji="1" lang="zh-CN" altLang="en-US" sz="2400" b="1" dirty="0">
                <a:latin typeface="Microsoft YaHei" panose="020B0503020204020204" pitchFamily="34" charset="-122"/>
                <a:ea typeface="Microsoft YaHei" panose="020B0503020204020204" pitchFamily="34" charset="-122"/>
              </a:rPr>
              <a:t>题目</a:t>
            </a:r>
            <a:r>
              <a:rPr kumimoji="1" lang="en-US" altLang="zh-CN" sz="2400" b="1" dirty="0">
                <a:latin typeface="Microsoft YaHei" panose="020B0503020204020204" pitchFamily="34" charset="-122"/>
                <a:ea typeface="Microsoft YaHei" panose="020B0503020204020204" pitchFamily="34" charset="-122"/>
              </a:rPr>
              <a:t>4</a:t>
            </a:r>
            <a:r>
              <a:rPr kumimoji="1" lang="zh-CN" altLang="en-US" sz="2400" b="1" dirty="0">
                <a:latin typeface="Microsoft YaHei" panose="020B0503020204020204" pitchFamily="34" charset="-122"/>
                <a:ea typeface="Microsoft YaHei" panose="020B0503020204020204" pitchFamily="34" charset="-122"/>
              </a:rPr>
              <a:t>：顶会论文复现（任意领域）</a:t>
            </a:r>
          </a:p>
        </p:txBody>
      </p:sp>
    </p:spTree>
    <p:extLst>
      <p:ext uri="{BB962C8B-B14F-4D97-AF65-F5344CB8AC3E}">
        <p14:creationId xmlns:p14="http://schemas.microsoft.com/office/powerpoint/2010/main" val="92914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9EE5FF5-CF5F-4936-A476-EA6C5976132B}"/>
              </a:ext>
            </a:extLst>
          </p:cNvPr>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题目一：出租车流量预测</a:t>
            </a:r>
          </a:p>
        </p:txBody>
      </p:sp>
      <p:sp>
        <p:nvSpPr>
          <p:cNvPr id="2" name="文本框 1">
            <a:extLst>
              <a:ext uri="{FF2B5EF4-FFF2-40B4-BE49-F238E27FC236}">
                <a16:creationId xmlns:a16="http://schemas.microsoft.com/office/drawing/2014/main" id="{AAEA8AAB-F44F-1547-83BD-B6B3B1F19B9F}"/>
              </a:ext>
            </a:extLst>
          </p:cNvPr>
          <p:cNvSpPr txBox="1"/>
          <p:nvPr/>
        </p:nvSpPr>
        <p:spPr>
          <a:xfrm>
            <a:off x="777846" y="953899"/>
            <a:ext cx="10078495" cy="581057"/>
          </a:xfrm>
          <a:prstGeom prst="rect">
            <a:avLst/>
          </a:prstGeom>
          <a:noFill/>
        </p:spPr>
        <p:txBody>
          <a:bodyPr wrap="square" rtlCol="0">
            <a:spAutoFit/>
          </a:bodyPr>
          <a:lstStyle/>
          <a:p>
            <a:pPr marL="285750" indent="-285750">
              <a:lnSpc>
                <a:spcPct val="15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任务概述</a:t>
            </a:r>
          </a:p>
        </p:txBody>
      </p:sp>
      <p:sp>
        <p:nvSpPr>
          <p:cNvPr id="4" name="文本框 3">
            <a:extLst>
              <a:ext uri="{FF2B5EF4-FFF2-40B4-BE49-F238E27FC236}">
                <a16:creationId xmlns:a16="http://schemas.microsoft.com/office/drawing/2014/main" id="{EB348CF1-12C5-004B-BF59-E9022008B49B}"/>
              </a:ext>
            </a:extLst>
          </p:cNvPr>
          <p:cNvSpPr txBox="1"/>
          <p:nvPr/>
        </p:nvSpPr>
        <p:spPr>
          <a:xfrm>
            <a:off x="974690" y="1561008"/>
            <a:ext cx="9525837" cy="923330"/>
          </a:xfrm>
          <a:prstGeom prst="rect">
            <a:avLst/>
          </a:prstGeom>
          <a:noFill/>
        </p:spPr>
        <p:txBody>
          <a:bodyPr wrap="square" rtlCol="0">
            <a:spAutoFit/>
          </a:bodyPr>
          <a:lstStyle/>
          <a:p>
            <a:r>
              <a:rPr lang="zh-CN" altLang="en-US" dirty="0"/>
              <a:t>    车流量预测任务是一个回归任务，旨在根据区域历史的车流量情况来预测其未来某一段时间的车流量情况 。使用的数据为纽约市出租车流量数据。</a:t>
            </a:r>
            <a:r>
              <a:rPr lang="zh-CN" altLang="en-US" b="1" dirty="0"/>
              <a:t>输入为纽约市各区域的历史车流量时间序列，输出为对应各区域的未来车流量的预测值</a:t>
            </a:r>
            <a:r>
              <a:rPr lang="zh-CN" altLang="en-US" dirty="0"/>
              <a:t>。</a:t>
            </a:r>
          </a:p>
        </p:txBody>
      </p:sp>
      <p:sp>
        <p:nvSpPr>
          <p:cNvPr id="3" name="文本框 2">
            <a:extLst>
              <a:ext uri="{FF2B5EF4-FFF2-40B4-BE49-F238E27FC236}">
                <a16:creationId xmlns:a16="http://schemas.microsoft.com/office/drawing/2014/main" id="{97053BF1-C835-4FD5-9E8B-699BC137847D}"/>
              </a:ext>
            </a:extLst>
          </p:cNvPr>
          <p:cNvSpPr txBox="1"/>
          <p:nvPr/>
        </p:nvSpPr>
        <p:spPr>
          <a:xfrm>
            <a:off x="777846" y="2467391"/>
            <a:ext cx="10078495" cy="581057"/>
          </a:xfrm>
          <a:prstGeom prst="rect">
            <a:avLst/>
          </a:prstGeom>
          <a:noFill/>
        </p:spPr>
        <p:txBody>
          <a:bodyPr wrap="square" rtlCol="0">
            <a:spAutoFit/>
          </a:bodyPr>
          <a:lstStyle/>
          <a:p>
            <a:pPr marL="285750" indent="-285750">
              <a:lnSpc>
                <a:spcPct val="15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数据集说明</a:t>
            </a:r>
          </a:p>
        </p:txBody>
      </p:sp>
      <p:sp>
        <p:nvSpPr>
          <p:cNvPr id="10" name="文本框 9">
            <a:extLst>
              <a:ext uri="{FF2B5EF4-FFF2-40B4-BE49-F238E27FC236}">
                <a16:creationId xmlns:a16="http://schemas.microsoft.com/office/drawing/2014/main" id="{97518A22-B70D-4E0D-A5CC-3EBB6B88FC00}"/>
              </a:ext>
            </a:extLst>
          </p:cNvPr>
          <p:cNvSpPr txBox="1"/>
          <p:nvPr/>
        </p:nvSpPr>
        <p:spPr>
          <a:xfrm>
            <a:off x="1054174" y="3093607"/>
            <a:ext cx="10163136" cy="646331"/>
          </a:xfrm>
          <a:prstGeom prst="rect">
            <a:avLst/>
          </a:prstGeom>
          <a:noFill/>
        </p:spPr>
        <p:txBody>
          <a:bodyPr wrap="square" rtlCol="0">
            <a:spAutoFit/>
          </a:bodyPr>
          <a:lstStyle/>
          <a:p>
            <a:r>
              <a:rPr lang="zh-CN" altLang="en-US" dirty="0"/>
              <a:t>纽约出租车流量数据集，时间跨度为从</a:t>
            </a:r>
            <a:r>
              <a:rPr lang="en-US" altLang="zh-CN" dirty="0"/>
              <a:t>2015</a:t>
            </a:r>
            <a:r>
              <a:rPr lang="zh-CN" altLang="en-US" dirty="0"/>
              <a:t>年</a:t>
            </a:r>
            <a:r>
              <a:rPr lang="en-US" altLang="zh-CN" dirty="0"/>
              <a:t>1</a:t>
            </a:r>
            <a:r>
              <a:rPr lang="zh-CN" altLang="en-US" dirty="0"/>
              <a:t>月</a:t>
            </a:r>
            <a:r>
              <a:rPr lang="en-US" altLang="zh-CN" dirty="0"/>
              <a:t>1</a:t>
            </a:r>
            <a:r>
              <a:rPr lang="zh-CN" altLang="en-US" dirty="0"/>
              <a:t>日到</a:t>
            </a:r>
            <a:r>
              <a:rPr lang="en-US" altLang="zh-CN" dirty="0"/>
              <a:t>2015</a:t>
            </a:r>
            <a:r>
              <a:rPr lang="zh-CN" altLang="en-US" dirty="0"/>
              <a:t>年</a:t>
            </a:r>
            <a:r>
              <a:rPr lang="en-US" altLang="zh-CN" dirty="0"/>
              <a:t>3</a:t>
            </a:r>
            <a:r>
              <a:rPr lang="zh-CN" altLang="en-US" dirty="0"/>
              <a:t>月</a:t>
            </a:r>
            <a:r>
              <a:rPr lang="en-US" altLang="zh-CN" dirty="0"/>
              <a:t>1</a:t>
            </a:r>
            <a:r>
              <a:rPr lang="zh-CN" altLang="en-US" dirty="0"/>
              <a:t>日。数据处理成为网格流量数据时的</a:t>
            </a:r>
            <a:r>
              <a:rPr lang="zh-CN" altLang="en-US" b="1" dirty="0"/>
              <a:t>时间间隔设定为</a:t>
            </a:r>
            <a:r>
              <a:rPr lang="en-US" altLang="zh-CN" b="1" dirty="0"/>
              <a:t>30</a:t>
            </a:r>
            <a:r>
              <a:rPr lang="zh-CN" altLang="en-US" b="1" dirty="0"/>
              <a:t>分钟</a:t>
            </a:r>
            <a:r>
              <a:rPr lang="zh-CN" altLang="en-US" dirty="0"/>
              <a:t>。</a:t>
            </a:r>
            <a:r>
              <a:rPr lang="zh-CN" altLang="en-US" b="1" dirty="0"/>
              <a:t>后</a:t>
            </a:r>
            <a:r>
              <a:rPr lang="en-US" altLang="zh-CN" b="1" dirty="0"/>
              <a:t>20</a:t>
            </a:r>
            <a:r>
              <a:rPr lang="zh-CN" altLang="en-US" b="1" dirty="0"/>
              <a:t>天数据被划定为测试集</a:t>
            </a:r>
            <a:r>
              <a:rPr lang="zh-CN" altLang="en-US" dirty="0"/>
              <a:t>，其余数据为训练集。</a:t>
            </a:r>
            <a:endParaRPr lang="en-US" altLang="zh-CN" dirty="0"/>
          </a:p>
        </p:txBody>
      </p:sp>
      <p:sp>
        <p:nvSpPr>
          <p:cNvPr id="14" name="文本框 13">
            <a:extLst>
              <a:ext uri="{FF2B5EF4-FFF2-40B4-BE49-F238E27FC236}">
                <a16:creationId xmlns:a16="http://schemas.microsoft.com/office/drawing/2014/main" id="{EB9303C6-6A8B-4DF0-B203-CEC7AA34AC6C}"/>
              </a:ext>
            </a:extLst>
          </p:cNvPr>
          <p:cNvSpPr txBox="1"/>
          <p:nvPr/>
        </p:nvSpPr>
        <p:spPr>
          <a:xfrm>
            <a:off x="974690" y="3756019"/>
            <a:ext cx="1396536" cy="369332"/>
          </a:xfrm>
          <a:prstGeom prst="rect">
            <a:avLst/>
          </a:prstGeom>
          <a:noFill/>
        </p:spPr>
        <p:txBody>
          <a:bodyPr wrap="none" rtlCol="0">
            <a:spAutoFit/>
          </a:bodyPr>
          <a:lstStyle/>
          <a:p>
            <a:pPr marL="285750" indent="-285750">
              <a:buFont typeface="Wingdings" pitchFamily="2" charset="2"/>
              <a:buChar char="l"/>
            </a:pPr>
            <a:r>
              <a:rPr kumimoji="1" lang="zh-CN" altLang="en-US" b="1" dirty="0"/>
              <a:t>使用方式</a:t>
            </a:r>
          </a:p>
        </p:txBody>
      </p:sp>
      <p:sp>
        <p:nvSpPr>
          <p:cNvPr id="15" name="文本框 14">
            <a:extLst>
              <a:ext uri="{FF2B5EF4-FFF2-40B4-BE49-F238E27FC236}">
                <a16:creationId xmlns:a16="http://schemas.microsoft.com/office/drawing/2014/main" id="{46A9AC06-7AD5-4E91-9313-CD28D9079FB5}"/>
              </a:ext>
            </a:extLst>
          </p:cNvPr>
          <p:cNvSpPr txBox="1"/>
          <p:nvPr/>
        </p:nvSpPr>
        <p:spPr>
          <a:xfrm>
            <a:off x="1299549" y="4149472"/>
            <a:ext cx="9366868" cy="646331"/>
          </a:xfrm>
          <a:prstGeom prst="rect">
            <a:avLst/>
          </a:prstGeom>
          <a:noFill/>
        </p:spPr>
        <p:txBody>
          <a:bodyPr wrap="square" rtlCol="0">
            <a:spAutoFit/>
          </a:bodyPr>
          <a:lstStyle/>
          <a:p>
            <a:pPr algn="just"/>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volume_train</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np.load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(open(</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train_path</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rb</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"))["volume"]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volume_test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np.load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(open(</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test_path</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rb</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"))["volume"]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73439054-A2AC-4D20-84C8-B8EC39E24C2A}"/>
              </a:ext>
            </a:extLst>
          </p:cNvPr>
          <p:cNvSpPr txBox="1"/>
          <p:nvPr/>
        </p:nvSpPr>
        <p:spPr>
          <a:xfrm>
            <a:off x="974690" y="4819925"/>
            <a:ext cx="1858201" cy="369332"/>
          </a:xfrm>
          <a:prstGeom prst="rect">
            <a:avLst/>
          </a:prstGeom>
          <a:noFill/>
        </p:spPr>
        <p:txBody>
          <a:bodyPr wrap="none" rtlCol="0">
            <a:spAutoFit/>
          </a:bodyPr>
          <a:lstStyle/>
          <a:p>
            <a:pPr marL="285750" indent="-285750">
              <a:buFont typeface="Wingdings" pitchFamily="2" charset="2"/>
              <a:buChar char="l"/>
            </a:pPr>
            <a:r>
              <a:rPr kumimoji="1" lang="zh-CN" altLang="en-US" b="1" dirty="0"/>
              <a:t>数据格式说明</a:t>
            </a:r>
          </a:p>
        </p:txBody>
      </p:sp>
      <p:sp>
        <p:nvSpPr>
          <p:cNvPr id="17" name="文本框 16">
            <a:extLst>
              <a:ext uri="{FF2B5EF4-FFF2-40B4-BE49-F238E27FC236}">
                <a16:creationId xmlns:a16="http://schemas.microsoft.com/office/drawing/2014/main" id="{4D2F7718-21B1-4440-87E7-714A2255FEC9}"/>
              </a:ext>
            </a:extLst>
          </p:cNvPr>
          <p:cNvSpPr txBox="1"/>
          <p:nvPr/>
        </p:nvSpPr>
        <p:spPr>
          <a:xfrm>
            <a:off x="1299549" y="5267762"/>
            <a:ext cx="9366868" cy="646331"/>
          </a:xfrm>
          <a:prstGeom prst="rect">
            <a:avLst/>
          </a:prstGeom>
          <a:noFill/>
        </p:spPr>
        <p:txBody>
          <a:bodyPr wrap="square" rtlCol="0">
            <a:spAutoFit/>
          </a:bodyPr>
          <a:lstStyle/>
          <a:p>
            <a:r>
              <a:rPr lang="zh-CN" altLang="en-US" dirty="0"/>
              <a:t>以训练集为例，其</a:t>
            </a:r>
            <a:r>
              <a:rPr lang="en-US" altLang="zh-CN" dirty="0"/>
              <a:t>shape=(1920*10*20*2) </a:t>
            </a:r>
            <a:r>
              <a:rPr lang="zh-CN" altLang="en-US" dirty="0"/>
              <a:t>代表有</a:t>
            </a:r>
            <a:r>
              <a:rPr lang="en-US" altLang="zh-CN" dirty="0"/>
              <a:t>1920</a:t>
            </a:r>
            <a:r>
              <a:rPr lang="zh-CN" altLang="en-US" dirty="0"/>
              <a:t>个时间段，</a:t>
            </a:r>
            <a:r>
              <a:rPr lang="en-US" altLang="zh-CN" dirty="0"/>
              <a:t>10*20</a:t>
            </a:r>
            <a:r>
              <a:rPr lang="zh-CN" altLang="en-US" dirty="0"/>
              <a:t>个区域，</a:t>
            </a:r>
            <a:r>
              <a:rPr lang="en-US" altLang="zh-CN" dirty="0"/>
              <a:t>2</a:t>
            </a:r>
            <a:r>
              <a:rPr lang="zh-CN" altLang="en-US" dirty="0"/>
              <a:t>个特征分别为区域的入流量与出流量</a:t>
            </a:r>
            <a:endParaRPr lang="zh-CN" altLang="zh-CN" dirty="0"/>
          </a:p>
        </p:txBody>
      </p:sp>
      <p:sp>
        <p:nvSpPr>
          <p:cNvPr id="11" name="文本框 10">
            <a:extLst>
              <a:ext uri="{FF2B5EF4-FFF2-40B4-BE49-F238E27FC236}">
                <a16:creationId xmlns:a16="http://schemas.microsoft.com/office/drawing/2014/main" id="{C4E814F4-0199-954A-B559-4CE747F08320}"/>
              </a:ext>
            </a:extLst>
          </p:cNvPr>
          <p:cNvSpPr txBox="1"/>
          <p:nvPr/>
        </p:nvSpPr>
        <p:spPr>
          <a:xfrm>
            <a:off x="903172" y="6191787"/>
            <a:ext cx="7058920" cy="307777"/>
          </a:xfrm>
          <a:prstGeom prst="rect">
            <a:avLst/>
          </a:prstGeom>
          <a:noFill/>
        </p:spPr>
        <p:txBody>
          <a:bodyPr wrap="none" rtlCol="0">
            <a:spAutoFit/>
          </a:bodyPr>
          <a:lstStyle/>
          <a:p>
            <a:r>
              <a:rPr kumimoji="1" lang="zh-CN" altLang="en-US" sz="1400" b="1" dirty="0">
                <a:solidFill>
                  <a:srgbClr val="0000FF"/>
                </a:solidFill>
                <a:latin typeface="Microsoft YaHei" panose="020B0503020204020204" pitchFamily="34" charset="-122"/>
                <a:ea typeface="Microsoft YaHei" panose="020B0503020204020204" pitchFamily="34" charset="-122"/>
              </a:rPr>
              <a:t>下载链接</a:t>
            </a:r>
            <a:r>
              <a:rPr kumimoji="1" lang="en-US" altLang="zh-CN" sz="1400" b="1" dirty="0">
                <a:solidFill>
                  <a:srgbClr val="0000FF"/>
                </a:solidFill>
                <a:latin typeface="Microsoft YaHei" panose="020B0503020204020204" pitchFamily="34" charset="-122"/>
                <a:ea typeface="Microsoft YaHei" panose="020B0503020204020204" pitchFamily="34" charset="-122"/>
              </a:rPr>
              <a:t>: </a:t>
            </a:r>
            <a:r>
              <a:rPr kumimoji="1" lang="en" altLang="zh-CN" sz="1400" b="1" dirty="0">
                <a:solidFill>
                  <a:srgbClr val="0000FF"/>
                </a:solidFill>
                <a:latin typeface="Microsoft YaHei" panose="020B0503020204020204" pitchFamily="34" charset="-122"/>
                <a:ea typeface="Microsoft YaHei" panose="020B0503020204020204" pitchFamily="34" charset="-122"/>
              </a:rPr>
              <a:t>https://</a:t>
            </a:r>
            <a:r>
              <a:rPr kumimoji="1" lang="en" altLang="zh-CN" sz="1400" b="1" dirty="0" err="1">
                <a:solidFill>
                  <a:srgbClr val="0000FF"/>
                </a:solidFill>
                <a:latin typeface="Microsoft YaHei" panose="020B0503020204020204" pitchFamily="34" charset="-122"/>
                <a:ea typeface="Microsoft YaHei" panose="020B0503020204020204" pitchFamily="34" charset="-122"/>
              </a:rPr>
              <a:t>pan.baidu.com</a:t>
            </a:r>
            <a:r>
              <a:rPr kumimoji="1" lang="en" altLang="zh-CN" sz="1400" b="1" dirty="0">
                <a:solidFill>
                  <a:srgbClr val="0000FF"/>
                </a:solidFill>
                <a:latin typeface="Microsoft YaHei" panose="020B0503020204020204" pitchFamily="34" charset="-122"/>
                <a:ea typeface="Microsoft YaHei" panose="020B0503020204020204" pitchFamily="34" charset="-122"/>
              </a:rPr>
              <a:t>/s/1OB0p0fuMYFUR6zY8bs7Q3A  </a:t>
            </a:r>
            <a:r>
              <a:rPr kumimoji="1" lang="zh-CN" altLang="en-US" sz="1400" b="1" dirty="0">
                <a:solidFill>
                  <a:srgbClr val="0000FF"/>
                </a:solidFill>
                <a:latin typeface="Microsoft YaHei" panose="020B0503020204020204" pitchFamily="34" charset="-122"/>
                <a:ea typeface="Microsoft YaHei" panose="020B0503020204020204" pitchFamily="34" charset="-122"/>
              </a:rPr>
              <a:t>密码</a:t>
            </a:r>
            <a:r>
              <a:rPr kumimoji="1" lang="en-US" altLang="zh-CN" sz="1400" b="1" dirty="0">
                <a:solidFill>
                  <a:srgbClr val="0000FF"/>
                </a:solidFill>
                <a:latin typeface="Microsoft YaHei" panose="020B0503020204020204" pitchFamily="34" charset="-122"/>
                <a:ea typeface="Microsoft YaHei" panose="020B0503020204020204" pitchFamily="34" charset="-122"/>
              </a:rPr>
              <a:t>: 1</a:t>
            </a:r>
            <a:r>
              <a:rPr kumimoji="1" lang="en" altLang="zh-CN" sz="1400" b="1" dirty="0" err="1">
                <a:solidFill>
                  <a:srgbClr val="0000FF"/>
                </a:solidFill>
                <a:latin typeface="Microsoft YaHei" panose="020B0503020204020204" pitchFamily="34" charset="-122"/>
                <a:ea typeface="Microsoft YaHei" panose="020B0503020204020204" pitchFamily="34" charset="-122"/>
              </a:rPr>
              <a:t>bbg</a:t>
            </a:r>
            <a:endParaRPr kumimoji="1" lang="zh-CN" altLang="en-US" sz="1400" b="1" dirty="0">
              <a:solidFill>
                <a:srgbClr val="0000FF"/>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9692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EA8AAB-F44F-1547-83BD-B6B3B1F19B9F}"/>
              </a:ext>
            </a:extLst>
          </p:cNvPr>
          <p:cNvSpPr txBox="1"/>
          <p:nvPr/>
        </p:nvSpPr>
        <p:spPr>
          <a:xfrm>
            <a:off x="777846" y="953899"/>
            <a:ext cx="10078495" cy="581057"/>
          </a:xfrm>
          <a:prstGeom prst="rect">
            <a:avLst/>
          </a:prstGeom>
          <a:noFill/>
        </p:spPr>
        <p:txBody>
          <a:bodyPr wrap="square" rtlCol="0">
            <a:spAutoFit/>
          </a:bodyPr>
          <a:lstStyle/>
          <a:p>
            <a:pPr marL="285750" indent="-285750">
              <a:lnSpc>
                <a:spcPct val="15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评价指标</a:t>
            </a:r>
          </a:p>
        </p:txBody>
      </p:sp>
      <p:sp>
        <p:nvSpPr>
          <p:cNvPr id="4" name="文本框 3">
            <a:extLst>
              <a:ext uri="{FF2B5EF4-FFF2-40B4-BE49-F238E27FC236}">
                <a16:creationId xmlns:a16="http://schemas.microsoft.com/office/drawing/2014/main" id="{F9F8BA4D-B781-6243-B257-CF8052F89B31}"/>
              </a:ext>
            </a:extLst>
          </p:cNvPr>
          <p:cNvSpPr txBox="1"/>
          <p:nvPr/>
        </p:nvSpPr>
        <p:spPr>
          <a:xfrm>
            <a:off x="1266092" y="1788607"/>
            <a:ext cx="8903399" cy="461665"/>
          </a:xfrm>
          <a:prstGeom prst="rect">
            <a:avLst/>
          </a:prstGeom>
          <a:noFill/>
        </p:spPr>
        <p:txBody>
          <a:bodyPr wrap="none" rtlCol="0">
            <a:spAutoFit/>
          </a:bodyPr>
          <a:lstStyle/>
          <a:p>
            <a:r>
              <a:rPr lang="zh-CN" altLang="en-US" sz="2400" dirty="0"/>
              <a:t>本任务以平均绝对误差</a:t>
            </a:r>
            <a:r>
              <a:rPr lang="en-US" altLang="zh-CN" sz="2400" b="1" dirty="0"/>
              <a:t>(MAE)</a:t>
            </a:r>
            <a:r>
              <a:rPr lang="zh-CN" altLang="en-US" sz="2400" dirty="0"/>
              <a:t>、</a:t>
            </a:r>
            <a:r>
              <a:rPr lang="zh-CN" altLang="en-US" sz="2400" b="1" dirty="0"/>
              <a:t>均方根误差</a:t>
            </a:r>
            <a:r>
              <a:rPr lang="en-US" altLang="zh-CN" sz="2400" b="1" dirty="0"/>
              <a:t>(RMSE)</a:t>
            </a:r>
            <a:r>
              <a:rPr lang="zh-CN" altLang="en-US" sz="2400" b="1" dirty="0"/>
              <a:t> </a:t>
            </a:r>
            <a:r>
              <a:rPr lang="zh-CN" altLang="en-US" sz="2400" dirty="0"/>
              <a:t>作为评测指标</a:t>
            </a:r>
            <a:endParaRPr kumimoji="1" lang="zh-CN" altLang="en-US" sz="2400" dirty="0"/>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7E16CAA-AFDF-5244-A752-86087CEDC43A}"/>
                  </a:ext>
                </a:extLst>
              </p:cNvPr>
              <p:cNvSpPr txBox="1"/>
              <p:nvPr/>
            </p:nvSpPr>
            <p:spPr>
              <a:xfrm>
                <a:off x="3935550" y="4342406"/>
                <a:ext cx="3881255" cy="843885"/>
              </a:xfrm>
              <a:prstGeom prst="rect">
                <a:avLst/>
              </a:prstGeom>
              <a:noFill/>
            </p:spPr>
            <p:txBody>
              <a:bodyPr wrap="none" rtlCol="0">
                <a:spAutoFit/>
              </a:bodyPr>
              <a:lstStyle/>
              <a:p>
                <a14:m>
                  <m:oMath xmlns:m="http://schemas.openxmlformats.org/officeDocument/2006/math">
                    <m:r>
                      <a:rPr lang="en-US" altLang="zh-CN" sz="2400" b="0" i="1" dirty="0" smtClean="0">
                        <a:latin typeface="Cambria Math" panose="02040503050406030204" pitchFamily="18" charset="0"/>
                      </a:rPr>
                      <m:t>𝑅𝑀𝑆𝐸</m:t>
                    </m:r>
                    <m:r>
                      <a:rPr lang="en-US" altLang="zh-CN" sz="2400" b="0" i="1" dirty="0" smtClean="0">
                        <a:latin typeface="Cambria Math" panose="02040503050406030204" pitchFamily="18" charset="0"/>
                      </a:rPr>
                      <m:t> =</m:t>
                    </m:r>
                  </m:oMath>
                </a14:m>
                <a:r>
                  <a:rPr kumimoji="1" lang="zh-CN" altLang="en-US" sz="2400" dirty="0"/>
                  <a:t> </a:t>
                </a:r>
                <a14:m>
                  <m:oMath xmlns:m="http://schemas.openxmlformats.org/officeDocument/2006/math">
                    <m:rad>
                      <m:radPr>
                        <m:degHide m:val="on"/>
                        <m:ctrlPr>
                          <a:rPr kumimoji="1" lang="zh-CN" altLang="en-US" sz="2400" i="1" dirty="0" smtClean="0">
                            <a:latin typeface="Cambria Math" panose="02040503050406030204" pitchFamily="18" charset="0"/>
                          </a:rPr>
                        </m:ctrlPr>
                      </m:radPr>
                      <m:deg/>
                      <m:e>
                        <m:f>
                          <m:fPr>
                            <m:ctrlPr>
                              <a:rPr lang="en-US" altLang="zh-CN" sz="2400" i="1" dirty="0">
                                <a:latin typeface="Cambria Math" panose="02040503050406030204" pitchFamily="18" charset="0"/>
                              </a:rPr>
                            </m:ctrlPr>
                          </m:fPr>
                          <m:num>
                            <m:r>
                              <a:rPr lang="en-US" altLang="zh-CN" sz="2400" b="0" i="1" dirty="0">
                                <a:latin typeface="Cambria Math" panose="02040503050406030204" pitchFamily="18" charset="0"/>
                              </a:rPr>
                              <m:t>1</m:t>
                            </m:r>
                          </m:num>
                          <m:den>
                            <m:r>
                              <a:rPr lang="en-US" altLang="zh-CN" sz="2400" b="0" i="1" dirty="0">
                                <a:latin typeface="Cambria Math" panose="02040503050406030204" pitchFamily="18" charset="0"/>
                              </a:rPr>
                              <m:t>𝑛</m:t>
                            </m:r>
                          </m:den>
                        </m:f>
                        <m:nary>
                          <m:naryPr>
                            <m:chr m:val="∑"/>
                            <m:ctrlPr>
                              <a:rPr lang="en-US" altLang="zh-CN" sz="2400" i="1" dirty="0">
                                <a:latin typeface="Cambria Math" panose="02040503050406030204" pitchFamily="18" charset="0"/>
                              </a:rPr>
                            </m:ctrlPr>
                          </m:naryPr>
                          <m:sub>
                            <m:r>
                              <m:rPr>
                                <m:brk m:alnAt="23"/>
                              </m:rPr>
                              <a:rPr lang="en-US" altLang="zh-CN" sz="2400" b="0" i="1" dirty="0">
                                <a:latin typeface="Cambria Math" panose="02040503050406030204" pitchFamily="18" charset="0"/>
                              </a:rPr>
                              <m:t>𝑖</m:t>
                            </m:r>
                            <m:r>
                              <a:rPr lang="en-US" altLang="zh-CN" sz="2400" b="0" i="1" dirty="0">
                                <a:latin typeface="Cambria Math" panose="02040503050406030204" pitchFamily="18" charset="0"/>
                              </a:rPr>
                              <m:t>=1</m:t>
                            </m:r>
                          </m:sub>
                          <m:sup>
                            <m:r>
                              <a:rPr lang="en-US" altLang="zh-CN" sz="2400" b="0" i="1" dirty="0">
                                <a:latin typeface="Cambria Math" panose="02040503050406030204" pitchFamily="18" charset="0"/>
                              </a:rPr>
                              <m:t>𝑛</m:t>
                            </m:r>
                          </m:sup>
                          <m:e>
                            <m:sSup>
                              <m:sSupPr>
                                <m:ctrlPr>
                                  <a:rPr lang="en-US" altLang="zh-CN" sz="2400" i="1" dirty="0">
                                    <a:latin typeface="Cambria Math" panose="02040503050406030204" pitchFamily="18" charset="0"/>
                                  </a:rPr>
                                </m:ctrlPr>
                              </m:sSupPr>
                              <m:e>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𝑦</m:t>
                                        </m:r>
                                      </m:e>
                                      <m:sub>
                                        <m:r>
                                          <a:rPr lang="en-US" altLang="zh-CN" sz="2400" b="0" i="1" dirty="0">
                                            <a:latin typeface="Cambria Math" panose="02040503050406030204" pitchFamily="18" charset="0"/>
                                          </a:rPr>
                                          <m:t>𝑖</m:t>
                                        </m:r>
                                      </m:sub>
                                    </m:sSub>
                                    <m:r>
                                      <a:rPr lang="en-US" altLang="zh-CN" sz="2400" b="0" i="1" dirty="0">
                                        <a:latin typeface="Cambria Math" panose="02040503050406030204" pitchFamily="18" charset="0"/>
                                      </a:rPr>
                                      <m:t>−</m:t>
                                    </m:r>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a:rPr lang="en-US" altLang="zh-CN" sz="2400" b="0" i="1" dirty="0">
                                                <a:latin typeface="Cambria Math" panose="02040503050406030204" pitchFamily="18" charset="0"/>
                                              </a:rPr>
                                              <m:t>𝑦</m:t>
                                            </m:r>
                                          </m:e>
                                        </m:acc>
                                      </m:e>
                                      <m:sub>
                                        <m:r>
                                          <a:rPr lang="en-US" altLang="zh-CN" sz="2400" b="0" i="1" dirty="0">
                                            <a:latin typeface="Cambria Math" panose="02040503050406030204" pitchFamily="18" charset="0"/>
                                          </a:rPr>
                                          <m:t>𝑖</m:t>
                                        </m:r>
                                      </m:sub>
                                    </m:sSub>
                                  </m:e>
                                </m:d>
                              </m:e>
                              <m:sup>
                                <m:r>
                                  <a:rPr lang="en-US" altLang="zh-CN" sz="2400" b="0" i="1" dirty="0">
                                    <a:latin typeface="Cambria Math" panose="02040503050406030204" pitchFamily="18" charset="0"/>
                                  </a:rPr>
                                  <m:t>2</m:t>
                                </m:r>
                              </m:sup>
                            </m:sSup>
                          </m:e>
                        </m:nary>
                      </m:e>
                    </m:rad>
                  </m:oMath>
                </a14:m>
                <a:endParaRPr kumimoji="1" lang="zh-CN" altLang="en-US" sz="2400" dirty="0"/>
              </a:p>
            </p:txBody>
          </p:sp>
        </mc:Choice>
        <mc:Fallback xmlns="">
          <p:sp>
            <p:nvSpPr>
              <p:cNvPr id="17" name="文本框 16">
                <a:extLst>
                  <a:ext uri="{FF2B5EF4-FFF2-40B4-BE49-F238E27FC236}">
                    <a16:creationId xmlns:a16="http://schemas.microsoft.com/office/drawing/2014/main" id="{A7E16CAA-AFDF-5244-A752-86087CEDC43A}"/>
                  </a:ext>
                </a:extLst>
              </p:cNvPr>
              <p:cNvSpPr txBox="1">
                <a:spLocks noRot="1" noChangeAspect="1" noMove="1" noResize="1" noEditPoints="1" noAdjustHandles="1" noChangeArrowheads="1" noChangeShapeType="1" noTextEdit="1"/>
              </p:cNvSpPr>
              <p:nvPr/>
            </p:nvSpPr>
            <p:spPr>
              <a:xfrm>
                <a:off x="3935550" y="4342406"/>
                <a:ext cx="3881255" cy="84388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9E1DECF-B4CA-4B45-BC08-6C29060E7A50}"/>
                  </a:ext>
                </a:extLst>
              </p:cNvPr>
              <p:cNvSpPr txBox="1"/>
              <p:nvPr/>
            </p:nvSpPr>
            <p:spPr>
              <a:xfrm>
                <a:off x="4013253" y="3159602"/>
                <a:ext cx="3409075" cy="625812"/>
              </a:xfrm>
              <a:prstGeom prst="rect">
                <a:avLst/>
              </a:prstGeom>
              <a:noFill/>
            </p:spPr>
            <p:txBody>
              <a:bodyPr wrap="none" rtlCol="0">
                <a:spAutoFit/>
              </a:bodyPr>
              <a:lstStyle/>
              <a:p>
                <a14:m>
                  <m:oMath xmlns:m="http://schemas.openxmlformats.org/officeDocument/2006/math">
                    <m:r>
                      <a:rPr lang="en-US" altLang="zh-CN" sz="2400" b="0" i="1" dirty="0" smtClean="0">
                        <a:latin typeface="Cambria Math" panose="02040503050406030204" pitchFamily="18" charset="0"/>
                      </a:rPr>
                      <m:t>𝑀𝐴𝐸</m:t>
                    </m:r>
                    <m:r>
                      <a:rPr lang="en-US" altLang="zh-CN" sz="2400" b="0" i="1" dirty="0" smtClean="0">
                        <a:latin typeface="Cambria Math" panose="02040503050406030204" pitchFamily="18" charset="0"/>
                      </a:rPr>
                      <m:t>=  </m:t>
                    </m:r>
                    <m:f>
                      <m:fPr>
                        <m:ctrlPr>
                          <a:rPr lang="en-US" altLang="zh-CN" sz="2400" i="1" dirty="0">
                            <a:latin typeface="Cambria Math" panose="02040503050406030204" pitchFamily="18" charset="0"/>
                          </a:rPr>
                        </m:ctrlPr>
                      </m:fPr>
                      <m:num>
                        <m:r>
                          <a:rPr lang="en-US" altLang="zh-CN" sz="2400" b="0" i="1" dirty="0">
                            <a:latin typeface="Cambria Math" panose="02040503050406030204" pitchFamily="18" charset="0"/>
                          </a:rPr>
                          <m:t>1</m:t>
                        </m:r>
                      </m:num>
                      <m:den>
                        <m:r>
                          <a:rPr lang="en-US" altLang="zh-CN" sz="2400" b="0" i="1" dirty="0">
                            <a:latin typeface="Cambria Math" panose="02040503050406030204" pitchFamily="18" charset="0"/>
                          </a:rPr>
                          <m:t>𝑛</m:t>
                        </m:r>
                      </m:den>
                    </m:f>
                    <m:nary>
                      <m:naryPr>
                        <m:chr m:val="∑"/>
                        <m:ctrlPr>
                          <a:rPr lang="en-US" altLang="zh-CN" sz="2400" i="1" dirty="0">
                            <a:latin typeface="Cambria Math" panose="02040503050406030204" pitchFamily="18" charset="0"/>
                          </a:rPr>
                        </m:ctrlPr>
                      </m:naryPr>
                      <m:sub>
                        <m:r>
                          <m:rPr>
                            <m:brk m:alnAt="23"/>
                          </m:rPr>
                          <a:rPr lang="en-US" altLang="zh-CN" sz="2400" b="0" i="1" dirty="0">
                            <a:latin typeface="Cambria Math" panose="02040503050406030204" pitchFamily="18" charset="0"/>
                          </a:rPr>
                          <m:t>𝑖</m:t>
                        </m:r>
                        <m:r>
                          <a:rPr lang="en-US" altLang="zh-CN" sz="2400" b="0" i="1" dirty="0">
                            <a:latin typeface="Cambria Math" panose="02040503050406030204" pitchFamily="18" charset="0"/>
                          </a:rPr>
                          <m:t>=1</m:t>
                        </m:r>
                      </m:sub>
                      <m:sup>
                        <m:r>
                          <a:rPr lang="en-US" altLang="zh-CN" sz="2400" b="0" i="1" dirty="0">
                            <a:latin typeface="Cambria Math" panose="02040503050406030204" pitchFamily="18" charset="0"/>
                          </a:rPr>
                          <m:t>𝑛</m:t>
                        </m:r>
                      </m:sup>
                      <m:e>
                        <m:d>
                          <m:dPr>
                            <m:begChr m:val="|"/>
                            <m:endChr m:val="|"/>
                            <m:ctrlPr>
                              <a:rPr lang="en-US" altLang="zh-CN" sz="2400" i="1" dirty="0" smtClean="0">
                                <a:latin typeface="Cambria Math" panose="02040503050406030204" pitchFamily="18" charset="0"/>
                              </a:rPr>
                            </m:ctrlPr>
                          </m:dPr>
                          <m:e>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𝑦</m:t>
                                </m:r>
                              </m:e>
                              <m:sub>
                                <m:r>
                                  <a:rPr lang="en-US" altLang="zh-CN" sz="2400" b="0" i="1" dirty="0" smtClean="0">
                                    <a:latin typeface="Cambria Math" panose="02040503050406030204" pitchFamily="18" charset="0"/>
                                  </a:rPr>
                                  <m:t>𝑖</m:t>
                                </m:r>
                              </m:sub>
                            </m:sSub>
                            <m:r>
                              <a:rPr lang="en-US" altLang="zh-CN" sz="2400" b="0" i="1" dirty="0" smtClean="0">
                                <a:latin typeface="Cambria Math" panose="02040503050406030204" pitchFamily="18" charset="0"/>
                              </a:rPr>
                              <m:t>−</m:t>
                            </m:r>
                            <m:sSub>
                              <m:sSubPr>
                                <m:ctrlPr>
                                  <a:rPr lang="en-US" altLang="zh-CN" sz="2400" i="1" dirty="0" smtClean="0">
                                    <a:latin typeface="Cambria Math" panose="02040503050406030204" pitchFamily="18" charset="0"/>
                                  </a:rPr>
                                </m:ctrlPr>
                              </m:sSubPr>
                              <m:e>
                                <m:acc>
                                  <m:accPr>
                                    <m:chr m:val="̂"/>
                                    <m:ctrlPr>
                                      <a:rPr lang="en-US" altLang="zh-CN" sz="2400" i="1" dirty="0" smtClean="0">
                                        <a:latin typeface="Cambria Math" panose="02040503050406030204" pitchFamily="18" charset="0"/>
                                      </a:rPr>
                                    </m:ctrlPr>
                                  </m:accPr>
                                  <m:e>
                                    <m:r>
                                      <a:rPr lang="en-US" altLang="zh-CN" sz="2400" b="0" i="1" dirty="0" smtClean="0">
                                        <a:latin typeface="Cambria Math" panose="02040503050406030204" pitchFamily="18" charset="0"/>
                                      </a:rPr>
                                      <m:t>𝑦</m:t>
                                    </m:r>
                                  </m:e>
                                </m:acc>
                              </m:e>
                              <m:sub>
                                <m:r>
                                  <a:rPr lang="en-US" altLang="zh-CN" sz="2400" b="0" i="1" dirty="0" smtClean="0">
                                    <a:latin typeface="Cambria Math" panose="02040503050406030204" pitchFamily="18" charset="0"/>
                                  </a:rPr>
                                  <m:t>𝑖</m:t>
                                </m:r>
                              </m:sub>
                            </m:sSub>
                          </m:e>
                        </m:d>
                      </m:e>
                    </m:nary>
                  </m:oMath>
                </a14:m>
                <a:r>
                  <a:rPr lang="en-US" altLang="zh-CN" sz="2400" dirty="0"/>
                  <a:t> </a:t>
                </a:r>
                <a:endParaRPr kumimoji="1" lang="zh-CN" altLang="en-US" sz="2400" dirty="0"/>
              </a:p>
            </p:txBody>
          </p:sp>
        </mc:Choice>
        <mc:Fallback xmlns="">
          <p:sp>
            <p:nvSpPr>
              <p:cNvPr id="3" name="文本框 2">
                <a:extLst>
                  <a:ext uri="{FF2B5EF4-FFF2-40B4-BE49-F238E27FC236}">
                    <a16:creationId xmlns:a16="http://schemas.microsoft.com/office/drawing/2014/main" id="{39E1DECF-B4CA-4B45-BC08-6C29060E7A50}"/>
                  </a:ext>
                </a:extLst>
              </p:cNvPr>
              <p:cNvSpPr txBox="1">
                <a:spLocks noRot="1" noChangeAspect="1" noMove="1" noResize="1" noEditPoints="1" noAdjustHandles="1" noChangeArrowheads="1" noChangeShapeType="1" noTextEdit="1"/>
              </p:cNvSpPr>
              <p:nvPr/>
            </p:nvSpPr>
            <p:spPr>
              <a:xfrm>
                <a:off x="4013253" y="3159602"/>
                <a:ext cx="3409075" cy="625812"/>
              </a:xfrm>
              <a:prstGeom prst="rect">
                <a:avLst/>
              </a:prstGeom>
              <a:blipFill>
                <a:blip r:embed="rId4"/>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EFBB4243-7991-411E-87C1-2FD188312E00}"/>
              </a:ext>
            </a:extLst>
          </p:cNvPr>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题目一：出租车流量预测</a:t>
            </a:r>
          </a:p>
        </p:txBody>
      </p:sp>
    </p:spTree>
    <p:extLst>
      <p:ext uri="{BB962C8B-B14F-4D97-AF65-F5344CB8AC3E}">
        <p14:creationId xmlns:p14="http://schemas.microsoft.com/office/powerpoint/2010/main" val="85429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EA8AAB-F44F-1547-83BD-B6B3B1F19B9F}"/>
              </a:ext>
            </a:extLst>
          </p:cNvPr>
          <p:cNvSpPr txBox="1"/>
          <p:nvPr/>
        </p:nvSpPr>
        <p:spPr>
          <a:xfrm>
            <a:off x="570451" y="844802"/>
            <a:ext cx="10078495" cy="581057"/>
          </a:xfrm>
          <a:prstGeom prst="rect">
            <a:avLst/>
          </a:prstGeom>
          <a:noFill/>
        </p:spPr>
        <p:txBody>
          <a:bodyPr wrap="square" rtlCol="0">
            <a:spAutoFit/>
          </a:bodyPr>
          <a:lstStyle/>
          <a:p>
            <a:pPr marL="285750" indent="-285750">
              <a:lnSpc>
                <a:spcPct val="15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任务要求</a:t>
            </a:r>
          </a:p>
        </p:txBody>
      </p:sp>
      <p:sp>
        <p:nvSpPr>
          <p:cNvPr id="5" name="文本框 4">
            <a:extLst>
              <a:ext uri="{FF2B5EF4-FFF2-40B4-BE49-F238E27FC236}">
                <a16:creationId xmlns:a16="http://schemas.microsoft.com/office/drawing/2014/main" id="{F7B4BA3A-D0A0-4C4E-A0DA-03D55C7F3F2E}"/>
              </a:ext>
            </a:extLst>
          </p:cNvPr>
          <p:cNvSpPr txBox="1"/>
          <p:nvPr/>
        </p:nvSpPr>
        <p:spPr>
          <a:xfrm>
            <a:off x="570451" y="1425859"/>
            <a:ext cx="11157480" cy="4611262"/>
          </a:xfrm>
          <a:prstGeom prst="rect">
            <a:avLst/>
          </a:prstGeom>
          <a:noFill/>
        </p:spPr>
        <p:txBody>
          <a:bodyPr wrap="square" rtlCol="0">
            <a:spAutoFit/>
          </a:bodyPr>
          <a:lstStyle/>
          <a:p>
            <a:pPr algn="just">
              <a:lnSpc>
                <a:spcPct val="150000"/>
              </a:lnSpc>
            </a:pPr>
            <a:r>
              <a:rPr kumimoji="1" lang="zh-CN" altLang="en-US" sz="2200" dirty="0"/>
              <a:t>       要求同学们以提高在测试集上的效果为目标，自己根据数据特点及需要进行数据预处理以及模型设计，本任务不对模型的设计和选择进行限制，但根据数据特点可结合</a:t>
            </a:r>
            <a:r>
              <a:rPr kumimoji="1" lang="en-US" altLang="zh-CN" sz="2200" dirty="0"/>
              <a:t>CNN</a:t>
            </a:r>
            <a:r>
              <a:rPr kumimoji="1" lang="zh-CN" altLang="en-US" sz="2200" dirty="0"/>
              <a:t>与</a:t>
            </a:r>
            <a:r>
              <a:rPr kumimoji="1" lang="en-US" altLang="zh-CN" sz="2200" dirty="0"/>
              <a:t>RNN</a:t>
            </a:r>
            <a:r>
              <a:rPr kumimoji="1" lang="zh-CN" altLang="en-US" sz="2200" dirty="0"/>
              <a:t>的特点进行模型设计。</a:t>
            </a:r>
            <a:endParaRPr kumimoji="1" lang="en-US" altLang="zh-CN" sz="2200" dirty="0"/>
          </a:p>
          <a:p>
            <a:pPr algn="just">
              <a:lnSpc>
                <a:spcPct val="150000"/>
              </a:lnSpc>
            </a:pPr>
            <a:r>
              <a:rPr kumimoji="1" lang="zh-CN" altLang="en-US" sz="2200" dirty="0"/>
              <a:t>       本任务要求各位同学首先将</a:t>
            </a:r>
            <a:r>
              <a:rPr kumimoji="1" lang="zh-CN" altLang="en-US" sz="2200" b="1" dirty="0"/>
              <a:t>数据进行归一化处理并对数据进行滑动窗口划分</a:t>
            </a:r>
            <a:r>
              <a:rPr kumimoji="1" lang="zh-CN" altLang="en-US" sz="2200" dirty="0"/>
              <a:t>，具体划分要求为使用历史</a:t>
            </a:r>
            <a:r>
              <a:rPr kumimoji="1" lang="en-US" altLang="zh-CN" sz="2200" dirty="0"/>
              <a:t>6</a:t>
            </a:r>
            <a:r>
              <a:rPr kumimoji="1" lang="zh-CN" altLang="en-US" sz="2200" dirty="0"/>
              <a:t>个时间步预测未来一个时间步，模型的输出应该为纽约</a:t>
            </a:r>
            <a:r>
              <a:rPr kumimoji="1" lang="en-US" altLang="zh-CN" sz="2200" dirty="0"/>
              <a:t>200</a:t>
            </a:r>
            <a:r>
              <a:rPr kumimoji="1" lang="zh-CN" altLang="en-US" sz="2200" dirty="0"/>
              <a:t>个区域的</a:t>
            </a:r>
            <a:r>
              <a:rPr kumimoji="1" lang="zh-CN" altLang="en-US" sz="2200" b="1" dirty="0"/>
              <a:t>各区域未来半小时的出入流量</a:t>
            </a:r>
            <a:r>
              <a:rPr kumimoji="1" lang="zh-CN" altLang="en-US" sz="2200" dirty="0"/>
              <a:t>。在计算评价指标</a:t>
            </a:r>
            <a:r>
              <a:rPr kumimoji="1" lang="en-US" altLang="zh-CN" sz="2200" dirty="0"/>
              <a:t>MAE</a:t>
            </a:r>
            <a:r>
              <a:rPr kumimoji="1" lang="zh-CN" altLang="en-US" sz="2200" dirty="0"/>
              <a:t>和</a:t>
            </a:r>
            <a:r>
              <a:rPr kumimoji="1" lang="en-US" altLang="zh-CN" sz="2200" dirty="0"/>
              <a:t>RMSE</a:t>
            </a:r>
            <a:r>
              <a:rPr kumimoji="1" lang="zh-CN" altLang="en-US" sz="2200" dirty="0"/>
              <a:t>时应将数据</a:t>
            </a:r>
            <a:r>
              <a:rPr kumimoji="1" lang="zh-CN" altLang="en-US" sz="2200" b="1" dirty="0"/>
              <a:t>反归一化后再计算。</a:t>
            </a:r>
            <a:endParaRPr kumimoji="1" lang="en-US" altLang="zh-CN" sz="2200" b="1" dirty="0"/>
          </a:p>
          <a:p>
            <a:pPr algn="just">
              <a:lnSpc>
                <a:spcPct val="150000"/>
              </a:lnSpc>
            </a:pPr>
            <a:r>
              <a:rPr kumimoji="1" lang="en-US" altLang="zh-CN" sz="2200" b="1" dirty="0"/>
              <a:t> </a:t>
            </a:r>
            <a:r>
              <a:rPr kumimoji="1" lang="en-US" altLang="zh-CN" sz="2200" dirty="0"/>
              <a:t>      </a:t>
            </a:r>
            <a:r>
              <a:rPr kumimoji="1" lang="zh-CN" altLang="en-US" sz="2200" dirty="0"/>
              <a:t>实验报告中需要包含但不限于数据归一化的过程介绍、滑动窗口划分的过程介绍、模型图、模型中各部分的作用介绍或者使用理由、超参数设置、训练过程中各指标变化、实验结果分析等。</a:t>
            </a:r>
            <a:endParaRPr kumimoji="1" lang="en-US" altLang="zh-CN" sz="2200" dirty="0"/>
          </a:p>
        </p:txBody>
      </p:sp>
      <p:sp>
        <p:nvSpPr>
          <p:cNvPr id="8" name="文本框 7">
            <a:extLst>
              <a:ext uri="{FF2B5EF4-FFF2-40B4-BE49-F238E27FC236}">
                <a16:creationId xmlns:a16="http://schemas.microsoft.com/office/drawing/2014/main" id="{9E58792C-4032-A74E-A0E4-74EF39A58609}"/>
              </a:ext>
            </a:extLst>
          </p:cNvPr>
          <p:cNvSpPr txBox="1"/>
          <p:nvPr/>
        </p:nvSpPr>
        <p:spPr>
          <a:xfrm>
            <a:off x="570451" y="6187291"/>
            <a:ext cx="10905550" cy="430887"/>
          </a:xfrm>
          <a:prstGeom prst="rect">
            <a:avLst/>
          </a:prstGeom>
          <a:noFill/>
        </p:spPr>
        <p:txBody>
          <a:bodyPr wrap="none" rtlCol="0">
            <a:spAutoFit/>
          </a:bodyPr>
          <a:lstStyle/>
          <a:p>
            <a:r>
              <a:rPr kumimoji="1" lang="zh-CN" altLang="en-US" sz="2200" b="1" dirty="0">
                <a:solidFill>
                  <a:srgbClr val="FF0000"/>
                </a:solidFill>
              </a:rPr>
              <a:t>注：为保证公平，在训练过程中同样也不可引入测试数据，测试数据只用于最终评估。</a:t>
            </a:r>
          </a:p>
        </p:txBody>
      </p:sp>
      <p:sp>
        <p:nvSpPr>
          <p:cNvPr id="7" name="文本框 6">
            <a:extLst>
              <a:ext uri="{FF2B5EF4-FFF2-40B4-BE49-F238E27FC236}">
                <a16:creationId xmlns:a16="http://schemas.microsoft.com/office/drawing/2014/main" id="{D4589AE8-359A-42B2-8858-50A24145C735}"/>
              </a:ext>
            </a:extLst>
          </p:cNvPr>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题目一：出租车流量预测</a:t>
            </a:r>
          </a:p>
        </p:txBody>
      </p:sp>
    </p:spTree>
    <p:extLst>
      <p:ext uri="{BB962C8B-B14F-4D97-AF65-F5344CB8AC3E}">
        <p14:creationId xmlns:p14="http://schemas.microsoft.com/office/powerpoint/2010/main" val="13919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9EE5FF5-CF5F-4936-A476-EA6C5976132B}"/>
              </a:ext>
            </a:extLst>
          </p:cNvPr>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题目二：疫情微博情绪分类</a:t>
            </a:r>
          </a:p>
        </p:txBody>
      </p:sp>
      <p:sp>
        <p:nvSpPr>
          <p:cNvPr id="2" name="文本框 1">
            <a:extLst>
              <a:ext uri="{FF2B5EF4-FFF2-40B4-BE49-F238E27FC236}">
                <a16:creationId xmlns:a16="http://schemas.microsoft.com/office/drawing/2014/main" id="{AAEA8AAB-F44F-1547-83BD-B6B3B1F19B9F}"/>
              </a:ext>
            </a:extLst>
          </p:cNvPr>
          <p:cNvSpPr txBox="1"/>
          <p:nvPr/>
        </p:nvSpPr>
        <p:spPr>
          <a:xfrm>
            <a:off x="517260" y="953899"/>
            <a:ext cx="10078495" cy="581057"/>
          </a:xfrm>
          <a:prstGeom prst="rect">
            <a:avLst/>
          </a:prstGeom>
          <a:noFill/>
        </p:spPr>
        <p:txBody>
          <a:bodyPr wrap="square" rtlCol="0">
            <a:spAutoFit/>
          </a:bodyPr>
          <a:lstStyle/>
          <a:p>
            <a:pPr marL="285750" indent="-285750">
              <a:lnSpc>
                <a:spcPct val="15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任务背景</a:t>
            </a:r>
            <a:endParaRPr kumimoji="1" lang="en-US" altLang="zh-CN" sz="2400" b="1" dirty="0">
              <a:solidFill>
                <a:srgbClr val="0000FF"/>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9A1B2DFF-ED1D-8C4D-89C5-3D4A769786E1}"/>
              </a:ext>
            </a:extLst>
          </p:cNvPr>
          <p:cNvSpPr txBox="1"/>
          <p:nvPr/>
        </p:nvSpPr>
        <p:spPr>
          <a:xfrm>
            <a:off x="517260" y="1802465"/>
            <a:ext cx="11157480" cy="4101636"/>
          </a:xfrm>
          <a:prstGeom prst="rect">
            <a:avLst/>
          </a:prstGeom>
          <a:noFill/>
        </p:spPr>
        <p:txBody>
          <a:bodyPr wrap="square" rtlCol="0">
            <a:spAutoFit/>
          </a:bodyPr>
          <a:lstStyle/>
          <a:p>
            <a:pPr algn="just">
              <a:lnSpc>
                <a:spcPct val="150000"/>
              </a:lnSpc>
            </a:pPr>
            <a:r>
              <a:rPr kumimoji="1" lang="zh-CN" altLang="en-US" sz="2200" dirty="0">
                <a:latin typeface="Microsoft YaHei" panose="020B0503020204020204" pitchFamily="34" charset="-122"/>
                <a:ea typeface="Microsoft YaHei" panose="020B0503020204020204" pitchFamily="34" charset="-122"/>
              </a:rPr>
              <a:t>       情感分析技术一直是自然语言处理领域研究的重点内容之一。</a:t>
            </a:r>
            <a:r>
              <a:rPr kumimoji="1" lang="en-US" altLang="zh-CN" sz="2200" dirty="0">
                <a:latin typeface="Microsoft YaHei" panose="020B0503020204020204" pitchFamily="34" charset="-122"/>
                <a:ea typeface="Microsoft YaHei" panose="020B0503020204020204" pitchFamily="34" charset="-122"/>
              </a:rPr>
              <a:t>2020</a:t>
            </a:r>
            <a:r>
              <a:rPr kumimoji="1" lang="zh-CN" altLang="en-US" sz="2200" dirty="0">
                <a:latin typeface="Microsoft YaHei" panose="020B0503020204020204" pitchFamily="34" charset="-122"/>
                <a:ea typeface="Microsoft YaHei" panose="020B0503020204020204" pitchFamily="34" charset="-122"/>
              </a:rPr>
              <a:t>年，新冠肺炎疫情成为了全国人民关注的焦点，众多用户针对此次疫情在新浪微博等社交媒体平台上发表自己的看法，蕴含了非常丰富的情感信息。</a:t>
            </a:r>
            <a:endParaRPr kumimoji="1" lang="en-US" altLang="zh-CN" sz="2200" dirty="0">
              <a:latin typeface="Microsoft YaHei" panose="020B0503020204020204" pitchFamily="34" charset="-122"/>
              <a:ea typeface="Microsoft YaHei" panose="020B0503020204020204" pitchFamily="34" charset="-122"/>
            </a:endParaRPr>
          </a:p>
          <a:p>
            <a:pPr algn="just">
              <a:lnSpc>
                <a:spcPct val="150000"/>
              </a:lnSpc>
            </a:pPr>
            <a:r>
              <a:rPr kumimoji="1" lang="zh-CN" altLang="en-US" sz="2200" dirty="0">
                <a:latin typeface="Microsoft YaHei" panose="020B0503020204020204" pitchFamily="34" charset="-122"/>
                <a:ea typeface="Microsoft YaHei" panose="020B0503020204020204" pitchFamily="34" charset="-122"/>
              </a:rPr>
              <a:t>       基于自然语言处理技术自动识别社交媒体文本中的情绪信息，可以帮助政府了解网民对各个事件的态度，及时发现人民的情绪波动，从而更有针对性地制定政策方针，具有重要的社会价值。尽管之前的社交媒体情感分析技术已经取得了不错的进展，但是如何将之前的研究成果快速高效地应用到疫情相关的数据当中，仍然是一个值得研究的问题。</a:t>
            </a:r>
            <a:endParaRPr kumimoji="1" lang="en-US" altLang="zh-CN" sz="2200" dirty="0">
              <a:latin typeface="Microsoft YaHei" panose="020B0503020204020204" pitchFamily="34" charset="-122"/>
              <a:ea typeface="Microsoft YaHei" panose="020B0503020204020204" pitchFamily="34" charset="-122"/>
            </a:endParaRPr>
          </a:p>
          <a:p>
            <a:pPr algn="just">
              <a:lnSpc>
                <a:spcPct val="150000"/>
              </a:lnSpc>
            </a:pPr>
            <a:r>
              <a:rPr kumimoji="1" lang="zh-CN" altLang="en-US" sz="2200" dirty="0">
                <a:latin typeface="Microsoft YaHei" panose="020B0503020204020204" pitchFamily="34" charset="-122"/>
                <a:ea typeface="Microsoft YaHei" panose="020B0503020204020204" pitchFamily="34" charset="-122"/>
              </a:rPr>
              <a:t>       在本任务当中，要求专门针对疫情相关微博进行情绪分析，来判断微博所表达的情感。</a:t>
            </a:r>
            <a:endParaRPr kumimoji="1" lang="zh-CN" altLang="en-US" sz="2200" dirty="0"/>
          </a:p>
        </p:txBody>
      </p:sp>
    </p:spTree>
    <p:extLst>
      <p:ext uri="{BB962C8B-B14F-4D97-AF65-F5344CB8AC3E}">
        <p14:creationId xmlns:p14="http://schemas.microsoft.com/office/powerpoint/2010/main" val="47598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EA8AAB-F44F-1547-83BD-B6B3B1F19B9F}"/>
              </a:ext>
            </a:extLst>
          </p:cNvPr>
          <p:cNvSpPr txBox="1"/>
          <p:nvPr/>
        </p:nvSpPr>
        <p:spPr>
          <a:xfrm>
            <a:off x="563632" y="915411"/>
            <a:ext cx="10078495" cy="581057"/>
          </a:xfrm>
          <a:prstGeom prst="rect">
            <a:avLst/>
          </a:prstGeom>
          <a:noFill/>
        </p:spPr>
        <p:txBody>
          <a:bodyPr wrap="square" rtlCol="0">
            <a:spAutoFit/>
          </a:bodyPr>
          <a:lstStyle/>
          <a:p>
            <a:pPr marL="285750" indent="-285750">
              <a:lnSpc>
                <a:spcPct val="150000"/>
              </a:lnSpc>
              <a:buFont typeface="Wingdings" pitchFamily="2" charset="2"/>
              <a:buChar char="n"/>
            </a:pPr>
            <a:r>
              <a:rPr kumimoji="1" lang="zh-CN" altLang="en-US" sz="2400" b="1" dirty="0">
                <a:solidFill>
                  <a:srgbClr val="0000FF"/>
                </a:solidFill>
                <a:latin typeface="Microsoft YaHei" panose="020B0503020204020204" pitchFamily="34" charset="-122"/>
                <a:ea typeface="Microsoft YaHei" panose="020B0503020204020204" pitchFamily="34" charset="-122"/>
              </a:rPr>
              <a:t>任务概述</a:t>
            </a:r>
          </a:p>
        </p:txBody>
      </p:sp>
      <p:sp>
        <p:nvSpPr>
          <p:cNvPr id="4" name="文本框 3">
            <a:extLst>
              <a:ext uri="{FF2B5EF4-FFF2-40B4-BE49-F238E27FC236}">
                <a16:creationId xmlns:a16="http://schemas.microsoft.com/office/drawing/2014/main" id="{EB348CF1-12C5-004B-BF59-E9022008B49B}"/>
              </a:ext>
            </a:extLst>
          </p:cNvPr>
          <p:cNvSpPr txBox="1"/>
          <p:nvPr/>
        </p:nvSpPr>
        <p:spPr>
          <a:xfrm>
            <a:off x="563632" y="1615860"/>
            <a:ext cx="10837007" cy="923330"/>
          </a:xfrm>
          <a:prstGeom prst="rect">
            <a:avLst/>
          </a:prstGeom>
          <a:noFill/>
        </p:spPr>
        <p:txBody>
          <a:bodyPr wrap="square" rtlCol="0">
            <a:spAutoFit/>
          </a:bodyPr>
          <a:lstStyle/>
          <a:p>
            <a:pPr algn="just"/>
            <a:r>
              <a:rPr lang="zh-CN" altLang="en-US" dirty="0"/>
              <a:t>    微博情绪分类任务旨在识别微博中蕴含的情绪，</a:t>
            </a:r>
            <a:r>
              <a:rPr lang="zh-CN" altLang="en-US" b="1" dirty="0"/>
              <a:t>输入是一条微博，输出是该微博所蕴含的情绪类别。</a:t>
            </a:r>
            <a:r>
              <a:rPr lang="zh-CN" altLang="en-US" dirty="0"/>
              <a:t>在本次任务中，我们将微博按照其蕴含的情绪分为以下</a:t>
            </a:r>
            <a:r>
              <a:rPr lang="zh-CN" altLang="en-US" b="1" dirty="0"/>
              <a:t>六个类别</a:t>
            </a:r>
            <a:r>
              <a:rPr lang="zh-CN" altLang="en-US" dirty="0"/>
              <a:t>之一：</a:t>
            </a:r>
            <a:r>
              <a:rPr lang="zh-CN" altLang="en-US" b="1" dirty="0">
                <a:solidFill>
                  <a:srgbClr val="FF0000"/>
                </a:solidFill>
              </a:rPr>
              <a:t>积极</a:t>
            </a:r>
            <a:r>
              <a:rPr lang="zh-CN" altLang="en-US" dirty="0"/>
              <a:t>、</a:t>
            </a:r>
            <a:r>
              <a:rPr lang="zh-CN" altLang="en-US" b="1" dirty="0">
                <a:solidFill>
                  <a:srgbClr val="FF0000"/>
                </a:solidFill>
              </a:rPr>
              <a:t>愤怒</a:t>
            </a:r>
            <a:r>
              <a:rPr lang="zh-CN" altLang="en-US" dirty="0"/>
              <a:t>、</a:t>
            </a:r>
            <a:r>
              <a:rPr lang="zh-CN" altLang="en-US" b="1" dirty="0">
                <a:solidFill>
                  <a:srgbClr val="FF0000"/>
                </a:solidFill>
              </a:rPr>
              <a:t>悲伤</a:t>
            </a:r>
            <a:r>
              <a:rPr lang="zh-CN" altLang="en-US" dirty="0"/>
              <a:t>、</a:t>
            </a:r>
            <a:r>
              <a:rPr lang="zh-CN" altLang="en-US" b="1" dirty="0">
                <a:solidFill>
                  <a:srgbClr val="FF0000"/>
                </a:solidFill>
              </a:rPr>
              <a:t>恐惧</a:t>
            </a:r>
            <a:r>
              <a:rPr lang="zh-CN" altLang="en-US" dirty="0"/>
              <a:t>、</a:t>
            </a:r>
            <a:r>
              <a:rPr lang="zh-CN" altLang="en-US" b="1" dirty="0">
                <a:solidFill>
                  <a:srgbClr val="FF0000"/>
                </a:solidFill>
              </a:rPr>
              <a:t>惊奇</a:t>
            </a:r>
            <a:r>
              <a:rPr lang="zh-CN" altLang="en-US" dirty="0"/>
              <a:t>和</a:t>
            </a:r>
            <a:r>
              <a:rPr lang="zh-CN" altLang="en-US" b="1" dirty="0">
                <a:solidFill>
                  <a:srgbClr val="FF0000"/>
                </a:solidFill>
              </a:rPr>
              <a:t>无情绪</a:t>
            </a:r>
            <a:r>
              <a:rPr lang="zh-CN" altLang="en-US" dirty="0"/>
              <a:t>。</a:t>
            </a:r>
          </a:p>
        </p:txBody>
      </p:sp>
      <p:graphicFrame>
        <p:nvGraphicFramePr>
          <p:cNvPr id="5" name="表格 6">
            <a:extLst>
              <a:ext uri="{FF2B5EF4-FFF2-40B4-BE49-F238E27FC236}">
                <a16:creationId xmlns:a16="http://schemas.microsoft.com/office/drawing/2014/main" id="{13A5E47C-4FBB-D048-A4B7-279D1AAA024E}"/>
              </a:ext>
            </a:extLst>
          </p:cNvPr>
          <p:cNvGraphicFramePr>
            <a:graphicFrameLocks noGrp="1"/>
          </p:cNvGraphicFramePr>
          <p:nvPr>
            <p:extLst>
              <p:ext uri="{D42A27DB-BD31-4B8C-83A1-F6EECF244321}">
                <p14:modId xmlns:p14="http://schemas.microsoft.com/office/powerpoint/2010/main" val="2008341301"/>
              </p:ext>
            </p:extLst>
          </p:nvPr>
        </p:nvGraphicFramePr>
        <p:xfrm>
          <a:off x="777846" y="3250991"/>
          <a:ext cx="10622793" cy="3134360"/>
        </p:xfrm>
        <a:graphic>
          <a:graphicData uri="http://schemas.openxmlformats.org/drawingml/2006/table">
            <a:tbl>
              <a:tblPr firstRow="1" bandRow="1">
                <a:tableStyleId>{5C22544A-7EE6-4342-B048-85BDC9FD1C3A}</a:tableStyleId>
              </a:tblPr>
              <a:tblGrid>
                <a:gridCol w="1956092">
                  <a:extLst>
                    <a:ext uri="{9D8B030D-6E8A-4147-A177-3AD203B41FA5}">
                      <a16:colId xmlns:a16="http://schemas.microsoft.com/office/drawing/2014/main" val="2978790439"/>
                    </a:ext>
                  </a:extLst>
                </a:gridCol>
                <a:gridCol w="8666701">
                  <a:extLst>
                    <a:ext uri="{9D8B030D-6E8A-4147-A177-3AD203B41FA5}">
                      <a16:colId xmlns:a16="http://schemas.microsoft.com/office/drawing/2014/main" val="3010336720"/>
                    </a:ext>
                  </a:extLst>
                </a:gridCol>
              </a:tblGrid>
              <a:tr h="370840">
                <a:tc>
                  <a:txBody>
                    <a:bodyPr/>
                    <a:lstStyle/>
                    <a:p>
                      <a:pPr algn="ctr"/>
                      <a:r>
                        <a:rPr lang="zh-CN" altLang="en-US" sz="1800" b="1" i="0" kern="1200" dirty="0">
                          <a:solidFill>
                            <a:schemeClr val="lt1"/>
                          </a:solidFill>
                          <a:effectLst/>
                          <a:latin typeface="+mn-lt"/>
                          <a:ea typeface="+mn-ea"/>
                          <a:cs typeface="+mn-cs"/>
                        </a:rPr>
                        <a:t>情绪</a:t>
                      </a:r>
                      <a:endParaRPr lang="zh-CN" altLang="en-US" dirty="0"/>
                    </a:p>
                  </a:txBody>
                  <a:tcPr anchor="ctr"/>
                </a:tc>
                <a:tc>
                  <a:txBody>
                    <a:bodyPr/>
                    <a:lstStyle/>
                    <a:p>
                      <a:pPr algn="l"/>
                      <a:r>
                        <a:rPr lang="zh-CN" altLang="en-US" dirty="0"/>
                        <a:t>样例数据</a:t>
                      </a:r>
                    </a:p>
                  </a:txBody>
                  <a:tcPr anchor="ctr"/>
                </a:tc>
                <a:extLst>
                  <a:ext uri="{0D108BD9-81ED-4DB2-BD59-A6C34878D82A}">
                    <a16:rowId xmlns:a16="http://schemas.microsoft.com/office/drawing/2014/main" val="2471196825"/>
                  </a:ext>
                </a:extLst>
              </a:tr>
              <a:tr h="370840">
                <a:tc>
                  <a:txBody>
                    <a:bodyPr/>
                    <a:lstStyle/>
                    <a:p>
                      <a:pPr algn="ctr"/>
                      <a:r>
                        <a:rPr lang="zh-CN" altLang="en-US" sz="1800" b="1" i="0" kern="1200" dirty="0">
                          <a:solidFill>
                            <a:schemeClr val="dk1"/>
                          </a:solidFill>
                          <a:effectLst/>
                          <a:latin typeface="+mn-lt"/>
                          <a:ea typeface="+mn-ea"/>
                          <a:cs typeface="+mn-cs"/>
                        </a:rPr>
                        <a:t>积极</a:t>
                      </a:r>
                      <a:r>
                        <a:rPr lang="en-US" altLang="zh-CN" sz="1800" b="1" i="0" kern="1200" dirty="0">
                          <a:solidFill>
                            <a:schemeClr val="dk1"/>
                          </a:solidFill>
                          <a:effectLst/>
                          <a:latin typeface="+mn-lt"/>
                          <a:ea typeface="+mn-ea"/>
                          <a:cs typeface="+mn-cs"/>
                        </a:rPr>
                        <a:t>(</a:t>
                      </a:r>
                      <a:r>
                        <a:rPr lang="en" altLang="zh-CN" sz="1800" b="1" i="0" kern="1200" dirty="0">
                          <a:solidFill>
                            <a:schemeClr val="dk1"/>
                          </a:solidFill>
                          <a:effectLst/>
                          <a:latin typeface="+mn-lt"/>
                          <a:ea typeface="+mn-ea"/>
                          <a:cs typeface="+mn-cs"/>
                        </a:rPr>
                        <a:t>happy</a:t>
                      </a:r>
                      <a:r>
                        <a:rPr lang="en-US" altLang="zh-CN" sz="1800" b="1" i="0" kern="1200" dirty="0">
                          <a:solidFill>
                            <a:schemeClr val="dk1"/>
                          </a:solidFill>
                          <a:effectLst/>
                          <a:latin typeface="+mn-lt"/>
                          <a:ea typeface="+mn-ea"/>
                          <a:cs typeface="+mn-cs"/>
                        </a:rPr>
                        <a:t>)</a:t>
                      </a:r>
                      <a:endParaRPr lang="zh-CN" altLang="en-US" b="1" dirty="0"/>
                    </a:p>
                  </a:txBody>
                  <a:tcPr anchor="ctr"/>
                </a:tc>
                <a:tc>
                  <a:txBody>
                    <a:bodyPr/>
                    <a:lstStyle/>
                    <a:p>
                      <a:pPr algn="l"/>
                      <a:r>
                        <a:rPr lang="zh-CN" altLang="en-US" sz="1800" b="0" i="0" kern="1200" dirty="0">
                          <a:solidFill>
                            <a:schemeClr val="dk1"/>
                          </a:solidFill>
                          <a:effectLst/>
                          <a:latin typeface="+mn-lt"/>
                          <a:ea typeface="+mn-ea"/>
                          <a:cs typeface="+mn-cs"/>
                        </a:rPr>
                        <a:t>愿大家平安、健康</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心</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致敬疫情前线医护人员</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愿大家都健康平安</a:t>
                      </a:r>
                      <a:endParaRPr lang="zh-CN" altLang="en-US" dirty="0"/>
                    </a:p>
                  </a:txBody>
                  <a:tcPr anchor="ctr"/>
                </a:tc>
                <a:extLst>
                  <a:ext uri="{0D108BD9-81ED-4DB2-BD59-A6C34878D82A}">
                    <a16:rowId xmlns:a16="http://schemas.microsoft.com/office/drawing/2014/main" val="2275251765"/>
                  </a:ext>
                </a:extLst>
              </a:tr>
              <a:tr h="370840">
                <a:tc>
                  <a:txBody>
                    <a:bodyPr/>
                    <a:lstStyle/>
                    <a:p>
                      <a:pPr algn="ctr"/>
                      <a:r>
                        <a:rPr lang="zh-CN" altLang="en-US" sz="1800" b="1" i="0" kern="1200" dirty="0">
                          <a:solidFill>
                            <a:schemeClr val="dk1"/>
                          </a:solidFill>
                          <a:effectLst/>
                          <a:latin typeface="+mn-lt"/>
                          <a:ea typeface="+mn-ea"/>
                          <a:cs typeface="+mn-cs"/>
                        </a:rPr>
                        <a:t>愤怒</a:t>
                      </a:r>
                      <a:r>
                        <a:rPr lang="en-US" altLang="zh-CN" sz="1800" b="1" i="0" kern="1200" dirty="0">
                          <a:solidFill>
                            <a:schemeClr val="dk1"/>
                          </a:solidFill>
                          <a:effectLst/>
                          <a:latin typeface="+mn-lt"/>
                          <a:ea typeface="+mn-ea"/>
                          <a:cs typeface="+mn-cs"/>
                        </a:rPr>
                        <a:t>(</a:t>
                      </a:r>
                      <a:r>
                        <a:rPr lang="en" altLang="zh-CN" sz="1800" b="1" i="0" kern="1200" dirty="0">
                          <a:solidFill>
                            <a:schemeClr val="dk1"/>
                          </a:solidFill>
                          <a:effectLst/>
                          <a:latin typeface="+mn-lt"/>
                          <a:ea typeface="+mn-ea"/>
                          <a:cs typeface="+mn-cs"/>
                        </a:rPr>
                        <a:t>angry</a:t>
                      </a:r>
                      <a:r>
                        <a:rPr lang="en-US" altLang="zh-CN" sz="1800" b="1" i="0" kern="1200" dirty="0">
                          <a:solidFill>
                            <a:schemeClr val="dk1"/>
                          </a:solidFill>
                          <a:effectLst/>
                          <a:latin typeface="+mn-lt"/>
                          <a:ea typeface="+mn-ea"/>
                          <a:cs typeface="+mn-cs"/>
                        </a:rPr>
                        <a:t>)</a:t>
                      </a:r>
                      <a:endParaRPr lang="zh-CN" altLang="en-US" b="1" dirty="0"/>
                    </a:p>
                  </a:txBody>
                  <a:tcPr anchor="ctr"/>
                </a:tc>
                <a:tc>
                  <a:txBody>
                    <a:bodyPr/>
                    <a:lstStyle/>
                    <a:p>
                      <a:pPr algn="l"/>
                      <a:r>
                        <a:rPr lang="zh-CN" altLang="en-US" sz="1800" b="0" i="0" kern="1200" dirty="0">
                          <a:solidFill>
                            <a:schemeClr val="dk1"/>
                          </a:solidFill>
                          <a:effectLst/>
                          <a:latin typeface="+mn-lt"/>
                          <a:ea typeface="+mn-ea"/>
                          <a:cs typeface="+mn-cs"/>
                        </a:rPr>
                        <a:t>这次的疫情，哪家旅游</a:t>
                      </a:r>
                      <a:r>
                        <a:rPr lang="en" altLang="zh-CN" sz="1800" b="0" i="0" kern="1200" dirty="0">
                          <a:solidFill>
                            <a:schemeClr val="dk1"/>
                          </a:solidFill>
                          <a:effectLst/>
                          <a:latin typeface="+mn-lt"/>
                          <a:ea typeface="+mn-ea"/>
                          <a:cs typeface="+mn-cs"/>
                        </a:rPr>
                        <a:t>app</a:t>
                      </a:r>
                      <a:r>
                        <a:rPr lang="zh-CN" altLang="en-US" sz="1800" b="0" i="0" kern="1200" dirty="0">
                          <a:solidFill>
                            <a:schemeClr val="dk1"/>
                          </a:solidFill>
                          <a:effectLst/>
                          <a:latin typeface="+mn-lt"/>
                          <a:ea typeface="+mn-ea"/>
                          <a:cs typeface="+mn-cs"/>
                        </a:rPr>
                        <a:t>做的良心，我以后就专门用哪家了。 被扣除了手续费真不爽！ </a:t>
                      </a:r>
                      <a:r>
                        <a:rPr lang="en-US" altLang="zh-CN" sz="1800" b="0" i="0" kern="1200" dirty="0">
                          <a:solidFill>
                            <a:schemeClr val="dk1"/>
                          </a:solidFill>
                          <a:effectLst/>
                          <a:latin typeface="+mn-lt"/>
                          <a:ea typeface="+mn-ea"/>
                          <a:cs typeface="+mn-cs"/>
                        </a:rPr>
                        <a:t>??</a:t>
                      </a:r>
                      <a:endParaRPr lang="zh-CN" altLang="en-US" dirty="0"/>
                    </a:p>
                  </a:txBody>
                  <a:tcPr anchor="ctr"/>
                </a:tc>
                <a:extLst>
                  <a:ext uri="{0D108BD9-81ED-4DB2-BD59-A6C34878D82A}">
                    <a16:rowId xmlns:a16="http://schemas.microsoft.com/office/drawing/2014/main" val="1186876729"/>
                  </a:ext>
                </a:extLst>
              </a:tr>
              <a:tr h="370840">
                <a:tc>
                  <a:txBody>
                    <a:bodyPr/>
                    <a:lstStyle/>
                    <a:p>
                      <a:pPr algn="ctr"/>
                      <a:r>
                        <a:rPr lang="zh-CN" altLang="en-US" sz="1800" b="1" i="0" kern="1200" dirty="0">
                          <a:solidFill>
                            <a:schemeClr val="dk1"/>
                          </a:solidFill>
                          <a:effectLst/>
                          <a:latin typeface="+mn-lt"/>
                          <a:ea typeface="+mn-ea"/>
                          <a:cs typeface="+mn-cs"/>
                        </a:rPr>
                        <a:t>悲伤</a:t>
                      </a:r>
                      <a:r>
                        <a:rPr lang="en-US" altLang="zh-CN" sz="1800" b="1" i="0" kern="1200" dirty="0">
                          <a:solidFill>
                            <a:schemeClr val="dk1"/>
                          </a:solidFill>
                          <a:effectLst/>
                          <a:latin typeface="+mn-lt"/>
                          <a:ea typeface="+mn-ea"/>
                          <a:cs typeface="+mn-cs"/>
                        </a:rPr>
                        <a:t>(</a:t>
                      </a:r>
                      <a:r>
                        <a:rPr lang="en" altLang="zh-CN" sz="1800" b="1" i="0" kern="1200" dirty="0">
                          <a:solidFill>
                            <a:schemeClr val="dk1"/>
                          </a:solidFill>
                          <a:effectLst/>
                          <a:latin typeface="+mn-lt"/>
                          <a:ea typeface="+mn-ea"/>
                          <a:cs typeface="+mn-cs"/>
                        </a:rPr>
                        <a:t>sad</a:t>
                      </a:r>
                      <a:r>
                        <a:rPr lang="en-US" altLang="zh-CN" sz="1800" b="1" i="0" kern="1200" dirty="0">
                          <a:solidFill>
                            <a:schemeClr val="dk1"/>
                          </a:solidFill>
                          <a:effectLst/>
                          <a:latin typeface="+mn-lt"/>
                          <a:ea typeface="+mn-ea"/>
                          <a:cs typeface="+mn-cs"/>
                        </a:rPr>
                        <a:t>)</a:t>
                      </a:r>
                      <a:endParaRPr lang="zh-CN" altLang="en-US" b="1" dirty="0"/>
                    </a:p>
                  </a:txBody>
                  <a:tcPr anchor="ctr"/>
                </a:tc>
                <a:tc>
                  <a:txBody>
                    <a:bodyPr/>
                    <a:lstStyle/>
                    <a:p>
                      <a:pPr algn="l"/>
                      <a:r>
                        <a:rPr lang="zh-CN" altLang="en-US" sz="1800" b="0" i="0" kern="1200" dirty="0">
                          <a:solidFill>
                            <a:schemeClr val="dk1"/>
                          </a:solidFill>
                          <a:effectLst/>
                          <a:latin typeface="+mn-lt"/>
                          <a:ea typeface="+mn-ea"/>
                          <a:cs typeface="+mn-cs"/>
                        </a:rPr>
                        <a:t>救救武汉吧，受不了了泪奔，一群孩子穿上大人衣服学着救人 请官方不要瞒报谎报耽误病情</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泪</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泪</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泪</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泪</a:t>
                      </a:r>
                      <a:r>
                        <a:rPr lang="en-US" altLang="zh-CN" sz="1800" b="0" i="0" kern="1200" dirty="0">
                          <a:solidFill>
                            <a:schemeClr val="dk1"/>
                          </a:solidFill>
                          <a:effectLst/>
                          <a:latin typeface="+mn-lt"/>
                          <a:ea typeface="+mn-ea"/>
                          <a:cs typeface="+mn-cs"/>
                        </a:rPr>
                        <a:t>]</a:t>
                      </a:r>
                      <a:endParaRPr lang="zh-CN" altLang="en-US" dirty="0"/>
                    </a:p>
                  </a:txBody>
                  <a:tcPr anchor="ctr"/>
                </a:tc>
                <a:extLst>
                  <a:ext uri="{0D108BD9-81ED-4DB2-BD59-A6C34878D82A}">
                    <a16:rowId xmlns:a16="http://schemas.microsoft.com/office/drawing/2014/main" val="1730645801"/>
                  </a:ext>
                </a:extLst>
              </a:tr>
              <a:tr h="370840">
                <a:tc>
                  <a:txBody>
                    <a:bodyPr/>
                    <a:lstStyle/>
                    <a:p>
                      <a:pPr algn="ctr"/>
                      <a:r>
                        <a:rPr lang="zh-CN" altLang="en-US" sz="1800" b="1" i="0" kern="1200" dirty="0">
                          <a:solidFill>
                            <a:schemeClr val="dk1"/>
                          </a:solidFill>
                          <a:effectLst/>
                          <a:latin typeface="+mn-lt"/>
                          <a:ea typeface="+mn-ea"/>
                          <a:cs typeface="+mn-cs"/>
                        </a:rPr>
                        <a:t>恐惧</a:t>
                      </a:r>
                      <a:r>
                        <a:rPr lang="en-US" altLang="zh-CN" sz="1800" b="1" i="0" kern="1200" dirty="0">
                          <a:solidFill>
                            <a:schemeClr val="dk1"/>
                          </a:solidFill>
                          <a:effectLst/>
                          <a:latin typeface="+mn-lt"/>
                          <a:ea typeface="+mn-ea"/>
                          <a:cs typeface="+mn-cs"/>
                        </a:rPr>
                        <a:t>(</a:t>
                      </a:r>
                      <a:r>
                        <a:rPr lang="en" altLang="zh-CN" sz="1800" b="1" i="0" kern="1200" dirty="0">
                          <a:solidFill>
                            <a:schemeClr val="dk1"/>
                          </a:solidFill>
                          <a:effectLst/>
                          <a:latin typeface="+mn-lt"/>
                          <a:ea typeface="+mn-ea"/>
                          <a:cs typeface="+mn-cs"/>
                        </a:rPr>
                        <a:t>fear</a:t>
                      </a:r>
                      <a:r>
                        <a:rPr lang="en-US" altLang="zh-CN" sz="1800" b="1" i="0" kern="1200" dirty="0">
                          <a:solidFill>
                            <a:schemeClr val="dk1"/>
                          </a:solidFill>
                          <a:effectLst/>
                          <a:latin typeface="+mn-lt"/>
                          <a:ea typeface="+mn-ea"/>
                          <a:cs typeface="+mn-cs"/>
                        </a:rPr>
                        <a:t>)</a:t>
                      </a:r>
                      <a:endParaRPr lang="zh-CN" altLang="en-US" b="1" dirty="0"/>
                    </a:p>
                  </a:txBody>
                  <a:tcPr anchor="ctr"/>
                </a:tc>
                <a:tc>
                  <a:txBody>
                    <a:bodyPr/>
                    <a:lstStyle/>
                    <a:p>
                      <a:pPr algn="l"/>
                      <a:r>
                        <a:rPr lang="zh-CN" altLang="en-US" sz="1800" b="0" i="0" kern="1200" dirty="0">
                          <a:solidFill>
                            <a:schemeClr val="dk1"/>
                          </a:solidFill>
                          <a:effectLst/>
                          <a:latin typeface="+mn-lt"/>
                          <a:ea typeface="+mn-ea"/>
                          <a:cs typeface="+mn-cs"/>
                        </a:rPr>
                        <a:t>对着这个症状，没病的都害怕</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允悲</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允悲</a:t>
                      </a:r>
                      <a:r>
                        <a:rPr lang="en-US" altLang="zh-CN" sz="1800" b="0" i="0" kern="1200" dirty="0">
                          <a:solidFill>
                            <a:schemeClr val="dk1"/>
                          </a:solidFill>
                          <a:effectLst/>
                          <a:latin typeface="+mn-lt"/>
                          <a:ea typeface="+mn-ea"/>
                          <a:cs typeface="+mn-cs"/>
                        </a:rPr>
                        <a:t>]</a:t>
                      </a:r>
                      <a:endParaRPr lang="zh-CN" altLang="en-US" dirty="0"/>
                    </a:p>
                  </a:txBody>
                  <a:tcPr anchor="ctr"/>
                </a:tc>
                <a:extLst>
                  <a:ext uri="{0D108BD9-81ED-4DB2-BD59-A6C34878D82A}">
                    <a16:rowId xmlns:a16="http://schemas.microsoft.com/office/drawing/2014/main" val="4215824568"/>
                  </a:ext>
                </a:extLst>
              </a:tr>
              <a:tr h="370840">
                <a:tc>
                  <a:txBody>
                    <a:bodyPr/>
                    <a:lstStyle/>
                    <a:p>
                      <a:pPr algn="ctr"/>
                      <a:r>
                        <a:rPr lang="zh-CN" altLang="en-US" sz="1800" b="1" i="0" kern="1200" dirty="0">
                          <a:solidFill>
                            <a:schemeClr val="dk1"/>
                          </a:solidFill>
                          <a:effectLst/>
                          <a:latin typeface="+mn-lt"/>
                          <a:ea typeface="+mn-ea"/>
                          <a:cs typeface="+mn-cs"/>
                        </a:rPr>
                        <a:t>惊奇</a:t>
                      </a:r>
                      <a:r>
                        <a:rPr lang="en-US" altLang="zh-CN" sz="1800" b="1" i="0" kern="1200" dirty="0">
                          <a:solidFill>
                            <a:schemeClr val="dk1"/>
                          </a:solidFill>
                          <a:effectLst/>
                          <a:latin typeface="+mn-lt"/>
                          <a:ea typeface="+mn-ea"/>
                          <a:cs typeface="+mn-cs"/>
                        </a:rPr>
                        <a:t>(</a:t>
                      </a:r>
                      <a:r>
                        <a:rPr lang="en" altLang="zh-CN" sz="1800" b="1" i="0" kern="1200" dirty="0">
                          <a:solidFill>
                            <a:schemeClr val="dk1"/>
                          </a:solidFill>
                          <a:effectLst/>
                          <a:latin typeface="+mn-lt"/>
                          <a:ea typeface="+mn-ea"/>
                          <a:cs typeface="+mn-cs"/>
                        </a:rPr>
                        <a:t>surprise</a:t>
                      </a:r>
                      <a:r>
                        <a:rPr lang="en-US" altLang="zh-CN" sz="1800" b="1" i="0" kern="1200" dirty="0">
                          <a:solidFill>
                            <a:schemeClr val="dk1"/>
                          </a:solidFill>
                          <a:effectLst/>
                          <a:latin typeface="+mn-lt"/>
                          <a:ea typeface="+mn-ea"/>
                          <a:cs typeface="+mn-cs"/>
                        </a:rPr>
                        <a:t>)</a:t>
                      </a:r>
                      <a:endParaRPr lang="zh-CN" altLang="en-US" b="1" dirty="0"/>
                    </a:p>
                  </a:txBody>
                  <a:tcPr anchor="ctr"/>
                </a:tc>
                <a:tc>
                  <a:txBody>
                    <a:bodyPr/>
                    <a:lstStyle/>
                    <a:p>
                      <a:pPr algn="l"/>
                      <a:r>
                        <a:rPr lang="zh-CN" altLang="en-US" sz="1800" b="0" i="0" kern="1200" dirty="0">
                          <a:solidFill>
                            <a:schemeClr val="dk1"/>
                          </a:solidFill>
                          <a:effectLst/>
                          <a:latin typeface="+mn-lt"/>
                          <a:ea typeface="+mn-ea"/>
                          <a:cs typeface="+mn-cs"/>
                        </a:rPr>
                        <a:t>我特别震惊就是真的很多人上了厕所是不会洗手的。。。。</a:t>
                      </a:r>
                      <a:endParaRPr lang="zh-CN" altLang="en-US" dirty="0"/>
                    </a:p>
                  </a:txBody>
                  <a:tcPr anchor="ctr"/>
                </a:tc>
                <a:extLst>
                  <a:ext uri="{0D108BD9-81ED-4DB2-BD59-A6C34878D82A}">
                    <a16:rowId xmlns:a16="http://schemas.microsoft.com/office/drawing/2014/main" val="2812810822"/>
                  </a:ext>
                </a:extLst>
              </a:tr>
              <a:tr h="370840">
                <a:tc>
                  <a:txBody>
                    <a:bodyPr/>
                    <a:lstStyle/>
                    <a:p>
                      <a:pPr algn="ctr"/>
                      <a:r>
                        <a:rPr lang="zh-CN" altLang="en-US" sz="1800" b="1" i="0" kern="1200" dirty="0">
                          <a:solidFill>
                            <a:schemeClr val="dk1"/>
                          </a:solidFill>
                          <a:effectLst/>
                          <a:latin typeface="+mn-lt"/>
                          <a:ea typeface="+mn-ea"/>
                          <a:cs typeface="+mn-cs"/>
                        </a:rPr>
                        <a:t>无情绪</a:t>
                      </a:r>
                      <a:r>
                        <a:rPr lang="en-US" altLang="zh-CN" sz="1800" b="1" i="0" kern="1200" dirty="0">
                          <a:solidFill>
                            <a:schemeClr val="dk1"/>
                          </a:solidFill>
                          <a:effectLst/>
                          <a:latin typeface="+mn-lt"/>
                          <a:ea typeface="+mn-ea"/>
                          <a:cs typeface="+mn-cs"/>
                        </a:rPr>
                        <a:t>(</a:t>
                      </a:r>
                      <a:r>
                        <a:rPr lang="en" altLang="zh-CN" sz="1800" b="1" i="0" kern="1200" dirty="0">
                          <a:solidFill>
                            <a:schemeClr val="dk1"/>
                          </a:solidFill>
                          <a:effectLst/>
                          <a:latin typeface="+mn-lt"/>
                          <a:ea typeface="+mn-ea"/>
                          <a:cs typeface="+mn-cs"/>
                        </a:rPr>
                        <a:t>neural</a:t>
                      </a:r>
                      <a:r>
                        <a:rPr lang="en-US" altLang="zh-CN" sz="1800" b="1" i="0" kern="1200" dirty="0">
                          <a:solidFill>
                            <a:schemeClr val="dk1"/>
                          </a:solidFill>
                          <a:effectLst/>
                          <a:latin typeface="+mn-lt"/>
                          <a:ea typeface="+mn-ea"/>
                          <a:cs typeface="+mn-cs"/>
                        </a:rPr>
                        <a:t>)</a:t>
                      </a:r>
                      <a:endParaRPr lang="zh-CN" altLang="en-US" b="1" dirty="0"/>
                    </a:p>
                  </a:txBody>
                  <a:tcPr anchor="ctr"/>
                </a:tc>
                <a:tc>
                  <a:txBody>
                    <a:bodyPr/>
                    <a:lstStyle/>
                    <a:p>
                      <a:pPr algn="l"/>
                      <a:r>
                        <a:rPr lang="zh-CN" altLang="en-US" sz="1800" b="0" i="0" kern="1200" dirty="0">
                          <a:solidFill>
                            <a:schemeClr val="dk1"/>
                          </a:solidFill>
                          <a:effectLst/>
                          <a:latin typeface="+mn-lt"/>
                          <a:ea typeface="+mn-ea"/>
                          <a:cs typeface="+mn-cs"/>
                        </a:rPr>
                        <a:t>辟谣，盐水漱口没用。</a:t>
                      </a:r>
                      <a:endParaRPr lang="zh-CN" altLang="en-US" dirty="0"/>
                    </a:p>
                  </a:txBody>
                  <a:tcPr anchor="ctr"/>
                </a:tc>
                <a:extLst>
                  <a:ext uri="{0D108BD9-81ED-4DB2-BD59-A6C34878D82A}">
                    <a16:rowId xmlns:a16="http://schemas.microsoft.com/office/drawing/2014/main" val="1577315561"/>
                  </a:ext>
                </a:extLst>
              </a:tr>
            </a:tbl>
          </a:graphicData>
        </a:graphic>
      </p:graphicFrame>
      <p:sp>
        <p:nvSpPr>
          <p:cNvPr id="7" name="文本框 6">
            <a:extLst>
              <a:ext uri="{FF2B5EF4-FFF2-40B4-BE49-F238E27FC236}">
                <a16:creationId xmlns:a16="http://schemas.microsoft.com/office/drawing/2014/main" id="{368A160C-B963-FF44-AC2C-D651988839F9}"/>
              </a:ext>
            </a:extLst>
          </p:cNvPr>
          <p:cNvSpPr txBox="1"/>
          <p:nvPr/>
        </p:nvSpPr>
        <p:spPr>
          <a:xfrm>
            <a:off x="563632" y="2710424"/>
            <a:ext cx="4628190" cy="369332"/>
          </a:xfrm>
          <a:prstGeom prst="rect">
            <a:avLst/>
          </a:prstGeom>
          <a:noFill/>
        </p:spPr>
        <p:txBody>
          <a:bodyPr wrap="none" rtlCol="0">
            <a:spAutoFit/>
          </a:bodyPr>
          <a:lstStyle/>
          <a:p>
            <a:pPr marL="285750" indent="-285750">
              <a:buFont typeface="Wingdings" pitchFamily="2" charset="2"/>
              <a:buChar char="l"/>
            </a:pPr>
            <a:r>
              <a:rPr lang="zh-CN" altLang="en-US" dirty="0"/>
              <a:t>数据集的各类情绪微博举例如下表所示：</a:t>
            </a:r>
            <a:endParaRPr lang="en-US" altLang="zh-CN" dirty="0"/>
          </a:p>
        </p:txBody>
      </p:sp>
      <p:sp>
        <p:nvSpPr>
          <p:cNvPr id="8" name="文本框 7">
            <a:extLst>
              <a:ext uri="{FF2B5EF4-FFF2-40B4-BE49-F238E27FC236}">
                <a16:creationId xmlns:a16="http://schemas.microsoft.com/office/drawing/2014/main" id="{61FC4E4A-BD5C-4D2C-88CD-5A231E7005A6}"/>
              </a:ext>
            </a:extLst>
          </p:cNvPr>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题目二：疫情微博情绪分类</a:t>
            </a:r>
          </a:p>
        </p:txBody>
      </p:sp>
    </p:spTree>
    <p:extLst>
      <p:ext uri="{BB962C8B-B14F-4D97-AF65-F5344CB8AC3E}">
        <p14:creationId xmlns:p14="http://schemas.microsoft.com/office/powerpoint/2010/main" val="846816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8590</TotalTime>
  <Words>2664</Words>
  <Application>Microsoft Office PowerPoint</Application>
  <PresentationFormat>宽屏</PresentationFormat>
  <Paragraphs>158</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等线</vt:lpstr>
      <vt:lpstr>楷体</vt:lpstr>
      <vt:lpstr>Microsoft YaHei</vt:lpstr>
      <vt:lpstr>Microsoft YaHei</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dc:creator>
  <cp:lastModifiedBy>许 万茹</cp:lastModifiedBy>
  <cp:revision>884</cp:revision>
  <dcterms:created xsi:type="dcterms:W3CDTF">2020-05-12T07:42:49Z</dcterms:created>
  <dcterms:modified xsi:type="dcterms:W3CDTF">2020-11-17T09:24:03Z</dcterms:modified>
</cp:coreProperties>
</file>