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75" r:id="rId5"/>
    <p:sldId id="285" r:id="rId6"/>
    <p:sldId id="279" r:id="rId7"/>
    <p:sldId id="280" r:id="rId8"/>
    <p:sldId id="282" r:id="rId9"/>
    <p:sldId id="283" r:id="rId10"/>
    <p:sldId id="296" r:id="rId11"/>
    <p:sldId id="297" r:id="rId12"/>
    <p:sldId id="278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B4B88C-80DF-452D-A869-A6922FE28DF5}">
          <p14:sldIdLst>
            <p14:sldId id="257"/>
            <p14:sldId id="275"/>
            <p14:sldId id="285"/>
            <p14:sldId id="279"/>
            <p14:sldId id="280"/>
            <p14:sldId id="282"/>
            <p14:sldId id="283"/>
            <p14:sldId id="296"/>
            <p14:sldId id="29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FFFF"/>
    <a:srgbClr val="ED7D31"/>
    <a:srgbClr val="70AD47"/>
    <a:srgbClr val="E6E6E6"/>
    <a:srgbClr val="9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89" autoAdjust="0"/>
  </p:normalViewPr>
  <p:slideViewPr>
    <p:cSldViewPr snapToGrid="0">
      <p:cViewPr varScale="1">
        <p:scale>
          <a:sx n="93" d="100"/>
          <a:sy n="93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65E49-D195-432D-8F28-230D9A8C6C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B29-4DC0-4D30-880D-404EB8DA0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E594-5FF7-4327-8936-581CD19B0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7DBAA-765C-4A04-862F-E589233B00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交运</a:t>
            </a:r>
            <a:r>
              <a:rPr lang="en-US" altLang="zh-CN" dirty="0"/>
              <a:t> </a:t>
            </a:r>
            <a:r>
              <a:rPr lang="zh-CN" altLang="en-US" dirty="0"/>
              <a:t>机械</a:t>
            </a:r>
            <a:r>
              <a:rPr lang="en-US" altLang="zh-CN" dirty="0"/>
              <a:t> </a:t>
            </a:r>
            <a:r>
              <a:rPr lang="zh-CN" altLang="en-US" dirty="0"/>
              <a:t>电气</a:t>
            </a:r>
            <a:r>
              <a:rPr lang="en-US" altLang="zh-CN" dirty="0"/>
              <a:t> </a:t>
            </a:r>
            <a:r>
              <a:rPr lang="zh-CN" altLang="en-US" dirty="0"/>
              <a:t>自动化</a:t>
            </a:r>
            <a:r>
              <a:rPr lang="en-US" altLang="zh-CN" dirty="0"/>
              <a:t> </a:t>
            </a:r>
            <a:r>
              <a:rPr lang="zh-CN" altLang="en-US" dirty="0"/>
              <a:t>土木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://faculty.bjtu.edu.cn/9522/" TargetMode="External"/><Relationship Id="rId8" Type="http://schemas.openxmlformats.org/officeDocument/2006/relationships/hyperlink" Target="http://faculty.bjtu.edu.cn/9430/" TargetMode="External"/><Relationship Id="rId7" Type="http://schemas.openxmlformats.org/officeDocument/2006/relationships/hyperlink" Target="http://faculty.bjtu.edu.cn/9076/" TargetMode="External"/><Relationship Id="rId6" Type="http://schemas.openxmlformats.org/officeDocument/2006/relationships/hyperlink" Target="http://faculty.bjtu.edu.cn/9374/" TargetMode="External"/><Relationship Id="rId5" Type="http://schemas.openxmlformats.org/officeDocument/2006/relationships/hyperlink" Target="http://faculty.bjtu.edu.cn/8902/" TargetMode="External"/><Relationship Id="rId4" Type="http://schemas.openxmlformats.org/officeDocument/2006/relationships/hyperlink" Target="http://faculty.bjtu.edu.cn/8793/" TargetMode="External"/><Relationship Id="rId3" Type="http://schemas.openxmlformats.org/officeDocument/2006/relationships/hyperlink" Target="http://faculty.bjtu.edu.cn/9371/" TargetMode="External"/><Relationship Id="rId2" Type="http://schemas.openxmlformats.org/officeDocument/2006/relationships/hyperlink" Target="http://faculty.bjtu.edu.cn/6463/" TargetMode="Externa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9.jpeg"/><Relationship Id="rId10" Type="http://schemas.openxmlformats.org/officeDocument/2006/relationships/hyperlink" Target="http://faculty.bjtu.edu.cn/9685/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citel.bjtu.edu.cn/moodl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90800" y="3620591"/>
            <a:ext cx="7010400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 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0" y="1975922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lnSpc>
                <a:spcPct val="90000"/>
              </a:lnSpc>
              <a:spcAft>
                <a:spcPct val="20000"/>
              </a:spcAft>
              <a:defRPr sz="32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2pPr>
            <a:lvl3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3pPr>
            <a:lvl4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4pPr>
            <a:lvl5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9pPr>
          </a:lstStyle>
          <a:p>
            <a:pPr algn="ctr" fontAlgn="auto">
              <a:spcBef>
                <a:spcPts val="0"/>
              </a:spcBef>
              <a:buClrTx/>
              <a:buSzTx/>
              <a:buNone/>
            </a:pPr>
            <a:r>
              <a:rPr lang="zh-CN" altLang="en-US" sz="6000" dirty="0">
                <a:solidFill>
                  <a:srgbClr val="0000FF"/>
                </a:solidFill>
              </a:rPr>
              <a:t>第</a:t>
            </a:r>
            <a:r>
              <a:rPr lang="en-US" altLang="zh-CN" sz="6000" dirty="0">
                <a:solidFill>
                  <a:srgbClr val="0000FF"/>
                </a:solidFill>
              </a:rPr>
              <a:t>0</a:t>
            </a:r>
            <a:r>
              <a:rPr lang="zh-CN" altLang="en-US" sz="6000" dirty="0">
                <a:solidFill>
                  <a:srgbClr val="0000FF"/>
                </a:solidFill>
              </a:rPr>
              <a:t>讲  课程介绍</a:t>
            </a:r>
            <a:endParaRPr lang="en-US" altLang="zh-CN" sz="6000" dirty="0">
              <a:solidFill>
                <a:srgbClr val="0000FF"/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" y="92606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2160"/>
            <a:ext cx="12192000" cy="227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标题 1"/>
          <p:cNvSpPr txBox="1"/>
          <p:nvPr/>
        </p:nvSpPr>
        <p:spPr>
          <a:xfrm>
            <a:off x="6864015" y="111980"/>
            <a:ext cx="5213684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北京交通大学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深度学习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课件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2" y="152400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2188580" y="349830"/>
            <a:ext cx="8077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课程组成员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71334" y="1328540"/>
            <a:ext cx="11103982" cy="2399665"/>
            <a:chOff x="544010" y="1582924"/>
            <a:chExt cx="11103982" cy="2399665"/>
          </a:xfrm>
        </p:grpSpPr>
        <p:sp>
          <p:nvSpPr>
            <p:cNvPr id="28" name="矩形 27"/>
            <p:cNvSpPr/>
            <p:nvPr/>
          </p:nvSpPr>
          <p:spPr>
            <a:xfrm>
              <a:off x="544010" y="1582924"/>
              <a:ext cx="5393803" cy="235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景丽萍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2"/>
                </a:rPr>
                <a:t>http://faculty.bjtu.edu.cn/8249/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张淳杰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3"/>
                </a:rPr>
                <a:t>http://faculty.bjtu.edu.cn/9371/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万怀宇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4"/>
                </a:rPr>
                <a:t>http://faculty.bjtu.edu.cn/8793/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滕    竹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5"/>
                </a:rPr>
                <a:t>http://faculty.bjtu.edu.cn/8902/</a:t>
              </a:r>
              <a:endParaRPr lang="en-US" altLang="zh-CN" sz="2400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丛润民：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6"/>
                </a:rPr>
                <a:t>http://faculty.bjtu.edu.cn/9374/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54189" y="1582924"/>
              <a:ext cx="5393803" cy="2399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原继东</a:t>
              </a:r>
              <a:r>
                <a:rPr lang="zh-CN" altLang="en-US" sz="2400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7"/>
                </a:rPr>
                <a:t>http://faculty.bjtu.edu.cn/9076/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buClr>
                  <a:srgbClr val="7030A0"/>
                </a:buClr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夏佳楠：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8"/>
                </a:rPr>
                <a:t>http://faculty.bjtu.edu.cn/9430/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许万茹：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9"/>
                </a:rPr>
                <a:t>http://faculty.bjtu.edu.cn/9522/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郭晟楠：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hlinkClick r:id="rId10"/>
                </a:rPr>
                <a:t>http://faculty.bjtu.edu.cn/9685/</a:t>
              </a:r>
              <a:endParaRPr lang="en-US" altLang="zh-CN" sz="2400" kern="0" dirty="0">
                <a:solidFill>
                  <a:srgbClr val="3333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2" eaLnBrk="0" hangingPunct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Tx/>
                <a:buNone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杨    扩：</a:t>
              </a:r>
              <a:r>
                <a:rPr lang="en-US" altLang="zh-CN" sz="24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  <a:hlinkClick r:id="rId10"/>
                </a:rPr>
                <a:t>http://faculty.bjtu.edu.cn/9815/</a:t>
              </a:r>
              <a:endParaRPr lang="zh-CN" altLang="en-US" sz="2400" b="1" kern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122" name="Picture 2" descr="https://timgsa.baidu.com/timg?image&amp;quality=80&amp;size=b9999_10000&amp;sec=1589392467066&amp;di=858448bcac33b053afe05c80d7f9cab3&amp;imgtype=0&amp;src=http%3A%2F%2F5b0988e595225.cdn.sohucs.com%2Fimages%2F20180612%2F550cbc8547804dfb9c7d80fb69cee600.jpe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b="4546"/>
          <a:stretch>
            <a:fillRect/>
          </a:stretch>
        </p:blipFill>
        <p:spPr bwMode="auto">
          <a:xfrm>
            <a:off x="0" y="3875809"/>
            <a:ext cx="12192000" cy="29821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773472"/>
            <a:ext cx="11308466" cy="5965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课程性质：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专业课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（课号：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M502019B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）：面向计算机相关专业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平台课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（课号：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C402002B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）：面向其他专业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 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时：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学时（理论课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学时）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上课形式：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暑期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网络授课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秋季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线上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下授课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网络授课平台：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腾讯会议 （909-8686-3035）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线下授课地点：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东区二教 DQ2104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历年选课情况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773472"/>
            <a:ext cx="11308466" cy="6084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个课头（暑期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个、秋季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选课总人数超过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人，选课学生来自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个学院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全校规模最大的（信息能力）平台课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个课头（暑期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个、秋季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暑期选课人数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人：来自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个学院，计算机学院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人，其他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个学院共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秋季选课人数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人：计算机学院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人，其他学院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总计选课人数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1144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个课头，初步选课人数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秋季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个课头，本课头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初步选课人数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专业课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4284" y="805070"/>
          <a:ext cx="10443432" cy="564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073"/>
                <a:gridCol w="2554714"/>
                <a:gridCol w="6827645"/>
              </a:tblGrid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课次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授课内容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 hMerge="1">
                  <a:tcPr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理论课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讲：绪论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理论课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2</a:t>
                      </a:r>
                      <a:r>
                        <a:rPr lang="zh-CN" sz="1800" kern="100" dirty="0">
                          <a:effectLst/>
                        </a:rPr>
                        <a:t>讲：基础知识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800" kern="100">
                        <a:effectLst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</a:rPr>
                        <a:t>实验课</a:t>
                      </a:r>
                      <a:endParaRPr lang="zh-CN" sz="1800" kern="100" dirty="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  <a:sym typeface="+mn-ea"/>
                        </a:rPr>
                        <a:t>实验</a:t>
                      </a:r>
                      <a:r>
                        <a:rPr lang="en-US" sz="1800" kern="100" dirty="0">
                          <a:effectLst/>
                          <a:highlight>
                            <a:srgbClr val="00FF00"/>
                          </a:highlight>
                          <a:sym typeface="+mn-ea"/>
                        </a:rPr>
                        <a:t>1</a:t>
                      </a: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  <a:sym typeface="+mn-ea"/>
                        </a:rPr>
                        <a:t>：</a:t>
                      </a:r>
                      <a:r>
                        <a:rPr lang="en-US" sz="1800" kern="100" dirty="0" err="1">
                          <a:effectLst/>
                          <a:highlight>
                            <a:srgbClr val="00FF00"/>
                          </a:highlight>
                          <a:sym typeface="+mn-ea"/>
                        </a:rPr>
                        <a:t>PyTorch</a:t>
                      </a: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  <a:sym typeface="+mn-ea"/>
                        </a:rPr>
                        <a:t>基本操作实验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800" kern="100">
                          <a:effectLst/>
                        </a:rPr>
                        <a:t>理论课</a:t>
                      </a:r>
                      <a:endParaRPr lang="zh-CN" sz="1800" kern="100">
                        <a:effectLst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kern="100">
                          <a:effectLst/>
                          <a:sym typeface="+mn-ea"/>
                        </a:rPr>
                        <a:t>第3讲：深度学习框架简介及PyTorch入门</a:t>
                      </a:r>
                      <a:endParaRPr lang="zh-CN" sz="1800" kern="100">
                        <a:effectLst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理论课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4</a:t>
                      </a:r>
                      <a:r>
                        <a:rPr lang="zh-CN" sz="1800" kern="100" dirty="0">
                          <a:effectLst/>
                        </a:rPr>
                        <a:t>讲：深度前馈网络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理论课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5</a:t>
                      </a:r>
                      <a:r>
                        <a:rPr lang="zh-CN" sz="1800" kern="100" dirty="0">
                          <a:effectLst/>
                        </a:rPr>
                        <a:t>讲：深度模型优化与正则化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highlight>
                            <a:srgbClr val="00FF00"/>
                          </a:highlight>
                        </a:rPr>
                        <a:t>实验课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</a:rPr>
                        <a:t>实验</a:t>
                      </a:r>
                      <a:r>
                        <a:rPr lang="en-US" sz="1800" kern="1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</a:rPr>
                        <a:t>：前馈神经网络实验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理论课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6</a:t>
                      </a:r>
                      <a:r>
                        <a:rPr lang="zh-CN" sz="1800" kern="100" dirty="0">
                          <a:effectLst/>
                        </a:rPr>
                        <a:t>讲：卷积神经网络</a:t>
                      </a:r>
                      <a:r>
                        <a:rPr lang="en-US" sz="1800" kern="100" dirty="0">
                          <a:effectLst/>
                        </a:rPr>
                        <a:t>I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理论课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7</a:t>
                      </a:r>
                      <a:r>
                        <a:rPr lang="zh-CN" sz="1800" kern="100" dirty="0">
                          <a:effectLst/>
                        </a:rPr>
                        <a:t>讲：卷积神经网络</a:t>
                      </a:r>
                      <a:r>
                        <a:rPr lang="en-US" sz="1800" kern="100" dirty="0">
                          <a:effectLst/>
                        </a:rPr>
                        <a:t>II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highlight>
                            <a:srgbClr val="00FF00"/>
                          </a:highlight>
                        </a:rPr>
                        <a:t>实验课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</a:rPr>
                        <a:t>实验</a:t>
                      </a:r>
                      <a:r>
                        <a:rPr lang="en-US" sz="1800" kern="1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</a:rPr>
                        <a:t>：卷积神经网络实验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理论课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8</a:t>
                      </a:r>
                      <a:r>
                        <a:rPr lang="zh-CN" sz="1800" kern="100" dirty="0">
                          <a:effectLst/>
                        </a:rPr>
                        <a:t>讲：循环神经网络</a:t>
                      </a:r>
                      <a:r>
                        <a:rPr lang="en-US" sz="1800" kern="100" dirty="0">
                          <a:effectLst/>
                        </a:rPr>
                        <a:t>I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理论课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9</a:t>
                      </a:r>
                      <a:r>
                        <a:rPr lang="zh-CN" sz="1800" kern="100" dirty="0">
                          <a:effectLst/>
                        </a:rPr>
                        <a:t>讲：循环神经网络</a:t>
                      </a:r>
                      <a:r>
                        <a:rPr lang="en-US" sz="1800" kern="100" dirty="0">
                          <a:effectLst/>
                        </a:rPr>
                        <a:t>II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highlight>
                            <a:srgbClr val="00FF00"/>
                          </a:highlight>
                        </a:rPr>
                        <a:t>实验课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</a:rPr>
                        <a:t>实验</a:t>
                      </a:r>
                      <a:r>
                        <a:rPr lang="en-US" sz="1800" kern="1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</a:rPr>
                        <a:t>：循环神经网络实验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理论课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10</a:t>
                      </a:r>
                      <a:r>
                        <a:rPr lang="zh-CN" sz="1800" kern="100" dirty="0">
                          <a:effectLst/>
                        </a:rPr>
                        <a:t>讲：无监督模型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理论课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11</a:t>
                      </a:r>
                      <a:r>
                        <a:rPr lang="zh-CN" sz="1800" kern="100" dirty="0">
                          <a:effectLst/>
                        </a:rPr>
                        <a:t>讲：深度学习</a:t>
                      </a:r>
                      <a:r>
                        <a:rPr lang="zh-CN" altLang="en-US" sz="1800" kern="100" dirty="0">
                          <a:effectLst/>
                        </a:rPr>
                        <a:t>的前沿、</a:t>
                      </a:r>
                      <a:r>
                        <a:rPr lang="zh-CN" sz="1800" kern="100" dirty="0">
                          <a:effectLst/>
                        </a:rPr>
                        <a:t>局限及趋势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  <a:tr h="33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理论课</a:t>
                      </a:r>
                      <a:r>
                        <a:rPr lang="en-US" altLang="zh-CN" sz="1800" kern="100" dirty="0">
                          <a:effectLst/>
                        </a:rPr>
                        <a:t> &amp; </a:t>
                      </a: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</a:rPr>
                        <a:t>实验课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</a:t>
                      </a:r>
                      <a:r>
                        <a:rPr lang="en-US" sz="1800" kern="100" dirty="0">
                          <a:effectLst/>
                        </a:rPr>
                        <a:t>12</a:t>
                      </a:r>
                      <a:r>
                        <a:rPr lang="zh-CN" sz="1800" kern="100" dirty="0">
                          <a:effectLst/>
                        </a:rPr>
                        <a:t>讲：课程总结</a:t>
                      </a:r>
                      <a:r>
                        <a:rPr lang="en-US" altLang="zh-CN" sz="1800" kern="100" dirty="0">
                          <a:effectLst/>
                        </a:rPr>
                        <a:t> &amp; </a:t>
                      </a: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</a:rPr>
                        <a:t>实验</a:t>
                      </a:r>
                      <a:r>
                        <a:rPr lang="en-US" sz="1800" kern="100" dirty="0">
                          <a:effectLst/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zh-CN" sz="1800" kern="100" dirty="0">
                          <a:effectLst/>
                          <a:highlight>
                            <a:srgbClr val="00FF00"/>
                          </a:highlight>
                        </a:rPr>
                        <a:t>：综合实验（大作业）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204" marR="54204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06958" y="6483144"/>
            <a:ext cx="2056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/>
              <a:t>(</a:t>
            </a:r>
            <a:r>
              <a:rPr lang="zh-CN" altLang="en-US" kern="100" dirty="0"/>
              <a:t>注：每次课</a:t>
            </a:r>
            <a:r>
              <a:rPr lang="en-US" altLang="zh-CN" kern="100" dirty="0"/>
              <a:t>2</a:t>
            </a:r>
            <a:r>
              <a:rPr lang="zh-CN" altLang="en-US" kern="100" dirty="0"/>
              <a:t>学时</a:t>
            </a:r>
            <a:r>
              <a:rPr lang="en-US" altLang="zh-CN" kern="100" dirty="0"/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参考书目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timgsa.baidu.com/timg?image&amp;quality=80&amp;size=b9999_10000&amp;sec=1594099598857&amp;di=42e66d5bc15edd35f5eddfa6074e8e6d&amp;imgtype=0&amp;src=http%3A%2F%2Fn.sinaimg.cn%2Fspider2020623%2F680%2Fw740h740%2F20200623%2Fe874-ivmqpci0475292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7" r="11728"/>
          <a:stretch>
            <a:fillRect/>
          </a:stretch>
        </p:blipFill>
        <p:spPr bwMode="auto">
          <a:xfrm>
            <a:off x="449859" y="1169879"/>
            <a:ext cx="3178664" cy="397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imgsa.baidu.com/timg?image&amp;quality=80&amp;size=b9999_10000&amp;sec=1594099646719&amp;di=f8bd0017e008cae012a186e699fb83e8&amp;imgtype=0&amp;src=http%3A%2F%2Fimg0.winxuancdn.com%2F9168%2F1201529168_9_1.jpg%3F14999966105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" r="22311"/>
          <a:stretch>
            <a:fillRect/>
          </a:stretch>
        </p:blipFill>
        <p:spPr bwMode="auto">
          <a:xfrm>
            <a:off x="4756775" y="1150001"/>
            <a:ext cx="2834719" cy="402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746" y="1169879"/>
            <a:ext cx="2921196" cy="40084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2695" y="5518922"/>
            <a:ext cx="2492991" cy="967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神经网络与深度学习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邱锡鹏著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981339" y="5518922"/>
            <a:ext cx="2385589" cy="967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Ian Goodfellow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著 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8450222" y="5518922"/>
            <a:ext cx="3460243" cy="967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动手学深度学习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Aston Zhang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等著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实验环境与要求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773472"/>
            <a:ext cx="11308466" cy="5965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实验环境：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严格按照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深度学习课程实验报告模板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要求填写实验报告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同时按要求提交实验源代码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实验提交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课程平台（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mis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系统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 29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交大课程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平台）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1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考核方式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5" y="773472"/>
            <a:ext cx="11308466" cy="5965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实验环节：占总成绩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50~60%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基本操作实验）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（前馈神经网络实验）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（卷积神经网络实验）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（循环神经网络实验）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（大作业，综合实验）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专业课和平台课的实验要求有所差异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笔试环节：占总成绩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40~50%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考试内容：基本概念为主，少量计算题、实验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相关题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考试形式：线下考试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本课堂教师及助教信息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033145"/>
            <a:ext cx="11235055" cy="4154170"/>
          </a:xfrm>
          <a:prstGeom prst="rect">
            <a:avLst/>
          </a:prstGeom>
        </p:spPr>
        <p:txBody>
          <a:bodyPr wrap="square">
            <a:spAutoFit/>
          </a:bodyPr>
          <a:p>
            <a:pPr eaLnBrk="1" hangingPunct="1">
              <a:defRPr/>
            </a:pPr>
            <a:r>
              <a:rPr lang="zh-CN" altLang="en-US" sz="2800" b="1" dirty="0"/>
              <a:t>许万茹 </a:t>
            </a:r>
            <a:r>
              <a:rPr lang="zh-CN" altLang="en-US" sz="2800" dirty="0"/>
              <a:t>博士，副教授，硕士生导师</a:t>
            </a:r>
            <a:endParaRPr lang="en-US" altLang="zh-CN" sz="2800" dirty="0"/>
          </a:p>
          <a:p>
            <a:pPr eaLnBrk="1" hangingPunct="1">
              <a:defRPr/>
            </a:pPr>
            <a:endParaRPr lang="en-US" altLang="zh-CN" sz="2000" b="1" dirty="0"/>
          </a:p>
          <a:p>
            <a:pPr eaLnBrk="1" hangingPunct="1">
              <a:defRPr/>
            </a:pPr>
            <a:r>
              <a:rPr lang="zh-CN" altLang="en-US" sz="2400" b="1" dirty="0"/>
              <a:t>授课：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语言程序设计、人机交互技术、深度学习、汇编与接口技术</a:t>
            </a:r>
            <a:endParaRPr lang="zh-CN" altLang="en-US" sz="2400" b="1" dirty="0"/>
          </a:p>
          <a:p>
            <a:pPr eaLnBrk="1" hangingPunct="1">
              <a:defRPr/>
            </a:pPr>
            <a:r>
              <a:rPr lang="zh-CN" altLang="en-US" sz="2400" b="1" dirty="0"/>
              <a:t>研究方向</a:t>
            </a:r>
            <a:r>
              <a:rPr lang="zh-CN" altLang="en-US" sz="2400" dirty="0"/>
              <a:t>：计算机视觉、深度学习、图像</a:t>
            </a:r>
            <a:r>
              <a:rPr lang="en-US" altLang="zh-CN" sz="2400" dirty="0"/>
              <a:t>/</a:t>
            </a:r>
            <a:r>
              <a:rPr lang="zh-CN" altLang="en-US" sz="2400" dirty="0"/>
              <a:t>视频分析与理解、人体行为识别等。</a:t>
            </a: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algn="just" eaLnBrk="1" hangingPunct="1">
              <a:defRPr/>
            </a:pPr>
            <a:r>
              <a:rPr lang="zh-CN" altLang="en-US" sz="2400" dirty="0"/>
              <a:t>在国内外期刊和会议上发表学术论文</a:t>
            </a:r>
            <a:r>
              <a:rPr lang="en-US" altLang="zh-CN" sz="2400" dirty="0"/>
              <a:t>30</a:t>
            </a:r>
            <a:r>
              <a:rPr lang="zh-CN" altLang="en-US" sz="2400" dirty="0"/>
              <a:t>余篇，包括</a:t>
            </a:r>
            <a:endParaRPr lang="en-US" altLang="zh-CN" sz="2400" dirty="0"/>
          </a:p>
          <a:p>
            <a:pPr algn="just" eaLnBrk="1" hangingPunct="1">
              <a:defRPr/>
            </a:pPr>
            <a:r>
              <a:rPr sz="2400"/>
              <a:t>IEEE Trans. on Image Processing, IEEE Trans. on Multimedia, IEEE Trans. on Circuits and Systems for Video Technology, CVPR, ACM Multimedia </a:t>
            </a:r>
            <a:r>
              <a:rPr lang="zh-CN" altLang="en-US" sz="2400" dirty="0"/>
              <a:t>等。</a:t>
            </a:r>
            <a:endParaRPr lang="en-US" altLang="zh-CN" sz="2400" dirty="0"/>
          </a:p>
          <a:p>
            <a:pPr algn="just" eaLnBrk="1" hangingPunct="1">
              <a:defRPr/>
            </a:pPr>
            <a:endParaRPr lang="zh-CN" altLang="en-US" sz="2400" dirty="0"/>
          </a:p>
          <a:p>
            <a:pPr algn="just" eaLnBrk="1" hangingPunct="1">
              <a:defRPr/>
            </a:pPr>
            <a:r>
              <a:rPr lang="zh-CN" altLang="en-US" sz="2400" dirty="0"/>
              <a:t>主持国家自然科学基金（青年项目）、国家博士后基金面上项目、中央高校基本科研业务费等。</a:t>
            </a:r>
            <a:endParaRPr lang="en-US" altLang="zh-CN" sz="2400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131" y="5271559"/>
            <a:ext cx="7416800" cy="149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办公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地点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：土建楼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424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4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Email: 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xwanru@m.bjtu.edu.cn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4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主页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 http://faculty.bjtu.edu.cn/9522/ 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    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890" y="971592"/>
            <a:ext cx="11308466" cy="5965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助教：</a:t>
            </a:r>
            <a:endParaRPr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l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郑丽环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l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徐叶楠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l">
              <a:lnSpc>
                <a:spcPct val="150000"/>
              </a:lnSpc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史乾曜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微信群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本课堂教师及助教信息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DL2022_x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00040" y="374650"/>
            <a:ext cx="4775200" cy="6108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51c730f-6dde-40b0-aa0e-e2fda9fe2851}"/>
</p:tagLst>
</file>

<file path=ppt/tags/tag2.xml><?xml version="1.0" encoding="utf-8"?>
<p:tagLst xmlns:p="http://schemas.openxmlformats.org/presentationml/2006/main">
  <p:tag name="KSO_WM_UNIT_PLACING_PICTURE_USER_VIEWPORT" val="{&quot;height&quot;:9620,&quot;width&quot;:7520}"/>
</p:tagLst>
</file>

<file path=ppt/tags/tag3.xml><?xml version="1.0" encoding="utf-8"?>
<p:tagLst xmlns:p="http://schemas.openxmlformats.org/presentationml/2006/main">
  <p:tag name="COMMONDATA" val="eyJoZGlkIjoiOGExMzQ4M2NjNDc2NmY1ZjIwMjgwMWEyNTk3MzU5ZD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1877</Words>
  <Application>WPS 演示</Application>
  <PresentationFormat>宽屏</PresentationFormat>
  <Paragraphs>214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楷体</vt:lpstr>
      <vt:lpstr>等线</vt:lpstr>
      <vt:lpstr>Times New Roman</vt:lpstr>
      <vt:lpstr>Tahoma</vt:lpstr>
      <vt:lpstr>Monotype Sorts</vt:lpstr>
      <vt:lpstr>Wingdings</vt:lpstr>
      <vt:lpstr>楷体_GB2312</vt:lpstr>
      <vt:lpstr>Arial Unicode MS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</dc:creator>
  <cp:lastModifiedBy>xuwanru</cp:lastModifiedBy>
  <cp:revision>372</cp:revision>
  <dcterms:created xsi:type="dcterms:W3CDTF">2020-05-12T07:42:00Z</dcterms:created>
  <dcterms:modified xsi:type="dcterms:W3CDTF">2022-09-01T03:27:41Z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6949E0354355497783DE07C13071900A</vt:lpwstr>
  </property>
  <property fmtid="{D5CDD505-2E9C-101B-9397-08002B2CF9AE}" pid="3" name="KSOProductBuildVer">
    <vt:lpwstr>2052-11.1.0.12353</vt:lpwstr>
  </property>
</Properties>
</file>