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57" r:id="rId3"/>
    <p:sldId id="275" r:id="rId5"/>
    <p:sldId id="279" r:id="rId6"/>
    <p:sldId id="362" r:id="rId7"/>
    <p:sldId id="357" r:id="rId8"/>
    <p:sldId id="276" r:id="rId9"/>
    <p:sldId id="280" r:id="rId10"/>
    <p:sldId id="281" r:id="rId11"/>
    <p:sldId id="282" r:id="rId12"/>
    <p:sldId id="283" r:id="rId13"/>
    <p:sldId id="284" r:id="rId14"/>
    <p:sldId id="358" r:id="rId15"/>
    <p:sldId id="285" r:id="rId16"/>
    <p:sldId id="287" r:id="rId17"/>
    <p:sldId id="290" r:id="rId18"/>
    <p:sldId id="359" r:id="rId19"/>
    <p:sldId id="289" r:id="rId20"/>
    <p:sldId id="294" r:id="rId21"/>
    <p:sldId id="365" r:id="rId22"/>
    <p:sldId id="292" r:id="rId23"/>
    <p:sldId id="291" r:id="rId24"/>
    <p:sldId id="364" r:id="rId25"/>
    <p:sldId id="295" r:id="rId26"/>
    <p:sldId id="366" r:id="rId27"/>
    <p:sldId id="296" r:id="rId28"/>
    <p:sldId id="367" r:id="rId29"/>
    <p:sldId id="293" r:id="rId30"/>
    <p:sldId id="368" r:id="rId31"/>
    <p:sldId id="360" r:id="rId32"/>
    <p:sldId id="297" r:id="rId33"/>
    <p:sldId id="298" r:id="rId34"/>
    <p:sldId id="300" r:id="rId35"/>
    <p:sldId id="395" r:id="rId36"/>
    <p:sldId id="301" r:id="rId37"/>
    <p:sldId id="361" r:id="rId38"/>
    <p:sldId id="355" r:id="rId39"/>
    <p:sldId id="35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177B0"/>
    <a:srgbClr val="0277AC"/>
    <a:srgbClr val="077DB6"/>
    <a:srgbClr val="057DB8"/>
    <a:srgbClr val="E6E6E6"/>
    <a:srgbClr val="9F9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5" autoAdjust="0"/>
    <p:restoredTop sz="80993" autoAdjust="0"/>
  </p:normalViewPr>
  <p:slideViewPr>
    <p:cSldViewPr snapToGrid="0">
      <p:cViewPr varScale="1">
        <p:scale>
          <a:sx n="92" d="100"/>
          <a:sy n="92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65E49-D195-432D-8F28-230D9A8C6C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B29-4DC0-4D30-880D-404EB8DA0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E594-5FF7-4327-8936-581CD19B0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7DBAA-765C-4A04-862F-E589233B00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caffe2" TargetMode="External"/><Relationship Id="rId2" Type="http://schemas.openxmlformats.org/officeDocument/2006/relationships/image" Target="../media/image12.png"/><Relationship Id="rId1" Type="http://schemas.openxmlformats.org/officeDocument/2006/relationships/hyperlink" Target="https://github.com/BVLC/caff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hyperlink" Target="https://github.com/Theano" TargetMode="Externa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github.com/pytorch" TargetMode="External"/><Relationship Id="rId3" Type="http://schemas.openxmlformats.org/officeDocument/2006/relationships/hyperlink" Target="https://github.com/torch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hyperlink" Target="https://github.com/tensorflow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hyperlink" Target="https://keras.io/" TargetMode="External"/><Relationship Id="rId1" Type="http://schemas.openxmlformats.org/officeDocument/2006/relationships/hyperlink" Target="https://github.com/keras-team/kera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tiff"/><Relationship Id="rId1" Type="http://schemas.openxmlformats.org/officeDocument/2006/relationships/hyperlink" Target="https://mxnet.apache.org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hyperlink" Target="http://faculty.bjtu.edu.cn/9430/" TargetMode="External"/><Relationship Id="rId8" Type="http://schemas.openxmlformats.org/officeDocument/2006/relationships/hyperlink" Target="http://faculty.bjtu.edu.cn/9374/" TargetMode="External"/><Relationship Id="rId7" Type="http://schemas.openxmlformats.org/officeDocument/2006/relationships/hyperlink" Target="http://faculty.bjtu.edu.cn/9076/" TargetMode="External"/><Relationship Id="rId6" Type="http://schemas.openxmlformats.org/officeDocument/2006/relationships/hyperlink" Target="http://faculty.bjtu.edu.cn/8902/" TargetMode="External"/><Relationship Id="rId5" Type="http://schemas.openxmlformats.org/officeDocument/2006/relationships/hyperlink" Target="http://faculty.bjtu.edu.cn/8793/" TargetMode="External"/><Relationship Id="rId4" Type="http://schemas.openxmlformats.org/officeDocument/2006/relationships/hyperlink" Target="http://faculty.bjtu.edu.cn/9371/" TargetMode="External"/><Relationship Id="rId3" Type="http://schemas.openxmlformats.org/officeDocument/2006/relationships/hyperlink" Target="http://faculty.bjtu.edu.cn/9129/" TargetMode="External"/><Relationship Id="rId2" Type="http://schemas.openxmlformats.org/officeDocument/2006/relationships/hyperlink" Target="http://faculty.bjtu.edu.cn/6463/" TargetMode="External"/><Relationship Id="rId12" Type="http://schemas.openxmlformats.org/officeDocument/2006/relationships/notesSlide" Target="../notesSlides/notesSlide37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90800" y="3620591"/>
            <a:ext cx="7010400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 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0" y="1799275"/>
            <a:ext cx="121920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lnSpc>
                <a:spcPct val="90000"/>
              </a:lnSpc>
              <a:spcAft>
                <a:spcPct val="20000"/>
              </a:spcAft>
              <a:defRPr sz="3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2pPr>
            <a:lvl3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3pPr>
            <a:lvl4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4pPr>
            <a:lvl5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9pPr>
          </a:lstStyle>
          <a:p>
            <a:pPr algn="ctr" fontAlgn="auto">
              <a:spcBef>
                <a:spcPts val="0"/>
              </a:spcBef>
              <a:buClrTx/>
              <a:buSzTx/>
              <a:buNone/>
            </a:pPr>
            <a:r>
              <a:rPr lang="zh-CN" altLang="en-US" sz="6000" dirty="0">
                <a:solidFill>
                  <a:srgbClr val="0000FF"/>
                </a:solidFill>
              </a:rPr>
              <a:t>第</a:t>
            </a:r>
            <a:r>
              <a:rPr lang="en-US" altLang="zh-CN" sz="6000" dirty="0">
                <a:solidFill>
                  <a:srgbClr val="0000FF"/>
                </a:solidFill>
              </a:rPr>
              <a:t>3</a:t>
            </a:r>
            <a:r>
              <a:rPr lang="zh-CN" altLang="en-US" sz="6000" dirty="0">
                <a:solidFill>
                  <a:srgbClr val="0000FF"/>
                </a:solidFill>
              </a:rPr>
              <a:t>讲 深度学习框架简介</a:t>
            </a:r>
            <a:endParaRPr lang="en-US" altLang="zh-CN" sz="60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buClrTx/>
              <a:buSzTx/>
              <a:buNone/>
            </a:pPr>
            <a:r>
              <a:rPr lang="zh-CN" altLang="en-US" sz="6000" dirty="0">
                <a:solidFill>
                  <a:srgbClr val="0000FF"/>
                </a:solidFill>
              </a:rPr>
              <a:t>及</a:t>
            </a:r>
            <a:r>
              <a:rPr lang="en-US" altLang="zh-CN" sz="6000" dirty="0">
                <a:solidFill>
                  <a:srgbClr val="0000FF"/>
                </a:solidFill>
              </a:rPr>
              <a:t>PyTorch</a:t>
            </a:r>
            <a:r>
              <a:rPr lang="zh-CN" altLang="en-US" sz="6000" dirty="0">
                <a:solidFill>
                  <a:srgbClr val="0000FF"/>
                </a:solidFill>
              </a:rPr>
              <a:t>入门</a:t>
            </a:r>
            <a:endParaRPr lang="en-US" altLang="zh-CN" sz="6000" dirty="0">
              <a:solidFill>
                <a:srgbClr val="0000FF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" y="92606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2160"/>
            <a:ext cx="12192000" cy="227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标题 1"/>
          <p:cNvSpPr txBox="1"/>
          <p:nvPr/>
        </p:nvSpPr>
        <p:spPr>
          <a:xfrm>
            <a:off x="6864015" y="111980"/>
            <a:ext cx="5213684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北京交通大学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课件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自动微分工具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F97AE806-900B-4CDA-9247-A86C9A90CBEB}"/>
                  </a:ext>
                </a:extLst>
              </p:cNvPr>
              <p:cNvSpPr txBox="1"/>
              <p:nvPr/>
            </p:nvSpPr>
            <p:spPr>
              <a:xfrm>
                <a:off x="31173" y="819210"/>
                <a:ext cx="12192000" cy="961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计算图带来的一个好处是让模型训练阶段的梯度计算变得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模块化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且更为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便捷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，也就是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自动微分法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自动微分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Forward Mode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：给定函数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3" y="819210"/>
                <a:ext cx="12192000" cy="961097"/>
              </a:xfrm>
              <a:prstGeom prst="rect">
                <a:avLst/>
              </a:prstGeom>
              <a:blipFill rotWithShape="1">
                <a:blip r:embed="rId1"/>
                <a:stretch>
                  <a:fillRect l="-450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61" y="2017829"/>
            <a:ext cx="6530906" cy="19966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61" y="4254240"/>
            <a:ext cx="6751905" cy="2377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cuBLAS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cuDNN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等拓展包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704" y="1001813"/>
            <a:ext cx="11247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通过前面所介绍的组件，已经可以搭建一个全功能的深度学习框架：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将待处理数据转换为张量，针对张量施加各种需要的操作，通过自动微分对模型展开训练，然后得到输出结果开始测试。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6704" y="2647320"/>
            <a:ext cx="6096000" cy="5810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存在的缺陷是运行缓慢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3032" y="343252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6704" y="330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利用扩展包来进行加速，例如：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13" y="3966866"/>
            <a:ext cx="90328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（基础线性代数子程序）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英特尔的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MKL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 Kernel Library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NVIDIA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推出的针对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cuBLAS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等更据针对性的库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11308466" cy="58278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开源框架概述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Tensorflow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PyTorch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2471411" y="2550645"/>
            <a:ext cx="540000" cy="540000"/>
          </a:xfrm>
          <a:prstGeom prst="ellipse">
            <a:avLst/>
          </a:prstGeom>
          <a:solidFill>
            <a:srgbClr val="12357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3738597" y="3539814"/>
            <a:ext cx="540000" cy="540000"/>
          </a:xfrm>
          <a:prstGeom prst="ellipse">
            <a:avLst/>
          </a:prstGeom>
          <a:solidFill>
            <a:srgbClr val="AF935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4943512" y="2105380"/>
            <a:ext cx="540000" cy="540000"/>
          </a:xfrm>
          <a:prstGeom prst="ellipse">
            <a:avLst/>
          </a:prstGeom>
          <a:solidFill>
            <a:srgbClr val="AF935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6100862" y="3272129"/>
            <a:ext cx="540000" cy="540000"/>
          </a:xfrm>
          <a:prstGeom prst="ellipse">
            <a:avLst/>
          </a:prstGeom>
          <a:solidFill>
            <a:srgbClr val="12357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743306" y="4357201"/>
            <a:ext cx="540000" cy="540000"/>
          </a:xfrm>
          <a:prstGeom prst="ellipse">
            <a:avLst/>
          </a:prstGeom>
          <a:solidFill>
            <a:srgbClr val="AF935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7643980" y="1901674"/>
            <a:ext cx="540000" cy="540000"/>
          </a:xfrm>
          <a:prstGeom prst="ellipse">
            <a:avLst/>
          </a:prstGeom>
          <a:solidFill>
            <a:srgbClr val="AF935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3900597" y="3701814"/>
            <a:ext cx="216000" cy="216000"/>
          </a:xfrm>
          <a:custGeom>
            <a:avLst/>
            <a:gdLst>
              <a:gd name="T0" fmla="*/ 68 w 128"/>
              <a:gd name="T1" fmla="*/ 0 h 128"/>
              <a:gd name="T2" fmla="*/ 68 w 128"/>
              <a:gd name="T3" fmla="*/ 60 h 128"/>
              <a:gd name="T4" fmla="*/ 128 w 128"/>
              <a:gd name="T5" fmla="*/ 60 h 128"/>
              <a:gd name="T6" fmla="*/ 68 w 128"/>
              <a:gd name="T7" fmla="*/ 0 h 128"/>
              <a:gd name="T8" fmla="*/ 76 w 128"/>
              <a:gd name="T9" fmla="*/ 9 h 128"/>
              <a:gd name="T10" fmla="*/ 119 w 128"/>
              <a:gd name="T11" fmla="*/ 52 h 128"/>
              <a:gd name="T12" fmla="*/ 76 w 128"/>
              <a:gd name="T13" fmla="*/ 52 h 128"/>
              <a:gd name="T14" fmla="*/ 76 w 128"/>
              <a:gd name="T15" fmla="*/ 9 h 128"/>
              <a:gd name="T16" fmla="*/ 60 w 128"/>
              <a:gd name="T17" fmla="*/ 8 h 128"/>
              <a:gd name="T18" fmla="*/ 0 w 128"/>
              <a:gd name="T19" fmla="*/ 68 h 128"/>
              <a:gd name="T20" fmla="*/ 60 w 128"/>
              <a:gd name="T21" fmla="*/ 128 h 128"/>
              <a:gd name="T22" fmla="*/ 120 w 128"/>
              <a:gd name="T23" fmla="*/ 68 h 128"/>
              <a:gd name="T24" fmla="*/ 60 w 128"/>
              <a:gd name="T25" fmla="*/ 68 h 128"/>
              <a:gd name="T26" fmla="*/ 60 w 128"/>
              <a:gd name="T27" fmla="*/ 8 h 128"/>
              <a:gd name="T28" fmla="*/ 111 w 128"/>
              <a:gd name="T29" fmla="*/ 76 h 128"/>
              <a:gd name="T30" fmla="*/ 60 w 128"/>
              <a:gd name="T31" fmla="*/ 120 h 128"/>
              <a:gd name="T32" fmla="*/ 8 w 128"/>
              <a:gd name="T33" fmla="*/ 68 h 128"/>
              <a:gd name="T34" fmla="*/ 52 w 128"/>
              <a:gd name="T35" fmla="*/ 17 h 128"/>
              <a:gd name="T36" fmla="*/ 52 w 128"/>
              <a:gd name="T37" fmla="*/ 76 h 128"/>
              <a:gd name="T38" fmla="*/ 111 w 128"/>
              <a:gd name="T39" fmla="*/ 7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28">
                <a:moveTo>
                  <a:pt x="68" y="0"/>
                </a:moveTo>
                <a:cubicBezTo>
                  <a:pt x="68" y="30"/>
                  <a:pt x="68" y="60"/>
                  <a:pt x="68" y="60"/>
                </a:cubicBezTo>
                <a:cubicBezTo>
                  <a:pt x="68" y="60"/>
                  <a:pt x="82" y="60"/>
                  <a:pt x="128" y="60"/>
                </a:cubicBezTo>
                <a:cubicBezTo>
                  <a:pt x="128" y="27"/>
                  <a:pt x="101" y="0"/>
                  <a:pt x="68" y="0"/>
                </a:cubicBezTo>
                <a:close/>
                <a:moveTo>
                  <a:pt x="76" y="9"/>
                </a:moveTo>
                <a:cubicBezTo>
                  <a:pt x="98" y="12"/>
                  <a:pt x="116" y="30"/>
                  <a:pt x="119" y="52"/>
                </a:cubicBezTo>
                <a:cubicBezTo>
                  <a:pt x="102" y="52"/>
                  <a:pt x="76" y="52"/>
                  <a:pt x="76" y="52"/>
                </a:cubicBezTo>
                <a:cubicBezTo>
                  <a:pt x="76" y="52"/>
                  <a:pt x="76" y="29"/>
                  <a:pt x="76" y="9"/>
                </a:cubicBezTo>
                <a:close/>
                <a:moveTo>
                  <a:pt x="60" y="8"/>
                </a:moveTo>
                <a:cubicBezTo>
                  <a:pt x="27" y="8"/>
                  <a:pt x="0" y="35"/>
                  <a:pt x="0" y="68"/>
                </a:cubicBezTo>
                <a:cubicBezTo>
                  <a:pt x="0" y="101"/>
                  <a:pt x="27" y="128"/>
                  <a:pt x="60" y="128"/>
                </a:cubicBezTo>
                <a:cubicBezTo>
                  <a:pt x="93" y="128"/>
                  <a:pt x="120" y="101"/>
                  <a:pt x="120" y="68"/>
                </a:cubicBezTo>
                <a:cubicBezTo>
                  <a:pt x="104" y="68"/>
                  <a:pt x="60" y="68"/>
                  <a:pt x="60" y="68"/>
                </a:cubicBezTo>
                <a:cubicBezTo>
                  <a:pt x="60" y="68"/>
                  <a:pt x="60" y="24"/>
                  <a:pt x="60" y="8"/>
                </a:cubicBezTo>
                <a:close/>
                <a:moveTo>
                  <a:pt x="111" y="76"/>
                </a:moveTo>
                <a:cubicBezTo>
                  <a:pt x="108" y="101"/>
                  <a:pt x="86" y="120"/>
                  <a:pt x="60" y="120"/>
                </a:cubicBezTo>
                <a:cubicBezTo>
                  <a:pt x="31" y="120"/>
                  <a:pt x="8" y="97"/>
                  <a:pt x="8" y="68"/>
                </a:cubicBezTo>
                <a:cubicBezTo>
                  <a:pt x="8" y="42"/>
                  <a:pt x="27" y="21"/>
                  <a:pt x="52" y="17"/>
                </a:cubicBezTo>
                <a:cubicBezTo>
                  <a:pt x="52" y="43"/>
                  <a:pt x="52" y="76"/>
                  <a:pt x="52" y="76"/>
                </a:cubicBezTo>
                <a:cubicBezTo>
                  <a:pt x="52" y="76"/>
                  <a:pt x="84" y="76"/>
                  <a:pt x="111" y="7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Freeform 9"/>
          <p:cNvSpPr>
            <a:spLocks noEditPoints="1"/>
          </p:cNvSpPr>
          <p:nvPr/>
        </p:nvSpPr>
        <p:spPr bwMode="auto">
          <a:xfrm>
            <a:off x="925031" y="4514203"/>
            <a:ext cx="205620" cy="210279"/>
          </a:xfrm>
          <a:custGeom>
            <a:avLst/>
            <a:gdLst>
              <a:gd name="T0" fmla="*/ 88 w 128"/>
              <a:gd name="T1" fmla="*/ 60 h 128"/>
              <a:gd name="T2" fmla="*/ 68 w 128"/>
              <a:gd name="T3" fmla="*/ 60 h 128"/>
              <a:gd name="T4" fmla="*/ 68 w 128"/>
              <a:gd name="T5" fmla="*/ 32 h 128"/>
              <a:gd name="T6" fmla="*/ 64 w 128"/>
              <a:gd name="T7" fmla="*/ 28 h 128"/>
              <a:gd name="T8" fmla="*/ 60 w 128"/>
              <a:gd name="T9" fmla="*/ 32 h 128"/>
              <a:gd name="T10" fmla="*/ 60 w 128"/>
              <a:gd name="T11" fmla="*/ 64 h 128"/>
              <a:gd name="T12" fmla="*/ 64 w 128"/>
              <a:gd name="T13" fmla="*/ 68 h 128"/>
              <a:gd name="T14" fmla="*/ 88 w 128"/>
              <a:gd name="T15" fmla="*/ 68 h 128"/>
              <a:gd name="T16" fmla="*/ 92 w 128"/>
              <a:gd name="T17" fmla="*/ 64 h 128"/>
              <a:gd name="T18" fmla="*/ 88 w 128"/>
              <a:gd name="T19" fmla="*/ 60 h 128"/>
              <a:gd name="T20" fmla="*/ 64 w 128"/>
              <a:gd name="T21" fmla="*/ 0 h 128"/>
              <a:gd name="T22" fmla="*/ 0 w 128"/>
              <a:gd name="T23" fmla="*/ 64 h 128"/>
              <a:gd name="T24" fmla="*/ 64 w 128"/>
              <a:gd name="T25" fmla="*/ 128 h 128"/>
              <a:gd name="T26" fmla="*/ 128 w 128"/>
              <a:gd name="T27" fmla="*/ 64 h 128"/>
              <a:gd name="T28" fmla="*/ 64 w 128"/>
              <a:gd name="T29" fmla="*/ 0 h 128"/>
              <a:gd name="T30" fmla="*/ 64 w 128"/>
              <a:gd name="T31" fmla="*/ 120 h 128"/>
              <a:gd name="T32" fmla="*/ 8 w 128"/>
              <a:gd name="T33" fmla="*/ 64 h 128"/>
              <a:gd name="T34" fmla="*/ 64 w 128"/>
              <a:gd name="T35" fmla="*/ 8 h 128"/>
              <a:gd name="T36" fmla="*/ 120 w 128"/>
              <a:gd name="T37" fmla="*/ 64 h 128"/>
              <a:gd name="T38" fmla="*/ 64 w 128"/>
              <a:gd name="T3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28">
                <a:moveTo>
                  <a:pt x="88" y="60"/>
                </a:moveTo>
                <a:cubicBezTo>
                  <a:pt x="68" y="60"/>
                  <a:pt x="68" y="60"/>
                  <a:pt x="68" y="6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0"/>
                  <a:pt x="66" y="28"/>
                  <a:pt x="64" y="28"/>
                </a:cubicBezTo>
                <a:cubicBezTo>
                  <a:pt x="62" y="28"/>
                  <a:pt x="60" y="30"/>
                  <a:pt x="60" y="32"/>
                </a:cubicBezTo>
                <a:cubicBezTo>
                  <a:pt x="60" y="64"/>
                  <a:pt x="60" y="64"/>
                  <a:pt x="60" y="64"/>
                </a:cubicBezTo>
                <a:cubicBezTo>
                  <a:pt x="60" y="66"/>
                  <a:pt x="62" y="68"/>
                  <a:pt x="64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90" y="68"/>
                  <a:pt x="92" y="66"/>
                  <a:pt x="92" y="64"/>
                </a:cubicBezTo>
                <a:cubicBezTo>
                  <a:pt x="92" y="62"/>
                  <a:pt x="90" y="60"/>
                  <a:pt x="88" y="60"/>
                </a:cubicBezTo>
                <a:close/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20"/>
                </a:moveTo>
                <a:cubicBezTo>
                  <a:pt x="33" y="120"/>
                  <a:pt x="8" y="95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95"/>
                  <a:pt x="95" y="120"/>
                  <a:pt x="64" y="12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Freeform 10"/>
          <p:cNvSpPr>
            <a:spLocks noEditPoints="1"/>
          </p:cNvSpPr>
          <p:nvPr/>
        </p:nvSpPr>
        <p:spPr bwMode="auto">
          <a:xfrm>
            <a:off x="7808910" y="2064530"/>
            <a:ext cx="216000" cy="216000"/>
          </a:xfrm>
          <a:custGeom>
            <a:avLst/>
            <a:gdLst>
              <a:gd name="T0" fmla="*/ 100 w 112"/>
              <a:gd name="T1" fmla="*/ 32 h 128"/>
              <a:gd name="T2" fmla="*/ 84 w 112"/>
              <a:gd name="T3" fmla="*/ 32 h 128"/>
              <a:gd name="T4" fmla="*/ 84 w 112"/>
              <a:gd name="T5" fmla="*/ 29 h 128"/>
              <a:gd name="T6" fmla="*/ 56 w 112"/>
              <a:gd name="T7" fmla="*/ 0 h 128"/>
              <a:gd name="T8" fmla="*/ 28 w 112"/>
              <a:gd name="T9" fmla="*/ 29 h 128"/>
              <a:gd name="T10" fmla="*/ 28 w 112"/>
              <a:gd name="T11" fmla="*/ 32 h 128"/>
              <a:gd name="T12" fmla="*/ 12 w 112"/>
              <a:gd name="T13" fmla="*/ 32 h 128"/>
              <a:gd name="T14" fmla="*/ 0 w 112"/>
              <a:gd name="T15" fmla="*/ 44 h 128"/>
              <a:gd name="T16" fmla="*/ 0 w 112"/>
              <a:gd name="T17" fmla="*/ 116 h 128"/>
              <a:gd name="T18" fmla="*/ 12 w 112"/>
              <a:gd name="T19" fmla="*/ 128 h 128"/>
              <a:gd name="T20" fmla="*/ 100 w 112"/>
              <a:gd name="T21" fmla="*/ 128 h 128"/>
              <a:gd name="T22" fmla="*/ 112 w 112"/>
              <a:gd name="T23" fmla="*/ 116 h 128"/>
              <a:gd name="T24" fmla="*/ 112 w 112"/>
              <a:gd name="T25" fmla="*/ 44 h 128"/>
              <a:gd name="T26" fmla="*/ 100 w 112"/>
              <a:gd name="T27" fmla="*/ 32 h 128"/>
              <a:gd name="T28" fmla="*/ 36 w 112"/>
              <a:gd name="T29" fmla="*/ 29 h 128"/>
              <a:gd name="T30" fmla="*/ 56 w 112"/>
              <a:gd name="T31" fmla="*/ 8 h 128"/>
              <a:gd name="T32" fmla="*/ 76 w 112"/>
              <a:gd name="T33" fmla="*/ 29 h 128"/>
              <a:gd name="T34" fmla="*/ 76 w 112"/>
              <a:gd name="T35" fmla="*/ 32 h 128"/>
              <a:gd name="T36" fmla="*/ 36 w 112"/>
              <a:gd name="T37" fmla="*/ 32 h 128"/>
              <a:gd name="T38" fmla="*/ 36 w 112"/>
              <a:gd name="T39" fmla="*/ 29 h 128"/>
              <a:gd name="T40" fmla="*/ 104 w 112"/>
              <a:gd name="T41" fmla="*/ 112 h 128"/>
              <a:gd name="T42" fmla="*/ 96 w 112"/>
              <a:gd name="T43" fmla="*/ 120 h 128"/>
              <a:gd name="T44" fmla="*/ 16 w 112"/>
              <a:gd name="T45" fmla="*/ 120 h 128"/>
              <a:gd name="T46" fmla="*/ 8 w 112"/>
              <a:gd name="T47" fmla="*/ 112 h 128"/>
              <a:gd name="T48" fmla="*/ 8 w 112"/>
              <a:gd name="T49" fmla="*/ 48 h 128"/>
              <a:gd name="T50" fmla="*/ 16 w 112"/>
              <a:gd name="T51" fmla="*/ 40 h 128"/>
              <a:gd name="T52" fmla="*/ 28 w 112"/>
              <a:gd name="T53" fmla="*/ 40 h 128"/>
              <a:gd name="T54" fmla="*/ 28 w 112"/>
              <a:gd name="T55" fmla="*/ 53 h 128"/>
              <a:gd name="T56" fmla="*/ 24 w 112"/>
              <a:gd name="T57" fmla="*/ 60 h 128"/>
              <a:gd name="T58" fmla="*/ 32 w 112"/>
              <a:gd name="T59" fmla="*/ 68 h 128"/>
              <a:gd name="T60" fmla="*/ 40 w 112"/>
              <a:gd name="T61" fmla="*/ 60 h 128"/>
              <a:gd name="T62" fmla="*/ 36 w 112"/>
              <a:gd name="T63" fmla="*/ 53 h 128"/>
              <a:gd name="T64" fmla="*/ 36 w 112"/>
              <a:gd name="T65" fmla="*/ 40 h 128"/>
              <a:gd name="T66" fmla="*/ 76 w 112"/>
              <a:gd name="T67" fmla="*/ 40 h 128"/>
              <a:gd name="T68" fmla="*/ 76 w 112"/>
              <a:gd name="T69" fmla="*/ 53 h 128"/>
              <a:gd name="T70" fmla="*/ 72 w 112"/>
              <a:gd name="T71" fmla="*/ 60 h 128"/>
              <a:gd name="T72" fmla="*/ 80 w 112"/>
              <a:gd name="T73" fmla="*/ 68 h 128"/>
              <a:gd name="T74" fmla="*/ 88 w 112"/>
              <a:gd name="T75" fmla="*/ 60 h 128"/>
              <a:gd name="T76" fmla="*/ 84 w 112"/>
              <a:gd name="T77" fmla="*/ 53 h 128"/>
              <a:gd name="T78" fmla="*/ 84 w 112"/>
              <a:gd name="T79" fmla="*/ 40 h 128"/>
              <a:gd name="T80" fmla="*/ 96 w 112"/>
              <a:gd name="T81" fmla="*/ 40 h 128"/>
              <a:gd name="T82" fmla="*/ 104 w 112"/>
              <a:gd name="T83" fmla="*/ 48 h 128"/>
              <a:gd name="T84" fmla="*/ 104 w 112"/>
              <a:gd name="T85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2" h="128">
                <a:moveTo>
                  <a:pt x="100" y="32"/>
                </a:moveTo>
                <a:cubicBezTo>
                  <a:pt x="84" y="32"/>
                  <a:pt x="84" y="32"/>
                  <a:pt x="84" y="32"/>
                </a:cubicBezTo>
                <a:cubicBezTo>
                  <a:pt x="84" y="29"/>
                  <a:pt x="84" y="29"/>
                  <a:pt x="84" y="29"/>
                </a:cubicBezTo>
                <a:cubicBezTo>
                  <a:pt x="84" y="13"/>
                  <a:pt x="72" y="0"/>
                  <a:pt x="56" y="0"/>
                </a:cubicBezTo>
                <a:cubicBezTo>
                  <a:pt x="40" y="0"/>
                  <a:pt x="28" y="13"/>
                  <a:pt x="28" y="29"/>
                </a:cubicBezTo>
                <a:cubicBezTo>
                  <a:pt x="28" y="32"/>
                  <a:pt x="28" y="32"/>
                  <a:pt x="28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5" y="32"/>
                  <a:pt x="0" y="37"/>
                  <a:pt x="0" y="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7" y="128"/>
                  <a:pt x="112" y="123"/>
                  <a:pt x="112" y="116"/>
                </a:cubicBezTo>
                <a:cubicBezTo>
                  <a:pt x="112" y="44"/>
                  <a:pt x="112" y="44"/>
                  <a:pt x="112" y="44"/>
                </a:cubicBezTo>
                <a:cubicBezTo>
                  <a:pt x="112" y="37"/>
                  <a:pt x="107" y="32"/>
                  <a:pt x="100" y="32"/>
                </a:cubicBezTo>
                <a:close/>
                <a:moveTo>
                  <a:pt x="36" y="29"/>
                </a:moveTo>
                <a:cubicBezTo>
                  <a:pt x="36" y="17"/>
                  <a:pt x="44" y="8"/>
                  <a:pt x="56" y="8"/>
                </a:cubicBezTo>
                <a:cubicBezTo>
                  <a:pt x="68" y="8"/>
                  <a:pt x="76" y="17"/>
                  <a:pt x="76" y="29"/>
                </a:cubicBezTo>
                <a:cubicBezTo>
                  <a:pt x="76" y="32"/>
                  <a:pt x="76" y="32"/>
                  <a:pt x="76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29"/>
                </a:lnTo>
                <a:close/>
                <a:moveTo>
                  <a:pt x="104" y="112"/>
                </a:moveTo>
                <a:cubicBezTo>
                  <a:pt x="104" y="116"/>
                  <a:pt x="100" y="120"/>
                  <a:pt x="9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53"/>
                  <a:pt x="28" y="53"/>
                  <a:pt x="28" y="53"/>
                </a:cubicBezTo>
                <a:cubicBezTo>
                  <a:pt x="26" y="54"/>
                  <a:pt x="24" y="57"/>
                  <a:pt x="24" y="60"/>
                </a:cubicBezTo>
                <a:cubicBezTo>
                  <a:pt x="24" y="64"/>
                  <a:pt x="28" y="68"/>
                  <a:pt x="32" y="68"/>
                </a:cubicBezTo>
                <a:cubicBezTo>
                  <a:pt x="36" y="68"/>
                  <a:pt x="40" y="64"/>
                  <a:pt x="40" y="60"/>
                </a:cubicBezTo>
                <a:cubicBezTo>
                  <a:pt x="40" y="57"/>
                  <a:pt x="38" y="54"/>
                  <a:pt x="36" y="53"/>
                </a:cubicBezTo>
                <a:cubicBezTo>
                  <a:pt x="36" y="40"/>
                  <a:pt x="36" y="40"/>
                  <a:pt x="3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53"/>
                  <a:pt x="76" y="53"/>
                  <a:pt x="76" y="53"/>
                </a:cubicBezTo>
                <a:cubicBezTo>
                  <a:pt x="74" y="54"/>
                  <a:pt x="72" y="57"/>
                  <a:pt x="72" y="60"/>
                </a:cubicBezTo>
                <a:cubicBezTo>
                  <a:pt x="72" y="64"/>
                  <a:pt x="76" y="68"/>
                  <a:pt x="80" y="68"/>
                </a:cubicBezTo>
                <a:cubicBezTo>
                  <a:pt x="84" y="68"/>
                  <a:pt x="88" y="64"/>
                  <a:pt x="88" y="60"/>
                </a:cubicBezTo>
                <a:cubicBezTo>
                  <a:pt x="88" y="57"/>
                  <a:pt x="86" y="54"/>
                  <a:pt x="84" y="53"/>
                </a:cubicBezTo>
                <a:cubicBezTo>
                  <a:pt x="84" y="40"/>
                  <a:pt x="84" y="40"/>
                  <a:pt x="84" y="40"/>
                </a:cubicBezTo>
                <a:cubicBezTo>
                  <a:pt x="96" y="40"/>
                  <a:pt x="96" y="40"/>
                  <a:pt x="96" y="40"/>
                </a:cubicBezTo>
                <a:cubicBezTo>
                  <a:pt x="100" y="40"/>
                  <a:pt x="104" y="44"/>
                  <a:pt x="104" y="48"/>
                </a:cubicBezTo>
                <a:lnTo>
                  <a:pt x="104" y="112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5143187" y="2261086"/>
            <a:ext cx="152826" cy="210279"/>
          </a:xfrm>
          <a:custGeom>
            <a:avLst/>
            <a:gdLst>
              <a:gd name="T0" fmla="*/ 48 w 96"/>
              <a:gd name="T1" fmla="*/ 32 h 128"/>
              <a:gd name="T2" fmla="*/ 32 w 96"/>
              <a:gd name="T3" fmla="*/ 48 h 128"/>
              <a:gd name="T4" fmla="*/ 48 w 96"/>
              <a:gd name="T5" fmla="*/ 64 h 128"/>
              <a:gd name="T6" fmla="*/ 64 w 96"/>
              <a:gd name="T7" fmla="*/ 48 h 128"/>
              <a:gd name="T8" fmla="*/ 48 w 96"/>
              <a:gd name="T9" fmla="*/ 32 h 128"/>
              <a:gd name="T10" fmla="*/ 48 w 96"/>
              <a:gd name="T11" fmla="*/ 56 h 128"/>
              <a:gd name="T12" fmla="*/ 40 w 96"/>
              <a:gd name="T13" fmla="*/ 48 h 128"/>
              <a:gd name="T14" fmla="*/ 48 w 96"/>
              <a:gd name="T15" fmla="*/ 40 h 128"/>
              <a:gd name="T16" fmla="*/ 56 w 96"/>
              <a:gd name="T17" fmla="*/ 48 h 128"/>
              <a:gd name="T18" fmla="*/ 48 w 96"/>
              <a:gd name="T19" fmla="*/ 56 h 128"/>
              <a:gd name="T20" fmla="*/ 48 w 96"/>
              <a:gd name="T21" fmla="*/ 0 h 128"/>
              <a:gd name="T22" fmla="*/ 0 w 96"/>
              <a:gd name="T23" fmla="*/ 48 h 128"/>
              <a:gd name="T24" fmla="*/ 48 w 96"/>
              <a:gd name="T25" fmla="*/ 128 h 128"/>
              <a:gd name="T26" fmla="*/ 96 w 96"/>
              <a:gd name="T27" fmla="*/ 48 h 128"/>
              <a:gd name="T28" fmla="*/ 48 w 96"/>
              <a:gd name="T29" fmla="*/ 0 h 128"/>
              <a:gd name="T30" fmla="*/ 8 w 96"/>
              <a:gd name="T31" fmla="*/ 48 h 128"/>
              <a:gd name="T32" fmla="*/ 48 w 96"/>
              <a:gd name="T33" fmla="*/ 8 h 128"/>
              <a:gd name="T34" fmla="*/ 88 w 96"/>
              <a:gd name="T35" fmla="*/ 48 h 128"/>
              <a:gd name="T36" fmla="*/ 48 w 96"/>
              <a:gd name="T37" fmla="*/ 116 h 128"/>
              <a:gd name="T38" fmla="*/ 8 w 96"/>
              <a:gd name="T39" fmla="*/ 4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" h="128">
                <a:moveTo>
                  <a:pt x="48" y="32"/>
                </a:moveTo>
                <a:cubicBezTo>
                  <a:pt x="39" y="32"/>
                  <a:pt x="32" y="39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7" y="64"/>
                  <a:pt x="64" y="57"/>
                  <a:pt x="64" y="48"/>
                </a:cubicBezTo>
                <a:cubicBezTo>
                  <a:pt x="64" y="39"/>
                  <a:pt x="57" y="32"/>
                  <a:pt x="48" y="32"/>
                </a:cubicBezTo>
                <a:close/>
                <a:moveTo>
                  <a:pt x="48" y="56"/>
                </a:moveTo>
                <a:cubicBezTo>
                  <a:pt x="44" y="56"/>
                  <a:pt x="40" y="52"/>
                  <a:pt x="40" y="48"/>
                </a:cubicBezTo>
                <a:cubicBezTo>
                  <a:pt x="40" y="44"/>
                  <a:pt x="44" y="40"/>
                  <a:pt x="48" y="40"/>
                </a:cubicBezTo>
                <a:cubicBezTo>
                  <a:pt x="52" y="40"/>
                  <a:pt x="56" y="44"/>
                  <a:pt x="56" y="48"/>
                </a:cubicBezTo>
                <a:cubicBezTo>
                  <a:pt x="56" y="52"/>
                  <a:pt x="52" y="56"/>
                  <a:pt x="48" y="56"/>
                </a:cubicBezTo>
                <a:close/>
                <a:moveTo>
                  <a:pt x="48" y="0"/>
                </a:moveTo>
                <a:cubicBezTo>
                  <a:pt x="21" y="0"/>
                  <a:pt x="0" y="21"/>
                  <a:pt x="0" y="48"/>
                </a:cubicBezTo>
                <a:cubicBezTo>
                  <a:pt x="0" y="80"/>
                  <a:pt x="48" y="128"/>
                  <a:pt x="48" y="128"/>
                </a:cubicBezTo>
                <a:cubicBezTo>
                  <a:pt x="48" y="128"/>
                  <a:pt x="96" y="79"/>
                  <a:pt x="96" y="48"/>
                </a:cubicBezTo>
                <a:cubicBezTo>
                  <a:pt x="96" y="21"/>
                  <a:pt x="75" y="0"/>
                  <a:pt x="48" y="0"/>
                </a:cubicBezTo>
                <a:close/>
                <a:moveTo>
                  <a:pt x="8" y="48"/>
                </a:moveTo>
                <a:cubicBezTo>
                  <a:pt x="8" y="26"/>
                  <a:pt x="26" y="8"/>
                  <a:pt x="48" y="8"/>
                </a:cubicBezTo>
                <a:cubicBezTo>
                  <a:pt x="70" y="8"/>
                  <a:pt x="88" y="26"/>
                  <a:pt x="88" y="48"/>
                </a:cubicBezTo>
                <a:cubicBezTo>
                  <a:pt x="88" y="75"/>
                  <a:pt x="48" y="116"/>
                  <a:pt x="48" y="116"/>
                </a:cubicBezTo>
                <a:cubicBezTo>
                  <a:pt x="48" y="116"/>
                  <a:pt x="8" y="75"/>
                  <a:pt x="8" y="48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Freeform 12"/>
          <p:cNvSpPr>
            <a:spLocks noEditPoints="1"/>
          </p:cNvSpPr>
          <p:nvPr/>
        </p:nvSpPr>
        <p:spPr bwMode="auto">
          <a:xfrm>
            <a:off x="6277995" y="3445512"/>
            <a:ext cx="216000" cy="216000"/>
          </a:xfrm>
          <a:custGeom>
            <a:avLst/>
            <a:gdLst>
              <a:gd name="T0" fmla="*/ 4 w 128"/>
              <a:gd name="T1" fmla="*/ 0 h 128"/>
              <a:gd name="T2" fmla="*/ 0 w 128"/>
              <a:gd name="T3" fmla="*/ 4 h 128"/>
              <a:gd name="T4" fmla="*/ 0 w 128"/>
              <a:gd name="T5" fmla="*/ 124 h 128"/>
              <a:gd name="T6" fmla="*/ 4 w 128"/>
              <a:gd name="T7" fmla="*/ 128 h 128"/>
              <a:gd name="T8" fmla="*/ 8 w 128"/>
              <a:gd name="T9" fmla="*/ 124 h 128"/>
              <a:gd name="T10" fmla="*/ 8 w 128"/>
              <a:gd name="T11" fmla="*/ 4 h 128"/>
              <a:gd name="T12" fmla="*/ 4 w 128"/>
              <a:gd name="T13" fmla="*/ 0 h 128"/>
              <a:gd name="T14" fmla="*/ 92 w 128"/>
              <a:gd name="T15" fmla="*/ 8 h 128"/>
              <a:gd name="T16" fmla="*/ 52 w 128"/>
              <a:gd name="T17" fmla="*/ 20 h 128"/>
              <a:gd name="T18" fmla="*/ 16 w 128"/>
              <a:gd name="T19" fmla="*/ 8 h 128"/>
              <a:gd name="T20" fmla="*/ 16 w 128"/>
              <a:gd name="T21" fmla="*/ 76 h 128"/>
              <a:gd name="T22" fmla="*/ 52 w 128"/>
              <a:gd name="T23" fmla="*/ 88 h 128"/>
              <a:gd name="T24" fmla="*/ 92 w 128"/>
              <a:gd name="T25" fmla="*/ 76 h 128"/>
              <a:gd name="T26" fmla="*/ 128 w 128"/>
              <a:gd name="T27" fmla="*/ 88 h 128"/>
              <a:gd name="T28" fmla="*/ 128 w 128"/>
              <a:gd name="T29" fmla="*/ 20 h 128"/>
              <a:gd name="T30" fmla="*/ 92 w 128"/>
              <a:gd name="T31" fmla="*/ 8 h 128"/>
              <a:gd name="T32" fmla="*/ 92 w 128"/>
              <a:gd name="T33" fmla="*/ 68 h 128"/>
              <a:gd name="T34" fmla="*/ 52 w 128"/>
              <a:gd name="T35" fmla="*/ 80 h 128"/>
              <a:gd name="T36" fmla="*/ 24 w 128"/>
              <a:gd name="T37" fmla="*/ 73 h 128"/>
              <a:gd name="T38" fmla="*/ 24 w 128"/>
              <a:gd name="T39" fmla="*/ 21 h 128"/>
              <a:gd name="T40" fmla="*/ 52 w 128"/>
              <a:gd name="T41" fmla="*/ 28 h 128"/>
              <a:gd name="T42" fmla="*/ 92 w 128"/>
              <a:gd name="T43" fmla="*/ 16 h 128"/>
              <a:gd name="T44" fmla="*/ 120 w 128"/>
              <a:gd name="T45" fmla="*/ 23 h 128"/>
              <a:gd name="T46" fmla="*/ 120 w 128"/>
              <a:gd name="T47" fmla="*/ 75 h 128"/>
              <a:gd name="T48" fmla="*/ 92 w 128"/>
              <a:gd name="T49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" h="128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6" y="128"/>
                  <a:pt x="8" y="126"/>
                  <a:pt x="8" y="124"/>
                </a:cubicBezTo>
                <a:cubicBezTo>
                  <a:pt x="8" y="4"/>
                  <a:pt x="8" y="4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92" y="8"/>
                </a:moveTo>
                <a:cubicBezTo>
                  <a:pt x="76" y="8"/>
                  <a:pt x="68" y="20"/>
                  <a:pt x="52" y="20"/>
                </a:cubicBezTo>
                <a:cubicBezTo>
                  <a:pt x="30" y="20"/>
                  <a:pt x="16" y="8"/>
                  <a:pt x="16" y="8"/>
                </a:cubicBezTo>
                <a:cubicBezTo>
                  <a:pt x="16" y="76"/>
                  <a:pt x="16" y="76"/>
                  <a:pt x="16" y="76"/>
                </a:cubicBezTo>
                <a:cubicBezTo>
                  <a:pt x="16" y="76"/>
                  <a:pt x="32" y="88"/>
                  <a:pt x="52" y="88"/>
                </a:cubicBezTo>
                <a:cubicBezTo>
                  <a:pt x="68" y="88"/>
                  <a:pt x="78" y="76"/>
                  <a:pt x="92" y="76"/>
                </a:cubicBezTo>
                <a:cubicBezTo>
                  <a:pt x="112" y="76"/>
                  <a:pt x="128" y="88"/>
                  <a:pt x="128" y="88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20"/>
                  <a:pt x="112" y="8"/>
                  <a:pt x="92" y="8"/>
                </a:cubicBezTo>
                <a:close/>
                <a:moveTo>
                  <a:pt x="92" y="68"/>
                </a:moveTo>
                <a:cubicBezTo>
                  <a:pt x="78" y="68"/>
                  <a:pt x="68" y="80"/>
                  <a:pt x="52" y="80"/>
                </a:cubicBezTo>
                <a:cubicBezTo>
                  <a:pt x="41" y="80"/>
                  <a:pt x="31" y="76"/>
                  <a:pt x="24" y="73"/>
                </a:cubicBezTo>
                <a:cubicBezTo>
                  <a:pt x="24" y="62"/>
                  <a:pt x="24" y="38"/>
                  <a:pt x="24" y="21"/>
                </a:cubicBezTo>
                <a:cubicBezTo>
                  <a:pt x="30" y="24"/>
                  <a:pt x="40" y="28"/>
                  <a:pt x="52" y="28"/>
                </a:cubicBezTo>
                <a:cubicBezTo>
                  <a:pt x="68" y="28"/>
                  <a:pt x="76" y="16"/>
                  <a:pt x="92" y="16"/>
                </a:cubicBezTo>
                <a:cubicBezTo>
                  <a:pt x="103" y="16"/>
                  <a:pt x="113" y="20"/>
                  <a:pt x="120" y="23"/>
                </a:cubicBezTo>
                <a:cubicBezTo>
                  <a:pt x="120" y="49"/>
                  <a:pt x="120" y="61"/>
                  <a:pt x="120" y="75"/>
                </a:cubicBezTo>
                <a:cubicBezTo>
                  <a:pt x="114" y="72"/>
                  <a:pt x="104" y="68"/>
                  <a:pt x="92" y="68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Freeform 16"/>
          <p:cNvSpPr>
            <a:spLocks noEditPoints="1"/>
          </p:cNvSpPr>
          <p:nvPr/>
        </p:nvSpPr>
        <p:spPr bwMode="auto">
          <a:xfrm>
            <a:off x="2632321" y="2707199"/>
            <a:ext cx="216000" cy="216000"/>
          </a:xfrm>
          <a:custGeom>
            <a:avLst/>
            <a:gdLst>
              <a:gd name="T0" fmla="*/ 44 w 128"/>
              <a:gd name="T1" fmla="*/ 64 h 128"/>
              <a:gd name="T2" fmla="*/ 84 w 128"/>
              <a:gd name="T3" fmla="*/ 64 h 128"/>
              <a:gd name="T4" fmla="*/ 64 w 128"/>
              <a:gd name="T5" fmla="*/ 76 h 128"/>
              <a:gd name="T6" fmla="*/ 64 w 128"/>
              <a:gd name="T7" fmla="*/ 52 h 128"/>
              <a:gd name="T8" fmla="*/ 64 w 128"/>
              <a:gd name="T9" fmla="*/ 76 h 128"/>
              <a:gd name="T10" fmla="*/ 114 w 128"/>
              <a:gd name="T11" fmla="*/ 46 h 128"/>
              <a:gd name="T12" fmla="*/ 113 w 128"/>
              <a:gd name="T13" fmla="*/ 40 h 128"/>
              <a:gd name="T14" fmla="*/ 112 w 128"/>
              <a:gd name="T15" fmla="*/ 21 h 128"/>
              <a:gd name="T16" fmla="*/ 97 w 128"/>
              <a:gd name="T17" fmla="*/ 12 h 128"/>
              <a:gd name="T18" fmla="*/ 87 w 128"/>
              <a:gd name="T19" fmla="*/ 16 h 128"/>
              <a:gd name="T20" fmla="*/ 82 w 128"/>
              <a:gd name="T21" fmla="*/ 13 h 128"/>
              <a:gd name="T22" fmla="*/ 60 w 128"/>
              <a:gd name="T23" fmla="*/ 0 h 128"/>
              <a:gd name="T24" fmla="*/ 46 w 128"/>
              <a:gd name="T25" fmla="*/ 14 h 128"/>
              <a:gd name="T26" fmla="*/ 40 w 128"/>
              <a:gd name="T27" fmla="*/ 15 h 128"/>
              <a:gd name="T28" fmla="*/ 21 w 128"/>
              <a:gd name="T29" fmla="*/ 16 h 128"/>
              <a:gd name="T30" fmla="*/ 12 w 128"/>
              <a:gd name="T31" fmla="*/ 31 h 128"/>
              <a:gd name="T32" fmla="*/ 16 w 128"/>
              <a:gd name="T33" fmla="*/ 41 h 128"/>
              <a:gd name="T34" fmla="*/ 13 w 128"/>
              <a:gd name="T35" fmla="*/ 46 h 128"/>
              <a:gd name="T36" fmla="*/ 0 w 128"/>
              <a:gd name="T37" fmla="*/ 68 h 128"/>
              <a:gd name="T38" fmla="*/ 14 w 128"/>
              <a:gd name="T39" fmla="*/ 82 h 128"/>
              <a:gd name="T40" fmla="*/ 15 w 128"/>
              <a:gd name="T41" fmla="*/ 88 h 128"/>
              <a:gd name="T42" fmla="*/ 16 w 128"/>
              <a:gd name="T43" fmla="*/ 107 h 128"/>
              <a:gd name="T44" fmla="*/ 31 w 128"/>
              <a:gd name="T45" fmla="*/ 116 h 128"/>
              <a:gd name="T46" fmla="*/ 41 w 128"/>
              <a:gd name="T47" fmla="*/ 112 h 128"/>
              <a:gd name="T48" fmla="*/ 46 w 128"/>
              <a:gd name="T49" fmla="*/ 115 h 128"/>
              <a:gd name="T50" fmla="*/ 68 w 128"/>
              <a:gd name="T51" fmla="*/ 128 h 128"/>
              <a:gd name="T52" fmla="*/ 82 w 128"/>
              <a:gd name="T53" fmla="*/ 114 h 128"/>
              <a:gd name="T54" fmla="*/ 88 w 128"/>
              <a:gd name="T55" fmla="*/ 113 h 128"/>
              <a:gd name="T56" fmla="*/ 107 w 128"/>
              <a:gd name="T57" fmla="*/ 112 h 128"/>
              <a:gd name="T58" fmla="*/ 116 w 128"/>
              <a:gd name="T59" fmla="*/ 97 h 128"/>
              <a:gd name="T60" fmla="*/ 112 w 128"/>
              <a:gd name="T61" fmla="*/ 87 h 128"/>
              <a:gd name="T62" fmla="*/ 115 w 128"/>
              <a:gd name="T63" fmla="*/ 82 h 128"/>
              <a:gd name="T64" fmla="*/ 128 w 128"/>
              <a:gd name="T65" fmla="*/ 60 h 128"/>
              <a:gd name="T66" fmla="*/ 120 w 128"/>
              <a:gd name="T67" fmla="*/ 68 h 128"/>
              <a:gd name="T68" fmla="*/ 108 w 128"/>
              <a:gd name="T69" fmla="*/ 76 h 128"/>
              <a:gd name="T70" fmla="*/ 106 w 128"/>
              <a:gd name="T71" fmla="*/ 91 h 128"/>
              <a:gd name="T72" fmla="*/ 101 w 128"/>
              <a:gd name="T73" fmla="*/ 106 h 128"/>
              <a:gd name="T74" fmla="*/ 91 w 128"/>
              <a:gd name="T75" fmla="*/ 106 h 128"/>
              <a:gd name="T76" fmla="*/ 76 w 128"/>
              <a:gd name="T77" fmla="*/ 108 h 128"/>
              <a:gd name="T78" fmla="*/ 68 w 128"/>
              <a:gd name="T79" fmla="*/ 120 h 128"/>
              <a:gd name="T80" fmla="*/ 53 w 128"/>
              <a:gd name="T81" fmla="*/ 113 h 128"/>
              <a:gd name="T82" fmla="*/ 42 w 128"/>
              <a:gd name="T83" fmla="*/ 104 h 128"/>
              <a:gd name="T84" fmla="*/ 32 w 128"/>
              <a:gd name="T85" fmla="*/ 108 h 128"/>
              <a:gd name="T86" fmla="*/ 22 w 128"/>
              <a:gd name="T87" fmla="*/ 101 h 128"/>
              <a:gd name="T88" fmla="*/ 24 w 128"/>
              <a:gd name="T89" fmla="*/ 86 h 128"/>
              <a:gd name="T90" fmla="*/ 15 w 128"/>
              <a:gd name="T91" fmla="*/ 75 h 128"/>
              <a:gd name="T92" fmla="*/ 8 w 128"/>
              <a:gd name="T93" fmla="*/ 61 h 128"/>
              <a:gd name="T94" fmla="*/ 20 w 128"/>
              <a:gd name="T95" fmla="*/ 52 h 128"/>
              <a:gd name="T96" fmla="*/ 22 w 128"/>
              <a:gd name="T97" fmla="*/ 37 h 128"/>
              <a:gd name="T98" fmla="*/ 27 w 128"/>
              <a:gd name="T99" fmla="*/ 22 h 128"/>
              <a:gd name="T100" fmla="*/ 36 w 128"/>
              <a:gd name="T101" fmla="*/ 21 h 128"/>
              <a:gd name="T102" fmla="*/ 52 w 128"/>
              <a:gd name="T103" fmla="*/ 20 h 128"/>
              <a:gd name="T104" fmla="*/ 61 w 128"/>
              <a:gd name="T105" fmla="*/ 8 h 128"/>
              <a:gd name="T106" fmla="*/ 75 w 128"/>
              <a:gd name="T107" fmla="*/ 15 h 128"/>
              <a:gd name="T108" fmla="*/ 86 w 128"/>
              <a:gd name="T109" fmla="*/ 24 h 128"/>
              <a:gd name="T110" fmla="*/ 97 w 128"/>
              <a:gd name="T111" fmla="*/ 19 h 128"/>
              <a:gd name="T112" fmla="*/ 106 w 128"/>
              <a:gd name="T113" fmla="*/ 27 h 128"/>
              <a:gd name="T114" fmla="*/ 104 w 128"/>
              <a:gd name="T115" fmla="*/ 42 h 128"/>
              <a:gd name="T116" fmla="*/ 113 w 128"/>
              <a:gd name="T117" fmla="*/ 54 h 128"/>
              <a:gd name="T118" fmla="*/ 120 w 128"/>
              <a:gd name="T119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28">
                <a:moveTo>
                  <a:pt x="64" y="44"/>
                </a:moveTo>
                <a:cubicBezTo>
                  <a:pt x="53" y="44"/>
                  <a:pt x="44" y="53"/>
                  <a:pt x="44" y="64"/>
                </a:cubicBezTo>
                <a:cubicBezTo>
                  <a:pt x="44" y="75"/>
                  <a:pt x="53" y="84"/>
                  <a:pt x="64" y="84"/>
                </a:cubicBezTo>
                <a:cubicBezTo>
                  <a:pt x="75" y="84"/>
                  <a:pt x="84" y="75"/>
                  <a:pt x="84" y="64"/>
                </a:cubicBezTo>
                <a:cubicBezTo>
                  <a:pt x="84" y="53"/>
                  <a:pt x="75" y="44"/>
                  <a:pt x="64" y="44"/>
                </a:cubicBezTo>
                <a:close/>
                <a:moveTo>
                  <a:pt x="64" y="76"/>
                </a:moveTo>
                <a:cubicBezTo>
                  <a:pt x="57" y="76"/>
                  <a:pt x="52" y="71"/>
                  <a:pt x="52" y="64"/>
                </a:cubicBezTo>
                <a:cubicBezTo>
                  <a:pt x="52" y="57"/>
                  <a:pt x="57" y="52"/>
                  <a:pt x="64" y="52"/>
                </a:cubicBezTo>
                <a:cubicBezTo>
                  <a:pt x="71" y="52"/>
                  <a:pt x="76" y="57"/>
                  <a:pt x="76" y="64"/>
                </a:cubicBezTo>
                <a:cubicBezTo>
                  <a:pt x="76" y="71"/>
                  <a:pt x="71" y="76"/>
                  <a:pt x="64" y="76"/>
                </a:cubicBezTo>
                <a:close/>
                <a:moveTo>
                  <a:pt x="115" y="46"/>
                </a:moveTo>
                <a:cubicBezTo>
                  <a:pt x="114" y="46"/>
                  <a:pt x="114" y="46"/>
                  <a:pt x="114" y="46"/>
                </a:cubicBezTo>
                <a:cubicBezTo>
                  <a:pt x="114" y="44"/>
                  <a:pt x="113" y="43"/>
                  <a:pt x="112" y="41"/>
                </a:cubicBezTo>
                <a:cubicBezTo>
                  <a:pt x="113" y="40"/>
                  <a:pt x="113" y="40"/>
                  <a:pt x="113" y="40"/>
                </a:cubicBezTo>
                <a:cubicBezTo>
                  <a:pt x="115" y="38"/>
                  <a:pt x="116" y="35"/>
                  <a:pt x="116" y="31"/>
                </a:cubicBezTo>
                <a:cubicBezTo>
                  <a:pt x="116" y="28"/>
                  <a:pt x="114" y="24"/>
                  <a:pt x="112" y="21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4" y="14"/>
                  <a:pt x="100" y="12"/>
                  <a:pt x="97" y="12"/>
                </a:cubicBezTo>
                <a:cubicBezTo>
                  <a:pt x="93" y="12"/>
                  <a:pt x="90" y="13"/>
                  <a:pt x="88" y="15"/>
                </a:cubicBezTo>
                <a:cubicBezTo>
                  <a:pt x="87" y="16"/>
                  <a:pt x="87" y="16"/>
                  <a:pt x="87" y="16"/>
                </a:cubicBezTo>
                <a:cubicBezTo>
                  <a:pt x="85" y="15"/>
                  <a:pt x="84" y="14"/>
                  <a:pt x="82" y="14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6"/>
                  <a:pt x="75" y="0"/>
                  <a:pt x="68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3" y="0"/>
                  <a:pt x="47" y="6"/>
                  <a:pt x="46" y="13"/>
                </a:cubicBezTo>
                <a:cubicBezTo>
                  <a:pt x="46" y="14"/>
                  <a:pt x="46" y="14"/>
                  <a:pt x="46" y="14"/>
                </a:cubicBezTo>
                <a:cubicBezTo>
                  <a:pt x="44" y="14"/>
                  <a:pt x="43" y="15"/>
                  <a:pt x="41" y="16"/>
                </a:cubicBezTo>
                <a:cubicBezTo>
                  <a:pt x="40" y="15"/>
                  <a:pt x="40" y="15"/>
                  <a:pt x="40" y="15"/>
                </a:cubicBezTo>
                <a:cubicBezTo>
                  <a:pt x="38" y="13"/>
                  <a:pt x="35" y="12"/>
                  <a:pt x="31" y="12"/>
                </a:cubicBezTo>
                <a:cubicBezTo>
                  <a:pt x="28" y="12"/>
                  <a:pt x="24" y="14"/>
                  <a:pt x="21" y="16"/>
                </a:cubicBezTo>
                <a:cubicBezTo>
                  <a:pt x="16" y="21"/>
                  <a:pt x="16" y="21"/>
                  <a:pt x="16" y="21"/>
                </a:cubicBezTo>
                <a:cubicBezTo>
                  <a:pt x="14" y="24"/>
                  <a:pt x="12" y="28"/>
                  <a:pt x="12" y="31"/>
                </a:cubicBezTo>
                <a:cubicBezTo>
                  <a:pt x="12" y="35"/>
                  <a:pt x="13" y="38"/>
                  <a:pt x="15" y="40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3"/>
                  <a:pt x="14" y="44"/>
                  <a:pt x="14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6" y="47"/>
                  <a:pt x="0" y="53"/>
                  <a:pt x="0" y="6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5"/>
                  <a:pt x="6" y="81"/>
                  <a:pt x="13" y="82"/>
                </a:cubicBezTo>
                <a:cubicBezTo>
                  <a:pt x="14" y="82"/>
                  <a:pt x="14" y="82"/>
                  <a:pt x="14" y="82"/>
                </a:cubicBezTo>
                <a:cubicBezTo>
                  <a:pt x="14" y="84"/>
                  <a:pt x="15" y="85"/>
                  <a:pt x="16" y="87"/>
                </a:cubicBezTo>
                <a:cubicBezTo>
                  <a:pt x="15" y="88"/>
                  <a:pt x="15" y="88"/>
                  <a:pt x="15" y="88"/>
                </a:cubicBezTo>
                <a:cubicBezTo>
                  <a:pt x="13" y="90"/>
                  <a:pt x="12" y="93"/>
                  <a:pt x="12" y="97"/>
                </a:cubicBezTo>
                <a:cubicBezTo>
                  <a:pt x="12" y="100"/>
                  <a:pt x="14" y="104"/>
                  <a:pt x="16" y="107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4" y="114"/>
                  <a:pt x="28" y="116"/>
                  <a:pt x="31" y="116"/>
                </a:cubicBezTo>
                <a:cubicBezTo>
                  <a:pt x="35" y="116"/>
                  <a:pt x="38" y="115"/>
                  <a:pt x="40" y="113"/>
                </a:cubicBezTo>
                <a:cubicBezTo>
                  <a:pt x="41" y="112"/>
                  <a:pt x="41" y="112"/>
                  <a:pt x="41" y="112"/>
                </a:cubicBezTo>
                <a:cubicBezTo>
                  <a:pt x="43" y="113"/>
                  <a:pt x="44" y="114"/>
                  <a:pt x="46" y="114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7" y="122"/>
                  <a:pt x="53" y="128"/>
                  <a:pt x="60" y="12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75" y="128"/>
                  <a:pt x="81" y="122"/>
                  <a:pt x="82" y="115"/>
                </a:cubicBezTo>
                <a:cubicBezTo>
                  <a:pt x="82" y="114"/>
                  <a:pt x="82" y="114"/>
                  <a:pt x="82" y="114"/>
                </a:cubicBezTo>
                <a:cubicBezTo>
                  <a:pt x="84" y="114"/>
                  <a:pt x="85" y="113"/>
                  <a:pt x="87" y="112"/>
                </a:cubicBezTo>
                <a:cubicBezTo>
                  <a:pt x="88" y="113"/>
                  <a:pt x="88" y="113"/>
                  <a:pt x="88" y="113"/>
                </a:cubicBezTo>
                <a:cubicBezTo>
                  <a:pt x="90" y="115"/>
                  <a:pt x="93" y="116"/>
                  <a:pt x="97" y="116"/>
                </a:cubicBezTo>
                <a:cubicBezTo>
                  <a:pt x="100" y="116"/>
                  <a:pt x="104" y="114"/>
                  <a:pt x="107" y="112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4" y="104"/>
                  <a:pt x="116" y="100"/>
                  <a:pt x="116" y="97"/>
                </a:cubicBezTo>
                <a:cubicBezTo>
                  <a:pt x="116" y="93"/>
                  <a:pt x="115" y="90"/>
                  <a:pt x="113" y="88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3" y="85"/>
                  <a:pt x="114" y="84"/>
                  <a:pt x="114" y="82"/>
                </a:cubicBezTo>
                <a:cubicBezTo>
                  <a:pt x="115" y="82"/>
                  <a:pt x="115" y="82"/>
                  <a:pt x="115" y="82"/>
                </a:cubicBezTo>
                <a:cubicBezTo>
                  <a:pt x="122" y="81"/>
                  <a:pt x="128" y="75"/>
                  <a:pt x="128" y="68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3"/>
                  <a:pt x="122" y="47"/>
                  <a:pt x="115" y="46"/>
                </a:cubicBezTo>
                <a:close/>
                <a:moveTo>
                  <a:pt x="120" y="68"/>
                </a:moveTo>
                <a:cubicBezTo>
                  <a:pt x="120" y="71"/>
                  <a:pt x="117" y="75"/>
                  <a:pt x="113" y="75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7" y="80"/>
                  <a:pt x="105" y="83"/>
                  <a:pt x="104" y="86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9" y="94"/>
                  <a:pt x="109" y="98"/>
                  <a:pt x="106" y="101"/>
                </a:cubicBezTo>
                <a:cubicBezTo>
                  <a:pt x="101" y="106"/>
                  <a:pt x="101" y="106"/>
                  <a:pt x="101" y="106"/>
                </a:cubicBezTo>
                <a:cubicBezTo>
                  <a:pt x="100" y="107"/>
                  <a:pt x="98" y="108"/>
                  <a:pt x="96" y="108"/>
                </a:cubicBezTo>
                <a:cubicBezTo>
                  <a:pt x="94" y="108"/>
                  <a:pt x="93" y="107"/>
                  <a:pt x="91" y="106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3" y="105"/>
                  <a:pt x="80" y="107"/>
                  <a:pt x="76" y="108"/>
                </a:cubicBezTo>
                <a:cubicBezTo>
                  <a:pt x="75" y="113"/>
                  <a:pt x="75" y="113"/>
                  <a:pt x="75" y="113"/>
                </a:cubicBezTo>
                <a:cubicBezTo>
                  <a:pt x="75" y="117"/>
                  <a:pt x="71" y="120"/>
                  <a:pt x="68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7" y="120"/>
                  <a:pt x="53" y="117"/>
                  <a:pt x="53" y="113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48" y="107"/>
                  <a:pt x="45" y="105"/>
                  <a:pt x="42" y="104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35" y="107"/>
                  <a:pt x="34" y="108"/>
                  <a:pt x="32" y="108"/>
                </a:cubicBezTo>
                <a:cubicBezTo>
                  <a:pt x="30" y="108"/>
                  <a:pt x="28" y="107"/>
                  <a:pt x="27" y="106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9" y="98"/>
                  <a:pt x="19" y="94"/>
                  <a:pt x="22" y="91"/>
                </a:cubicBezTo>
                <a:cubicBezTo>
                  <a:pt x="24" y="86"/>
                  <a:pt x="24" y="86"/>
                  <a:pt x="24" y="86"/>
                </a:cubicBezTo>
                <a:cubicBezTo>
                  <a:pt x="23" y="83"/>
                  <a:pt x="21" y="80"/>
                  <a:pt x="20" y="76"/>
                </a:cubicBezTo>
                <a:cubicBezTo>
                  <a:pt x="15" y="75"/>
                  <a:pt x="15" y="75"/>
                  <a:pt x="15" y="75"/>
                </a:cubicBezTo>
                <a:cubicBezTo>
                  <a:pt x="11" y="75"/>
                  <a:pt x="8" y="71"/>
                  <a:pt x="8" y="68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57"/>
                  <a:pt x="11" y="54"/>
                  <a:pt x="15" y="54"/>
                </a:cubicBezTo>
                <a:cubicBezTo>
                  <a:pt x="20" y="52"/>
                  <a:pt x="20" y="52"/>
                  <a:pt x="20" y="52"/>
                </a:cubicBezTo>
                <a:cubicBezTo>
                  <a:pt x="21" y="48"/>
                  <a:pt x="23" y="45"/>
                  <a:pt x="24" y="42"/>
                </a:cubicBezTo>
                <a:cubicBezTo>
                  <a:pt x="22" y="37"/>
                  <a:pt x="22" y="37"/>
                  <a:pt x="22" y="37"/>
                </a:cubicBezTo>
                <a:cubicBezTo>
                  <a:pt x="19" y="34"/>
                  <a:pt x="19" y="30"/>
                  <a:pt x="22" y="27"/>
                </a:cubicBezTo>
                <a:cubicBezTo>
                  <a:pt x="27" y="22"/>
                  <a:pt x="27" y="22"/>
                  <a:pt x="27" y="22"/>
                </a:cubicBezTo>
                <a:cubicBezTo>
                  <a:pt x="28" y="21"/>
                  <a:pt x="30" y="20"/>
                  <a:pt x="32" y="20"/>
                </a:cubicBezTo>
                <a:cubicBezTo>
                  <a:pt x="34" y="20"/>
                  <a:pt x="35" y="20"/>
                  <a:pt x="36" y="21"/>
                </a:cubicBezTo>
                <a:cubicBezTo>
                  <a:pt x="41" y="24"/>
                  <a:pt x="41" y="24"/>
                  <a:pt x="41" y="24"/>
                </a:cubicBezTo>
                <a:cubicBezTo>
                  <a:pt x="45" y="22"/>
                  <a:pt x="48" y="21"/>
                  <a:pt x="52" y="20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1"/>
                  <a:pt x="57" y="8"/>
                  <a:pt x="61" y="8"/>
                </a:cubicBezTo>
                <a:cubicBezTo>
                  <a:pt x="68" y="8"/>
                  <a:pt x="68" y="8"/>
                  <a:pt x="68" y="8"/>
                </a:cubicBezTo>
                <a:cubicBezTo>
                  <a:pt x="71" y="8"/>
                  <a:pt x="75" y="11"/>
                  <a:pt x="75" y="15"/>
                </a:cubicBezTo>
                <a:cubicBezTo>
                  <a:pt x="76" y="20"/>
                  <a:pt x="76" y="20"/>
                  <a:pt x="76" y="20"/>
                </a:cubicBezTo>
                <a:cubicBezTo>
                  <a:pt x="80" y="21"/>
                  <a:pt x="83" y="23"/>
                  <a:pt x="86" y="24"/>
                </a:cubicBezTo>
                <a:cubicBezTo>
                  <a:pt x="91" y="22"/>
                  <a:pt x="91" y="22"/>
                  <a:pt x="91" y="22"/>
                </a:cubicBezTo>
                <a:cubicBezTo>
                  <a:pt x="93" y="21"/>
                  <a:pt x="95" y="19"/>
                  <a:pt x="97" y="19"/>
                </a:cubicBezTo>
                <a:cubicBezTo>
                  <a:pt x="99" y="19"/>
                  <a:pt x="100" y="21"/>
                  <a:pt x="101" y="22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9" y="30"/>
                  <a:pt x="109" y="34"/>
                  <a:pt x="106" y="37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5" y="45"/>
                  <a:pt x="107" y="48"/>
                  <a:pt x="108" y="52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17" y="54"/>
                  <a:pt x="120" y="57"/>
                  <a:pt x="120" y="61"/>
                </a:cubicBezTo>
                <a:lnTo>
                  <a:pt x="120" y="68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7" name="直接箭头连接符 36"/>
          <p:cNvCxnSpPr>
            <a:stCxn id="23" idx="7"/>
            <a:endCxn id="19" idx="3"/>
          </p:cNvCxnSpPr>
          <p:nvPr/>
        </p:nvCxnSpPr>
        <p:spPr bwMode="auto">
          <a:xfrm flipV="1">
            <a:off x="1204225" y="3011564"/>
            <a:ext cx="1346267" cy="1424718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5"/>
            <a:endCxn id="20" idx="1"/>
          </p:cNvCxnSpPr>
          <p:nvPr/>
        </p:nvCxnSpPr>
        <p:spPr bwMode="auto">
          <a:xfrm>
            <a:off x="2932330" y="3011564"/>
            <a:ext cx="885348" cy="607331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0" idx="7"/>
            <a:endCxn id="21" idx="3"/>
          </p:cNvCxnSpPr>
          <p:nvPr/>
        </p:nvCxnSpPr>
        <p:spPr bwMode="auto">
          <a:xfrm flipV="1">
            <a:off x="4199516" y="2566299"/>
            <a:ext cx="823077" cy="1052596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1" idx="5"/>
            <a:endCxn id="22" idx="1"/>
          </p:cNvCxnSpPr>
          <p:nvPr/>
        </p:nvCxnSpPr>
        <p:spPr bwMode="auto">
          <a:xfrm>
            <a:off x="5404431" y="2566299"/>
            <a:ext cx="775512" cy="784911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2" idx="7"/>
            <a:endCxn id="24" idx="3"/>
          </p:cNvCxnSpPr>
          <p:nvPr/>
        </p:nvCxnSpPr>
        <p:spPr bwMode="auto">
          <a:xfrm flipV="1">
            <a:off x="6561781" y="2362593"/>
            <a:ext cx="1161280" cy="988617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12"/>
          <p:cNvSpPr>
            <a:spLocks noChangeArrowheads="1"/>
          </p:cNvSpPr>
          <p:nvPr/>
        </p:nvSpPr>
        <p:spPr bwMode="auto">
          <a:xfrm>
            <a:off x="8247127" y="3715512"/>
            <a:ext cx="540000" cy="540000"/>
          </a:xfrm>
          <a:prstGeom prst="ellipse">
            <a:avLst/>
          </a:prstGeom>
          <a:solidFill>
            <a:srgbClr val="12357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Freeform 16"/>
          <p:cNvSpPr>
            <a:spLocks noEditPoints="1"/>
          </p:cNvSpPr>
          <p:nvPr/>
        </p:nvSpPr>
        <p:spPr bwMode="auto">
          <a:xfrm>
            <a:off x="8408037" y="3872066"/>
            <a:ext cx="216000" cy="216000"/>
          </a:xfrm>
          <a:custGeom>
            <a:avLst/>
            <a:gdLst>
              <a:gd name="T0" fmla="*/ 44 w 128"/>
              <a:gd name="T1" fmla="*/ 64 h 128"/>
              <a:gd name="T2" fmla="*/ 84 w 128"/>
              <a:gd name="T3" fmla="*/ 64 h 128"/>
              <a:gd name="T4" fmla="*/ 64 w 128"/>
              <a:gd name="T5" fmla="*/ 76 h 128"/>
              <a:gd name="T6" fmla="*/ 64 w 128"/>
              <a:gd name="T7" fmla="*/ 52 h 128"/>
              <a:gd name="T8" fmla="*/ 64 w 128"/>
              <a:gd name="T9" fmla="*/ 76 h 128"/>
              <a:gd name="T10" fmla="*/ 114 w 128"/>
              <a:gd name="T11" fmla="*/ 46 h 128"/>
              <a:gd name="T12" fmla="*/ 113 w 128"/>
              <a:gd name="T13" fmla="*/ 40 h 128"/>
              <a:gd name="T14" fmla="*/ 112 w 128"/>
              <a:gd name="T15" fmla="*/ 21 h 128"/>
              <a:gd name="T16" fmla="*/ 97 w 128"/>
              <a:gd name="T17" fmla="*/ 12 h 128"/>
              <a:gd name="T18" fmla="*/ 87 w 128"/>
              <a:gd name="T19" fmla="*/ 16 h 128"/>
              <a:gd name="T20" fmla="*/ 82 w 128"/>
              <a:gd name="T21" fmla="*/ 13 h 128"/>
              <a:gd name="T22" fmla="*/ 60 w 128"/>
              <a:gd name="T23" fmla="*/ 0 h 128"/>
              <a:gd name="T24" fmla="*/ 46 w 128"/>
              <a:gd name="T25" fmla="*/ 14 h 128"/>
              <a:gd name="T26" fmla="*/ 40 w 128"/>
              <a:gd name="T27" fmla="*/ 15 h 128"/>
              <a:gd name="T28" fmla="*/ 21 w 128"/>
              <a:gd name="T29" fmla="*/ 16 h 128"/>
              <a:gd name="T30" fmla="*/ 12 w 128"/>
              <a:gd name="T31" fmla="*/ 31 h 128"/>
              <a:gd name="T32" fmla="*/ 16 w 128"/>
              <a:gd name="T33" fmla="*/ 41 h 128"/>
              <a:gd name="T34" fmla="*/ 13 w 128"/>
              <a:gd name="T35" fmla="*/ 46 h 128"/>
              <a:gd name="T36" fmla="*/ 0 w 128"/>
              <a:gd name="T37" fmla="*/ 68 h 128"/>
              <a:gd name="T38" fmla="*/ 14 w 128"/>
              <a:gd name="T39" fmla="*/ 82 h 128"/>
              <a:gd name="T40" fmla="*/ 15 w 128"/>
              <a:gd name="T41" fmla="*/ 88 h 128"/>
              <a:gd name="T42" fmla="*/ 16 w 128"/>
              <a:gd name="T43" fmla="*/ 107 h 128"/>
              <a:gd name="T44" fmla="*/ 31 w 128"/>
              <a:gd name="T45" fmla="*/ 116 h 128"/>
              <a:gd name="T46" fmla="*/ 41 w 128"/>
              <a:gd name="T47" fmla="*/ 112 h 128"/>
              <a:gd name="T48" fmla="*/ 46 w 128"/>
              <a:gd name="T49" fmla="*/ 115 h 128"/>
              <a:gd name="T50" fmla="*/ 68 w 128"/>
              <a:gd name="T51" fmla="*/ 128 h 128"/>
              <a:gd name="T52" fmla="*/ 82 w 128"/>
              <a:gd name="T53" fmla="*/ 114 h 128"/>
              <a:gd name="T54" fmla="*/ 88 w 128"/>
              <a:gd name="T55" fmla="*/ 113 h 128"/>
              <a:gd name="T56" fmla="*/ 107 w 128"/>
              <a:gd name="T57" fmla="*/ 112 h 128"/>
              <a:gd name="T58" fmla="*/ 116 w 128"/>
              <a:gd name="T59" fmla="*/ 97 h 128"/>
              <a:gd name="T60" fmla="*/ 112 w 128"/>
              <a:gd name="T61" fmla="*/ 87 h 128"/>
              <a:gd name="T62" fmla="*/ 115 w 128"/>
              <a:gd name="T63" fmla="*/ 82 h 128"/>
              <a:gd name="T64" fmla="*/ 128 w 128"/>
              <a:gd name="T65" fmla="*/ 60 h 128"/>
              <a:gd name="T66" fmla="*/ 120 w 128"/>
              <a:gd name="T67" fmla="*/ 68 h 128"/>
              <a:gd name="T68" fmla="*/ 108 w 128"/>
              <a:gd name="T69" fmla="*/ 76 h 128"/>
              <a:gd name="T70" fmla="*/ 106 w 128"/>
              <a:gd name="T71" fmla="*/ 91 h 128"/>
              <a:gd name="T72" fmla="*/ 101 w 128"/>
              <a:gd name="T73" fmla="*/ 106 h 128"/>
              <a:gd name="T74" fmla="*/ 91 w 128"/>
              <a:gd name="T75" fmla="*/ 106 h 128"/>
              <a:gd name="T76" fmla="*/ 76 w 128"/>
              <a:gd name="T77" fmla="*/ 108 h 128"/>
              <a:gd name="T78" fmla="*/ 68 w 128"/>
              <a:gd name="T79" fmla="*/ 120 h 128"/>
              <a:gd name="T80" fmla="*/ 53 w 128"/>
              <a:gd name="T81" fmla="*/ 113 h 128"/>
              <a:gd name="T82" fmla="*/ 42 w 128"/>
              <a:gd name="T83" fmla="*/ 104 h 128"/>
              <a:gd name="T84" fmla="*/ 32 w 128"/>
              <a:gd name="T85" fmla="*/ 108 h 128"/>
              <a:gd name="T86" fmla="*/ 22 w 128"/>
              <a:gd name="T87" fmla="*/ 101 h 128"/>
              <a:gd name="T88" fmla="*/ 24 w 128"/>
              <a:gd name="T89" fmla="*/ 86 h 128"/>
              <a:gd name="T90" fmla="*/ 15 w 128"/>
              <a:gd name="T91" fmla="*/ 75 h 128"/>
              <a:gd name="T92" fmla="*/ 8 w 128"/>
              <a:gd name="T93" fmla="*/ 61 h 128"/>
              <a:gd name="T94" fmla="*/ 20 w 128"/>
              <a:gd name="T95" fmla="*/ 52 h 128"/>
              <a:gd name="T96" fmla="*/ 22 w 128"/>
              <a:gd name="T97" fmla="*/ 37 h 128"/>
              <a:gd name="T98" fmla="*/ 27 w 128"/>
              <a:gd name="T99" fmla="*/ 22 h 128"/>
              <a:gd name="T100" fmla="*/ 36 w 128"/>
              <a:gd name="T101" fmla="*/ 21 h 128"/>
              <a:gd name="T102" fmla="*/ 52 w 128"/>
              <a:gd name="T103" fmla="*/ 20 h 128"/>
              <a:gd name="T104" fmla="*/ 61 w 128"/>
              <a:gd name="T105" fmla="*/ 8 h 128"/>
              <a:gd name="T106" fmla="*/ 75 w 128"/>
              <a:gd name="T107" fmla="*/ 15 h 128"/>
              <a:gd name="T108" fmla="*/ 86 w 128"/>
              <a:gd name="T109" fmla="*/ 24 h 128"/>
              <a:gd name="T110" fmla="*/ 97 w 128"/>
              <a:gd name="T111" fmla="*/ 19 h 128"/>
              <a:gd name="T112" fmla="*/ 106 w 128"/>
              <a:gd name="T113" fmla="*/ 27 h 128"/>
              <a:gd name="T114" fmla="*/ 104 w 128"/>
              <a:gd name="T115" fmla="*/ 42 h 128"/>
              <a:gd name="T116" fmla="*/ 113 w 128"/>
              <a:gd name="T117" fmla="*/ 54 h 128"/>
              <a:gd name="T118" fmla="*/ 120 w 128"/>
              <a:gd name="T119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28">
                <a:moveTo>
                  <a:pt x="64" y="44"/>
                </a:moveTo>
                <a:cubicBezTo>
                  <a:pt x="53" y="44"/>
                  <a:pt x="44" y="53"/>
                  <a:pt x="44" y="64"/>
                </a:cubicBezTo>
                <a:cubicBezTo>
                  <a:pt x="44" y="75"/>
                  <a:pt x="53" y="84"/>
                  <a:pt x="64" y="84"/>
                </a:cubicBezTo>
                <a:cubicBezTo>
                  <a:pt x="75" y="84"/>
                  <a:pt x="84" y="75"/>
                  <a:pt x="84" y="64"/>
                </a:cubicBezTo>
                <a:cubicBezTo>
                  <a:pt x="84" y="53"/>
                  <a:pt x="75" y="44"/>
                  <a:pt x="64" y="44"/>
                </a:cubicBezTo>
                <a:close/>
                <a:moveTo>
                  <a:pt x="64" y="76"/>
                </a:moveTo>
                <a:cubicBezTo>
                  <a:pt x="57" y="76"/>
                  <a:pt x="52" y="71"/>
                  <a:pt x="52" y="64"/>
                </a:cubicBezTo>
                <a:cubicBezTo>
                  <a:pt x="52" y="57"/>
                  <a:pt x="57" y="52"/>
                  <a:pt x="64" y="52"/>
                </a:cubicBezTo>
                <a:cubicBezTo>
                  <a:pt x="71" y="52"/>
                  <a:pt x="76" y="57"/>
                  <a:pt x="76" y="64"/>
                </a:cubicBezTo>
                <a:cubicBezTo>
                  <a:pt x="76" y="71"/>
                  <a:pt x="71" y="76"/>
                  <a:pt x="64" y="76"/>
                </a:cubicBezTo>
                <a:close/>
                <a:moveTo>
                  <a:pt x="115" y="46"/>
                </a:moveTo>
                <a:cubicBezTo>
                  <a:pt x="114" y="46"/>
                  <a:pt x="114" y="46"/>
                  <a:pt x="114" y="46"/>
                </a:cubicBezTo>
                <a:cubicBezTo>
                  <a:pt x="114" y="44"/>
                  <a:pt x="113" y="43"/>
                  <a:pt x="112" y="41"/>
                </a:cubicBezTo>
                <a:cubicBezTo>
                  <a:pt x="113" y="40"/>
                  <a:pt x="113" y="40"/>
                  <a:pt x="113" y="40"/>
                </a:cubicBezTo>
                <a:cubicBezTo>
                  <a:pt x="115" y="38"/>
                  <a:pt x="116" y="35"/>
                  <a:pt x="116" y="31"/>
                </a:cubicBezTo>
                <a:cubicBezTo>
                  <a:pt x="116" y="28"/>
                  <a:pt x="114" y="24"/>
                  <a:pt x="112" y="21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4" y="14"/>
                  <a:pt x="100" y="12"/>
                  <a:pt x="97" y="12"/>
                </a:cubicBezTo>
                <a:cubicBezTo>
                  <a:pt x="93" y="12"/>
                  <a:pt x="90" y="13"/>
                  <a:pt x="88" y="15"/>
                </a:cubicBezTo>
                <a:cubicBezTo>
                  <a:pt x="87" y="16"/>
                  <a:pt x="87" y="16"/>
                  <a:pt x="87" y="16"/>
                </a:cubicBezTo>
                <a:cubicBezTo>
                  <a:pt x="85" y="15"/>
                  <a:pt x="84" y="14"/>
                  <a:pt x="82" y="14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6"/>
                  <a:pt x="75" y="0"/>
                  <a:pt x="68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3" y="0"/>
                  <a:pt x="47" y="6"/>
                  <a:pt x="46" y="13"/>
                </a:cubicBezTo>
                <a:cubicBezTo>
                  <a:pt x="46" y="14"/>
                  <a:pt x="46" y="14"/>
                  <a:pt x="46" y="14"/>
                </a:cubicBezTo>
                <a:cubicBezTo>
                  <a:pt x="44" y="14"/>
                  <a:pt x="43" y="15"/>
                  <a:pt x="41" y="16"/>
                </a:cubicBezTo>
                <a:cubicBezTo>
                  <a:pt x="40" y="15"/>
                  <a:pt x="40" y="15"/>
                  <a:pt x="40" y="15"/>
                </a:cubicBezTo>
                <a:cubicBezTo>
                  <a:pt x="38" y="13"/>
                  <a:pt x="35" y="12"/>
                  <a:pt x="31" y="12"/>
                </a:cubicBezTo>
                <a:cubicBezTo>
                  <a:pt x="28" y="12"/>
                  <a:pt x="24" y="14"/>
                  <a:pt x="21" y="16"/>
                </a:cubicBezTo>
                <a:cubicBezTo>
                  <a:pt x="16" y="21"/>
                  <a:pt x="16" y="21"/>
                  <a:pt x="16" y="21"/>
                </a:cubicBezTo>
                <a:cubicBezTo>
                  <a:pt x="14" y="24"/>
                  <a:pt x="12" y="28"/>
                  <a:pt x="12" y="31"/>
                </a:cubicBezTo>
                <a:cubicBezTo>
                  <a:pt x="12" y="35"/>
                  <a:pt x="13" y="38"/>
                  <a:pt x="15" y="40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3"/>
                  <a:pt x="14" y="44"/>
                  <a:pt x="14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6" y="47"/>
                  <a:pt x="0" y="53"/>
                  <a:pt x="0" y="6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5"/>
                  <a:pt x="6" y="81"/>
                  <a:pt x="13" y="82"/>
                </a:cubicBezTo>
                <a:cubicBezTo>
                  <a:pt x="14" y="82"/>
                  <a:pt x="14" y="82"/>
                  <a:pt x="14" y="82"/>
                </a:cubicBezTo>
                <a:cubicBezTo>
                  <a:pt x="14" y="84"/>
                  <a:pt x="15" y="85"/>
                  <a:pt x="16" y="87"/>
                </a:cubicBezTo>
                <a:cubicBezTo>
                  <a:pt x="15" y="88"/>
                  <a:pt x="15" y="88"/>
                  <a:pt x="15" y="88"/>
                </a:cubicBezTo>
                <a:cubicBezTo>
                  <a:pt x="13" y="90"/>
                  <a:pt x="12" y="93"/>
                  <a:pt x="12" y="97"/>
                </a:cubicBezTo>
                <a:cubicBezTo>
                  <a:pt x="12" y="100"/>
                  <a:pt x="14" y="104"/>
                  <a:pt x="16" y="107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4" y="114"/>
                  <a:pt x="28" y="116"/>
                  <a:pt x="31" y="116"/>
                </a:cubicBezTo>
                <a:cubicBezTo>
                  <a:pt x="35" y="116"/>
                  <a:pt x="38" y="115"/>
                  <a:pt x="40" y="113"/>
                </a:cubicBezTo>
                <a:cubicBezTo>
                  <a:pt x="41" y="112"/>
                  <a:pt x="41" y="112"/>
                  <a:pt x="41" y="112"/>
                </a:cubicBezTo>
                <a:cubicBezTo>
                  <a:pt x="43" y="113"/>
                  <a:pt x="44" y="114"/>
                  <a:pt x="46" y="114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7" y="122"/>
                  <a:pt x="53" y="128"/>
                  <a:pt x="60" y="12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75" y="128"/>
                  <a:pt x="81" y="122"/>
                  <a:pt x="82" y="115"/>
                </a:cubicBezTo>
                <a:cubicBezTo>
                  <a:pt x="82" y="114"/>
                  <a:pt x="82" y="114"/>
                  <a:pt x="82" y="114"/>
                </a:cubicBezTo>
                <a:cubicBezTo>
                  <a:pt x="84" y="114"/>
                  <a:pt x="85" y="113"/>
                  <a:pt x="87" y="112"/>
                </a:cubicBezTo>
                <a:cubicBezTo>
                  <a:pt x="88" y="113"/>
                  <a:pt x="88" y="113"/>
                  <a:pt x="88" y="113"/>
                </a:cubicBezTo>
                <a:cubicBezTo>
                  <a:pt x="90" y="115"/>
                  <a:pt x="93" y="116"/>
                  <a:pt x="97" y="116"/>
                </a:cubicBezTo>
                <a:cubicBezTo>
                  <a:pt x="100" y="116"/>
                  <a:pt x="104" y="114"/>
                  <a:pt x="107" y="112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4" y="104"/>
                  <a:pt x="116" y="100"/>
                  <a:pt x="116" y="97"/>
                </a:cubicBezTo>
                <a:cubicBezTo>
                  <a:pt x="116" y="93"/>
                  <a:pt x="115" y="90"/>
                  <a:pt x="113" y="88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3" y="85"/>
                  <a:pt x="114" y="84"/>
                  <a:pt x="114" y="82"/>
                </a:cubicBezTo>
                <a:cubicBezTo>
                  <a:pt x="115" y="82"/>
                  <a:pt x="115" y="82"/>
                  <a:pt x="115" y="82"/>
                </a:cubicBezTo>
                <a:cubicBezTo>
                  <a:pt x="122" y="81"/>
                  <a:pt x="128" y="75"/>
                  <a:pt x="128" y="68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3"/>
                  <a:pt x="122" y="47"/>
                  <a:pt x="115" y="46"/>
                </a:cubicBezTo>
                <a:close/>
                <a:moveTo>
                  <a:pt x="120" y="68"/>
                </a:moveTo>
                <a:cubicBezTo>
                  <a:pt x="120" y="71"/>
                  <a:pt x="117" y="75"/>
                  <a:pt x="113" y="75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7" y="80"/>
                  <a:pt x="105" y="83"/>
                  <a:pt x="104" y="86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9" y="94"/>
                  <a:pt x="109" y="98"/>
                  <a:pt x="106" y="101"/>
                </a:cubicBezTo>
                <a:cubicBezTo>
                  <a:pt x="101" y="106"/>
                  <a:pt x="101" y="106"/>
                  <a:pt x="101" y="106"/>
                </a:cubicBezTo>
                <a:cubicBezTo>
                  <a:pt x="100" y="107"/>
                  <a:pt x="98" y="108"/>
                  <a:pt x="96" y="108"/>
                </a:cubicBezTo>
                <a:cubicBezTo>
                  <a:pt x="94" y="108"/>
                  <a:pt x="93" y="107"/>
                  <a:pt x="91" y="106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3" y="105"/>
                  <a:pt x="80" y="107"/>
                  <a:pt x="76" y="108"/>
                </a:cubicBezTo>
                <a:cubicBezTo>
                  <a:pt x="75" y="113"/>
                  <a:pt x="75" y="113"/>
                  <a:pt x="75" y="113"/>
                </a:cubicBezTo>
                <a:cubicBezTo>
                  <a:pt x="75" y="117"/>
                  <a:pt x="71" y="120"/>
                  <a:pt x="68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7" y="120"/>
                  <a:pt x="53" y="117"/>
                  <a:pt x="53" y="113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48" y="107"/>
                  <a:pt x="45" y="105"/>
                  <a:pt x="42" y="104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35" y="107"/>
                  <a:pt x="34" y="108"/>
                  <a:pt x="32" y="108"/>
                </a:cubicBezTo>
                <a:cubicBezTo>
                  <a:pt x="30" y="108"/>
                  <a:pt x="28" y="107"/>
                  <a:pt x="27" y="106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9" y="98"/>
                  <a:pt x="19" y="94"/>
                  <a:pt x="22" y="91"/>
                </a:cubicBezTo>
                <a:cubicBezTo>
                  <a:pt x="24" y="86"/>
                  <a:pt x="24" y="86"/>
                  <a:pt x="24" y="86"/>
                </a:cubicBezTo>
                <a:cubicBezTo>
                  <a:pt x="23" y="83"/>
                  <a:pt x="21" y="80"/>
                  <a:pt x="20" y="76"/>
                </a:cubicBezTo>
                <a:cubicBezTo>
                  <a:pt x="15" y="75"/>
                  <a:pt x="15" y="75"/>
                  <a:pt x="15" y="75"/>
                </a:cubicBezTo>
                <a:cubicBezTo>
                  <a:pt x="11" y="75"/>
                  <a:pt x="8" y="71"/>
                  <a:pt x="8" y="68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57"/>
                  <a:pt x="11" y="54"/>
                  <a:pt x="15" y="54"/>
                </a:cubicBezTo>
                <a:cubicBezTo>
                  <a:pt x="20" y="52"/>
                  <a:pt x="20" y="52"/>
                  <a:pt x="20" y="52"/>
                </a:cubicBezTo>
                <a:cubicBezTo>
                  <a:pt x="21" y="48"/>
                  <a:pt x="23" y="45"/>
                  <a:pt x="24" y="42"/>
                </a:cubicBezTo>
                <a:cubicBezTo>
                  <a:pt x="22" y="37"/>
                  <a:pt x="22" y="37"/>
                  <a:pt x="22" y="37"/>
                </a:cubicBezTo>
                <a:cubicBezTo>
                  <a:pt x="19" y="34"/>
                  <a:pt x="19" y="30"/>
                  <a:pt x="22" y="27"/>
                </a:cubicBezTo>
                <a:cubicBezTo>
                  <a:pt x="27" y="22"/>
                  <a:pt x="27" y="22"/>
                  <a:pt x="27" y="22"/>
                </a:cubicBezTo>
                <a:cubicBezTo>
                  <a:pt x="28" y="21"/>
                  <a:pt x="30" y="20"/>
                  <a:pt x="32" y="20"/>
                </a:cubicBezTo>
                <a:cubicBezTo>
                  <a:pt x="34" y="20"/>
                  <a:pt x="35" y="20"/>
                  <a:pt x="36" y="21"/>
                </a:cubicBezTo>
                <a:cubicBezTo>
                  <a:pt x="41" y="24"/>
                  <a:pt x="41" y="24"/>
                  <a:pt x="41" y="24"/>
                </a:cubicBezTo>
                <a:cubicBezTo>
                  <a:pt x="45" y="22"/>
                  <a:pt x="48" y="21"/>
                  <a:pt x="52" y="20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1"/>
                  <a:pt x="57" y="8"/>
                  <a:pt x="61" y="8"/>
                </a:cubicBezTo>
                <a:cubicBezTo>
                  <a:pt x="68" y="8"/>
                  <a:pt x="68" y="8"/>
                  <a:pt x="68" y="8"/>
                </a:cubicBezTo>
                <a:cubicBezTo>
                  <a:pt x="71" y="8"/>
                  <a:pt x="75" y="11"/>
                  <a:pt x="75" y="15"/>
                </a:cubicBezTo>
                <a:cubicBezTo>
                  <a:pt x="76" y="20"/>
                  <a:pt x="76" y="20"/>
                  <a:pt x="76" y="20"/>
                </a:cubicBezTo>
                <a:cubicBezTo>
                  <a:pt x="80" y="21"/>
                  <a:pt x="83" y="23"/>
                  <a:pt x="86" y="24"/>
                </a:cubicBezTo>
                <a:cubicBezTo>
                  <a:pt x="91" y="22"/>
                  <a:pt x="91" y="22"/>
                  <a:pt x="91" y="22"/>
                </a:cubicBezTo>
                <a:cubicBezTo>
                  <a:pt x="93" y="21"/>
                  <a:pt x="95" y="19"/>
                  <a:pt x="97" y="19"/>
                </a:cubicBezTo>
                <a:cubicBezTo>
                  <a:pt x="99" y="19"/>
                  <a:pt x="100" y="21"/>
                  <a:pt x="101" y="22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9" y="30"/>
                  <a:pt x="109" y="34"/>
                  <a:pt x="106" y="37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5" y="45"/>
                  <a:pt x="107" y="48"/>
                  <a:pt x="108" y="52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17" y="54"/>
                  <a:pt x="120" y="57"/>
                  <a:pt x="120" y="61"/>
                </a:cubicBezTo>
                <a:lnTo>
                  <a:pt x="120" y="68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8" name="直接箭头连接符 57"/>
          <p:cNvCxnSpPr>
            <a:stCxn id="24" idx="5"/>
            <a:endCxn id="56" idx="0"/>
          </p:cNvCxnSpPr>
          <p:nvPr/>
        </p:nvCxnSpPr>
        <p:spPr bwMode="auto">
          <a:xfrm>
            <a:off x="8104899" y="2362593"/>
            <a:ext cx="412228" cy="1352919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7"/>
            <a:endCxn id="61" idx="3"/>
          </p:cNvCxnSpPr>
          <p:nvPr/>
        </p:nvCxnSpPr>
        <p:spPr bwMode="auto">
          <a:xfrm flipV="1">
            <a:off x="8708046" y="2255449"/>
            <a:ext cx="1481639" cy="1539144"/>
          </a:xfrm>
          <a:prstGeom prst="straightConnector1">
            <a:avLst/>
          </a:prstGeom>
          <a:ln w="38100">
            <a:headEnd type="none" w="med" len="med"/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12"/>
          <p:cNvSpPr>
            <a:spLocks noChangeArrowheads="1"/>
          </p:cNvSpPr>
          <p:nvPr/>
        </p:nvSpPr>
        <p:spPr bwMode="auto">
          <a:xfrm>
            <a:off x="10110604" y="1794530"/>
            <a:ext cx="540000" cy="540000"/>
          </a:xfrm>
          <a:prstGeom prst="ellipse">
            <a:avLst/>
          </a:prstGeom>
          <a:solidFill>
            <a:srgbClr val="AF935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Freeform 5"/>
          <p:cNvSpPr>
            <a:spLocks noEditPoints="1"/>
          </p:cNvSpPr>
          <p:nvPr/>
        </p:nvSpPr>
        <p:spPr bwMode="auto">
          <a:xfrm>
            <a:off x="10272604" y="1956530"/>
            <a:ext cx="216000" cy="216000"/>
          </a:xfrm>
          <a:custGeom>
            <a:avLst/>
            <a:gdLst>
              <a:gd name="T0" fmla="*/ 68 w 128"/>
              <a:gd name="T1" fmla="*/ 0 h 128"/>
              <a:gd name="T2" fmla="*/ 68 w 128"/>
              <a:gd name="T3" fmla="*/ 60 h 128"/>
              <a:gd name="T4" fmla="*/ 128 w 128"/>
              <a:gd name="T5" fmla="*/ 60 h 128"/>
              <a:gd name="T6" fmla="*/ 68 w 128"/>
              <a:gd name="T7" fmla="*/ 0 h 128"/>
              <a:gd name="T8" fmla="*/ 76 w 128"/>
              <a:gd name="T9" fmla="*/ 9 h 128"/>
              <a:gd name="T10" fmla="*/ 119 w 128"/>
              <a:gd name="T11" fmla="*/ 52 h 128"/>
              <a:gd name="T12" fmla="*/ 76 w 128"/>
              <a:gd name="T13" fmla="*/ 52 h 128"/>
              <a:gd name="T14" fmla="*/ 76 w 128"/>
              <a:gd name="T15" fmla="*/ 9 h 128"/>
              <a:gd name="T16" fmla="*/ 60 w 128"/>
              <a:gd name="T17" fmla="*/ 8 h 128"/>
              <a:gd name="T18" fmla="*/ 0 w 128"/>
              <a:gd name="T19" fmla="*/ 68 h 128"/>
              <a:gd name="T20" fmla="*/ 60 w 128"/>
              <a:gd name="T21" fmla="*/ 128 h 128"/>
              <a:gd name="T22" fmla="*/ 120 w 128"/>
              <a:gd name="T23" fmla="*/ 68 h 128"/>
              <a:gd name="T24" fmla="*/ 60 w 128"/>
              <a:gd name="T25" fmla="*/ 68 h 128"/>
              <a:gd name="T26" fmla="*/ 60 w 128"/>
              <a:gd name="T27" fmla="*/ 8 h 128"/>
              <a:gd name="T28" fmla="*/ 111 w 128"/>
              <a:gd name="T29" fmla="*/ 76 h 128"/>
              <a:gd name="T30" fmla="*/ 60 w 128"/>
              <a:gd name="T31" fmla="*/ 120 h 128"/>
              <a:gd name="T32" fmla="*/ 8 w 128"/>
              <a:gd name="T33" fmla="*/ 68 h 128"/>
              <a:gd name="T34" fmla="*/ 52 w 128"/>
              <a:gd name="T35" fmla="*/ 17 h 128"/>
              <a:gd name="T36" fmla="*/ 52 w 128"/>
              <a:gd name="T37" fmla="*/ 76 h 128"/>
              <a:gd name="T38" fmla="*/ 111 w 128"/>
              <a:gd name="T39" fmla="*/ 7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28">
                <a:moveTo>
                  <a:pt x="68" y="0"/>
                </a:moveTo>
                <a:cubicBezTo>
                  <a:pt x="68" y="30"/>
                  <a:pt x="68" y="60"/>
                  <a:pt x="68" y="60"/>
                </a:cubicBezTo>
                <a:cubicBezTo>
                  <a:pt x="68" y="60"/>
                  <a:pt x="82" y="60"/>
                  <a:pt x="128" y="60"/>
                </a:cubicBezTo>
                <a:cubicBezTo>
                  <a:pt x="128" y="27"/>
                  <a:pt x="101" y="0"/>
                  <a:pt x="68" y="0"/>
                </a:cubicBezTo>
                <a:close/>
                <a:moveTo>
                  <a:pt x="76" y="9"/>
                </a:moveTo>
                <a:cubicBezTo>
                  <a:pt x="98" y="12"/>
                  <a:pt x="116" y="30"/>
                  <a:pt x="119" y="52"/>
                </a:cubicBezTo>
                <a:cubicBezTo>
                  <a:pt x="102" y="52"/>
                  <a:pt x="76" y="52"/>
                  <a:pt x="76" y="52"/>
                </a:cubicBezTo>
                <a:cubicBezTo>
                  <a:pt x="76" y="52"/>
                  <a:pt x="76" y="29"/>
                  <a:pt x="76" y="9"/>
                </a:cubicBezTo>
                <a:close/>
                <a:moveTo>
                  <a:pt x="60" y="8"/>
                </a:moveTo>
                <a:cubicBezTo>
                  <a:pt x="27" y="8"/>
                  <a:pt x="0" y="35"/>
                  <a:pt x="0" y="68"/>
                </a:cubicBezTo>
                <a:cubicBezTo>
                  <a:pt x="0" y="101"/>
                  <a:pt x="27" y="128"/>
                  <a:pt x="60" y="128"/>
                </a:cubicBezTo>
                <a:cubicBezTo>
                  <a:pt x="93" y="128"/>
                  <a:pt x="120" y="101"/>
                  <a:pt x="120" y="68"/>
                </a:cubicBezTo>
                <a:cubicBezTo>
                  <a:pt x="104" y="68"/>
                  <a:pt x="60" y="68"/>
                  <a:pt x="60" y="68"/>
                </a:cubicBezTo>
                <a:cubicBezTo>
                  <a:pt x="60" y="68"/>
                  <a:pt x="60" y="24"/>
                  <a:pt x="60" y="8"/>
                </a:cubicBezTo>
                <a:close/>
                <a:moveTo>
                  <a:pt x="111" y="76"/>
                </a:moveTo>
                <a:cubicBezTo>
                  <a:pt x="108" y="101"/>
                  <a:pt x="86" y="120"/>
                  <a:pt x="60" y="120"/>
                </a:cubicBezTo>
                <a:cubicBezTo>
                  <a:pt x="31" y="120"/>
                  <a:pt x="8" y="97"/>
                  <a:pt x="8" y="68"/>
                </a:cubicBezTo>
                <a:cubicBezTo>
                  <a:pt x="8" y="42"/>
                  <a:pt x="27" y="21"/>
                  <a:pt x="52" y="17"/>
                </a:cubicBezTo>
                <a:cubicBezTo>
                  <a:pt x="52" y="43"/>
                  <a:pt x="52" y="76"/>
                  <a:pt x="52" y="76"/>
                </a:cubicBezTo>
                <a:cubicBezTo>
                  <a:pt x="52" y="76"/>
                  <a:pt x="84" y="76"/>
                  <a:pt x="111" y="7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36092" y="4897201"/>
            <a:ext cx="1894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058575" y="2105380"/>
            <a:ext cx="216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41734" y="4088066"/>
            <a:ext cx="2011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535924" y="1436570"/>
            <a:ext cx="1737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/Caffe2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50505" y="3855402"/>
            <a:ext cx="1702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238860" y="1222487"/>
            <a:ext cx="154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104899" y="4298340"/>
            <a:ext cx="1727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713751" y="1656487"/>
            <a:ext cx="11279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243848" y="1730877"/>
          <a:ext cx="9368797" cy="481539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11734"/>
                <a:gridCol w="1442078"/>
                <a:gridCol w="1987402"/>
                <a:gridCol w="1333013"/>
                <a:gridCol w="1296658"/>
                <a:gridCol w="1697912"/>
              </a:tblGrid>
              <a:tr h="535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框架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机构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支持语言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Stars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Forks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Contributors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3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Torch</a:t>
                      </a:r>
                      <a:endParaRPr lang="en-US" altLang="zh-C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8.5K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Theano</a:t>
                      </a:r>
                      <a:endParaRPr lang="en-US" altLang="zh-C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U.Montreal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9.1K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2.5K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MXNet</a:t>
                      </a:r>
                      <a:endParaRPr lang="en-US" altLang="zh-C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DMLC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Python/C++/…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18.7K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6.6K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794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Caffe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BVLC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C++/Python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30.3K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18.3K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CNTK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C++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16.8K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Python/C++/…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145K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81.3K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2496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Keras</a:t>
                      </a:r>
                      <a:endParaRPr lang="en-US" altLang="zh-C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fchollet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48.3K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18.3K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endParaRPr lang="en-US" altLang="zh-C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Python/C++/…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38.9K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1406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1319847" y="947744"/>
            <a:ext cx="955230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下图是各个主流开源框架在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上的数据统计（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6569" y="893369"/>
            <a:ext cx="11243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业界影响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资源投入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开发生态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文档体系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模型全面性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工业实践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开源热度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(GitHub)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等七个方面评估各框架的发展状况，结果如下图。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768" y="1909032"/>
            <a:ext cx="7661699" cy="46310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9748469" cy="4714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开源框架概述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Tensorflow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PyTorch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3636" y="1831669"/>
            <a:ext cx="3519783" cy="335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 &amp;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zh-CN" altLang="en-US" sz="2400" b="1" dirty="0"/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4225" y="1692694"/>
            <a:ext cx="6060021" cy="39287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5490" y="905436"/>
            <a:ext cx="387798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深度学习的主流框架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734" y="807358"/>
            <a:ext cx="1023037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582" y="1464392"/>
            <a:ext cx="11247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Caffe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的全称是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Convolutional Architecture for Fast Feature Embedding</a:t>
            </a:r>
            <a:r>
              <a:rPr lang="zh-CN" altLang="en-GB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它是一个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清晰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高效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的深度学习框架，于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年底由加州大学伯克利分校开发，核心语言是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GB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它支持命令行、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接口。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Caffe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的一个重要特色是可以在不编写代码的情况下训练和部署模型。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1"/>
              </a:rPr>
              <a:t>https://github.com/BVLC/caffe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297" y="5335889"/>
            <a:ext cx="3850984" cy="11476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5733" y="3509054"/>
            <a:ext cx="112361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Caffe2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是由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Facebook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组织开发的一个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轻量级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的深度学习框架，具有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模块化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可扩展性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等特点。它在原来的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Caffe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的基础上进行改进，提高了它的表达性，速度和模块化，现在被并入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Caffe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曾经名噪一时，但由于使用不灵活、代码冗长、安装困难、不适用构建循环网络等问题，已经很少被使用。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https://github.com/caffe2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734" y="807358"/>
            <a:ext cx="1023037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734" y="1557777"/>
            <a:ext cx="1068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846" y="1957887"/>
            <a:ext cx="9092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核心程序用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编写，因此更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高效，适合工业界开发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网络结构都是以配置文件形式定义，不需要用代码设计网络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拥有大量的训练好的经典模型（</a:t>
            </a:r>
            <a:r>
              <a:rPr lang="en-GB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AlexNet</a:t>
            </a:r>
            <a:r>
              <a:rPr lang="zh-CN" altLang="en-GB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VGG</a:t>
            </a:r>
            <a:r>
              <a:rPr lang="zh-CN" altLang="en-GB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Inception)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在其 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 Zoo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314" y="3557023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846" y="3946436"/>
            <a:ext cx="10930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缺少灵活性和扩展性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依赖众多环境，难以配置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缺乏对递归网络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和语言建模的支持，不适用于文本、声音或时间序列数据等其他类型的深度学习应用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11308466" cy="58278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开源框架概述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Tensorflow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PyTorch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734" y="807358"/>
            <a:ext cx="1342034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582" y="1464392"/>
            <a:ext cx="112472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Theano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是深度学习框架的鼻祖，由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Yoshua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Bengio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和蒙特利尔大学的研究小组于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年创建，是率先广泛使用的深度学习框架。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Theano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库，速度更快，功能强大，可以高效的进行数值表达和计算，可以说是从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矩阵表达向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表达的一次跨越，为后来的深度学习框架提供了样板。遗憾的是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Theano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团队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年已经停止了该项目的更新，深度学习应用框架的发展进入到了背靠工业界大规模应用的阶段。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原始的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Theano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只有比较低级的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；大型模型可能需要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很长的编译时间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不支持多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；有的错误信息的提示没有帮助。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1"/>
              </a:rPr>
              <a:t>https://github.com/Theano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22" y="5379957"/>
            <a:ext cx="2592920" cy="6846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479" y="5762187"/>
            <a:ext cx="2217612" cy="8154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99" y="5762186"/>
            <a:ext cx="2270957" cy="8154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5734" y="807358"/>
            <a:ext cx="2856551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 &amp;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734" y="1469655"/>
            <a:ext cx="112472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Torch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是一个有大量机器学习算法支持的科学计算框架，其诞生已经有十余年，但真正起势得益于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Facebook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开源了大量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Torch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的深度学习模块和扩展。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Torch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的一个特殊之处是采用了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Lua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编程语言（曾被用来开发视频旅游）。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https://github.com/torch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GB" altLang="zh-CN" sz="2000" dirty="0" err="1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</a:t>
            </a:r>
            <a:r>
              <a:rPr lang="en-US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月发布，是一款专注于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直接处理数组表达式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的低级</a:t>
            </a:r>
            <a:r>
              <a:rPr lang="en-GB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GB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前身是</a:t>
            </a:r>
            <a:r>
              <a:rPr lang="en-GB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Torch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GB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Facebook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人工智能研究院对</a:t>
            </a:r>
            <a:r>
              <a:rPr lang="en-GB" altLang="zh-CN" sz="2000" dirty="0" err="1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提供了强力支持。</a:t>
            </a:r>
            <a:r>
              <a:rPr lang="en-GB" altLang="zh-CN" sz="2000" dirty="0" err="1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支持动态计算图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，为更具数学倾向的用户提供了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更低层次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的方法和更多的灵活性，目前许多新发表的论文都采用</a:t>
            </a:r>
            <a:r>
              <a:rPr lang="en-GB" altLang="zh-CN" sz="2000" dirty="0" err="1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作为论文实现的工具，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成为学术研究的首选解决方案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https://github.com/pytorch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734" y="807358"/>
            <a:ext cx="1480534" cy="662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734" y="1584806"/>
            <a:ext cx="1031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751" y="2100131"/>
            <a:ext cx="9558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简洁易用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可以为使用者提供更多关于深度学习实现的细节，如反向传播和其他训练过程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活跃的社区：提供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完整的文档和指南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代码很</a:t>
            </a:r>
            <a:r>
              <a:rPr lang="en-GB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Pythonic</a:t>
            </a:r>
            <a:r>
              <a:rPr lang="zh-CN" altLang="en-GB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简洁、优雅）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5734" y="406564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1751" y="4568679"/>
            <a:ext cx="4576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无可视化接口和工具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导出模型不可移植，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工业部署不成熟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代码冗余量较大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734" y="807358"/>
            <a:ext cx="1985544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582" y="1464392"/>
            <a:ext cx="112472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最初由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Google Brain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团队针对机器学习和深度神经网络进行研究所开发的，目前开源之后可以在几乎各种领域适用。它灵活的架构可以部署在一个或多个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的台式及服务器中，或者使用单一的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应用在移动设备中。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可以说是当今十分流行的深度学习框架，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Airbnb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DeepMind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Nvidia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Twitter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以及许多其他著名公司都在使用它。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提供全面的服务，构建了活跃的社区，完善的文档体系，大大降低了我们的学习成本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，另外，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有很直观的计算图可视化呈现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模型能够快速的部署在各种硬件机器上，从高性能的计算机到移动设备，再到更小的更轻量的智能终端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但是，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相比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Caffe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等框架，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计算速度很慢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。而且通过它构建一个深度学习框架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需要更复杂的代码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，还要忍受重复的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多次构建静态图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1"/>
              </a:rPr>
              <a:t>https://github.com/tensorflow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472" y="5938568"/>
            <a:ext cx="3493055" cy="8008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734" y="807358"/>
            <a:ext cx="1985544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635" y="155290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kumimoji="1"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7846" y="2036257"/>
            <a:ext cx="87382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</a:t>
            </a: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可视化工具，能够让用户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实时监控观察训练过程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拥有大量的开发者，有详细的说明文档、可查询资料多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GB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GB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分布式训练，跨平台运行能力强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具备不局限于深度学习的多种用途，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还有支持强化学习和其他算法的工具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634" y="399882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kumimoji="1"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846" y="4538501"/>
            <a:ext cx="1083805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频繁变动的接口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接口设计过于晦涩难懂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734" y="807358"/>
            <a:ext cx="1099981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734" y="1635255"/>
            <a:ext cx="112472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月首次发布，拥有“为人类而不是机器设计的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API”</a:t>
            </a:r>
            <a:r>
              <a:rPr lang="zh-CN" altLang="en-GB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Francis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Chollet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创建与维护，它是一个用于快速构建深度学习原型的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高层神经网络库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，由纯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编写而成，以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GB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CNTK</a:t>
            </a:r>
            <a:r>
              <a:rPr lang="zh-CN" altLang="en-GB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Theano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GB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MXNet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为底层引擎，提供简单易用的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接口，能够极大地减少一般应用下用户的工作量。 能够和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CNTK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Theano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配合使用。通过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可以仅使用数行代码就构建一个网络模型，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Keras+Theano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Keras+CNTK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的模式曾经深得开发者喜爱。目前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整套架构已经封装进了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TF.keras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可以完成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的所有事情。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hlinkClick r:id="rId1"/>
            </a:endParaRPr>
          </a:p>
          <a:p>
            <a:pPr>
              <a:lnSpc>
                <a:spcPct val="150000"/>
              </a:lnSpc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https://keras.io/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95" y="5222745"/>
            <a:ext cx="2903567" cy="10197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734" y="807358"/>
            <a:ext cx="1099981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734" y="1643104"/>
            <a:ext cx="259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7846" y="2102379"/>
            <a:ext cx="8420639" cy="1884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更简洁，更简单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endParaRPr kumimoji="1" lang="en-GB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丰富的教程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和可重复使用的代码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更多的部署选项（直接并且通过</a:t>
            </a:r>
            <a:r>
              <a:rPr kumimoji="1"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后端），更简单的模型导出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kumimoji="1"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训练</a:t>
            </a:r>
            <a:endParaRPr kumimoji="1"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734" y="4218696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846" y="4764366"/>
            <a:ext cx="10020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过度封装导致丧失灵活性，导致用户在新增操作或是获取底层的数据信息时过于困难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许多</a:t>
            </a:r>
            <a:r>
              <a:rPr kumimoji="1"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都隐藏于封装之中，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无法调试细节</a:t>
            </a:r>
            <a:endParaRPr kumimoji="1"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初学者容易依赖于 </a:t>
            </a:r>
            <a:r>
              <a:rPr kumimoji="1" lang="en-GB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kumimoji="1"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的易使用性而忽略底层原理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734" y="807358"/>
            <a:ext cx="1321196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734" y="1516805"/>
            <a:ext cx="1072784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MXNet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年由上海交大校友陈天奇与李沐组建团队开发，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MXNet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项目进入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基金会，成为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的孵化器项目。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MXNet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编写，强调提高内存使用的效率，甚至能在智能手机上运行诸如图像识别等任务。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它拥有类似于 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Theano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的数据流图，为多 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配置提供了良好的配置，还有着类似于 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Blocks </a:t>
            </a:r>
            <a:r>
              <a:rPr lang="zh-CN" altLang="en-GB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更高级别的模型构建块，并且可以在任何硬件上运行（包括手机）。</a:t>
            </a:r>
            <a:b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同时</a:t>
            </a:r>
            <a:r>
              <a:rPr lang="en-GB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MXNet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是一个旨在提高效率和灵活性的深度学习框架，提供了强大的工具来帮助开发人员利用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和云计算的全部功能。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1"/>
              </a:rPr>
              <a:t>https://mxnet.apache.org/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86" y="4813159"/>
            <a:ext cx="3190654" cy="167509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734" y="807358"/>
            <a:ext cx="1321196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734" y="163367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218" y="2098532"/>
            <a:ext cx="111390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灵活的编程模型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从云端到客户端可移植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多语言支持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本地分布式训练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性能优化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734" y="4666401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218" y="5257158"/>
            <a:ext cx="543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社区相对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来说相对小众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11308466" cy="58278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开源框架概述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Tensorflow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PyTorch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开源框架概述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25" y="1203245"/>
            <a:ext cx="4332005" cy="44515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59402" y="1239666"/>
            <a:ext cx="6338169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在这个图像中有不同的分类：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骆驼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9398" y="2616909"/>
            <a:ext cx="633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卷积神经网络（</a:t>
            </a:r>
            <a:r>
              <a: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CNNs</a:t>
            </a:r>
            <a:r>
              <a:rPr lang="zh-CN" altLang="en-GB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对于这类图像分类任务十分有效。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59398" y="4097545"/>
            <a:ext cx="6338169" cy="142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从头开始实现一个卷积神经网络模型？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我们可能需要几天（甚至几周）才能得到一个有效的模型，时间成本太高！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9231" y="598540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深度学习框架让一切变得可能！</a:t>
            </a:r>
            <a:endParaRPr kumimoji="1"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909" y="988712"/>
            <a:ext cx="119114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通过分析，目前来看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框架是业界使用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最为广泛的两个深度学习框架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在工业界拥有完备的解决方案和用户基础，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得益于其精简灵活的接口设计，可以快速设计和调试网络模型，在学术界获得好评如潮。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4141" y="2411474"/>
            <a:ext cx="4320132" cy="410923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531" y="1012508"/>
            <a:ext cx="107349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在学术界、工业界的使用现状。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学术界（左图）：基于五大级会论文的使用率；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工业界（右图）：通过线上招聘启事中的提及率。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091" y="5780782"/>
            <a:ext cx="11681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HE H. The State of Machine Learning Frameworks in 2019.(2019-10-10).https://thegradient.pub/state-of-ml-frameworks-2019-pytorch-dominates-research-tensorflow-dominates-industry/.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HALE J. Which Deep Learning Framework is Growing Fastest.(2019-04-01).https://towardsdatascience.com/which-deeplearning-framework-is-growing-fastest-3f77f14aa318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068" y="2860586"/>
            <a:ext cx="5504986" cy="21045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86" y="2601404"/>
            <a:ext cx="4343776" cy="260626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034" y="822068"/>
            <a:ext cx="117199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对比分析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运行机制：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均是基于张量和有向非循环图（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：运行代码时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,DAG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以静态方式定义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的，若需要实现动态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，则需要借助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 Fold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库；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需要借助特殊的调试工具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tfdbg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才能进行调试。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：动态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是内置的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随时定义、随时更改、随时执行节点，相当灵活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；使用者可以使用任何一个喜欢的调试工具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IPDB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调试器或者原始的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训练模式：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：使用者必须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手动编写代码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，并微调要在特定设备上运行的每个操作，以实现分布式训练。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：需要利用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异步执行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的本地支持来实现的，其自身在分布式训练比较欠缺。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可视化情况：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：内置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TensorBoard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库强大，可显示模型图，绘制标量变量，实现图像、嵌入可视化、播放音频等功能。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：可以使用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Visdom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，但是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Visdom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提供的功能很简单且有限，可视化效果远远比不上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TensorBoard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943" y="6400908"/>
            <a:ext cx="11038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黄玉萍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梁炜萱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肖祖环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的深度学习框架对比分析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现代信息科技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2020, 4(04): 80-82+87.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" y="1200150"/>
            <a:ext cx="11115675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034" y="822068"/>
            <a:ext cx="117199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对比分析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细化特征比较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034" y="4520556"/>
            <a:ext cx="116992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使用场景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：当需要拥有丰富的入门资源、开发大型生产模型、可视化要求较高、大规模分布式模型训练时。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：如果想要快速上手、对于功能性需求不苛刻、追求良好的开发和调试体验、擅长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化的工具时。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1779" y="1558946"/>
            <a:ext cx="4568710" cy="31764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9943" y="6400908"/>
            <a:ext cx="11038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黄玉萍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梁炜萱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肖祖环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的深度学习框架对比分析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现代信息科技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2020, 4(04): 80-82+87.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11308466" cy="58278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开源框架概述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Tensorflow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PyTorch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PyTorch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656" y="1252517"/>
            <a:ext cx="11074402" cy="454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、参考博客：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https://blog.csdn.net/qq_27825451/article/details/90705328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、参考博客：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https://blog.csdn.net/weixin_38664232/article/details/94662534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、参考博客：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https://blog.csdn.net/sinat_42239797/article/details/93916790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、参考博客：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https://blog.csdn.net/u014380165/article/details/79119664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、参考书籍：深度学习框架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：入门与实践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2" y="152400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2188580" y="349830"/>
            <a:ext cx="8077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课程组成员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71334" y="1328540"/>
            <a:ext cx="11103982" cy="2399665"/>
            <a:chOff x="544010" y="1582924"/>
            <a:chExt cx="11103982" cy="2399665"/>
          </a:xfrm>
        </p:grpSpPr>
        <p:sp>
          <p:nvSpPr>
            <p:cNvPr id="28" name="矩形 27"/>
            <p:cNvSpPr/>
            <p:nvPr/>
          </p:nvSpPr>
          <p:spPr>
            <a:xfrm>
              <a:off x="544010" y="1582924"/>
              <a:ext cx="5393803" cy="2358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景丽萍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2"/>
                </a:rPr>
                <a:t>http://faculty.bjtu.edu.cn/8249/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桑基韬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3"/>
                </a:rPr>
                <a:t>http://faculty.bjtu.edu.cn/9129/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张淳杰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4"/>
                </a:rPr>
                <a:t>http://faculty.bjtu.edu.cn/9371/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万怀宇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5"/>
                </a:rPr>
                <a:t>http://faculty.bjtu.edu.cn/8793/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滕    竹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6"/>
                </a:rPr>
                <a:t>http://faculty.bjtu.edu.cn/8902/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54189" y="1582924"/>
              <a:ext cx="5393803" cy="2399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原继东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7"/>
                </a:rPr>
                <a:t>http://faculty.bjtu.edu.cn/9076/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丛润民：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8"/>
                </a:rPr>
                <a:t>http://faculty.bjtu.edu.cn/9374/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夏佳楠：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9"/>
                </a:rPr>
                <a:t>http://faculty.bjtu.edu.cn/9430/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许万茹</a:t>
              </a: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  <a:hlinkClick r:id="rId9"/>
                </a:rPr>
                <a:t>http://faculty.bjtu.edu.cn/9522/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杨    扩</a:t>
              </a:r>
              <a:endParaRPr lang="zh-CN" altLang="en-US" sz="2000" dirty="0"/>
            </a:p>
          </p:txBody>
        </p:sp>
      </p:grpSp>
      <p:pic>
        <p:nvPicPr>
          <p:cNvPr id="5122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>
            <a:fillRect/>
          </a:stretch>
        </p:blipFill>
        <p:spPr bwMode="auto">
          <a:xfrm>
            <a:off x="0" y="3875809"/>
            <a:ext cx="12192000" cy="2982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开源框架概述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729" y="871557"/>
            <a:ext cx="11308466" cy="740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什么是深度学习框架？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0729" y="1677087"/>
            <a:ext cx="11385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深度学习框架是一种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预先构建和优化好的组件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集合定义模型。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0795" y="2986716"/>
            <a:ext cx="5936719" cy="26632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0729" y="2456451"/>
            <a:ext cx="52356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一个良好的深度学习框架应具备的关键特性：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易于理解和编码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良好的社区支持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并行处理以减少计算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自动计算梯度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1030144"/>
            <a:ext cx="11308466" cy="58278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开源框架概述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主流框架介绍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Tensorflow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PyTorch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1824" y="111771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深度学习框架核心组件：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824" y="1689736"/>
            <a:ext cx="1124729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基于张量的操作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自动微分工具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cuBLAS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等拓展包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51824" y="114821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vi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41" y="3954083"/>
            <a:ext cx="3948364" cy="285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27" y="1747825"/>
            <a:ext cx="4644428" cy="256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582" y="935062"/>
            <a:ext cx="1124729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张量是深度学习框架中最核心的组件，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实际上就是一个多维数组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对象具有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个属性：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dimensions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number of rows and columns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data type of tensor's elements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030" name="Picture 6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14" y="4063300"/>
            <a:ext cx="2969537" cy="239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基于张量的操作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035" y="1916214"/>
            <a:ext cx="11247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：字符串转为数字、转为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）位浮点类型（整型）等。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数值操作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：按指定类型与形状生成张量、正态（均匀）分布随机数、设置随机数种子。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形状变换：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按照指定形状变化、插入维度、将指定维度去掉等。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数据操作：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切片操作、连接操作等。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算术操作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：求和、减法、取模、三角函数等。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矩阵相关的操作：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返回给定对角值的对焦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、对输入进行反转、矩阵相乘、求行列式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8035" y="1023012"/>
            <a:ext cx="315983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张量的相关操作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7955" y="1226025"/>
            <a:ext cx="297799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计算图结构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7981" y="6158642"/>
            <a:ext cx="11585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Y. Learning deep architectures for AI[J]. Foundations and trends® in Machine Learning, 2009, 2(1): 1-127.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925" y="1578862"/>
            <a:ext cx="1432684" cy="36426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7955" y="2150149"/>
            <a:ext cx="7828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用不同的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（*，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）构成操作结点，以字母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构成变量结点。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用有向线段将这些结点连接起来，组成一个表征运算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逻辑关系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的清晰明了的“图”型数据结构。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7173</Words>
  <Application>WPS 演示</Application>
  <PresentationFormat>宽屏</PresentationFormat>
  <Paragraphs>494</Paragraphs>
  <Slides>37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楷体</vt:lpstr>
      <vt:lpstr>Times New Roman</vt:lpstr>
      <vt:lpstr>Arial Unicode MS</vt:lpstr>
      <vt:lpstr>等线</vt:lpstr>
      <vt:lpstr>Constantia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许万茹</cp:lastModifiedBy>
  <cp:revision>304</cp:revision>
  <dcterms:created xsi:type="dcterms:W3CDTF">2020-05-12T07:42:00Z</dcterms:created>
  <dcterms:modified xsi:type="dcterms:W3CDTF">2021-09-14T01:19:46Z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