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1"/>
  </p:handoutMasterIdLst>
  <p:sldIdLst>
    <p:sldId id="257" r:id="rId3"/>
    <p:sldId id="275" r:id="rId5"/>
    <p:sldId id="336" r:id="rId6"/>
    <p:sldId id="308" r:id="rId7"/>
    <p:sldId id="310" r:id="rId8"/>
    <p:sldId id="256" r:id="rId9"/>
    <p:sldId id="352" r:id="rId10"/>
    <p:sldId id="282" r:id="rId11"/>
    <p:sldId id="353" r:id="rId12"/>
    <p:sldId id="346" r:id="rId13"/>
    <p:sldId id="354" r:id="rId14"/>
    <p:sldId id="350" r:id="rId15"/>
    <p:sldId id="349" r:id="rId16"/>
    <p:sldId id="343" r:id="rId17"/>
    <p:sldId id="276" r:id="rId18"/>
    <p:sldId id="355" r:id="rId19"/>
    <p:sldId id="305" r:id="rId20"/>
    <p:sldId id="306" r:id="rId21"/>
    <p:sldId id="311" r:id="rId22"/>
    <p:sldId id="312" r:id="rId23"/>
    <p:sldId id="313" r:id="rId24"/>
    <p:sldId id="358" r:id="rId25"/>
    <p:sldId id="378" r:id="rId26"/>
    <p:sldId id="315" r:id="rId27"/>
    <p:sldId id="316" r:id="rId28"/>
    <p:sldId id="317" r:id="rId29"/>
    <p:sldId id="318" r:id="rId30"/>
    <p:sldId id="304" r:id="rId31"/>
    <p:sldId id="359" r:id="rId32"/>
    <p:sldId id="360" r:id="rId33"/>
    <p:sldId id="361" r:id="rId34"/>
    <p:sldId id="362" r:id="rId35"/>
    <p:sldId id="366" r:id="rId36"/>
    <p:sldId id="363" r:id="rId37"/>
    <p:sldId id="364" r:id="rId38"/>
    <p:sldId id="365" r:id="rId39"/>
    <p:sldId id="367" r:id="rId40"/>
    <p:sldId id="377" r:id="rId41"/>
    <p:sldId id="372" r:id="rId42"/>
    <p:sldId id="368" r:id="rId43"/>
    <p:sldId id="373" r:id="rId44"/>
    <p:sldId id="374" r:id="rId45"/>
    <p:sldId id="375" r:id="rId46"/>
    <p:sldId id="376" r:id="rId47"/>
    <p:sldId id="369" r:id="rId48"/>
    <p:sldId id="370" r:id="rId49"/>
    <p:sldId id="342" r:id="rId50"/>
    <p:sldId id="356" r:id="rId51"/>
    <p:sldId id="319" r:id="rId52"/>
    <p:sldId id="320" r:id="rId53"/>
    <p:sldId id="324" r:id="rId54"/>
    <p:sldId id="341" r:id="rId55"/>
    <p:sldId id="326" r:id="rId56"/>
    <p:sldId id="328" r:id="rId57"/>
    <p:sldId id="344" r:id="rId58"/>
    <p:sldId id="280" r:id="rId59"/>
    <p:sldId id="278" r:id="rId60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0000FF"/>
    <a:srgbClr val="9F9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278" autoAdjust="0"/>
  </p:normalViewPr>
  <p:slideViewPr>
    <p:cSldViewPr snapToGrid="0">
      <p:cViewPr varScale="1">
        <p:scale>
          <a:sx n="81" d="100"/>
          <a:sy n="81" d="100"/>
        </p:scale>
        <p:origin x="1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57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i="0">
              <a:solidFill>
                <a:srgbClr val="393939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30.png"/><Relationship Id="rId5" Type="http://schemas.openxmlformats.org/officeDocument/2006/relationships/tags" Target="../tags/tag9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8.xml"/><Relationship Id="rId19" Type="http://schemas.openxmlformats.org/officeDocument/2006/relationships/notesSlide" Target="../notesSlides/notesSlide23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35.png"/><Relationship Id="rId15" Type="http://schemas.openxmlformats.org/officeDocument/2006/relationships/tags" Target="../tags/tag13.xml"/><Relationship Id="rId14" Type="http://schemas.openxmlformats.org/officeDocument/2006/relationships/image" Target="../media/image34.png"/><Relationship Id="rId13" Type="http://schemas.openxmlformats.org/officeDocument/2006/relationships/tags" Target="../tags/tag12.xml"/><Relationship Id="rId12" Type="http://schemas.openxmlformats.org/officeDocument/2006/relationships/image" Target="../media/image33.png"/><Relationship Id="rId11" Type="http://schemas.openxmlformats.org/officeDocument/2006/relationships/tags" Target="../tags/tag11.xml"/><Relationship Id="rId10" Type="http://schemas.openxmlformats.org/officeDocument/2006/relationships/image" Target="../media/image32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tags" Target="../tags/tag16.xml"/><Relationship Id="rId7" Type="http://schemas.openxmlformats.org/officeDocument/2006/relationships/image" Target="../media/image37.png"/><Relationship Id="rId6" Type="http://schemas.openxmlformats.org/officeDocument/2006/relationships/tags" Target="../tags/tag15.xml"/><Relationship Id="rId5" Type="http://schemas.openxmlformats.org/officeDocument/2006/relationships/image" Target="../media/image28.png"/><Relationship Id="rId4" Type="http://schemas.openxmlformats.org/officeDocument/2006/relationships/tags" Target="../tags/tag14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2.bin"/><Relationship Id="rId19" Type="http://schemas.openxmlformats.org/officeDocument/2006/relationships/notesSlide" Target="../notesSlides/notesSlide24.xml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tags" Target="../tags/tag18.xml"/><Relationship Id="rId12" Type="http://schemas.openxmlformats.org/officeDocument/2006/relationships/image" Target="../media/image40.png"/><Relationship Id="rId11" Type="http://schemas.openxmlformats.org/officeDocument/2006/relationships/tags" Target="../tags/tag17.xml"/><Relationship Id="rId10" Type="http://schemas.openxmlformats.org/officeDocument/2006/relationships/image" Target="../media/image39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tags" Target="../tags/tag22.xml"/><Relationship Id="rId7" Type="http://schemas.openxmlformats.org/officeDocument/2006/relationships/image" Target="../media/image49.png"/><Relationship Id="rId6" Type="http://schemas.openxmlformats.org/officeDocument/2006/relationships/tags" Target="../tags/tag21.xml"/><Relationship Id="rId5" Type="http://schemas.openxmlformats.org/officeDocument/2006/relationships/image" Target="../media/image48.png"/><Relationship Id="rId4" Type="http://schemas.openxmlformats.org/officeDocument/2006/relationships/tags" Target="../tags/tag20.xml"/><Relationship Id="rId3" Type="http://schemas.openxmlformats.org/officeDocument/2006/relationships/image" Target="../media/image47.png"/><Relationship Id="rId2" Type="http://schemas.openxmlformats.org/officeDocument/2006/relationships/tags" Target="../tags/tag19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1.png"/><Relationship Id="rId10" Type="http://schemas.openxmlformats.org/officeDocument/2006/relationships/tags" Target="../tags/tag23.xml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60.png"/><Relationship Id="rId7" Type="http://schemas.openxmlformats.org/officeDocument/2006/relationships/tags" Target="../tags/tag27.xml"/><Relationship Id="rId6" Type="http://schemas.openxmlformats.org/officeDocument/2006/relationships/image" Target="../media/image59.png"/><Relationship Id="rId5" Type="http://schemas.openxmlformats.org/officeDocument/2006/relationships/tags" Target="../tags/tag26.xml"/><Relationship Id="rId44" Type="http://schemas.openxmlformats.org/officeDocument/2006/relationships/notesSlide" Target="../notesSlides/notesSlide31.xml"/><Relationship Id="rId43" Type="http://schemas.openxmlformats.org/officeDocument/2006/relationships/slideLayout" Target="../slideLayouts/slideLayout1.xml"/><Relationship Id="rId42" Type="http://schemas.openxmlformats.org/officeDocument/2006/relationships/image" Target="../media/image73.png"/><Relationship Id="rId41" Type="http://schemas.openxmlformats.org/officeDocument/2006/relationships/tags" Target="../tags/tag46.xml"/><Relationship Id="rId40" Type="http://schemas.openxmlformats.org/officeDocument/2006/relationships/image" Target="../media/image72.png"/><Relationship Id="rId4" Type="http://schemas.openxmlformats.org/officeDocument/2006/relationships/image" Target="../media/image30.png"/><Relationship Id="rId39" Type="http://schemas.openxmlformats.org/officeDocument/2006/relationships/tags" Target="../tags/tag45.xml"/><Relationship Id="rId38" Type="http://schemas.openxmlformats.org/officeDocument/2006/relationships/image" Target="../media/image71.png"/><Relationship Id="rId37" Type="http://schemas.openxmlformats.org/officeDocument/2006/relationships/tags" Target="../tags/tag44.xml"/><Relationship Id="rId36" Type="http://schemas.openxmlformats.org/officeDocument/2006/relationships/image" Target="../media/image70.png"/><Relationship Id="rId35" Type="http://schemas.openxmlformats.org/officeDocument/2006/relationships/tags" Target="../tags/tag43.xml"/><Relationship Id="rId34" Type="http://schemas.openxmlformats.org/officeDocument/2006/relationships/image" Target="../media/image69.png"/><Relationship Id="rId33" Type="http://schemas.openxmlformats.org/officeDocument/2006/relationships/tags" Target="../tags/tag42.xml"/><Relationship Id="rId32" Type="http://schemas.openxmlformats.org/officeDocument/2006/relationships/image" Target="../media/image68.png"/><Relationship Id="rId31" Type="http://schemas.openxmlformats.org/officeDocument/2006/relationships/tags" Target="../tags/tag41.xml"/><Relationship Id="rId30" Type="http://schemas.openxmlformats.org/officeDocument/2006/relationships/tags" Target="../tags/tag40.xml"/><Relationship Id="rId3" Type="http://schemas.openxmlformats.org/officeDocument/2006/relationships/tags" Target="../tags/tag25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image" Target="../media/image37.png"/><Relationship Id="rId25" Type="http://schemas.openxmlformats.org/officeDocument/2006/relationships/tags" Target="../tags/tag36.xml"/><Relationship Id="rId24" Type="http://schemas.openxmlformats.org/officeDocument/2006/relationships/image" Target="../media/image40.png"/><Relationship Id="rId23" Type="http://schemas.openxmlformats.org/officeDocument/2006/relationships/tags" Target="../tags/tag35.xml"/><Relationship Id="rId22" Type="http://schemas.openxmlformats.org/officeDocument/2006/relationships/image" Target="../media/image67.png"/><Relationship Id="rId21" Type="http://schemas.openxmlformats.org/officeDocument/2006/relationships/tags" Target="../tags/tag34.xml"/><Relationship Id="rId20" Type="http://schemas.openxmlformats.org/officeDocument/2006/relationships/image" Target="../media/image66.png"/><Relationship Id="rId2" Type="http://schemas.openxmlformats.org/officeDocument/2006/relationships/image" Target="../media/image28.png"/><Relationship Id="rId19" Type="http://schemas.openxmlformats.org/officeDocument/2006/relationships/tags" Target="../tags/tag33.xml"/><Relationship Id="rId18" Type="http://schemas.openxmlformats.org/officeDocument/2006/relationships/image" Target="../media/image65.png"/><Relationship Id="rId17" Type="http://schemas.openxmlformats.org/officeDocument/2006/relationships/tags" Target="../tags/tag32.xml"/><Relationship Id="rId16" Type="http://schemas.openxmlformats.org/officeDocument/2006/relationships/image" Target="../media/image64.png"/><Relationship Id="rId15" Type="http://schemas.openxmlformats.org/officeDocument/2006/relationships/tags" Target="../tags/tag31.xml"/><Relationship Id="rId14" Type="http://schemas.openxmlformats.org/officeDocument/2006/relationships/image" Target="../media/image63.png"/><Relationship Id="rId13" Type="http://schemas.openxmlformats.org/officeDocument/2006/relationships/tags" Target="../tags/tag30.xml"/><Relationship Id="rId12" Type="http://schemas.openxmlformats.org/officeDocument/2006/relationships/image" Target="../media/image62.png"/><Relationship Id="rId11" Type="http://schemas.openxmlformats.org/officeDocument/2006/relationships/tags" Target="../tags/tag29.xml"/><Relationship Id="rId10" Type="http://schemas.openxmlformats.org/officeDocument/2006/relationships/image" Target="../media/image61.png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7.png"/><Relationship Id="rId6" Type="http://schemas.openxmlformats.org/officeDocument/2006/relationships/image" Target="../media/image76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tags" Target="../tags/tag51.xml"/><Relationship Id="rId6" Type="http://schemas.openxmlformats.org/officeDocument/2006/relationships/image" Target="../media/image96.png"/><Relationship Id="rId5" Type="http://schemas.openxmlformats.org/officeDocument/2006/relationships/tags" Target="../tags/tag50.xml"/><Relationship Id="rId4" Type="http://schemas.openxmlformats.org/officeDocument/2006/relationships/image" Target="../media/image95.png"/><Relationship Id="rId3" Type="http://schemas.openxmlformats.org/officeDocument/2006/relationships/tags" Target="../tags/tag49.xml"/><Relationship Id="rId2" Type="http://schemas.openxmlformats.org/officeDocument/2006/relationships/image" Target="../media/image94.png"/><Relationship Id="rId14" Type="http://schemas.openxmlformats.org/officeDocument/2006/relationships/notesSlide" Target="../notesSlides/notesSlide3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99.png"/><Relationship Id="rId11" Type="http://schemas.openxmlformats.org/officeDocument/2006/relationships/image" Target="../media/image88.png"/><Relationship Id="rId10" Type="http://schemas.openxmlformats.org/officeDocument/2006/relationships/image" Target="../media/image92.png"/><Relationship Id="rId1" Type="http://schemas.openxmlformats.org/officeDocument/2006/relationships/tags" Target="../tags/tag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tags" Target="../tags/tag53.xml"/><Relationship Id="rId4" Type="http://schemas.openxmlformats.org/officeDocument/2006/relationships/image" Target="../media/image102.png"/><Relationship Id="rId3" Type="http://schemas.openxmlformats.org/officeDocument/2006/relationships/image" Target="../media/image41.png"/><Relationship Id="rId2" Type="http://schemas.openxmlformats.org/officeDocument/2006/relationships/tags" Target="../tags/tag52.xml"/><Relationship Id="rId1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6.png"/><Relationship Id="rId6" Type="http://schemas.openxmlformats.org/officeDocument/2006/relationships/tags" Target="../tags/tag56.xml"/><Relationship Id="rId5" Type="http://schemas.openxmlformats.org/officeDocument/2006/relationships/image" Target="../media/image105.png"/><Relationship Id="rId4" Type="http://schemas.openxmlformats.org/officeDocument/2006/relationships/tags" Target="../tags/tag55.xml"/><Relationship Id="rId3" Type="http://schemas.openxmlformats.org/officeDocument/2006/relationships/image" Target="../media/image41.png"/><Relationship Id="rId2" Type="http://schemas.openxmlformats.org/officeDocument/2006/relationships/tags" Target="../tags/tag54.xml"/><Relationship Id="rId1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hyperlink" Target="http://faculty.bjtu.edu.cn/9430/" TargetMode="External"/><Relationship Id="rId8" Type="http://schemas.openxmlformats.org/officeDocument/2006/relationships/hyperlink" Target="http://faculty.bjtu.edu.cn/9374/" TargetMode="External"/><Relationship Id="rId7" Type="http://schemas.openxmlformats.org/officeDocument/2006/relationships/hyperlink" Target="http://faculty.bjtu.edu.cn/9076/" TargetMode="External"/><Relationship Id="rId6" Type="http://schemas.openxmlformats.org/officeDocument/2006/relationships/hyperlink" Target="http://faculty.bjtu.edu.cn/8902/" TargetMode="External"/><Relationship Id="rId5" Type="http://schemas.openxmlformats.org/officeDocument/2006/relationships/hyperlink" Target="http://faculty.bjtu.edu.cn/8793/" TargetMode="External"/><Relationship Id="rId4" Type="http://schemas.openxmlformats.org/officeDocument/2006/relationships/hyperlink" Target="http://faculty.bjtu.edu.cn/9371/" TargetMode="External"/><Relationship Id="rId3" Type="http://schemas.openxmlformats.org/officeDocument/2006/relationships/hyperlink" Target="http://faculty.bjtu.edu.cn/9129/" TargetMode="External"/><Relationship Id="rId2" Type="http://schemas.openxmlformats.org/officeDocument/2006/relationships/hyperlink" Target="http://faculty.bjtu.edu.cn/8249/" TargetMode="External"/><Relationship Id="rId12" Type="http://schemas.openxmlformats.org/officeDocument/2006/relationships/notesSlide" Target="../notesSlides/notesSlide5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tags" Target="../tags/tag3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90800" y="362059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1975922"/>
            <a:ext cx="12192000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第</a:t>
            </a:r>
            <a:r>
              <a:rPr lang="zh-CN" altLang="en-US" sz="6000" dirty="0">
                <a:solidFill>
                  <a:srgbClr val="0000FF"/>
                </a:solidFill>
              </a:rPr>
              <a:t>九讲  循环神经网络 </a:t>
            </a:r>
            <a:r>
              <a:rPr lang="en-US" altLang="zh-CN" sz="6000" dirty="0">
                <a:solidFill>
                  <a:srgbClr val="0000FF"/>
                </a:solidFill>
              </a:rPr>
              <a:t>II </a:t>
            </a:r>
            <a:endParaRPr lang="en-US" altLang="zh-CN" sz="6000" dirty="0">
              <a:solidFill>
                <a:srgbClr val="0000FF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标题 1"/>
          <p:cNvSpPr txBox="1"/>
          <p:nvPr/>
        </p:nvSpPr>
        <p:spPr>
          <a:xfrm>
            <a:off x="6864015" y="111980"/>
            <a:ext cx="5213684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课件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73" y="997882"/>
            <a:ext cx="11071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函数的函数图和导数图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这里写图片描述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5" y="2417695"/>
            <a:ext cx="5328046" cy="26858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91741"/>
            <a:ext cx="5405526" cy="2747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73" y="997882"/>
            <a:ext cx="11071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函数的函数图和导数图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这里写图片描述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1" y="2338891"/>
            <a:ext cx="5182527" cy="2706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02" y="2338891"/>
            <a:ext cx="5106911" cy="2716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730" y="901195"/>
            <a:ext cx="105117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函数比较：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函数的导数值范围为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(0,0.25]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，反向传播时会导致梯度消失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函数的导数值范围为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(0,1]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，相对范围较大，但仍会导致梯度消失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函数不是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中心对称，输出均大于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中心对称，可以使网络收敛的更好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 descr="[公式]"/>
          <p:cNvSpPr>
            <a:spLocks noChangeAspect="1" noChangeArrowheads="1"/>
          </p:cNvSpPr>
          <p:nvPr/>
        </p:nvSpPr>
        <p:spPr bwMode="auto">
          <a:xfrm>
            <a:off x="57404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5643" y="904759"/>
            <a:ext cx="10688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函数的图像和导数图为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3" y="1946286"/>
            <a:ext cx="5090457" cy="2820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8" y="2034551"/>
            <a:ext cx="5001465" cy="27318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84110" y="5234258"/>
            <a:ext cx="912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函数的左侧导数为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，右侧导数恒为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，避免了小数的连乘，但反向传播中仍有权值的累乘。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函数改善了“梯度消失”现象。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486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588" y="840269"/>
            <a:ext cx="104654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 Term Memory networks（以下简称LSTMs），一种特殊的RNN网络，该网络设计出来是为了解决长程依赖问题。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upload-images.jianshu.io/upload_images/2256672-71de4194da5a5ec4.png?imageMogr2/auto-orient/strip%7CimageView2/2/w/12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198"/>
            <a:ext cx="3317559" cy="26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-images.jianshu.io/upload_images/2256672-715658c134b9d6f1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83" y="2362199"/>
            <a:ext cx="5813529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62102" y="5528951"/>
            <a:ext cx="892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，称为单元状态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(cell state)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，让它来保存长期的状态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5898" y="6536088"/>
            <a:ext cx="6421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Hochreiter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Schmidhuber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J. Long short-term memory[J]. Neural computation, 1997, 9(8): 1735-1780.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588" y="840269"/>
            <a:ext cx="10465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的关键，就是怎样控制长期状态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使用三个控制开关 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第一个开关，负责控制如何继续保存长期状态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第二个开关，负责控制把即时状态输入到长期状态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第三个开关，负责控制是否把长期状态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作为当前的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://upload-images.jianshu.io/upload_images/2256672-bff9353b92b9c488.png?imageMogr2/auto-orient/strip%7CimageView2/2/w/12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59" y="3330487"/>
            <a:ext cx="4272681" cy="34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75898" y="6536088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https://zhuanlan.zhihu.com/p/32481747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786" y="872298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的重复模块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786" y="6492845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http://colah.github.io/posts/2015-08-Understanding-LSTMs/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://colah.github.io/posts/2015-08-Understanding-LSTMs/img/LSTM3-SimpleRN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77" y="2087723"/>
            <a:ext cx="8492893" cy="33401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536" y="903368"/>
            <a:ext cx="109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的重复模块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406" y="5484982"/>
            <a:ext cx="10995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在随时间流动，单元状态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也在随时间流动，单元状态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就代表着长期记忆。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5786" y="6492845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http://colah.github.io/posts/2015-08-Understanding-LSTMs/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1841564"/>
            <a:ext cx="8026541" cy="315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s://img-blog.csdnimg.cn/2019070114570765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05" y="1043622"/>
            <a:ext cx="904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057400" y="3004661"/>
            <a:ext cx="6671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黄色的矩形是学习得到的神经网络层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粉色的圆形表示运算操作，诸如加法乘法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黑色的单箭头表示向量的传输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两个箭头合成一个表示向量的连接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一个箭头分叉表示向量的复制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486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9194" y="935474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</a:t>
            </a:r>
            <a:endParaRPr lang="zh-CN" altLang="en-US" sz="24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9194" y="1503533"/>
            <a:ext cx="10556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的关键是单元状态，如水平线在图上方贯穿运行。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60" y="2071592"/>
            <a:ext cx="5317764" cy="31020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9194" y="5473851"/>
            <a:ext cx="1055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单元状态的传递类似于传送带，其直接在整个链上运行，中间只有一些少量的线性交互，容易保存相关信息。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806" y="811035"/>
            <a:ext cx="110026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前面描述的开关是怎样在算法中实现的呢？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通过精心设计的称作为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“门”（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的结构来去除或者增加单元状态中的信息。门是一种让信息选择式通过的方法。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276" y="2786784"/>
            <a:ext cx="2625734" cy="31297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1790" y="613798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此门包含一个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神经网络层和一个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pointwise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806" y="811035"/>
            <a:ext cx="11002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用两个门来控制单元状态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forget gate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，它决定了上一时刻的单元状态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有多少保留到当前时刻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gate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，它决定了当前时刻网络的输入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有多少保存到单元状态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gate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来控制单元状态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有多少输出到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的当前输出值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941" y="980313"/>
            <a:ext cx="4171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逐步理解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之遗忘门</a:t>
            </a:r>
            <a:endParaRPr lang="en-US" altLang="zh-CN" sz="2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0" y="1688106"/>
            <a:ext cx="7604943" cy="23924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6476" y="3923937"/>
            <a:ext cx="7524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上式中，    是遗忘门的全连接权重矩阵，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表示把两个向量连接成一个更长的向量，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是遗忘门的偏置项，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函数，如果输入的维度是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隐藏层的维度是    ，单元状态的维度是    ，则遗忘门的权重矩阵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的维度是                        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45" y="4121463"/>
            <a:ext cx="307022" cy="2271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6" y="4568470"/>
            <a:ext cx="820114" cy="2876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74" y="4973034"/>
            <a:ext cx="200509" cy="243582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173027" y="5481973"/>
          <a:ext cx="277529" cy="27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7" imgW="3657600" imgH="3352800" progId="Equation.DSMT4">
                  <p:embed/>
                </p:oleObj>
              </mc:Choice>
              <mc:Fallback>
                <p:oleObj name="Equation" r:id="rId7" imgW="3657600" imgH="3352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3027" y="5481973"/>
                        <a:ext cx="277529" cy="273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22" y="5498198"/>
            <a:ext cx="225649" cy="2149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71" y="5498198"/>
            <a:ext cx="223293" cy="2071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5" y="5982766"/>
            <a:ext cx="199443" cy="2037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23" y="5961908"/>
            <a:ext cx="331870" cy="24549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8856" y="6341390"/>
            <a:ext cx="1471431" cy="3190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11139" y="269964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式</a:t>
            </a:r>
            <a:r>
              <a:rPr lang="en-US" altLang="zh-CN" dirty="0"/>
              <a:t>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941" y="980313"/>
            <a:ext cx="4171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逐步理解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之遗忘门</a:t>
            </a:r>
            <a:endParaRPr lang="en-US" altLang="zh-CN" sz="2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0" y="1688106"/>
            <a:ext cx="7604943" cy="23924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0810" y="4218378"/>
            <a:ext cx="7221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权重矩阵      是两个矩阵拼接而来的，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一个是        ，它对应输入项         其维度为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一个是        ，它对应这输入项     ，其维度为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247313" y="4089400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2" imgW="2743200" imgH="4267200" progId="Equation.DSMT4">
                  <p:embed/>
                </p:oleObj>
              </mc:Choice>
              <mc:Fallback>
                <p:oleObj name="Equation" r:id="rId2" imgW="2743200" imgH="4267200" progId="Equation.DSMT4">
                  <p:embed/>
                  <p:pic>
                    <p:nvPicPr>
                      <p:cNvPr id="0" name="图片 11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47313" y="4089400"/>
                        <a:ext cx="203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99" y="4422108"/>
            <a:ext cx="323917" cy="2396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95" y="4865449"/>
            <a:ext cx="457207" cy="2485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96" y="4905897"/>
            <a:ext cx="436864" cy="20810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570" y="4827009"/>
            <a:ext cx="861006" cy="32352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6" y="5320641"/>
            <a:ext cx="445121" cy="24527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48" y="5359441"/>
            <a:ext cx="230333" cy="16767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4532" y="5320641"/>
            <a:ext cx="788120" cy="29614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26765" y="5862226"/>
            <a:ext cx="3572990" cy="99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76" y="1739632"/>
            <a:ext cx="8649481" cy="26837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941" y="980313"/>
            <a:ext cx="4110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逐步理解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之输入门</a:t>
            </a:r>
            <a:endParaRPr lang="en-US" altLang="zh-CN" sz="2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8820" y="4754880"/>
            <a:ext cx="76771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函数称 为输入门，决定我们将要更新什么值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层创建一个新的候选值向量，   会被加入到状态中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5556924"/>
            <a:ext cx="397592" cy="3857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71857" y="2713383"/>
            <a:ext cx="820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式</a:t>
            </a:r>
            <a:r>
              <a:rPr lang="en-US" altLang="zh-CN" dirty="0"/>
              <a:t>2)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式</a:t>
            </a:r>
            <a:r>
              <a:rPr lang="en-US" altLang="zh-CN" dirty="0"/>
              <a:t>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21" y="1920240"/>
            <a:ext cx="7209533" cy="2514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941" y="980313"/>
            <a:ext cx="5187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逐步理解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之更新单元状态</a:t>
            </a:r>
            <a:endParaRPr lang="en-US" altLang="zh-CN" sz="2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2500" y="5683795"/>
            <a:ext cx="1087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由于遗忘门的控制，它可以保存很久很久之前的信息，由于输入门的控制，它又可以避免当前无关紧要的内容进入记忆。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0" y="4767359"/>
            <a:ext cx="1007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现在开始计算当前时刻的单元状态    。它是由上一次的单元状态          按原元素乘以遗忘门    ，再用当前输入的单元状态     按元素乘以输入门     ，再将两个积加和产生的。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40" y="4870203"/>
            <a:ext cx="237714" cy="2179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820" y="4851547"/>
            <a:ext cx="487618" cy="189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681" y="4831237"/>
            <a:ext cx="179809" cy="2300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1" y="5102834"/>
            <a:ext cx="213943" cy="245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87" y="5122720"/>
            <a:ext cx="149333" cy="2057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901154" y="314474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式</a:t>
            </a:r>
            <a:r>
              <a:rPr lang="en-US" altLang="zh-CN" dirty="0"/>
              <a:t>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36" y="1988820"/>
            <a:ext cx="8473701" cy="27203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941" y="980313"/>
            <a:ext cx="4110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逐步理解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之输出门</a:t>
            </a:r>
            <a:endParaRPr lang="en-US" altLang="zh-CN" sz="2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026" y="5337498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输出门控制了长期记忆对当前输出的影响，其由输出门和单元状态共同确定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13439" y="2887325"/>
            <a:ext cx="820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式</a:t>
            </a:r>
            <a:r>
              <a:rPr lang="en-US" altLang="zh-CN" dirty="0"/>
              <a:t>5)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式</a:t>
            </a:r>
            <a:r>
              <a:rPr lang="en-US" altLang="zh-CN" dirty="0"/>
              <a:t>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355" y="890815"/>
            <a:ext cx="8519801" cy="384608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98" y="4991660"/>
            <a:ext cx="3323492" cy="13716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26" y="5571842"/>
            <a:ext cx="2486372" cy="79068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77" y="4991660"/>
            <a:ext cx="3105583" cy="38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02020"/>
            <a:ext cx="4914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LSTM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训练算法框架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66" y="1845439"/>
            <a:ext cx="104845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的训练算法仍然是反向传播算法。主要有下面三个步骤：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）前向计算每个神经元的输出值，对于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来说，即                           五个向量的值。计算方法已经在上一节中描述过了。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）反向计算每个神经元的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误差项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误差项的反向传播也是包括两个方向：一个是沿时间的反向传播，即从当前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时刻开始，计算每个时刻的误差项；一个是将误差项向上一层传播。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）根据相应的误差项，计算每个权重的梯度。 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7592" y="2578335"/>
            <a:ext cx="2276060" cy="498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486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30" y="910428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关于公式和符号的说明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091" y="1564629"/>
            <a:ext cx="11092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接下来的推导中，我们设定门</a:t>
            </a:r>
            <a:r>
              <a:rPr lang="en-US" altLang="zh-CN" sz="2400" dirty="0">
                <a:latin typeface="+mn-ea"/>
              </a:rPr>
              <a:t>gate</a:t>
            </a:r>
            <a:r>
              <a:rPr lang="zh-CN" altLang="en-US" sz="2400" dirty="0">
                <a:latin typeface="+mn-ea"/>
              </a:rPr>
              <a:t>的激活函数为</a:t>
            </a:r>
            <a:r>
              <a:rPr lang="en-US" altLang="zh-CN" sz="2400" dirty="0">
                <a:latin typeface="+mn-ea"/>
              </a:rPr>
              <a:t>sigmoid</a:t>
            </a:r>
            <a:r>
              <a:rPr lang="zh-CN" altLang="en-US" sz="2400" dirty="0">
                <a:latin typeface="+mn-ea"/>
              </a:rPr>
              <a:t>函数，输出的激活函数为</a:t>
            </a:r>
            <a:r>
              <a:rPr lang="en-US" altLang="zh-CN" sz="2400" dirty="0">
                <a:latin typeface="+mn-ea"/>
              </a:rPr>
              <a:t>tanh</a:t>
            </a:r>
            <a:r>
              <a:rPr lang="zh-CN" altLang="en-US" sz="2400" dirty="0">
                <a:latin typeface="+mn-ea"/>
              </a:rPr>
              <a:t>函数。他们的导数分别为：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427" y="2534478"/>
            <a:ext cx="4277697" cy="30601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9126" y="5733466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sigmoid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tanh</a:t>
            </a:r>
            <a:r>
              <a:rPr lang="zh-CN" altLang="en-US" sz="2400" dirty="0">
                <a:latin typeface="+mn-ea"/>
              </a:rPr>
              <a:t>函数的导数都是原函数的函数。这样，我们一旦计算原函数的值，就可以用它来计算出导数的值。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2586" y="979170"/>
            <a:ext cx="10811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需要学习的参数共有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组，分别是：遗忘门的权重矩阵      和偏置项      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输入门的权重矩阵     和偏置项    、输出门的权重矩阵     和偏置项    ，以及计算单元状态的权重矩阵     和偏置项    。因为权重矩阵的两部分在反向传播中使用不同的公式，因此在后续的推导中，权重矩阵                     都将被写为分开的两个矩阵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80" y="1084368"/>
            <a:ext cx="333714" cy="246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081320"/>
            <a:ext cx="205714" cy="2499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60" y="1729388"/>
            <a:ext cx="262815" cy="1773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40" y="1367214"/>
            <a:ext cx="192000" cy="2148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2" y="1383484"/>
            <a:ext cx="320000" cy="2118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3" y="1396104"/>
            <a:ext cx="160000" cy="2148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1383485"/>
            <a:ext cx="288000" cy="21180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2" y="1705119"/>
            <a:ext cx="155648" cy="179888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69" y="2001119"/>
            <a:ext cx="350845" cy="17733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78" y="2014520"/>
            <a:ext cx="335535" cy="17733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02" y="2015791"/>
            <a:ext cx="340638" cy="17733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79" y="2001120"/>
            <a:ext cx="375085" cy="2066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38" y="2001120"/>
            <a:ext cx="380188" cy="20668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51" y="2034477"/>
            <a:ext cx="262815" cy="17733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06" y="2034477"/>
            <a:ext cx="267918" cy="17733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53" y="2015792"/>
            <a:ext cx="241126" cy="17733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40" y="2019806"/>
            <a:ext cx="279400" cy="20668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19" y="2006837"/>
            <a:ext cx="355948" cy="177337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931" y="2001120"/>
            <a:ext cx="359776" cy="17733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41" y="2015165"/>
            <a:ext cx="364879" cy="177337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25361" y="2653414"/>
            <a:ext cx="51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按元素乘   符号。当    作用于两个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2772270"/>
            <a:ext cx="159079" cy="159079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79" y="2772270"/>
            <a:ext cx="159079" cy="159079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73498" y="3429000"/>
            <a:ext cx="4508683" cy="2195017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6840834" y="2676042"/>
            <a:ext cx="4088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  作用于一个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92" y="2800196"/>
            <a:ext cx="159079" cy="15907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979361" y="3429000"/>
            <a:ext cx="5922877" cy="2095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7" grpId="0"/>
      <p:bldP spid="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386" y="1017270"/>
            <a:ext cx="10545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   作用于两个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时，两个矩阵对应位置的元素相乘。按元素乘可以在某些情况下简化矩阵和向量运算。例如，当一个对角矩阵右乘一个矩阵时，相当于用对角矩阵的对角线组成的向量按元素乘那个矩阵：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32033" y="1224785"/>
            <a:ext cx="188107" cy="1881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43" y="2567794"/>
            <a:ext cx="3361848" cy="586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926" y="3355592"/>
            <a:ext cx="1054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当一个行向量右乘一个对角矩阵时，相当于这个行向量按元素乘那个矩阵对角线组成的向量：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043" y="4343866"/>
            <a:ext cx="3466610" cy="6055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5926" y="548600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上面这两点，在我们后续推导中会多次用到。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46" y="1314450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时刻，</a:t>
            </a:r>
            <a:r>
              <a:rPr lang="en-US" altLang="zh-CN" dirty="0"/>
              <a:t>LSTM</a:t>
            </a:r>
            <a:r>
              <a:rPr lang="zh-CN" altLang="en-US" dirty="0"/>
              <a:t>的输出值为      。我们定义</a:t>
            </a:r>
            <a:r>
              <a:rPr lang="en-US" altLang="zh-CN" dirty="0"/>
              <a:t>t</a:t>
            </a:r>
            <a:r>
              <a:rPr lang="zh-CN" altLang="en-US" dirty="0"/>
              <a:t>时刻的误差项     为  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0901" y="1322070"/>
            <a:ext cx="397156" cy="403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68" y="1319836"/>
            <a:ext cx="321688" cy="3835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190" y="1116333"/>
            <a:ext cx="1551671" cy="87326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7846" y="2169848"/>
            <a:ext cx="928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有四个加权输入，分别对应                    ，我们希望往上一层传递一个误差项而不是四个。但我们仍然需要定义出这四个加权输入，以及他们对应的误差项。              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99" y="2169848"/>
            <a:ext cx="1279841" cy="3640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605" y="3138291"/>
            <a:ext cx="4418241" cy="3279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112" y="3019955"/>
            <a:ext cx="2206673" cy="351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37344"/>
            <a:ext cx="12192000" cy="1668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8" y="921877"/>
            <a:ext cx="5038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误差项沿时间的反向传递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526386" y="1621274"/>
            <a:ext cx="727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沿时间反向传递误差项，就是要计算出</a:t>
            </a:r>
            <a:r>
              <a:rPr lang="en-US" altLang="zh-CN" dirty="0"/>
              <a:t>t-1</a:t>
            </a:r>
            <a:r>
              <a:rPr lang="zh-CN" altLang="en-US" dirty="0"/>
              <a:t>时刻的误差项         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61" y="1635431"/>
            <a:ext cx="554299" cy="371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993064"/>
            <a:ext cx="2545080" cy="2366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1030" y="3421380"/>
            <a:ext cx="10206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我们知道，          是一个</a:t>
            </a:r>
            <a:r>
              <a:rPr lang="en-US" altLang="zh-CN" dirty="0"/>
              <a:t>Jacobian</a:t>
            </a:r>
            <a:r>
              <a:rPr lang="zh-CN" altLang="en-US" dirty="0"/>
              <a:t>矩阵。如果隐藏层</a:t>
            </a:r>
            <a:r>
              <a:rPr lang="en-US" altLang="zh-CN" dirty="0"/>
              <a:t>h</a:t>
            </a:r>
            <a:r>
              <a:rPr lang="zh-CN" altLang="en-US" dirty="0"/>
              <a:t>的维度是</a:t>
            </a:r>
            <a:r>
              <a:rPr lang="en-US" altLang="zh-CN" dirty="0"/>
              <a:t>N</a:t>
            </a:r>
            <a:r>
              <a:rPr lang="zh-CN" altLang="en-US" dirty="0"/>
              <a:t>的话，那么它就是一个            矩阵。为了求出它，我们列出     的计算公式，即前面的</a:t>
            </a:r>
            <a:r>
              <a:rPr lang="zh-CN" altLang="en-US" b="1" dirty="0"/>
              <a:t>式</a:t>
            </a:r>
            <a:r>
              <a:rPr lang="en-US" altLang="zh-CN" b="1" dirty="0"/>
              <a:t>6</a:t>
            </a:r>
            <a:r>
              <a:rPr lang="zh-CN" altLang="en-US" b="1" dirty="0"/>
              <a:t>和式</a:t>
            </a:r>
            <a:r>
              <a:rPr lang="en-US" altLang="zh-CN" b="1" dirty="0"/>
              <a:t>4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891" y="3174891"/>
            <a:ext cx="749323" cy="5790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167" y="3464402"/>
            <a:ext cx="768350" cy="2514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059" y="3737374"/>
            <a:ext cx="325008" cy="3303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067" y="4141733"/>
            <a:ext cx="2886081" cy="727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8211" y="5000021"/>
            <a:ext cx="241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利用全导数公式可得：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246" y="1075027"/>
            <a:ext cx="1002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下面，我们要把</a:t>
            </a:r>
            <a:r>
              <a:rPr lang="zh-CN" altLang="en-US" sz="2400" b="1" dirty="0"/>
              <a:t>式</a:t>
            </a:r>
            <a:r>
              <a:rPr lang="en-US" altLang="zh-CN" sz="2400" b="1" dirty="0"/>
              <a:t>7</a:t>
            </a:r>
            <a:r>
              <a:rPr lang="zh-CN" altLang="en-US" sz="2400" dirty="0"/>
              <a:t>中的每个偏导数都求出来。根据</a:t>
            </a:r>
            <a:r>
              <a:rPr lang="zh-CN" altLang="en-US" sz="2400" b="1" dirty="0"/>
              <a:t>式</a:t>
            </a:r>
            <a:r>
              <a:rPr lang="en-US" altLang="zh-CN" sz="2400" b="1" dirty="0"/>
              <a:t>6</a:t>
            </a:r>
            <a:r>
              <a:rPr lang="zh-CN" altLang="en-US" sz="2400" dirty="0"/>
              <a:t>，我们可以求出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564" y="1626393"/>
            <a:ext cx="5897456" cy="15489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319" y="3175303"/>
            <a:ext cx="4701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PingFang SC"/>
              </a:rPr>
              <a:t>根据</a:t>
            </a:r>
            <a:r>
              <a:rPr lang="zh-CN" altLang="en-US" sz="2400" b="1" dirty="0">
                <a:latin typeface="+mn-ea"/>
              </a:rPr>
              <a:t>式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，我们可以求出：</a:t>
            </a:r>
            <a:endParaRPr lang="zh-CN" altLang="en-US" sz="2400" dirty="0">
              <a:latin typeface="+mn-ea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86" y="3884045"/>
            <a:ext cx="3266667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309" y="232912"/>
            <a:ext cx="2886081" cy="727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46" y="1314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因为：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862" y="2214627"/>
            <a:ext cx="4462398" cy="3377316"/>
          </a:xfrm>
          <a:prstGeom prst="rect">
            <a:avLst/>
          </a:prstGeom>
        </p:spPr>
      </p:pic>
      <p:sp>
        <p:nvSpPr>
          <p:cNvPr id="4" name="箭头: 右 3"/>
          <p:cNvSpPr/>
          <p:nvPr/>
        </p:nvSpPr>
        <p:spPr>
          <a:xfrm>
            <a:off x="5494020" y="3642360"/>
            <a:ext cx="1074420" cy="335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863" y="1014028"/>
            <a:ext cx="3331254" cy="5591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846" y="1011674"/>
            <a:ext cx="468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将上述偏导数带入到</a:t>
            </a:r>
            <a:r>
              <a:rPr lang="zh-CN" altLang="en-US" sz="2400" b="1" dirty="0">
                <a:latin typeface="+mn-ea"/>
              </a:rPr>
              <a:t>式</a:t>
            </a:r>
            <a:r>
              <a:rPr lang="en-US" altLang="zh-CN" sz="2400" b="1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，得到：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37" y="1904706"/>
            <a:ext cx="10887169" cy="13948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36547" y="2866062"/>
            <a:ext cx="97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1" y="4272461"/>
            <a:ext cx="10108336" cy="16459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529632" y="542925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846" y="2048767"/>
            <a:ext cx="5645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根据                               的定义，可知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6" y="2126994"/>
            <a:ext cx="401319" cy="30559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03" y="2126994"/>
            <a:ext cx="410524" cy="30743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31" y="2126994"/>
            <a:ext cx="366342" cy="30559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63" y="2126994"/>
            <a:ext cx="388433" cy="30559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779" y="2780040"/>
            <a:ext cx="6602382" cy="240922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9475626" y="2926012"/>
            <a:ext cx="1146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9457397" y="3454712"/>
            <a:ext cx="1917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10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9457397" y="4048465"/>
            <a:ext cx="1425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9475625" y="4711918"/>
            <a:ext cx="1917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12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485169" y="325781"/>
            <a:ext cx="6702189" cy="2434273"/>
            <a:chOff x="5485169" y="325781"/>
            <a:chExt cx="6702189" cy="243427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85169" y="325781"/>
              <a:ext cx="6702189" cy="85870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43350" y="1277066"/>
              <a:ext cx="2962750" cy="778138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39434" y="2055204"/>
              <a:ext cx="3143250" cy="7048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0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002715"/>
            <a:ext cx="10027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式</a:t>
            </a:r>
            <a:r>
              <a:rPr lang="en-US" altLang="zh-CN" sz="2400" b="1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到</a:t>
            </a:r>
            <a:r>
              <a:rPr lang="zh-CN" altLang="en-US" sz="2400" b="1" dirty="0">
                <a:latin typeface="+mn-ea"/>
              </a:rPr>
              <a:t>式</a:t>
            </a:r>
            <a:r>
              <a:rPr lang="en-US" altLang="zh-CN" sz="2400" b="1" dirty="0">
                <a:latin typeface="+mn-ea"/>
              </a:rPr>
              <a:t>12</a:t>
            </a:r>
            <a:r>
              <a:rPr lang="zh-CN" altLang="en-US" sz="2400" dirty="0">
                <a:latin typeface="+mn-ea"/>
              </a:rPr>
              <a:t>就是将误差沿时间反向传播一个时刻的公式。有了它，我们可以写出将误差项向前传递到任意</a:t>
            </a:r>
            <a:r>
              <a:rPr lang="en-US" altLang="zh-CN" sz="2400" dirty="0">
                <a:latin typeface="+mn-ea"/>
              </a:rPr>
              <a:t>k</a:t>
            </a:r>
            <a:r>
              <a:rPr lang="zh-CN" altLang="en-US" sz="2400" dirty="0">
                <a:latin typeface="+mn-ea"/>
              </a:rPr>
              <a:t>时刻的公式：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210" y="2736930"/>
            <a:ext cx="7006966" cy="1120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36266" y="3066509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（式</a:t>
            </a:r>
            <a:r>
              <a:rPr lang="en-US" altLang="zh-CN" sz="2400" dirty="0"/>
              <a:t>13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480" y="900143"/>
            <a:ext cx="1169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 的长处之一是它可以利用先前的信息到当前的任务上，尤其当相关的信息和预测的词之间的间隔较小时效果明显。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如预测句子“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clouds are in the </a:t>
            </a:r>
            <a:r>
              <a:rPr lang="en-US" altLang="zh-CN" sz="2400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”中的最后一个词。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64" y="2793336"/>
            <a:ext cx="7715181" cy="34061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2502" y="59663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较近的相关信息或位置间隔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7320" y="6520893"/>
            <a:ext cx="82372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http://colah.github.io/posts/2015-08-Understanding-LSTMs/</a:t>
            </a:r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18758"/>
            <a:ext cx="5033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+mn-ea"/>
              </a:rPr>
              <a:t>4. </a:t>
            </a:r>
            <a:r>
              <a:rPr lang="zh-CN" altLang="en-US" sz="3200" dirty="0">
                <a:latin typeface="+mn-ea"/>
              </a:rPr>
              <a:t>将误差项传递到上一层</a:t>
            </a:r>
            <a:endParaRPr lang="zh-CN" altLang="en-US" sz="3200" b="0" i="0" dirty="0"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080" y="1686849"/>
            <a:ext cx="11406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我们假设当前为第</a:t>
            </a:r>
            <a:r>
              <a:rPr lang="en-US" altLang="zh-CN" sz="2400" dirty="0">
                <a:latin typeface="+mn-ea"/>
              </a:rPr>
              <a:t>l</a:t>
            </a:r>
            <a:r>
              <a:rPr lang="zh-CN" altLang="en-US" sz="2400" dirty="0">
                <a:latin typeface="+mn-ea"/>
              </a:rPr>
              <a:t>层，定义</a:t>
            </a:r>
            <a:r>
              <a:rPr lang="en-US" altLang="zh-CN" sz="2400" dirty="0">
                <a:latin typeface="+mn-ea"/>
              </a:rPr>
              <a:t>l-1</a:t>
            </a:r>
            <a:r>
              <a:rPr lang="zh-CN" altLang="en-US" sz="2400" dirty="0">
                <a:latin typeface="+mn-ea"/>
              </a:rPr>
              <a:t>层的误差项是误差函数对</a:t>
            </a:r>
            <a:r>
              <a:rPr lang="en-US" altLang="zh-CN" sz="2400" dirty="0">
                <a:latin typeface="+mn-ea"/>
              </a:rPr>
              <a:t>l-1</a:t>
            </a:r>
            <a:r>
              <a:rPr lang="zh-CN" altLang="en-US" sz="2400" dirty="0">
                <a:latin typeface="+mn-ea"/>
              </a:rPr>
              <a:t>层</a:t>
            </a:r>
            <a:r>
              <a:rPr lang="zh-CN" altLang="en-US" sz="2400" b="1" dirty="0">
                <a:latin typeface="+mn-ea"/>
              </a:rPr>
              <a:t>加权输入</a:t>
            </a:r>
            <a:r>
              <a:rPr lang="zh-CN" altLang="en-US" sz="2400" dirty="0">
                <a:latin typeface="+mn-ea"/>
              </a:rPr>
              <a:t>的导数，即：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1253" y="2262357"/>
            <a:ext cx="2471548" cy="10459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0080" y="330831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本次</a:t>
            </a:r>
            <a:r>
              <a:rPr lang="en-US" altLang="zh-CN" sz="2400" dirty="0">
                <a:latin typeface="+mn-ea"/>
              </a:rPr>
              <a:t>LSTM</a:t>
            </a:r>
            <a:r>
              <a:rPr lang="zh-CN" altLang="en-US" sz="2400" dirty="0">
                <a:latin typeface="+mn-ea"/>
              </a:rPr>
              <a:t>的输入     由下面的公式计算：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8" y="3442906"/>
            <a:ext cx="342493" cy="2493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253" y="4005497"/>
            <a:ext cx="2584855" cy="4888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2952" y="4850891"/>
            <a:ext cx="5360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上式中，      表示第</a:t>
            </a:r>
            <a:r>
              <a:rPr lang="en-US" altLang="zh-CN" sz="2400" dirty="0">
                <a:latin typeface="+mn-ea"/>
              </a:rPr>
              <a:t>l-1</a:t>
            </a:r>
            <a:r>
              <a:rPr lang="zh-CN" altLang="en-US" sz="2400" dirty="0">
                <a:latin typeface="+mn-ea"/>
              </a:rPr>
              <a:t>层的</a:t>
            </a:r>
            <a:r>
              <a:rPr lang="zh-CN" altLang="en-US" sz="2400" b="1" dirty="0">
                <a:latin typeface="+mn-ea"/>
              </a:rPr>
              <a:t>激活函数</a:t>
            </a:r>
            <a:r>
              <a:rPr lang="zh-CN" altLang="en-US" dirty="0">
                <a:solidFill>
                  <a:srgbClr val="2C3E50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18" y="4914681"/>
            <a:ext cx="559351" cy="334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0560" y="1025575"/>
            <a:ext cx="1103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因为                                     都是     的函数，又是           的函数，因此，要求出</a:t>
            </a:r>
            <a:r>
              <a:rPr lang="en-US" altLang="zh-CN" sz="2400" dirty="0"/>
              <a:t>E</a:t>
            </a:r>
            <a:r>
              <a:rPr lang="zh-CN" altLang="en-US" sz="2400" dirty="0"/>
              <a:t>对              的导数，就需要使用全导数公式：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320" y="998961"/>
            <a:ext cx="3198128" cy="442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22" y="1135088"/>
            <a:ext cx="329102" cy="239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1" y="1062911"/>
            <a:ext cx="834439" cy="3721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57" y="1435052"/>
            <a:ext cx="802508" cy="3579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77846" y="5000863"/>
            <a:ext cx="542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PingFang SC"/>
              </a:rPr>
              <a:t>式</a:t>
            </a:r>
            <a:r>
              <a:rPr lang="en-US" altLang="zh-CN" sz="2400" b="1" dirty="0">
                <a:latin typeface="PingFang SC"/>
              </a:rPr>
              <a:t>14</a:t>
            </a:r>
            <a:r>
              <a:rPr lang="zh-CN" altLang="en-US" sz="2400" dirty="0">
                <a:latin typeface="PingFang SC"/>
              </a:rPr>
              <a:t>就是将误差传递到上一层的公式。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83851"/>
            <a:ext cx="12192000" cy="1777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966" y="912048"/>
            <a:ext cx="336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+mn-ea"/>
              </a:rPr>
              <a:t>5.</a:t>
            </a:r>
            <a:r>
              <a:rPr lang="zh-CN" altLang="en-US" sz="3200" dirty="0">
                <a:latin typeface="+mn-ea"/>
              </a:rPr>
              <a:t>权重梯度的计算</a:t>
            </a:r>
            <a:endParaRPr lang="zh-CN" altLang="en-US" sz="3200" b="0" i="0" dirty="0"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0600" y="1619935"/>
            <a:ext cx="1094472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PingFang SC"/>
              </a:rPr>
              <a:t>对于                    的权重梯度，我们知道它的梯度是各个时刻梯度之和，</a:t>
            </a:r>
            <a:r>
              <a:rPr lang="zh-CN" altLang="en-US" sz="2400" dirty="0"/>
              <a:t>我们首先求出它们在</a:t>
            </a:r>
            <a:r>
              <a:rPr lang="en-US" altLang="zh-CN" sz="2400" dirty="0"/>
              <a:t>t</a:t>
            </a:r>
            <a:r>
              <a:rPr lang="zh-CN" altLang="en-US" sz="2400" dirty="0"/>
              <a:t>时刻的梯度，然后再求出他们最终的梯度。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882" y="1681326"/>
            <a:ext cx="2242278" cy="3674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83" y="2567334"/>
            <a:ext cx="2894894" cy="414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2774" y="1034534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PingFang SC"/>
              </a:rPr>
              <a:t>将各个时刻的梯度加在一起，就能得到最终的梯度：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3585" y="1938130"/>
            <a:ext cx="3113827" cy="4417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960" y="892348"/>
            <a:ext cx="11323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PingFang SC"/>
              </a:rPr>
              <a:t>对于偏置项             的梯度，也是将各个时刻的梯度加在一起。下面是各个时刻的偏置项梯度：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096" y="892348"/>
            <a:ext cx="1917892" cy="47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78" y="2211039"/>
            <a:ext cx="2973787" cy="440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7846" y="1094155"/>
            <a:ext cx="9966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PingFang SC"/>
              </a:rPr>
              <a:t>下面是最终的偏置项梯度，即将各个时刻的偏置项梯度加在一起：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229" y="1987825"/>
            <a:ext cx="2273311" cy="448327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7978" y="1041868"/>
            <a:ext cx="111574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PingFang SC"/>
              </a:rPr>
              <a:t>对于                        的权重梯度，只需要根据相应的误差项直接计算即可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028" y="1069931"/>
            <a:ext cx="2582485" cy="4336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10" y="2048123"/>
            <a:ext cx="3069416" cy="4551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486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134" y="1072645"/>
            <a:ext cx="107477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 Recurrent Unit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）是循环神经网络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的一种。和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一样，也是为了解决长期记忆和反向传播中的梯度等问题而提出来的。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53" y="2271609"/>
            <a:ext cx="5709877" cy="4060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050" y="884345"/>
            <a:ext cx="1095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的一种变体，它较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网络的结构更加简单，而且效果也很好。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410" y="4921570"/>
            <a:ext cx="100997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引入了三个门函数：输入门、遗忘门和输出门来控制输入值、记忆值和输出值。而在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模型中只有两个门：分别是更新门和重置门。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将单元状态与输出合并为一个状态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26" y="1512700"/>
            <a:ext cx="4793424" cy="340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0540" y="811035"/>
            <a:ext cx="11590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然而在间隔不断增大时，RNN 会丧失学习到连接如此远的信息的能力。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如预测句子“I grew up in France… I speak fluent </a:t>
            </a:r>
            <a:r>
              <a:rPr lang="zh-CN" altLang="en-US" sz="2400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French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”中最后一个词。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61" y="2424380"/>
            <a:ext cx="8405745" cy="3153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42412" y="559891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较长的相关信息或位置间隔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846" y="4092892"/>
            <a:ext cx="10835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分别表示更新门和重置门。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更新门用于控制前一时刻的状态信息被带入到当前状态中的程度，更新门的值越大说明前一时刻的状态信息带入越多。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重置门控制前一状态有多少信息被写入到当前的候选集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上，重置门越小，前一状态的信息被写入的越少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96" y="1183404"/>
            <a:ext cx="7732687" cy="25379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890" y="6370130"/>
            <a:ext cx="3238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000" dirty="0"/>
              <a:t>https://www.cnblogs.com/jiangxinyang/p/9376021.html</a:t>
            </a:r>
            <a:endParaRPr lang="zh-CN" altLang="en-US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05" y="2948940"/>
            <a:ext cx="3441700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953483"/>
            <a:ext cx="110299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的参数更少，因而训练稍快或需要更少的数据来泛化。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如果你有足够的数据，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的强大表达能力可能会产生更好的结果。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Greff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et al. (2016)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变种做了对比实验，发现它们的表现几乎一致。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Jozefowicz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et al. (2015)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测试了超过一万中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结构，发现某些任务情形下，有些变种比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工作得更好。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620" y="6035041"/>
            <a:ext cx="1210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Greff</a:t>
            </a:r>
            <a:r>
              <a:rPr lang="en-US" altLang="zh-CN" sz="1000" dirty="0"/>
              <a:t> K, Srivastava R K, </a:t>
            </a:r>
            <a:r>
              <a:rPr lang="en-US" altLang="zh-CN" sz="1000" dirty="0" err="1"/>
              <a:t>Koutník</a:t>
            </a:r>
            <a:r>
              <a:rPr lang="en-US" altLang="zh-CN" sz="1000" dirty="0"/>
              <a:t> J, et al. LSTM: A search space odyssey[J]. IEEE transactions on neural networks and learning systems, 2016, 28(10): 2222-2232.</a:t>
            </a:r>
            <a:endParaRPr lang="en-US" altLang="zh-CN" sz="1000" dirty="0"/>
          </a:p>
          <a:p>
            <a:r>
              <a:rPr lang="en-US" altLang="zh-CN" sz="1000" dirty="0" err="1"/>
              <a:t>Jozefowicz</a:t>
            </a:r>
            <a:r>
              <a:rPr lang="en-US" altLang="zh-CN" sz="1000" dirty="0"/>
              <a:t> R, </a:t>
            </a:r>
            <a:r>
              <a:rPr lang="en-US" altLang="zh-CN" sz="1000" dirty="0" err="1"/>
              <a:t>Zaremba</a:t>
            </a:r>
            <a:r>
              <a:rPr lang="en-US" altLang="zh-CN" sz="1000" dirty="0"/>
              <a:t> W, </a:t>
            </a:r>
            <a:r>
              <a:rPr lang="en-US" altLang="zh-CN" sz="1000" dirty="0" err="1"/>
              <a:t>Sutskever</a:t>
            </a:r>
            <a:r>
              <a:rPr lang="en-US" altLang="zh-CN" sz="1000" dirty="0"/>
              <a:t> I. An empirical exploration of recurrent network architectures[C]//International conference on machine learning. 2015: 2342-2350.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486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门控循环神经网络（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872" y="1204601"/>
            <a:ext cx="105384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循环神经网络是可深可浅的网络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深网络：把循环网络按时间展开，长时间间隔的状态之间的路径很长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浅网络：同一时刻网络输入到输出之间的路径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y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增加循环神经网络的深度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增强循环神经网络的能力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增加同一时刻网络输入到输出之间的路径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y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如增加隐状态到输出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y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，以及输入到隐状态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h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之间的路径的深度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070" y="815791"/>
            <a:ext cx="10838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堆叠循环神经网络</a:t>
            </a:r>
            <a:r>
              <a:rPr lang="en-US" altLang="zh-CN" sz="28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(Stacked Recurrent Neural Network, SRNN)</a:t>
            </a:r>
            <a:endParaRPr lang="zh-CN" altLang="en-US" sz="2800" b="1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即把多个循环网络堆叠起来。</a:t>
            </a:r>
            <a:endParaRPr lang="zh-CN" altLang="en-US" sz="2800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421" y="4843528"/>
            <a:ext cx="6244591" cy="1798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60" y="1769898"/>
            <a:ext cx="6929515" cy="294647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深层循环神经网络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070" y="815791"/>
            <a:ext cx="10838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深层双向循环神经网络</a:t>
            </a:r>
            <a:endParaRPr lang="zh-CN" altLang="en-US" sz="2800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upload-images.jianshu.io/upload_images/2256672-df137de8007c3d26.png?imageMogr2/auto-orient/strip%7CimageView2/2/w/48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" y="1574689"/>
            <a:ext cx="457200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19711" y="1612901"/>
            <a:ext cx="648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我们把第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个隐藏层的值表示为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深度循环神经网络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的计算方式可以表示为：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33" y="1609575"/>
            <a:ext cx="1167598" cy="3759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45" y="2359840"/>
            <a:ext cx="4766058" cy="4152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主要参考文献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310" y="914400"/>
            <a:ext cx="11558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Bengio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Y, Simard P,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Frasconi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 Learning long-term dependencies with gradient descent is difficult[J]. IEEE transactions on neural networks, 1994, 5(2): 157-166.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Understanding LSTM Networks http://colah.github.io/posts/2015-08-Understanding-LSTMs/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Hochreiter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Schmidhuber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J. Long short-term memory[J]. Neural computation, 1997, 9(8): 1735-1780.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Jozefowicz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Zaremba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Sutskever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I. An empirical exploration of recurrent network architectures[C]//International conference on machine learning. 2015: 2342-2350.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K, Srivastava R K,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Koutník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J, et al. LSTM: A search space odyssey[J]. IEEE transactions on neural networks and learning systems, 2016, 28(10): 2222-2232.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LSTM Forward and Backward Pass http://arunmallya.github.io/writeups/nn/lstm/index.html#/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88580" y="34983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1334" y="1328540"/>
            <a:ext cx="11103982" cy="2358000"/>
            <a:chOff x="544010" y="1582924"/>
            <a:chExt cx="11103982" cy="2358000"/>
          </a:xfrm>
        </p:grpSpPr>
        <p:sp>
          <p:nvSpPr>
            <p:cNvPr id="28" name="矩形 27"/>
            <p:cNvSpPr/>
            <p:nvPr/>
          </p:nvSpPr>
          <p:spPr>
            <a:xfrm>
              <a:off x="544010" y="1582924"/>
              <a:ext cx="5393803" cy="23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景丽萍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2"/>
                </a:rPr>
                <a:t>http://faculty.bjtu.edu.cn/8249/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桑基韬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3"/>
                </a:rPr>
                <a:t>http://faculty.bjtu.edu.cn/9129/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张淳杰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4"/>
                </a:rPr>
                <a:t>http://faculty.bjtu.edu.cn/9371/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万怀宇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5"/>
                </a:rPr>
                <a:t>http://faculty.bjtu.edu.cn/8793/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滕    竹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6"/>
                </a:rPr>
                <a:t>http://faculty.bjtu.edu.cn/8902/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54189" y="1582924"/>
              <a:ext cx="5393803" cy="235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原继东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7"/>
                </a:rPr>
                <a:t>http://faculty.bjtu.edu.cn/9076/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丛润民：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8"/>
                </a:rPr>
                <a:t>http://faculty.bjtu.edu.cn/9374/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夏佳楠：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http://faculty.bjtu.edu.cn/9430/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许万茹：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http://faculty.bjtu.edu.cn/9522/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杨    扩</a:t>
              </a:r>
              <a:endParaRPr lang="zh-CN" altLang="en-US" sz="2000" dirty="0"/>
            </a:p>
          </p:txBody>
        </p:sp>
      </p:grp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490" y="977959"/>
            <a:ext cx="1107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为什么在实际应用中，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很难处理长距离的依赖？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上一节关于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的推导中，误差项沿时间反向传播的公式为：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25" y="2385267"/>
            <a:ext cx="6162040" cy="5727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56" y="3429000"/>
            <a:ext cx="10700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根据下面的不等式，来获取     的模的上界（模可以看做对     中每一项值的大小的度量）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966" y="6472692"/>
            <a:ext cx="27190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000" dirty="0"/>
              <a:t>https://zybuluo.com/hanbingtao/note/541458</a:t>
            </a:r>
            <a:endParaRPr lang="zh-CN" altLang="en-US" sz="1000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33" y="3509369"/>
            <a:ext cx="335110" cy="3775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34" y="3461157"/>
            <a:ext cx="336576" cy="3791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425" y="4390983"/>
            <a:ext cx="6041885" cy="177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1182963"/>
            <a:ext cx="6041885" cy="1772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8811" y="3093987"/>
            <a:ext cx="11157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可以看到，误差项从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时刻传递到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时刻，其值的上界是         的指数函数。             分别是对角矩阵和矩阵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模的上界。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很大时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也就是误差传递很多个时刻时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整个式子的值就会变得极小（当      乘积小于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）或者极大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       乘积大于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，前者是梯度消失，后者是梯度爆炸。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梯度消失或者梯度爆炸会导致梯度为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，没法继续训练更新参数，也就是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的长程依赖问题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810" y="3175715"/>
            <a:ext cx="686433" cy="27354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24231" y="6387197"/>
            <a:ext cx="27190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000" dirty="0"/>
              <a:t>https://zybuluo.com/hanbingtao/note/541458</a:t>
            </a:r>
            <a:endParaRPr lang="zh-CN" altLang="en-US" sz="1000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45" y="3232032"/>
            <a:ext cx="650960" cy="2731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25" y="4300389"/>
            <a:ext cx="650960" cy="2731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8" y="4665582"/>
            <a:ext cx="650960" cy="2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080" y="961518"/>
            <a:ext cx="10365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梯度消失举例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中权重数组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最终的梯度是各个时刻的梯度之和，即：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080" y="4046220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假设某轮训练中，各时刻的梯度以及最终的梯度之和如下图：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://upload-images.jianshu.io/upload_images/2256672-48784f6366412472.png?imageMogr2/auto-orient/strip%7CimageView2/2/w/12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1" y="4633443"/>
            <a:ext cx="3381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697730" y="5090822"/>
            <a:ext cx="6487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时刻开始，梯度已经几乎减少到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了。即从此时刻开始再往之前走，得到的梯度（几乎为零）就不会对最终的梯度值有任何贡献。这就是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无法处理长距离依赖的原因。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50" y="2192558"/>
            <a:ext cx="8849499" cy="17281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41" y="1695901"/>
            <a:ext cx="3659695" cy="156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长程依赖问题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170" y="811035"/>
            <a:ext cx="1197483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通常来说，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更容易处理一些。因为梯度爆炸的时候，程序会收到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错误。也可以设置一个梯度阈值，当梯度超过这个阈值时直接截取。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梯度消失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更难检测，也更难处理一些。总的来说，我们有几种种方法应对梯度消失问题：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合理的初始化权重值。初始化权重，使每个神经元尽可能不要取极大或极小值，以躲开梯度消失的区域。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逐层归一化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：将输出拉出饱和区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残差网络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使用其他结构的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，比如长短时记忆网络（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Gated Recurrent Unit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）。本章将重点介绍这两种网络。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OUTPUTDPI" val="1200"/>
  <p:tag name="ORIGINALHEIGHT" val="158.9802"/>
  <p:tag name="ORIGINALWIDTH" val="1710.536"/>
  <p:tag name="LATEXADDIN" val="\documentclass{article}&#10;\usepackage{amsmath}&#10;\pagestyle{empty}&#10;\begin{document}&#10;$\delta_{k}^{T}=\delta_{t}^{T} \prod_{i=k}^{t-1} \operatorname{diag}\left[f^{\prime}\left(\mathbf{n e t}_{i}\right)\right] W$&#10;&#10;\end{document}"/>
  <p:tag name="IGUANATEXSIZE" val="20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p="http://schemas.openxmlformats.org/presentationml/2006/main">
  <p:tag name="OUTPUTDPI" val="1200"/>
  <p:tag name="ORIGINALHEIGHT" val="105.7368"/>
  <p:tag name="ORIGINALWIDTH" val="110.9861"/>
  <p:tag name="LATEXADDIN" val="\documentclass{article}&#10;\usepackage{amsmath}&#10;\pagestyle{empty}&#10;\begin{document}&#10;&#10;&#10;$d_{x}$&#10;&#10;\end{document}"/>
  <p:tag name="IGUANATEXSIZE" val="16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p="http://schemas.openxmlformats.org/presentationml/2006/main">
  <p:tag name="OUTPUTDPI" val="1200"/>
  <p:tag name="ORIGINALHEIGHT" val="105.7368"/>
  <p:tag name="ORIGINALWIDTH" val="113.9857"/>
  <p:tag name="LATEXADDIN" val="\documentclass{article}&#10;\usepackage{amsmath}&#10;\pagestyle{empty}&#10;\begin{document}&#10;$d_{h}$&#10;&#10;&#10;&#10;\end{document}"/>
  <p:tag name="IGUANATEXSIZE" val="16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p="http://schemas.openxmlformats.org/presentationml/2006/main">
  <p:tag name="OUTPUTDPI" val="1200"/>
  <p:tag name="ORIGINALHEIGHT" val="105.7368"/>
  <p:tag name="ORIGINALWIDTH" val="103.4871"/>
  <p:tag name="LATEXADDIN" val="\documentclass{article}&#10;\usepackage{amsmath}&#10;\pagestyle{empty}&#10;\begin{document}&#10;&#10;&#10;$d_{c}$&#10;&#10;\end{document}"/>
  <p:tag name="IGUANATEXSIZE" val="16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p="http://schemas.openxmlformats.org/presentationml/2006/main">
  <p:tag name="OUTPUTDPI" val="1200"/>
  <p:tag name="ORIGINALHEIGHT" val="121.4848"/>
  <p:tag name="ORIGINALWIDTH" val="164.2294"/>
  <p:tag name="LATEXADDIN" val="\documentclass{article}&#10;\usepackage{amsmath}&#10;\pagestyle{empty}&#10;\begin{document}&#10;&#10;$W_{f}$&#10;&#10;&#10;\end{document}"/>
  <p:tag name="IGUANATEXSIZE" val="16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p="http://schemas.openxmlformats.org/presentationml/2006/main">
  <p:tag name="OUTPUTDPI" val="1200"/>
  <p:tag name="ORIGINALHEIGHT" val="121.4848"/>
  <p:tag name="ORIGINALWIDTH" val="164.2294"/>
  <p:tag name="LATEXADDIN" val="\documentclass{article}&#10;\usepackage{amsmath}&#10;\pagestyle{empty}&#10;\begin{document}&#10;&#10;$W_{f}$&#10;&#10;&#10;\end{document}"/>
  <p:tag name="IGUANATEXSIZE" val="16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p="http://schemas.openxmlformats.org/presentationml/2006/main">
  <p:tag name="OUTPUTDPI" val="1200"/>
  <p:tag name="ORIGINALHEIGHT" val="121.4848"/>
  <p:tag name="ORIGINALWIDTH" val="223.472"/>
  <p:tag name="LATEXADDIN" val="\documentclass{article}&#10;\usepackage{amsmath}&#10;\pagestyle{empty}&#10;\begin{document}&#10;&#10;$W_{fh}$&#10;&#10;&#10;\end{document}"/>
  <p:tag name="IGUANATEXSIZE" val="16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p="http://schemas.openxmlformats.org/presentationml/2006/main">
  <p:tag name="OUTPUTDPI" val="1200"/>
  <p:tag name="ORIGINALHEIGHT" val="105.7368"/>
  <p:tag name="ORIGINALWIDTH" val="221.9723"/>
  <p:tag name="LATEXADDIN" val="\documentclass{article}&#10;\usepackage{amsmath}&#10;\pagestyle{empty}&#10;\begin{document}&#10;&#10;$h_{t-1}$&#10;&#10;&#10;\end{document}"/>
  <p:tag name="IGUANATEXSIZE" val="16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p="http://schemas.openxmlformats.org/presentationml/2006/main">
  <p:tag name="OUTPUTDPI" val="1200"/>
  <p:tag name="ORIGINALHEIGHT" val="121.4848"/>
  <p:tag name="ORIGINALWIDTH" val="220.4724"/>
  <p:tag name="LATEXADDIN" val="\documentclass{article}&#10;\usepackage{amsmath}&#10;\pagestyle{empty}&#10;\begin{document}&#10;&#10;$W_{fx}$&#10;&#10;&#10;\end{document}"/>
  <p:tag name="IGUANATEXSIZE" val="16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x_{t}$&#10;&#10;&#10;\end{document}"/>
  <p:tag name="IGUANATEXSIZE" val="16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p="http://schemas.openxmlformats.org/presentationml/2006/main">
  <p:tag name="OUTPUTDPI" val="1200"/>
  <p:tag name="ORIGINALHEIGHT" val="107.2366"/>
  <p:tag name="ORIGINALWIDTH" val="116.9854"/>
  <p:tag name="LATEXADDIN" val="\documentclass{article}&#10;\usepackage{amsmath}&#10;\pagestyle{empty}&#10;\begin{document}&#10;&#10;$C_{t}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p="http://schemas.openxmlformats.org/presentationml/2006/main">
  <p:tag name="OUTPUTDPI" val="1200"/>
  <p:tag name="ORIGINALHEIGHT" val="140.2324"/>
  <p:tag name="ORIGINALWIDTH" val="124.4844"/>
  <p:tag name="LATEXADDIN" val="\documentclass{article}&#10;\usepackage{amsmath}&#10;\pagestyle{empty}&#10;\begin{document}&#10;$\delta_{k}^{T}$&#10;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p="http://schemas.openxmlformats.org/presentationml/2006/main">
  <p:tag name="OUTPUTDPI" val="1200"/>
  <p:tag name="ORIGINALHEIGHT" val="107.2366"/>
  <p:tag name="ORIGINALWIDTH" val="239.97"/>
  <p:tag name="LATEXADDIN" val="\documentclass{article}&#10;\usepackage{amsmath}&#10;\pagestyle{empty}&#10;\begin{document}&#10;&#10;$C_{t-1}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p="http://schemas.openxmlformats.org/presentationml/2006/main">
  <p:tag name="OUTPUTDPI" val="1200"/>
  <p:tag name="ORIGINALHEIGHT" val="113.2358"/>
  <p:tag name="ORIGINALWIDTH" val="88.48898"/>
  <p:tag name="LATEXADDIN" val="\documentclass{article}&#10;\usepackage{amsmath}&#10;\pagestyle{empty}&#10;\begin{document}&#10;&#10;$f_{t}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p="http://schemas.openxmlformats.org/presentationml/2006/main">
  <p:tag name="OUTPUTDPI" val="1200"/>
  <p:tag name="ORIGINALHEIGHT" val="134.2332"/>
  <p:tag name="ORIGINALWIDTH" val="116.9854"/>
  <p:tag name="LATEXADDIN" val="\documentclass{article}&#10;\usepackage{amsmath}&#10;\pagestyle{empty}&#10;\begin{document}&#10;&#10;&#10;$\tilde{C}_{t}$&#10;&#10;\end{document}"/>
  <p:tag name="IGUANATEXSIZE" val="1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p="http://schemas.openxmlformats.org/presentationml/2006/main">
  <p:tag name="OUTPUTDPI" val="1200"/>
  <p:tag name="ORIGINALHEIGHT" val="101.2373"/>
  <p:tag name="ORIGINALWIDTH" val="73.49078"/>
  <p:tag name="LATEXADDIN" val="\documentclass{article}&#10;\usepackage{amsmath}&#10;\pagestyle{empty}&#10;\begin{document}&#10;&#10;$i_{t}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p="http://schemas.openxmlformats.org/presentationml/2006/main">
  <p:tag name="OUTPUTDPI" val="1200"/>
  <p:tag name="ORIGINALHEIGHT" val="121.4848"/>
  <p:tag name="ORIGINALWIDTH" val="164.2294"/>
  <p:tag name="LATEXADDIN" val="\documentclass{article}&#10;\usepackage{amsmath}&#10;\pagestyle{empty}&#10;\begin{document}&#10;&#10;&#10;&#10;$W_{f}$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p="http://schemas.openxmlformats.org/presentationml/2006/main">
  <p:tag name="OUTPUTDPI" val="1200"/>
  <p:tag name="ORIGINALHEIGHT" val="122.9846"/>
  <p:tag name="ORIGINALWIDTH" val="101.2373"/>
  <p:tag name="LATEXADDIN" val="\documentclass{article}&#10;\usepackage{amsmath}&#10;\pagestyle{empty}&#10;\begin{document}&#10;&#10;&#10;&#10;$b_{f}$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p="http://schemas.openxmlformats.org/presentationml/2006/main">
  <p:tag name="OUTPUTDPI" val="1200"/>
  <p:tag name="ORIGINALHEIGHT" val="104.237"/>
  <p:tag name="ORIGINALWIDTH" val="154.4807"/>
  <p:tag name="LATEXADDIN" val="\documentclass{article}&#10;\usepackage{amsmath}&#10;\pagestyle{empty}&#10;\begin{document}&#10;&#10;&#10;&#10;$W_{c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p="http://schemas.openxmlformats.org/presentationml/2006/main">
  <p:tag name="OUTPUTDPI" val="1200"/>
  <p:tag name="ORIGINALHEIGHT" val="105.7368"/>
  <p:tag name="ORIGINALWIDTH" val="94.48819"/>
  <p:tag name="LATEXADDIN" val="\documentclass{article}&#10;\usepackage{amsmath}&#10;\pagestyle{empty}&#10;\begin{document}&#10;&#10;&#10;&#10;$b_{o}$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p="http://schemas.openxmlformats.org/presentationml/2006/main">
  <p:tag name="OUTPUTDPI" val="1200"/>
  <p:tag name="ORIGINALHEIGHT" val="104.237"/>
  <p:tag name="ORIGINALWIDTH" val="157.4803"/>
  <p:tag name="LATEXADDIN" val="\documentclass{article}&#10;\usepackage{amsmath}&#10;\pagestyle{empty}&#10;\begin{document}&#10;&#10;&#10;&#10;$W_{o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p="http://schemas.openxmlformats.org/presentationml/2006/main">
  <p:tag name="OUTPUTDPI" val="1200"/>
  <p:tag name="ORIGINALHEIGHT" val="105.7368"/>
  <p:tag name="ORIGINALWIDTH" val="78.74016"/>
  <p:tag name="LATEXADDIN" val="\documentclass{article}&#10;\usepackage{amsmath}&#10;\pagestyle{empty}&#10;\begin{document}&#10;&#10;&#10;&#10;$b_{i}$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p="http://schemas.openxmlformats.org/presentationml/2006/main">
  <p:tag name="OUTPUTDPI" val="1200"/>
  <p:tag name="ORIGINALHEIGHT" val="140.2324"/>
  <p:tag name="ORIGINALWIDTH" val="124.4844"/>
  <p:tag name="LATEXADDIN" val="\documentclass{article}&#10;\usepackage{amsmath}&#10;\pagestyle{empty}&#10;\begin{document}&#10;$\delta_{k}^{T}$&#10;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p="http://schemas.openxmlformats.org/presentationml/2006/main">
  <p:tag name="OUTPUTDPI" val="1200"/>
  <p:tag name="ORIGINALHEIGHT" val="104.237"/>
  <p:tag name="ORIGINALWIDTH" val="141.7323"/>
  <p:tag name="LATEXADDIN" val="\documentclass{article}&#10;\usepackage{amsmath}&#10;\pagestyle{empty}&#10;\begin{document}&#10;&#10;&#10;&#10;$W_{i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p="http://schemas.openxmlformats.org/presentationml/2006/main">
  <p:tag name="OUTPUTDPI" val="1200"/>
  <p:tag name="ORIGINALHEIGHT" val="105.7368"/>
  <p:tag name="ORIGINALWIDTH" val="91.48859"/>
  <p:tag name="LATEXADDIN" val="\documentclass{article}&#10;\usepackage{amsmath}&#10;\pagestyle{empty}&#10;\begin{document}&#10;&#10;&#10;&#10;$b_{c}$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p="http://schemas.openxmlformats.org/presentationml/2006/main">
  <p:tag name="OUTPUTDPI" val="1200"/>
  <p:tag name="ORIGINALHEIGHT" val="104.237"/>
  <p:tag name="ORIGINALWIDTH" val="206.2243"/>
  <p:tag name="LATEXADDIN" val="\documentclass{article}&#10;\usepackage{amsmath}&#10;\pagestyle{empty}&#10;\begin{document}&#10;&#10;&#10;&#10;$W_{cx}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p="http://schemas.openxmlformats.org/presentationml/2006/main">
  <p:tag name="OUTPUTDPI" val="1200"/>
  <p:tag name="ORIGINALHEIGHT" val="104.237"/>
  <p:tag name="ORIGINALWIDTH" val="197.2254"/>
  <p:tag name="LATEXADDIN" val="\documentclass{article}&#10;\usepackage{amsmath}&#10;\pagestyle{empty}&#10;\begin{document}&#10;&#10;&#10;&#10;$W_{ix}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p="http://schemas.openxmlformats.org/presentationml/2006/main">
  <p:tag name="OUTPUTDPI" val="1200"/>
  <p:tag name="ORIGINALHEIGHT" val="104.237"/>
  <p:tag name="ORIGINALWIDTH" val="200.225"/>
  <p:tag name="LATEXADDIN" val="\documentclass{article}&#10;\usepackage{amsmath}&#10;\pagestyle{empty}&#10;\begin{document}&#10;&#10;&#10;&#10;$W_{ih}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p="http://schemas.openxmlformats.org/presentationml/2006/main">
  <p:tag name="OUTPUTDPI" val="1200"/>
  <p:tag name="ORIGINALHEIGHT" val="121.4848"/>
  <p:tag name="ORIGINALWIDTH" val="220.4724"/>
  <p:tag name="LATEXADDIN" val="\documentclass{article}&#10;\usepackage{amsmath}&#10;\pagestyle{empty}&#10;\begin{document}&#10;&#10;&#10;&#10;$W_{fx}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p="http://schemas.openxmlformats.org/presentationml/2006/main">
  <p:tag name="OUTPUTDPI" val="1200"/>
  <p:tag name="ORIGINALHEIGHT" val="121.4848"/>
  <p:tag name="ORIGINALWIDTH" val="223.472"/>
  <p:tag name="LATEXADDIN" val="\documentclass{article}&#10;\usepackage{amsmath}&#10;\pagestyle{empty}&#10;\begin{document}&#10;&#10;&#10;&#10;$W_{fh}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p="http://schemas.openxmlformats.org/presentationml/2006/main">
  <p:tag name="OUTPUTDPI" val="1200"/>
  <p:tag name="ORIGINALHEIGHT" val="104.237"/>
  <p:tag name="ORIGINALWIDTH" val="154.4807"/>
  <p:tag name="LATEXADDIN" val="\documentclass{article}&#10;\usepackage{amsmath}&#10;\pagestyle{empty}&#10;\begin{document}&#10;&#10;&#10;&#10;$W_{c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p="http://schemas.openxmlformats.org/presentationml/2006/main">
  <p:tag name="OUTPUTDPI" val="1200"/>
  <p:tag name="ORIGINALHEIGHT" val="104.237"/>
  <p:tag name="ORIGINALWIDTH" val="157.4803"/>
  <p:tag name="LATEXADDIN" val="\documentclass{article}&#10;\usepackage{amsmath}&#10;\pagestyle{empty}&#10;\begin{document}&#10;&#10;&#10;&#10;$W_{o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p="http://schemas.openxmlformats.org/presentationml/2006/main">
  <p:tag name="OUTPUTDPI" val="1200"/>
  <p:tag name="ORIGINALHEIGHT" val="104.237"/>
  <p:tag name="ORIGINALWIDTH" val="141.7323"/>
  <p:tag name="LATEXADDIN" val="\documentclass{article}&#10;\usepackage{amsmath}&#10;\pagestyle{empty}&#10;\begin{document}&#10;&#10;&#10;&#10;$W_{i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p="http://schemas.openxmlformats.org/presentationml/2006/main">
  <p:tag name="OUTPUTDPI" val="1200"/>
  <p:tag name="ORIGINALHEIGHT" val="134.9832"/>
  <p:tag name="ORIGINALWIDTH" val="321.7098"/>
  <p:tag name="LATEXADDIN" val="\documentclass{article}&#10;\usepackage{amsmath}&#10;\pagestyle{empty}&#10;\begin{document}&#10;$\boldsymbol{\beta}_{\boldsymbol{f}}\boldsymbol{\beta}_{\boldsymbol{w}}$ &#10;&#10;&#10;\end{document}"/>
  <p:tag name="IGUANATEXSIZE" val="24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p="http://schemas.openxmlformats.org/presentationml/2006/main">
  <p:tag name="OUTPUTDPI" val="1200"/>
  <p:tag name="ORIGINALHEIGHT" val="121.4848"/>
  <p:tag name="ORIGINALWIDTH" val="164.2294"/>
  <p:tag name="LATEXADDIN" val="\documentclass{article}&#10;\usepackage{amsmath}&#10;\pagestyle{empty}&#10;\begin{document}&#10;&#10;&#10;&#10;$W_{f}$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p="http://schemas.openxmlformats.org/presentationml/2006/main">
  <p:tag name="OUTPUTDPI" val="1200"/>
  <p:tag name="ORIGINALHEIGHT" val="104.237"/>
  <p:tag name="ORIGINALWIDTH" val="209.2239"/>
  <p:tag name="LATEXADDIN" val="\documentclass{article}&#10;\usepackage{amsmath}&#10;\pagestyle{empty}&#10;\begin{document}&#10;&#10;&#10;&#10;$W_{ch}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p="http://schemas.openxmlformats.org/presentationml/2006/main">
  <p:tag name="OUTPUTDPI" val="1200"/>
  <p:tag name="ORIGINALHEIGHT" val="104.237"/>
  <p:tag name="ORIGINALWIDTH" val="211.4735"/>
  <p:tag name="LATEXADDIN" val="\documentclass{article}&#10;\usepackage{amsmath}&#10;\pagestyle{empty}&#10;\begin{document}&#10;&#10;&#10;&#10;$W_{ox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p="http://schemas.openxmlformats.org/presentationml/2006/main">
  <p:tag name="OUTPUTDPI" val="1200"/>
  <p:tag name="ORIGINALHEIGHT" val="104.237"/>
  <p:tag name="ORIGINALWIDTH" val="214.4731"/>
  <p:tag name="LATEXADDIN" val="\documentclass{article}&#10;\usepackage{amsmath}&#10;\pagestyle{empty}&#10;\begin{document}&#10;&#10;&#10;&#10;$W_{oh}$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pagestyle{empty}&#10;\begin{document}&#10;$\circ$&#10;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pagestyle{empty}&#10;\begin{document}&#10;$\circ$&#10;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pagestyle{empty}&#10;\begin{document}&#10;$\circ$&#10;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pagestyle{empty}&#10;\begin{document}&#10;$\circ$&#10;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p="http://schemas.openxmlformats.org/presentationml/2006/main">
  <p:tag name="OUTPUTDPI" val="1200"/>
  <p:tag name="ORIGINALHEIGHT" val="124.4844"/>
  <p:tag name="ORIGINALWIDTH" val="163.4795"/>
  <p:tag name="LATEXADDIN" val="\documentclass{article}&#10;\usepackage{amsmath}&#10;\pagestyle{empty}&#10;\begin{document}&#10;&#10;$\delta_{o,t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p="http://schemas.openxmlformats.org/presentationml/2006/main">
  <p:tag name="OUTPUTDPI" val="1200"/>
  <p:tag name="ORIGINALHEIGHT" val="125.2343"/>
  <p:tag name="ORIGINALWIDTH" val="167.2291"/>
  <p:tag name="LATEXADDIN" val="\documentclass{article}&#10;\usepackage{amsmath}&#10;\pagestyle{empty}&#10;\begin{document}&#10;&#10;$\delta_{f,t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p="http://schemas.openxmlformats.org/presentationml/2006/main">
  <p:tag name="OUTPUTDPI" val="1200"/>
  <p:tag name="ORIGINALHEIGHT" val="134.9832"/>
  <p:tag name="ORIGINALWIDTH" val="321.7098"/>
  <p:tag name="LATEXADDIN" val="\documentclass{article}&#10;\usepackage{amsmath}&#10;\pagestyle{empty}&#10;\begin{document}&#10;$\boldsymbol{\beta}_{\boldsymbol{f}}\boldsymbol{\beta}_{\boldsymbol{w}}$ &#10;&#10;&#10;\end{document}"/>
  <p:tag name="IGUANATEXSIZE" val="24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p="http://schemas.openxmlformats.org/presentationml/2006/main">
  <p:tag name="OUTPUTDPI" val="1200"/>
  <p:tag name="ORIGINALHEIGHT" val="124.4844"/>
  <p:tag name="ORIGINALWIDTH" val="149.2313"/>
  <p:tag name="LATEXADDIN" val="\documentclass{article}&#10;\usepackage{amsmath}&#10;\pagestyle{empty}&#10;\begin{document}&#10;&#10;$\delta_{i,t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p="http://schemas.openxmlformats.org/presentationml/2006/main">
  <p:tag name="OUTPUTDPI" val="1200"/>
  <p:tag name="ORIGINALHEIGHT" val="124.4844"/>
  <p:tag name="ORIGINALWIDTH" val="158.2302"/>
  <p:tag name="LATEXADDIN" val="\documentclass{article}&#10;\usepackage{amsmath}&#10;\pagestyle{empty}&#10;\begin{document}&#10;&#10;$\delta_{\tilde{c},t}$&#10;&#10;&#10;\end{document}"/>
  <p:tag name="IGUANATEXSIZE" val="1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x_{t}$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p="http://schemas.openxmlformats.org/presentationml/2006/main">
  <p:tag name="OUTPUTDPI" val="1200"/>
  <p:tag name="ORIGINALHEIGHT" val="131.2336"/>
  <p:tag name="ORIGINALWIDTH" val="219.7225"/>
  <p:tag name="LATEXADDIN" val="\documentclass{article}&#10;\usepackage{amsmath}&#10;\pagestyle{empty}&#10;\begin{document}&#10;&#10;$f^{l-1}$&#10;&#10;&#10;\end{document}"/>
  <p:tag name="IGUANATEXSIZE" val="1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x_{t}$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p="http://schemas.openxmlformats.org/presentationml/2006/main">
  <p:tag name="OUTPUTDPI" val="1200"/>
  <p:tag name="ORIGINALHEIGHT" val="145.4818"/>
  <p:tag name="ORIGINALWIDTH" val="326.2092"/>
  <p:tag name="LATEXADDIN" val="\documentclass{article}&#10;\usepackage{amsmath}&#10;\pagestyle{empty}&#10;\begin{document}&#10;&#10;$net^{l-1}_{t}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p="http://schemas.openxmlformats.org/presentationml/2006/main">
  <p:tag name="OUTPUTDPI" val="1200"/>
  <p:tag name="ORIGINALHEIGHT" val="145.4818"/>
  <p:tag name="ORIGINALWIDTH" val="326.2092"/>
  <p:tag name="LATEXADDIN" val="\documentclass{article}&#10;\usepackage{amsmath}&#10;\pagestyle{empty}&#10;\begin{document}&#10;&#10;$net^{l-1}_{t}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p="http://schemas.openxmlformats.org/presentationml/2006/main">
  <p:tag name="KSO_WPP_MARK_KEY" val="fceac019-96fb-453c-947c-961d29a3e61f"/>
  <p:tag name="COMMONDATA" val="eyJoZGlkIjoiNzI0ZDMxOWEwMGI0ZDZiNGJmNWQ1OWM5ODViMTcyZTMifQ=="/>
</p:tagLst>
</file>

<file path=ppt/tags/tag6.xml><?xml version="1.0" encoding="utf-8"?>
<p:tagLst xmlns:p="http://schemas.openxmlformats.org/presentationml/2006/main">
  <p:tag name="OUTPUTDPI" val="1200"/>
  <p:tag name="ORIGINALHEIGHT" val="134.9832"/>
  <p:tag name="ORIGINALWIDTH" val="321.7098"/>
  <p:tag name="LATEXADDIN" val="\documentclass{article}&#10;\usepackage{amsmath}&#10;\pagestyle{empty}&#10;\begin{document}&#10;$\boldsymbol{\beta}_{\boldsymbol{f}}\boldsymbol{\beta}_{\boldsymbol{w}}$ &#10;&#10;&#10;\end{document}"/>
  <p:tag name="IGUANATEXSIZE" val="24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p="http://schemas.openxmlformats.org/presentationml/2006/main">
  <p:tag name="OUTPUTDPI" val="1200"/>
  <p:tag name="ORIGINALHEIGHT" val="134.9832"/>
  <p:tag name="ORIGINALWIDTH" val="321.7098"/>
  <p:tag name="LATEXADDIN" val="\documentclass{article}&#10;\usepackage{amsmath}&#10;\pagestyle{empty}&#10;\begin{document}&#10;$\boldsymbol{\beta}_{\boldsymbol{f}}\boldsymbol{\beta}_{\boldsymbol{w}}$ &#10;&#10;&#10;\end{document}"/>
  <p:tag name="IGUANATEXSIZE" val="24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p="http://schemas.openxmlformats.org/presentationml/2006/main">
  <p:tag name="OUTPUTDPI" val="1200"/>
  <p:tag name="ORIGINALHEIGHT" val="121.4848"/>
  <p:tag name="ORIGINALWIDTH" val="164.2294"/>
  <p:tag name="LATEXADDIN" val="\documentclass{article}&#10;\usepackage{amsmath}&#10;\pagestyle{empty}&#10;\begin{document}&#10;&#10;$W_{f}$&#10;&#10;&#10;\end{document}"/>
  <p:tag name="IGUANATEXSIZE" val="16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p="http://schemas.openxmlformats.org/presentationml/2006/main">
  <p:tag name="OUTPUTDPI" val="1200"/>
  <p:tag name="ORIGINALHEIGHT" val="122.9846"/>
  <p:tag name="ORIGINALWIDTH" val="101.2373"/>
  <p:tag name="LATEXADDIN" val="\documentclass{article}&#10;\usepackage{amsmath}&#10;\pagestyle{empty}&#10;\begin{document}&#10;&#10;$b_{f}$&#10;&#10;&#10;\end{document}"/>
  <p:tag name="IGUANATEXSIZE" val="16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7931</Words>
  <Application>WPS 演示</Application>
  <PresentationFormat>宽屏</PresentationFormat>
  <Paragraphs>570</Paragraphs>
  <Slides>57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楷体</vt:lpstr>
      <vt:lpstr>PingFang SC</vt:lpstr>
      <vt:lpstr>Segoe Print</vt:lpstr>
      <vt:lpstr>Arial Unicode MS</vt:lpstr>
      <vt:lpstr>等线</vt:lpstr>
      <vt:lpstr>Times New Roman</vt:lpstr>
      <vt:lpstr>Office 主题​​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许万茹</cp:lastModifiedBy>
  <cp:revision>238</cp:revision>
  <dcterms:created xsi:type="dcterms:W3CDTF">2020-05-12T07:42:00Z</dcterms:created>
  <dcterms:modified xsi:type="dcterms:W3CDTF">2022-11-20T07:29:20Z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F4E1CF737C63420581B9AFF35FFD84AE</vt:lpwstr>
  </property>
  <property fmtid="{D5CDD505-2E9C-101B-9397-08002B2CF9AE}" pid="3" name="KSOProductBuildVer">
    <vt:lpwstr>2052-11.1.0.12763</vt:lpwstr>
  </property>
</Properties>
</file>