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7" r:id="rId2"/>
    <p:sldId id="258" r:id="rId3"/>
    <p:sldId id="259" r:id="rId4"/>
    <p:sldId id="266" r:id="rId5"/>
    <p:sldId id="260" r:id="rId6"/>
    <p:sldId id="262" r:id="rId7"/>
    <p:sldId id="261" r:id="rId8"/>
    <p:sldId id="270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0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smtClean="0"/>
              <a:t>12/9/2021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1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amenfroy.com/advertising-platforms#:~:text=What%20Are%20the%20Best%20Digital%20Advertising%20Platforms%3F%201,Taboola.%20...%2010%20Bidvertiser.%20...%20More%20items...%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79D6-43E6-4FDA-9811-531E4D1B7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7200" dirty="0"/>
              <a:t>Social Ads </a:t>
            </a:r>
            <a:r>
              <a:rPr lang="en-MY" dirty="0"/>
              <a:t>F</a:t>
            </a:r>
            <a:r>
              <a:rPr lang="en-MY" sz="7200" dirty="0"/>
              <a:t>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67F7E-0C86-4927-B186-7165B4969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By Tang Aik Ying</a:t>
            </a:r>
          </a:p>
          <a:p>
            <a:r>
              <a:rPr lang="en-MY" dirty="0"/>
              <a:t>DS-Uncut-3.0</a:t>
            </a:r>
          </a:p>
        </p:txBody>
      </p:sp>
    </p:spTree>
    <p:extLst>
      <p:ext uri="{BB962C8B-B14F-4D97-AF65-F5344CB8AC3E}">
        <p14:creationId xmlns:p14="http://schemas.microsoft.com/office/powerpoint/2010/main" val="423675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Final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8"/>
            <a:ext cx="10058400" cy="4529831"/>
          </a:xfrm>
        </p:spPr>
        <p:txBody>
          <a:bodyPr>
            <a:normAutofit/>
          </a:bodyPr>
          <a:lstStyle/>
          <a:p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include top 5 correlation with sales</a:t>
            </a:r>
          </a:p>
          <a:p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</a:t>
            </a:r>
          </a:p>
          <a:p>
            <a:pPr algn="ctr"/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0.04574 google + 0.1879 </a:t>
            </a:r>
            <a:r>
              <a:rPr lang="en-MY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0.001 Instagram + </a:t>
            </a:r>
            <a:b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0.3298 Urban area + 0.0883 large area</a:t>
            </a:r>
          </a:p>
          <a:p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score = 0.90</a:t>
            </a:r>
          </a:p>
          <a:p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5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Background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0326"/>
            <a:ext cx="10058400" cy="4671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sz="1600" dirty="0"/>
              <a:t>Advertising is important for a business, to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Communicate important information to customers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Reach out both existing and potential customers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Gain business profit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MY" sz="1600" dirty="0"/>
          </a:p>
          <a:p>
            <a:pPr>
              <a:lnSpc>
                <a:spcPct val="150000"/>
              </a:lnSpc>
            </a:pPr>
            <a:r>
              <a:rPr lang="en-MY" sz="1600" dirty="0"/>
              <a:t>Objectives: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To analyse the relationship of the expenses in social ads platform with their sales 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To establish a regression model</a:t>
            </a:r>
          </a:p>
          <a:p>
            <a:pPr lvl="1">
              <a:lnSpc>
                <a:spcPct val="150000"/>
              </a:lnSpc>
            </a:pP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185835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0326"/>
            <a:ext cx="10058400" cy="4671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 of columns:  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segment -  market which is being transformed into 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platform (amount that spend into these platform (thousands in dollar)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sales - amount of sales (thousands in units)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 size - size of the market (large or small)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 area - type of market (rural, urban, suburban)</a:t>
            </a:r>
          </a:p>
          <a:p>
            <a:pPr marL="0" indent="0">
              <a:buNone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9BFF605-03E8-42F1-9A5F-3CCA9F436107}"/>
              </a:ext>
            </a:extLst>
          </p:cNvPr>
          <p:cNvSpPr/>
          <p:nvPr/>
        </p:nvSpPr>
        <p:spPr>
          <a:xfrm>
            <a:off x="2494625" y="2823099"/>
            <a:ext cx="381740" cy="130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886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About Advertising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CC97-D8D0-474E-91FE-593E088279FF}"/>
              </a:ext>
            </a:extLst>
          </p:cNvPr>
          <p:cNvSpPr txBox="1"/>
          <p:nvPr/>
        </p:nvSpPr>
        <p:spPr>
          <a:xfrm>
            <a:off x="716872" y="1518833"/>
            <a:ext cx="6094520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“</a:t>
            </a:r>
            <a:r>
              <a:rPr lang="en-US" b="1" i="0" dirty="0">
                <a:solidFill>
                  <a:srgbClr val="FFC000"/>
                </a:solidFill>
                <a:effectLst/>
                <a:latin typeface="Qanelas Soft Light"/>
              </a:rPr>
              <a:t>Facebook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offers the ability to </a:t>
            </a:r>
            <a:r>
              <a:rPr lang="en-US" b="1" dirty="0">
                <a:solidFill>
                  <a:srgbClr val="FFC000"/>
                </a:solidFill>
                <a:latin typeface="Qanelas Soft Light"/>
              </a:rPr>
              <a:t>target highly specific audiences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that can be easily customized to fit your business’ needs. If you have a local business or if your target audience is based in a specific same city, then </a:t>
            </a:r>
            <a:r>
              <a:rPr lang="en-US" b="1" dirty="0">
                <a:solidFill>
                  <a:srgbClr val="FFC000"/>
                </a:solidFill>
                <a:latin typeface="Qanelas Soft Light"/>
              </a:rPr>
              <a:t>geotargeting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is the solution for you.”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3A425-15C5-4FE5-8564-36ECDD0461C0}"/>
              </a:ext>
            </a:extLst>
          </p:cNvPr>
          <p:cNvSpPr txBox="1"/>
          <p:nvPr/>
        </p:nvSpPr>
        <p:spPr>
          <a:xfrm>
            <a:off x="1560251" y="4560355"/>
            <a:ext cx="6094520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B050"/>
                </a:solidFill>
                <a:effectLst/>
                <a:latin typeface="Qanelas Soft Light"/>
              </a:rPr>
              <a:t>Instagram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ads help to show relevant ads to your target audience on this popular social media. Both </a:t>
            </a:r>
            <a:r>
              <a:rPr lang="en-US" b="1" i="0" dirty="0">
                <a:solidFill>
                  <a:srgbClr val="00B050"/>
                </a:solidFill>
                <a:effectLst/>
                <a:latin typeface="Qanelas Soft Light"/>
              </a:rPr>
              <a:t>image ads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Qanelas Soft Light"/>
              </a:rPr>
              <a:t>video ads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work well on Instagram because both of these tend to stand out more than text ads.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F24C5-2659-4A9E-B3F0-1F4A3125E438}"/>
              </a:ext>
            </a:extLst>
          </p:cNvPr>
          <p:cNvSpPr txBox="1"/>
          <p:nvPr/>
        </p:nvSpPr>
        <p:spPr>
          <a:xfrm>
            <a:off x="5317813" y="3021923"/>
            <a:ext cx="6094520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The </a:t>
            </a:r>
            <a:r>
              <a:rPr lang="en-US" b="1" i="0" dirty="0">
                <a:solidFill>
                  <a:srgbClr val="0070C0"/>
                </a:solidFill>
                <a:effectLst/>
                <a:latin typeface="Qanelas Soft Light"/>
              </a:rPr>
              <a:t>Google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Soft Light"/>
              </a:rPr>
              <a:t>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ds platform is different from Facebook ads as it’s based almost entirely on </a:t>
            </a:r>
            <a:r>
              <a:rPr lang="en-US" b="1" i="0" dirty="0">
                <a:solidFill>
                  <a:srgbClr val="0070C0"/>
                </a:solidFill>
                <a:effectLst/>
                <a:latin typeface="Qanelas Soft Light"/>
              </a:rPr>
              <a:t>keywords and search terms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In a way, people are actively requesting information about something they want to know more about.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9158E-B55F-45C6-A802-EFDFBF3CAAF4}"/>
              </a:ext>
            </a:extLst>
          </p:cNvPr>
          <p:cNvSpPr txBox="1"/>
          <p:nvPr/>
        </p:nvSpPr>
        <p:spPr>
          <a:xfrm>
            <a:off x="3202621" y="6302973"/>
            <a:ext cx="830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References: </a:t>
            </a:r>
            <a:r>
              <a:rPr lang="en-US" sz="1400" dirty="0">
                <a:hlinkClick r:id="rId2"/>
              </a:rPr>
              <a:t>13 Best Digital Advertising Platforms of 2021 (Ultimate Guide) (adamenfroy.com)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22968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Exploratory Data Analysis(EDA)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B76F0-9C52-40CC-B034-39E2ED63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34" y="1777352"/>
            <a:ext cx="4622406" cy="1937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CB967-5586-4B03-9D33-B408E7C7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36" y="2843558"/>
            <a:ext cx="4304863" cy="2358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Bent-Up Arrow 6">
            <a:extLst>
              <a:ext uri="{FF2B5EF4-FFF2-40B4-BE49-F238E27FC236}">
                <a16:creationId xmlns:a16="http://schemas.microsoft.com/office/drawing/2014/main" id="{63319E78-7E43-4B21-8BFF-55A87DADD3F5}"/>
              </a:ext>
            </a:extLst>
          </p:cNvPr>
          <p:cNvSpPr/>
          <p:nvPr/>
        </p:nvSpPr>
        <p:spPr>
          <a:xfrm rot="5400000">
            <a:off x="5360085" y="3735310"/>
            <a:ext cx="850392" cy="10875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DDD6F-5F32-4ABF-9A41-8A28F8399643}"/>
              </a:ext>
            </a:extLst>
          </p:cNvPr>
          <p:cNvSpPr/>
          <p:nvPr/>
        </p:nvSpPr>
        <p:spPr>
          <a:xfrm>
            <a:off x="1242134" y="4222303"/>
            <a:ext cx="4119979" cy="1654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Restructure data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– google,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 – value from google,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MY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7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3B4F3-FCD8-47B9-B67A-3C6C8551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563714"/>
            <a:ext cx="10800000" cy="2530435"/>
          </a:xfrm>
          <a:prstGeom prst="rect">
            <a:avLst/>
          </a:prstGeom>
        </p:spPr>
      </p:pic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58FA4BB-135C-4529-9C37-DE4CBF30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261277"/>
            <a:ext cx="10058400" cy="18635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size and area, median of the box plot is more likely the same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platform,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more likely same median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is having higher spread of expenses compared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6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Scatter Plot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A8A2380E-88A4-4364-80AC-A0B73FCA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509856"/>
            <a:ext cx="10058400" cy="16623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lnSpc>
                <a:spcPct val="100000"/>
              </a:lnSpc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is more focused on expenses that range from 0 to 80k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size and area, there are no significant pattern on sales versus expenses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platform, google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linear regression on sales versus expenses</a:t>
            </a: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A3C28-DB0C-4C4F-B678-F839A0E9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715262"/>
            <a:ext cx="10800000" cy="25334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7D83B-A433-4C9F-BE02-B89A2763D1BF}"/>
              </a:ext>
            </a:extLst>
          </p:cNvPr>
          <p:cNvSpPr/>
          <p:nvPr/>
        </p:nvSpPr>
        <p:spPr>
          <a:xfrm>
            <a:off x="772357" y="1646227"/>
            <a:ext cx="1225119" cy="2712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DE667-827E-4C01-8B84-7A8B842C2DAC}"/>
              </a:ext>
            </a:extLst>
          </p:cNvPr>
          <p:cNvSpPr/>
          <p:nvPr/>
        </p:nvSpPr>
        <p:spPr>
          <a:xfrm>
            <a:off x="4440314" y="1646227"/>
            <a:ext cx="1225119" cy="2712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95126-4604-472E-9E79-4B0860944FCC}"/>
              </a:ext>
            </a:extLst>
          </p:cNvPr>
          <p:cNvSpPr/>
          <p:nvPr/>
        </p:nvSpPr>
        <p:spPr>
          <a:xfrm>
            <a:off x="7968157" y="1646227"/>
            <a:ext cx="1225119" cy="2712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24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Regression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782A3-130F-49EC-B672-52B8C7AC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58282"/>
            <a:ext cx="7920000" cy="42842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275959-388A-4119-8937-2973FE3AC84E}"/>
              </a:ext>
            </a:extLst>
          </p:cNvPr>
          <p:cNvSpPr/>
          <p:nvPr/>
        </p:nvSpPr>
        <p:spPr>
          <a:xfrm>
            <a:off x="2315083" y="5695071"/>
            <a:ext cx="2520000" cy="79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= 0.0475 expenses + 7.03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Model score = 0.61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6AF35-67D2-4789-AFFC-0E1A300B5F03}"/>
              </a:ext>
            </a:extLst>
          </p:cNvPr>
          <p:cNvSpPr/>
          <p:nvPr/>
        </p:nvSpPr>
        <p:spPr>
          <a:xfrm>
            <a:off x="4957990" y="5695071"/>
            <a:ext cx="2520000" cy="79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= 0.2025 expenses + 9.31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Model score = 0.33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3C76B-DCE7-45EB-B7F0-842D2D5AC7AB}"/>
              </a:ext>
            </a:extLst>
          </p:cNvPr>
          <p:cNvSpPr/>
          <p:nvPr/>
        </p:nvSpPr>
        <p:spPr>
          <a:xfrm>
            <a:off x="7618653" y="5695071"/>
            <a:ext cx="2520000" cy="79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= 0.0547 expenses + 12.35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Model score = 0.05</a:t>
            </a:r>
            <a:endParaRPr lang="en-M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8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Correlation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045" y="1500326"/>
            <a:ext cx="4745202" cy="46718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high correlation with sales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market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</a:t>
            </a:r>
          </a:p>
          <a:p>
            <a:pPr marL="457200" indent="-457200">
              <a:buAutoNum type="arabicPeriod"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7890-7734-4C87-9C32-F738C2C7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40" y="1500326"/>
            <a:ext cx="3939151" cy="47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614</TotalTime>
  <Words>477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Qanelas Soft Light</vt:lpstr>
      <vt:lpstr>Bookman Old Style</vt:lpstr>
      <vt:lpstr>Century Gothic</vt:lpstr>
      <vt:lpstr>Times New Roman</vt:lpstr>
      <vt:lpstr>Wingdings</vt:lpstr>
      <vt:lpstr>Wood Type</vt:lpstr>
      <vt:lpstr>Social Ads Forecasting</vt:lpstr>
      <vt:lpstr>Background Of Study</vt:lpstr>
      <vt:lpstr>Overview of Data Set</vt:lpstr>
      <vt:lpstr>About Advertising Platform</vt:lpstr>
      <vt:lpstr>Exploratory Data Analysis(EDA)</vt:lpstr>
      <vt:lpstr>Boxplot</vt:lpstr>
      <vt:lpstr>Scatter Plot</vt:lpstr>
      <vt:lpstr>Regression Model</vt:lpstr>
      <vt:lpstr>Correlation Heat Map</vt:lpstr>
      <vt:lpstr>Final Regression Model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Ads Forecasting</dc:title>
  <dc:creator>Tang Aik Ying (IFKM FE OPC PMT PSE ORE)</dc:creator>
  <cp:lastModifiedBy>Tang Aik Ying</cp:lastModifiedBy>
  <cp:revision>21</cp:revision>
  <dcterms:created xsi:type="dcterms:W3CDTF">2021-12-06T08:32:44Z</dcterms:created>
  <dcterms:modified xsi:type="dcterms:W3CDTF">2021-12-09T11:18:12Z</dcterms:modified>
</cp:coreProperties>
</file>