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7" r:id="rId2"/>
    <p:sldId id="258" r:id="rId3"/>
    <p:sldId id="259" r:id="rId4"/>
    <p:sldId id="260" r:id="rId5"/>
    <p:sldId id="266" r:id="rId6"/>
    <p:sldId id="261" r:id="rId7"/>
    <p:sldId id="262" r:id="rId8"/>
    <p:sldId id="263" r:id="rId9"/>
    <p:sldId id="265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7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60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22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21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98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6F927C-B73E-4F9D-ADFE-F6E23BD7CEE8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3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7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1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3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99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7B8E45F-652B-4E89-8925-000B0AB8FD98}" type="datetimeFigureOut">
              <a:rPr lang="en-US" smtClean="0"/>
              <a:t>12/7/2021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1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4A3462A-2D5B-48AF-A3D4-EF8A90A50A80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3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damenfroy.com/advertising-platforms#:~:text=What%20Are%20the%20Best%20Digital%20Advertising%20Platforms%3F%201,Taboola.%20...%2010%20Bidvertiser.%20...%20More%20items...%2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579D6-43E6-4FDA-9811-531E4D1B7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sz="7200" dirty="0"/>
              <a:t>Social Ads </a:t>
            </a:r>
            <a:r>
              <a:rPr lang="en-MY" dirty="0"/>
              <a:t>F</a:t>
            </a:r>
            <a:r>
              <a:rPr lang="en-MY" sz="7200" dirty="0"/>
              <a:t>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67F7E-0C86-4927-B186-7165B4969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By Tang Aik Ying</a:t>
            </a:r>
          </a:p>
          <a:p>
            <a:r>
              <a:rPr lang="en-MY" dirty="0"/>
              <a:t>DS-Uncut-3.0</a:t>
            </a:r>
          </a:p>
        </p:txBody>
      </p:sp>
    </p:spTree>
    <p:extLst>
      <p:ext uri="{BB962C8B-B14F-4D97-AF65-F5344CB8AC3E}">
        <p14:creationId xmlns:p14="http://schemas.microsoft.com/office/powerpoint/2010/main" val="4236757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557E-F951-4963-B675-232DAA46E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73651"/>
          </a:xfrm>
        </p:spPr>
        <p:txBody>
          <a:bodyPr/>
          <a:lstStyle/>
          <a:p>
            <a:r>
              <a:rPr lang="en-MY" cap="none" dirty="0"/>
              <a:t>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31B59-E71F-46F2-86B5-B21B47C65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42368"/>
            <a:ext cx="10058400" cy="4529831"/>
          </a:xfrm>
        </p:spPr>
        <p:txBody>
          <a:bodyPr>
            <a:normAutofit/>
          </a:bodyPr>
          <a:lstStyle/>
          <a:p>
            <a:r>
              <a:rPr lang="en-MY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include top 5 correlation with sales</a:t>
            </a:r>
          </a:p>
          <a:p>
            <a:endParaRPr lang="en-MY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MY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 </a:t>
            </a:r>
          </a:p>
          <a:p>
            <a:pPr algn="ctr"/>
            <a:r>
              <a:rPr lang="en-MY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0.04574 google + 0.1879 </a:t>
            </a:r>
            <a:r>
              <a:rPr lang="en-MY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MY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0.001 Instagram + </a:t>
            </a:r>
            <a:br>
              <a:rPr lang="en-MY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MY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0.3298 Urban area + 0.0883 large area</a:t>
            </a:r>
          </a:p>
          <a:p>
            <a:endParaRPr lang="en-MY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MY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score = 0.90</a:t>
            </a:r>
          </a:p>
          <a:p>
            <a:endParaRPr lang="en-MY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352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557E-F951-4963-B675-232DAA46E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73651"/>
          </a:xfrm>
        </p:spPr>
        <p:txBody>
          <a:bodyPr/>
          <a:lstStyle/>
          <a:p>
            <a:r>
              <a:rPr lang="en-MY" cap="none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31B59-E71F-46F2-86B5-B21B47C65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00326"/>
            <a:ext cx="10058400" cy="46718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MY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budget of 100k, with the assumptions on investments in urban and large area, what’s the combination of expenses in ads platform </a:t>
            </a:r>
          </a:p>
          <a:p>
            <a:pPr>
              <a:lnSpc>
                <a:spcPct val="150000"/>
              </a:lnSpc>
            </a:pPr>
            <a:endParaRPr lang="en-MY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MY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MY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MY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MY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MY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MY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E84FED-AB25-4938-A08A-9077A798A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2767012"/>
            <a:ext cx="4210050" cy="132397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419006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557E-F951-4963-B675-232DAA46E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73651"/>
          </a:xfrm>
        </p:spPr>
        <p:txBody>
          <a:bodyPr/>
          <a:lstStyle/>
          <a:p>
            <a:r>
              <a:rPr lang="en-MY" cap="none" dirty="0"/>
              <a:t>Background Of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31B59-E71F-46F2-86B5-B21B47C65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00326"/>
            <a:ext cx="10058400" cy="46718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MY" sz="1600" dirty="0"/>
              <a:t>Advertising is important for a business, to</a:t>
            </a:r>
          </a:p>
          <a:p>
            <a:pPr lvl="1">
              <a:lnSpc>
                <a:spcPct val="150000"/>
              </a:lnSpc>
            </a:pPr>
            <a:r>
              <a:rPr lang="en-MY" sz="1600" dirty="0"/>
              <a:t>Communicate important information to customers</a:t>
            </a:r>
          </a:p>
          <a:p>
            <a:pPr lvl="1">
              <a:lnSpc>
                <a:spcPct val="150000"/>
              </a:lnSpc>
            </a:pPr>
            <a:r>
              <a:rPr lang="en-MY" sz="1600" dirty="0"/>
              <a:t>Reach out both existing and potential customers</a:t>
            </a:r>
          </a:p>
          <a:p>
            <a:pPr lvl="1">
              <a:lnSpc>
                <a:spcPct val="150000"/>
              </a:lnSpc>
            </a:pPr>
            <a:r>
              <a:rPr lang="en-MY" sz="1600" dirty="0"/>
              <a:t>Gain business profit</a:t>
            </a:r>
          </a:p>
          <a:p>
            <a:pPr marL="274320" lvl="1" indent="0">
              <a:lnSpc>
                <a:spcPct val="150000"/>
              </a:lnSpc>
              <a:buNone/>
            </a:pPr>
            <a:endParaRPr lang="en-MY" sz="1600" dirty="0"/>
          </a:p>
          <a:p>
            <a:pPr>
              <a:lnSpc>
                <a:spcPct val="150000"/>
              </a:lnSpc>
            </a:pPr>
            <a:r>
              <a:rPr lang="en-MY" sz="1600" dirty="0"/>
              <a:t>Objectives:</a:t>
            </a:r>
          </a:p>
          <a:p>
            <a:pPr lvl="1">
              <a:lnSpc>
                <a:spcPct val="150000"/>
              </a:lnSpc>
            </a:pPr>
            <a:r>
              <a:rPr lang="en-MY" sz="1600" dirty="0"/>
              <a:t>To analyse the relationship of the expenses in social ads platform with their sales </a:t>
            </a:r>
          </a:p>
          <a:p>
            <a:pPr lvl="1">
              <a:lnSpc>
                <a:spcPct val="150000"/>
              </a:lnSpc>
            </a:pPr>
            <a:endParaRPr lang="en-MY" sz="1600" dirty="0"/>
          </a:p>
        </p:txBody>
      </p:sp>
    </p:spTree>
    <p:extLst>
      <p:ext uri="{BB962C8B-B14F-4D97-AF65-F5344CB8AC3E}">
        <p14:creationId xmlns:p14="http://schemas.microsoft.com/office/powerpoint/2010/main" val="185835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557E-F951-4963-B675-232DAA46E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73651"/>
          </a:xfrm>
        </p:spPr>
        <p:txBody>
          <a:bodyPr/>
          <a:lstStyle/>
          <a:p>
            <a:r>
              <a:rPr lang="en-MY" cap="none" dirty="0"/>
              <a:t>Overview of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31B59-E71F-46F2-86B5-B21B47C65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00326"/>
            <a:ext cx="10058400" cy="467187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Descriptions of columns:  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 segment -  market which is being transformed into id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 google, 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instagram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 amount that spend into these platform (thousands in dollar)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 sales - amount of sales (thousands in units)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 size - size of the market (large or small)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 area - type of market</a:t>
            </a:r>
          </a:p>
          <a:p>
            <a:pPr marL="0" indent="0">
              <a:buNone/>
            </a:pPr>
            <a:endParaRPr lang="en-MY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86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557E-F951-4963-B675-232DAA46E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73651"/>
          </a:xfrm>
        </p:spPr>
        <p:txBody>
          <a:bodyPr/>
          <a:lstStyle/>
          <a:p>
            <a:r>
              <a:rPr lang="en-MY" cap="none" dirty="0"/>
              <a:t>Exploratory Data Analysis(EDA)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BB76F0-9C52-40CC-B034-39E2ED633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134" y="1777352"/>
            <a:ext cx="4622406" cy="19371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9CB967-5586-4B03-9D33-B408E7C7E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336" y="2843558"/>
            <a:ext cx="4304863" cy="23581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Bent-Up Arrow 6">
            <a:extLst>
              <a:ext uri="{FF2B5EF4-FFF2-40B4-BE49-F238E27FC236}">
                <a16:creationId xmlns:a16="http://schemas.microsoft.com/office/drawing/2014/main" id="{63319E78-7E43-4B21-8BFF-55A87DADD3F5}"/>
              </a:ext>
            </a:extLst>
          </p:cNvPr>
          <p:cNvSpPr/>
          <p:nvPr/>
        </p:nvSpPr>
        <p:spPr>
          <a:xfrm rot="5400000">
            <a:off x="5360085" y="3735310"/>
            <a:ext cx="850392" cy="108753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2DDD6F-5F32-4ABF-9A41-8A28F8399643}"/>
              </a:ext>
            </a:extLst>
          </p:cNvPr>
          <p:cNvSpPr/>
          <p:nvPr/>
        </p:nvSpPr>
        <p:spPr>
          <a:xfrm>
            <a:off x="1242134" y="4222303"/>
            <a:ext cx="4119979" cy="1654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u="sng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Restructure data</a:t>
            </a:r>
            <a:endParaRPr 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 – google, </a:t>
            </a:r>
            <a:r>
              <a:rPr lang="en-US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instagram</a:t>
            </a:r>
            <a:endParaRPr 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Expenses – value from google, </a:t>
            </a:r>
            <a:r>
              <a:rPr lang="en-US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instagram</a:t>
            </a:r>
            <a:endParaRPr lang="en-MY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875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557E-F951-4963-B675-232DAA46E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73651"/>
          </a:xfrm>
        </p:spPr>
        <p:txBody>
          <a:bodyPr/>
          <a:lstStyle/>
          <a:p>
            <a:r>
              <a:rPr lang="en-MY" cap="none" dirty="0"/>
              <a:t>About Advertising Platform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13CC97-D8D0-474E-91FE-593E088279FF}"/>
              </a:ext>
            </a:extLst>
          </p:cNvPr>
          <p:cNvSpPr txBox="1"/>
          <p:nvPr/>
        </p:nvSpPr>
        <p:spPr>
          <a:xfrm>
            <a:off x="716872" y="1518833"/>
            <a:ext cx="6094520" cy="120032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Qanelas Soft Light"/>
              </a:rPr>
              <a:t>“</a:t>
            </a:r>
            <a:r>
              <a:rPr lang="en-US" b="1" i="0" dirty="0">
                <a:solidFill>
                  <a:srgbClr val="FFC000"/>
                </a:solidFill>
                <a:effectLst/>
                <a:latin typeface="Qanelas Soft Light"/>
              </a:rPr>
              <a:t>Facebook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Qanelas Soft Light"/>
              </a:rPr>
              <a:t> offers the ability to </a:t>
            </a:r>
            <a:r>
              <a:rPr lang="en-US" b="1" dirty="0">
                <a:solidFill>
                  <a:srgbClr val="FFC000"/>
                </a:solidFill>
                <a:latin typeface="Qanelas Soft Light"/>
              </a:rPr>
              <a:t>target highly specific audiences 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Qanelas Soft Light"/>
              </a:rPr>
              <a:t>that can be easily customized to fit your business’ needs. If you have a local business or if your target audience is based in a specific same city, then </a:t>
            </a:r>
            <a:r>
              <a:rPr lang="en-US" b="1" dirty="0">
                <a:solidFill>
                  <a:srgbClr val="FFC000"/>
                </a:solidFill>
                <a:latin typeface="Qanelas Soft Light"/>
              </a:rPr>
              <a:t>geotargeting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Qanelas Soft Light"/>
              </a:rPr>
              <a:t> is the solution for you.”</a:t>
            </a:r>
            <a:endParaRPr lang="en-MY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C3A425-15C5-4FE5-8564-36ECDD0461C0}"/>
              </a:ext>
            </a:extLst>
          </p:cNvPr>
          <p:cNvSpPr txBox="1"/>
          <p:nvPr/>
        </p:nvSpPr>
        <p:spPr>
          <a:xfrm>
            <a:off x="1560251" y="4560355"/>
            <a:ext cx="6094520" cy="120032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B050"/>
                </a:solidFill>
                <a:effectLst/>
                <a:latin typeface="Qanelas Soft Light"/>
              </a:rPr>
              <a:t>Instagram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Qanelas Soft Light"/>
              </a:rPr>
              <a:t> ads help to show relevant ads to your target audience on this popular social media. Both </a:t>
            </a:r>
            <a:r>
              <a:rPr lang="en-US" b="1" i="0" dirty="0">
                <a:solidFill>
                  <a:srgbClr val="00B050"/>
                </a:solidFill>
                <a:effectLst/>
                <a:latin typeface="Qanelas Soft Light"/>
              </a:rPr>
              <a:t>image ads 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Qanelas Soft Light"/>
              </a:rPr>
              <a:t>and </a:t>
            </a:r>
            <a:r>
              <a:rPr lang="en-US" b="1" dirty="0">
                <a:solidFill>
                  <a:srgbClr val="00B050"/>
                </a:solidFill>
                <a:latin typeface="Qanelas Soft Light"/>
              </a:rPr>
              <a:t>video ads 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Qanelas Soft Light"/>
              </a:rPr>
              <a:t>work well on Instagram because both of these tend to stand out more than text ads.</a:t>
            </a:r>
            <a:endParaRPr lang="en-MY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FF24C5-2659-4A9E-B3F0-1F4A3125E438}"/>
              </a:ext>
            </a:extLst>
          </p:cNvPr>
          <p:cNvSpPr txBox="1"/>
          <p:nvPr/>
        </p:nvSpPr>
        <p:spPr>
          <a:xfrm>
            <a:off x="5317813" y="3021923"/>
            <a:ext cx="6094520" cy="120032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Qanelas Soft Light"/>
              </a:rPr>
              <a:t>The </a:t>
            </a:r>
            <a:r>
              <a:rPr lang="en-US" b="1" i="0" dirty="0">
                <a:solidFill>
                  <a:srgbClr val="0070C0"/>
                </a:solidFill>
                <a:effectLst/>
                <a:latin typeface="Qanelas Soft Light"/>
              </a:rPr>
              <a:t>Google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Qanelas Soft Light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Qanelas Soft Light"/>
              </a:rPr>
              <a:t>a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Qanelas Soft Light"/>
              </a:rPr>
              <a:t>ds platform is different from Facebook ads as it’s based almost entirely on </a:t>
            </a:r>
            <a:r>
              <a:rPr lang="en-US" b="1" i="0" dirty="0">
                <a:solidFill>
                  <a:srgbClr val="0070C0"/>
                </a:solidFill>
                <a:effectLst/>
                <a:latin typeface="Qanelas Soft Light"/>
              </a:rPr>
              <a:t>keywords and search terms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Qanelas Soft Light"/>
              </a:rPr>
              <a:t>.</a:t>
            </a:r>
          </a:p>
          <a:p>
            <a:pPr algn="l"/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Qanelas Soft Light"/>
              </a:rPr>
              <a:t>In a way, people are actively requesting information about something they want to know more about.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19158E-B55F-45C6-A802-EFDFBF3CAAF4}"/>
              </a:ext>
            </a:extLst>
          </p:cNvPr>
          <p:cNvSpPr txBox="1"/>
          <p:nvPr/>
        </p:nvSpPr>
        <p:spPr>
          <a:xfrm>
            <a:off x="3202621" y="6302973"/>
            <a:ext cx="8302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References: </a:t>
            </a:r>
            <a:r>
              <a:rPr lang="en-US" sz="1400" dirty="0">
                <a:hlinkClick r:id="rId2"/>
              </a:rPr>
              <a:t>13 Best Digital Advertising Platforms of 2021 (Ultimate Guide) (adamenfroy.com)</a:t>
            </a:r>
            <a:endParaRPr lang="en-MY" sz="1400" dirty="0"/>
          </a:p>
        </p:txBody>
      </p:sp>
    </p:spTree>
    <p:extLst>
      <p:ext uri="{BB962C8B-B14F-4D97-AF65-F5344CB8AC3E}">
        <p14:creationId xmlns:p14="http://schemas.microsoft.com/office/powerpoint/2010/main" val="222968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557E-F951-4963-B675-232DAA46E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73651"/>
          </a:xfrm>
        </p:spPr>
        <p:txBody>
          <a:bodyPr/>
          <a:lstStyle/>
          <a:p>
            <a:r>
              <a:rPr lang="en-MY" cap="none" dirty="0"/>
              <a:t>Scatter Plot</a:t>
            </a:r>
          </a:p>
        </p:txBody>
      </p:sp>
      <p:sp>
        <p:nvSpPr>
          <p:cNvPr id="4" name="Content Placeholder 9">
            <a:extLst>
              <a:ext uri="{FF2B5EF4-FFF2-40B4-BE49-F238E27FC236}">
                <a16:creationId xmlns:a16="http://schemas.microsoft.com/office/drawing/2014/main" id="{A8A2380E-88A4-4364-80AC-A0B73FCA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509856"/>
            <a:ext cx="10058400" cy="16623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MY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</a:p>
          <a:p>
            <a:pPr>
              <a:lnSpc>
                <a:spcPct val="100000"/>
              </a:lnSpc>
            </a:pPr>
            <a:r>
              <a:rPr lang="en-MY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is more focused on expenses that range from 0 to 80k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size and area, there are no significant pattern on sales versus expenses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platform, google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linear regression on sales versus expenses</a:t>
            </a:r>
            <a:endParaRPr lang="en-MY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A3C28-DB0C-4C4F-B678-F839A0E90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715262"/>
            <a:ext cx="10800000" cy="25334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A7D83B-A433-4C9F-BE02-B89A2763D1BF}"/>
              </a:ext>
            </a:extLst>
          </p:cNvPr>
          <p:cNvSpPr/>
          <p:nvPr/>
        </p:nvSpPr>
        <p:spPr>
          <a:xfrm>
            <a:off x="772357" y="1646227"/>
            <a:ext cx="1225119" cy="2712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EDE667-827E-4C01-8B84-7A8B842C2DAC}"/>
              </a:ext>
            </a:extLst>
          </p:cNvPr>
          <p:cNvSpPr/>
          <p:nvPr/>
        </p:nvSpPr>
        <p:spPr>
          <a:xfrm>
            <a:off x="4440314" y="1646227"/>
            <a:ext cx="1225119" cy="2712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595126-4604-472E-9E79-4B0860944FCC}"/>
              </a:ext>
            </a:extLst>
          </p:cNvPr>
          <p:cNvSpPr/>
          <p:nvPr/>
        </p:nvSpPr>
        <p:spPr>
          <a:xfrm>
            <a:off x="7968157" y="1646227"/>
            <a:ext cx="1225119" cy="2712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6249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557E-F951-4963-B675-232DAA46E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73651"/>
          </a:xfrm>
        </p:spPr>
        <p:txBody>
          <a:bodyPr/>
          <a:lstStyle/>
          <a:p>
            <a:r>
              <a:rPr lang="en-MY" cap="none" dirty="0"/>
              <a:t>Boxplot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D3B4F3-FCD8-47B9-B67A-3C6C8551A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563714"/>
            <a:ext cx="10800000" cy="2530435"/>
          </a:xfrm>
          <a:prstGeom prst="rect">
            <a:avLst/>
          </a:prstGeom>
        </p:spPr>
      </p:pic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758FA4BB-135C-4529-9C37-DE4CBF301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261277"/>
            <a:ext cx="10058400" cy="186351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MY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size and area, median of the box plot is more likely the same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platform, 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instagram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more likely same median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is having higher spread of expenses compared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instagram</a:t>
            </a:r>
            <a:endParaRPr lang="en-M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16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557E-F951-4963-B675-232DAA46E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73651"/>
          </a:xfrm>
        </p:spPr>
        <p:txBody>
          <a:bodyPr/>
          <a:lstStyle/>
          <a:p>
            <a:r>
              <a:rPr lang="en-MY" cap="none" dirty="0"/>
              <a:t>Correlation Heat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31B59-E71F-46F2-86B5-B21B47C65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3045" y="1500326"/>
            <a:ext cx="4745202" cy="46718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MY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MY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MY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high correlation with sales</a:t>
            </a:r>
          </a:p>
          <a:p>
            <a:pPr marL="457200" indent="-457200">
              <a:buAutoNum type="arabicPeriod"/>
            </a:pPr>
            <a:r>
              <a:rPr lang="en-MY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</a:p>
          <a:p>
            <a:pPr marL="457200" indent="-457200">
              <a:buAutoNum type="arabicPeriod"/>
            </a:pPr>
            <a:r>
              <a:rPr lang="en-MY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</a:p>
          <a:p>
            <a:pPr marL="457200" indent="-457200">
              <a:buAutoNum type="arabicPeriod"/>
            </a:pPr>
            <a:r>
              <a:rPr lang="en-MY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Instagram</a:t>
            </a:r>
          </a:p>
          <a:p>
            <a:pPr marL="457200" indent="-457200">
              <a:buAutoNum type="arabicPeriod"/>
            </a:pPr>
            <a:r>
              <a:rPr lang="en-MY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market</a:t>
            </a:r>
          </a:p>
          <a:p>
            <a:pPr marL="457200" indent="-457200">
              <a:buAutoNum type="arabicPeriod"/>
            </a:pPr>
            <a:r>
              <a:rPr lang="en-MY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Urban area</a:t>
            </a:r>
          </a:p>
          <a:p>
            <a:pPr marL="457200" indent="-457200">
              <a:buAutoNum type="arabicPeriod"/>
            </a:pPr>
            <a:endParaRPr lang="en-MY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D57890-7734-4C87-9C32-F738C2C75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940" y="1500326"/>
            <a:ext cx="3939151" cy="472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58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557E-F951-4963-B675-232DAA46E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73651"/>
          </a:xfrm>
        </p:spPr>
        <p:txBody>
          <a:bodyPr/>
          <a:lstStyle/>
          <a:p>
            <a:r>
              <a:rPr lang="en-MY" cap="none" dirty="0"/>
              <a:t>Recap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4FE496-ACD3-4967-9FDC-C3AB24406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06858"/>
            <a:ext cx="10058400" cy="456534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en-MY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with sales:</a:t>
            </a:r>
          </a:p>
          <a:p>
            <a:pPr marL="274320" lvl="1" indent="0" algn="ctr">
              <a:lnSpc>
                <a:spcPct val="100000"/>
              </a:lnSpc>
              <a:buNone/>
            </a:pP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Google, Facebook, Instagram, Large market, Rural area</a:t>
            </a:r>
          </a:p>
          <a:p>
            <a:pPr marL="274320" lvl="1" indent="0" algn="ctr">
              <a:lnSpc>
                <a:spcPct val="100000"/>
              </a:lnSpc>
              <a:buNone/>
            </a:pPr>
            <a:endParaRPr lang="en-M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MY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</a:t>
            </a:r>
          </a:p>
          <a:p>
            <a:pPr lvl="1" algn="ctr">
              <a:lnSpc>
                <a:spcPct val="100000"/>
              </a:lnSpc>
            </a:pP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is more focused on expenses that range from 0 to 80k</a:t>
            </a:r>
          </a:p>
          <a:p>
            <a:pPr lvl="1" algn="ctr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size and area, there are no significant pattern on sales versus expenses</a:t>
            </a:r>
          </a:p>
          <a:p>
            <a:pPr lvl="1" algn="ctr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platform,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linear regression on sales versus expenses</a:t>
            </a:r>
            <a:endParaRPr lang="en-MY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MY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MY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Boxplot </a:t>
            </a:r>
          </a:p>
          <a:p>
            <a:pPr lvl="1" algn="ctr">
              <a:lnSpc>
                <a:spcPct val="10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instagram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more likely same median</a:t>
            </a:r>
          </a:p>
          <a:p>
            <a:pPr lvl="1" algn="ctr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is having higher spread of expenses compared to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instagram</a:t>
            </a:r>
            <a:endParaRPr lang="en-MY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MY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141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298</TotalTime>
  <Words>531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Qanelas Soft Light</vt:lpstr>
      <vt:lpstr>Bookman Old Style</vt:lpstr>
      <vt:lpstr>Century Gothic</vt:lpstr>
      <vt:lpstr>Times New Roman</vt:lpstr>
      <vt:lpstr>Wingdings</vt:lpstr>
      <vt:lpstr>Wood Type</vt:lpstr>
      <vt:lpstr>Social Ads Forecasting</vt:lpstr>
      <vt:lpstr>Background Of Study</vt:lpstr>
      <vt:lpstr>Overview of Data Set</vt:lpstr>
      <vt:lpstr>Exploratory Data Analysis(EDA)</vt:lpstr>
      <vt:lpstr>About Advertising Platform</vt:lpstr>
      <vt:lpstr>Scatter Plot</vt:lpstr>
      <vt:lpstr>Boxplot</vt:lpstr>
      <vt:lpstr>Correlation Heat Map</vt:lpstr>
      <vt:lpstr>Recap</vt:lpstr>
      <vt:lpstr>Regression Model</vt:lpstr>
      <vt:lpstr>Summary</vt:lpstr>
    </vt:vector>
  </TitlesOfParts>
  <Company>Infineon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Ads Forecasting</dc:title>
  <dc:creator>Tang Aik Ying (IFKM FE OPC PMT PSE ORE)</dc:creator>
  <cp:lastModifiedBy>Tang Aik Ying</cp:lastModifiedBy>
  <cp:revision>14</cp:revision>
  <dcterms:created xsi:type="dcterms:W3CDTF">2021-12-06T08:32:44Z</dcterms:created>
  <dcterms:modified xsi:type="dcterms:W3CDTF">2021-12-07T13:36:37Z</dcterms:modified>
</cp:coreProperties>
</file>