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笑脸 4"/>
          <p:cNvSpPr/>
          <p:nvPr/>
        </p:nvSpPr>
        <p:spPr>
          <a:xfrm>
            <a:off x="461645" y="2473325"/>
            <a:ext cx="1326515" cy="1312545"/>
          </a:xfrm>
          <a:prstGeom prst="smileyF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68040" y="1475740"/>
            <a:ext cx="1445260" cy="1073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68040" y="3785870"/>
            <a:ext cx="1445260" cy="1073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1"/>
          </p:cNvCxnSpPr>
          <p:nvPr/>
        </p:nvCxnSpPr>
        <p:spPr>
          <a:xfrm flipV="1">
            <a:off x="1788160" y="2012315"/>
            <a:ext cx="1579880" cy="11176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7" idx="1"/>
          </p:cNvCxnSpPr>
          <p:nvPr/>
        </p:nvCxnSpPr>
        <p:spPr>
          <a:xfrm>
            <a:off x="1788160" y="3129915"/>
            <a:ext cx="1579880" cy="11925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7730" y="1689735"/>
            <a:ext cx="132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注册</a:t>
            </a:r>
            <a:endParaRPr lang="zh-CN" altLang="en-US" sz="3600"/>
          </a:p>
        </p:txBody>
      </p:sp>
      <p:sp>
        <p:nvSpPr>
          <p:cNvPr id="11" name="文本框 10"/>
          <p:cNvSpPr txBox="1"/>
          <p:nvPr/>
        </p:nvSpPr>
        <p:spPr>
          <a:xfrm>
            <a:off x="3427095" y="3999865"/>
            <a:ext cx="132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登陆</a:t>
            </a:r>
            <a:endParaRPr lang="zh-CN" altLang="en-US" sz="3600"/>
          </a:p>
        </p:txBody>
      </p:sp>
      <p:sp>
        <p:nvSpPr>
          <p:cNvPr id="12" name="椭圆 11"/>
          <p:cNvSpPr/>
          <p:nvPr/>
        </p:nvSpPr>
        <p:spPr>
          <a:xfrm>
            <a:off x="6258560" y="1475105"/>
            <a:ext cx="1089025" cy="107378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4754245" y="2012315"/>
            <a:ext cx="150431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08420" y="1669415"/>
            <a:ext cx="78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兴趣建模</a:t>
            </a:r>
            <a:endParaRPr lang="zh-CN" altLang="en-US" b="1"/>
          </a:p>
        </p:txBody>
      </p:sp>
      <p:sp>
        <p:nvSpPr>
          <p:cNvPr id="16" name="圆角矩形 15"/>
          <p:cNvSpPr/>
          <p:nvPr/>
        </p:nvSpPr>
        <p:spPr>
          <a:xfrm>
            <a:off x="8667115" y="1455420"/>
            <a:ext cx="1445260" cy="1073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21" idx="1"/>
            <a:endCxn id="16" idx="1"/>
          </p:cNvCxnSpPr>
          <p:nvPr/>
        </p:nvCxnSpPr>
        <p:spPr>
          <a:xfrm flipV="1">
            <a:off x="7381240" y="1991995"/>
            <a:ext cx="1285875" cy="203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32680" y="1595120"/>
            <a:ext cx="116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sym typeface="+mn-ea"/>
              </a:rPr>
              <a:t>pick</a:t>
            </a:r>
            <a:r>
              <a:rPr lang="zh-CN" altLang="en-US" b="1">
                <a:solidFill>
                  <a:schemeClr val="accent3">
                    <a:lumMod val="50000"/>
                  </a:schemeClr>
                </a:solidFill>
                <a:sym typeface="+mn-ea"/>
              </a:rPr>
              <a:t>兴趣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8395" y="1536065"/>
            <a:ext cx="1363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个性化推荐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7381240" y="1689735"/>
            <a:ext cx="1102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基于用户聚类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59195" y="3785235"/>
            <a:ext cx="1089025" cy="107378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82715" y="3994150"/>
            <a:ext cx="74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兴趣建模</a:t>
            </a:r>
            <a:endParaRPr lang="zh-CN" altLang="en-US" b="1"/>
          </a:p>
        </p:txBody>
      </p:sp>
      <p:cxnSp>
        <p:nvCxnSpPr>
          <p:cNvPr id="24" name="直接箭头连接符 23"/>
          <p:cNvCxnSpPr>
            <a:stCxn id="11" idx="3"/>
            <a:endCxn id="22" idx="2"/>
          </p:cNvCxnSpPr>
          <p:nvPr/>
        </p:nvCxnSpPr>
        <p:spPr>
          <a:xfrm>
            <a:off x="4753610" y="4322445"/>
            <a:ext cx="150558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18075" y="3994150"/>
            <a:ext cx="1490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浏览日志存储及分析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667115" y="3785870"/>
            <a:ext cx="1445260" cy="1073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 w="3810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07755" y="3846195"/>
            <a:ext cx="1363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个性化推荐</a:t>
            </a:r>
            <a:endParaRPr lang="zh-CN" altLang="en-US" sz="28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332345" y="4322445"/>
            <a:ext cx="1375410" cy="6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81570" y="4039235"/>
            <a:ext cx="116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基于内容相似度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六边形 1"/>
          <p:cNvSpPr/>
          <p:nvPr/>
        </p:nvSpPr>
        <p:spPr>
          <a:xfrm>
            <a:off x="1795145" y="515620"/>
            <a:ext cx="1358265" cy="114681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1205" y="636270"/>
            <a:ext cx="845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爬虫数据</a:t>
            </a:r>
            <a:endParaRPr lang="zh-CN" altLang="en-US" sz="2400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28875" y="1662430"/>
            <a:ext cx="30480" cy="12973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79905" y="2959735"/>
            <a:ext cx="1388110" cy="114681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5625" y="3056255"/>
            <a:ext cx="1267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新闻总数据库</a:t>
            </a:r>
            <a:endParaRPr lang="zh-CN" altLang="en-US" sz="2800"/>
          </a:p>
        </p:txBody>
      </p:sp>
      <p:sp>
        <p:nvSpPr>
          <p:cNvPr id="8" name="菱形 7"/>
          <p:cNvSpPr/>
          <p:nvPr/>
        </p:nvSpPr>
        <p:spPr>
          <a:xfrm>
            <a:off x="5280660" y="2960370"/>
            <a:ext cx="1245870" cy="1146175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168015" y="3533140"/>
            <a:ext cx="2112645" cy="6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11525" y="3211195"/>
            <a:ext cx="182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分词、提取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if-idf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特征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8785" y="3211830"/>
            <a:ext cx="76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特征表示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526530" y="3533775"/>
            <a:ext cx="2112645" cy="6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8639175" y="2959735"/>
            <a:ext cx="1245870" cy="1146175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77300" y="3211830"/>
            <a:ext cx="76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添加</a:t>
            </a:r>
            <a:r>
              <a:rPr lang="zh-CN" altLang="en-US" b="1"/>
              <a:t>标签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670040" y="321183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训练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分类器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246870" y="4106545"/>
            <a:ext cx="30480" cy="12973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489200" y="5464810"/>
            <a:ext cx="677481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444115" y="4031615"/>
            <a:ext cx="29845" cy="14331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62780" y="503555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更新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新闻库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六边形 1"/>
          <p:cNvSpPr/>
          <p:nvPr/>
        </p:nvSpPr>
        <p:spPr>
          <a:xfrm>
            <a:off x="4617085" y="636270"/>
            <a:ext cx="1358265" cy="114681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73625" y="766445"/>
            <a:ext cx="845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前端</a:t>
            </a:r>
            <a:r>
              <a:rPr lang="zh-CN" altLang="en-US" sz="2400" b="1"/>
              <a:t>数据</a:t>
            </a:r>
            <a:endParaRPr lang="zh-CN" altLang="en-US" sz="2400" b="1"/>
          </a:p>
        </p:txBody>
      </p:sp>
      <p:sp>
        <p:nvSpPr>
          <p:cNvPr id="6" name="圆角矩形 5"/>
          <p:cNvSpPr/>
          <p:nvPr/>
        </p:nvSpPr>
        <p:spPr>
          <a:xfrm>
            <a:off x="4601845" y="2959100"/>
            <a:ext cx="1388110" cy="114681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280660" y="1760220"/>
            <a:ext cx="30480" cy="12973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22495" y="3057525"/>
            <a:ext cx="1267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用户信息</a:t>
            </a:r>
            <a:r>
              <a:rPr lang="zh-CN" altLang="en-US" sz="2800"/>
              <a:t>库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382770" y="2093595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用户兴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趣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模型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7" idx="3"/>
            <a:endCxn id="8" idx="1"/>
          </p:cNvCxnSpPr>
          <p:nvPr/>
        </p:nvCxnSpPr>
        <p:spPr>
          <a:xfrm flipV="1">
            <a:off x="5989955" y="3533140"/>
            <a:ext cx="2700655" cy="1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8690610" y="2959735"/>
            <a:ext cx="1245870" cy="1146175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29045" y="3211830"/>
            <a:ext cx="182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基于余弦计算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用户相似度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8735" y="3211195"/>
            <a:ext cx="76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用户聚类</a:t>
            </a:r>
            <a:endParaRPr lang="zh-CN" altLang="en-US" b="1"/>
          </a:p>
        </p:txBody>
      </p: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9309735" y="1224915"/>
            <a:ext cx="3810" cy="17348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2" idx="0"/>
          </p:cNvCxnSpPr>
          <p:nvPr/>
        </p:nvCxnSpPr>
        <p:spPr>
          <a:xfrm flipH="1">
            <a:off x="5975350" y="1209675"/>
            <a:ext cx="327406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40500" y="887095"/>
            <a:ext cx="182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用户的初始界面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推荐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2" idx="3"/>
          </p:cNvCxnSpPr>
          <p:nvPr/>
        </p:nvCxnSpPr>
        <p:spPr>
          <a:xfrm flipH="1">
            <a:off x="2685415" y="1209675"/>
            <a:ext cx="19316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96870" y="841375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用户浏览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日志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85415" y="1255395"/>
            <a:ext cx="15240" cy="16744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菱形 18"/>
          <p:cNvSpPr/>
          <p:nvPr/>
        </p:nvSpPr>
        <p:spPr>
          <a:xfrm>
            <a:off x="2070100" y="2929890"/>
            <a:ext cx="1245870" cy="1146175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8225" y="3180715"/>
            <a:ext cx="76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文本</a:t>
            </a:r>
            <a:r>
              <a:rPr lang="zh-CN" altLang="en-US" b="1"/>
              <a:t>聚类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1780540" y="1760220"/>
            <a:ext cx="182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基于余弦计算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文本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相似度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/>
          <p:cNvCxnSpPr>
            <a:stCxn id="19" idx="3"/>
          </p:cNvCxnSpPr>
          <p:nvPr/>
        </p:nvCxnSpPr>
        <p:spPr>
          <a:xfrm>
            <a:off x="3315970" y="3503295"/>
            <a:ext cx="117983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93390" y="316484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动态更新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15185" y="1741805"/>
          <a:ext cx="8131175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6424930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后端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分类器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根据用户的兴趣模型对爬取的新闻文本进行</a:t>
                      </a: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用户的兴趣</a:t>
                      </a: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对所爬取的新闻文章加上分类后的</a:t>
                      </a:r>
                      <a:r>
                        <a:rPr lang="zh-CN" altLang="en-US"/>
                        <a:t>标签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当文本的数量足够多时，才能达到较高的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54860" y="1757045"/>
          <a:ext cx="91109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/>
                <a:gridCol w="7272020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后端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聚类表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对于相似用户进行聚类，对于相似文本进行</a:t>
                      </a:r>
                      <a:r>
                        <a:rPr lang="zh-CN" altLang="en-US"/>
                        <a:t>聚类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新用户的兴趣</a:t>
                      </a:r>
                      <a:r>
                        <a:rPr lang="zh-CN" altLang="en-US"/>
                        <a:t>模型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相似文本的</a:t>
                      </a: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新用户首次注册时，基于用户聚类；分析文章日志是基于文本</a:t>
                      </a:r>
                      <a:r>
                        <a:rPr lang="zh-CN" altLang="en-US"/>
                        <a:t>相似度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03095" y="303530"/>
          <a:ext cx="8152130" cy="280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644588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用户注册表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用户首次注册时相关信息，</a:t>
                      </a:r>
                      <a:r>
                        <a:rPr lang="zh-CN" altLang="en-US"/>
                        <a:t>包括用户名，邮箱，密码等</a:t>
                      </a:r>
                      <a:r>
                        <a:rPr lang="zh-CN" altLang="en-US"/>
                        <a:t>信息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用户的</a:t>
                      </a:r>
                      <a:r>
                        <a:rPr lang="zh-CN" altLang="en-US"/>
                        <a:t>基本信息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前端页面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将用户填写的内容存储于</a:t>
                      </a:r>
                      <a:r>
                        <a:rPr lang="zh-CN" altLang="en-US"/>
                        <a:t>数据库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首次注册的用户名不可以与已有的用户名</a:t>
                      </a: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3560" y="2028190"/>
          <a:ext cx="9478645" cy="280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7772400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用户登陆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用户登陆时，提供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password</a:t>
                      </a:r>
                      <a:r>
                        <a:rPr lang="zh-CN" altLang="en-US"/>
                        <a:t>，查询数据库中的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用户的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passwprd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前端页面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将用户填写的内容和数据库中的数据进行</a:t>
                      </a: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用户提供的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password</a:t>
                      </a:r>
                      <a:r>
                        <a:rPr lang="zh-CN" altLang="en-US"/>
                        <a:t>必须和数据库存储的信息</a:t>
                      </a:r>
                      <a:r>
                        <a:rPr lang="zh-CN" altLang="en-US"/>
                        <a:t>相匹配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3560" y="2028190"/>
          <a:ext cx="8644255" cy="280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6938010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用户挑选兴趣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用户对呈现的新闻分类挑选感兴趣的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用户挑选的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前端页面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将用户挑选的类型存储到匹配的</a:t>
                      </a:r>
                      <a:r>
                        <a:rPr lang="zh-CN" altLang="en-US"/>
                        <a:t>数据库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用户首次挑选的兴趣类型将用于对用户的建模分析，呈现首个</a:t>
                      </a:r>
                      <a:r>
                        <a:rPr lang="zh-CN" altLang="en-US"/>
                        <a:t>页面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笑脸 1"/>
          <p:cNvSpPr/>
          <p:nvPr/>
        </p:nvSpPr>
        <p:spPr>
          <a:xfrm>
            <a:off x="210820" y="3125470"/>
            <a:ext cx="1478280" cy="1433830"/>
          </a:xfrm>
          <a:prstGeom prst="smileyF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>
            <a:off x="210820" y="259080"/>
            <a:ext cx="1493520" cy="1313180"/>
          </a:xfrm>
          <a:prstGeom prst="hexag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9570" y="623570"/>
            <a:ext cx="1176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前端</a:t>
            </a:r>
            <a:endParaRPr lang="zh-CN" altLang="en-US" sz="3200"/>
          </a:p>
        </p:txBody>
      </p:sp>
      <p:cxnSp>
        <p:nvCxnSpPr>
          <p:cNvPr id="5" name="直接箭头连接符 4"/>
          <p:cNvCxnSpPr>
            <a:endCxn id="2" idx="0"/>
          </p:cNvCxnSpPr>
          <p:nvPr/>
        </p:nvCxnSpPr>
        <p:spPr>
          <a:xfrm flipH="1">
            <a:off x="949960" y="1602105"/>
            <a:ext cx="15240" cy="1523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543935" y="1939290"/>
            <a:ext cx="1448435" cy="130556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2" idx="6"/>
            <a:endCxn id="6" idx="1"/>
          </p:cNvCxnSpPr>
          <p:nvPr/>
        </p:nvCxnSpPr>
        <p:spPr>
          <a:xfrm flipV="1">
            <a:off x="1689100" y="2592070"/>
            <a:ext cx="1854835" cy="12503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45590" y="2757170"/>
            <a:ext cx="158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网络爬虫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9500" y="2238375"/>
            <a:ext cx="1297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各类型新闻数据库</a:t>
            </a:r>
            <a:endParaRPr lang="zh-CN" altLang="en-US" sz="2000" b="1"/>
          </a:p>
        </p:txBody>
      </p:sp>
      <p:sp>
        <p:nvSpPr>
          <p:cNvPr id="10" name="圆角矩形 9"/>
          <p:cNvSpPr/>
          <p:nvPr/>
        </p:nvSpPr>
        <p:spPr>
          <a:xfrm>
            <a:off x="3543935" y="4389755"/>
            <a:ext cx="1448435" cy="130556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6"/>
            <a:endCxn id="10" idx="1"/>
          </p:cNvCxnSpPr>
          <p:nvPr/>
        </p:nvCxnSpPr>
        <p:spPr>
          <a:xfrm>
            <a:off x="1689100" y="3842385"/>
            <a:ext cx="1854835" cy="120015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20135" y="4688840"/>
            <a:ext cx="1297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用户信息数据库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1545590" y="4559300"/>
            <a:ext cx="158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前端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返回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86295" y="4389755"/>
            <a:ext cx="1448435" cy="130556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4993005" y="5042535"/>
            <a:ext cx="219329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61860" y="4566285"/>
            <a:ext cx="1297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更新用户信息数据库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5188585" y="4751070"/>
            <a:ext cx="1584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用户聚类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兴趣建模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86295" y="1939290"/>
            <a:ext cx="1448435" cy="130556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910195" y="3244850"/>
            <a:ext cx="0" cy="11449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0" idx="1"/>
          </p:cNvCxnSpPr>
          <p:nvPr/>
        </p:nvCxnSpPr>
        <p:spPr>
          <a:xfrm>
            <a:off x="5053330" y="2592070"/>
            <a:ext cx="2132965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7170" y="2179955"/>
            <a:ext cx="158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无用新闻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过滤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61860" y="2239010"/>
            <a:ext cx="1297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更新新闻</a:t>
            </a:r>
            <a:r>
              <a:rPr lang="zh-CN" altLang="en-US" sz="2000" b="1"/>
              <a:t>数据库</a:t>
            </a:r>
            <a:endParaRPr lang="zh-CN" altLang="en-US" sz="2000" b="1"/>
          </a:p>
        </p:txBody>
      </p:sp>
      <p:cxnSp>
        <p:nvCxnSpPr>
          <p:cNvPr id="28" name="直接箭头连接符 27"/>
          <p:cNvCxnSpPr>
            <a:stCxn id="31" idx="3"/>
          </p:cNvCxnSpPr>
          <p:nvPr/>
        </p:nvCxnSpPr>
        <p:spPr>
          <a:xfrm>
            <a:off x="10678160" y="3817620"/>
            <a:ext cx="909955" cy="25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3" idx="0"/>
          </p:cNvCxnSpPr>
          <p:nvPr/>
        </p:nvCxnSpPr>
        <p:spPr>
          <a:xfrm flipH="1">
            <a:off x="1704340" y="893445"/>
            <a:ext cx="9747885" cy="2222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634730" y="2592070"/>
            <a:ext cx="1319530" cy="5727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229725" y="3164840"/>
            <a:ext cx="1448435" cy="130556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04655" y="3489325"/>
            <a:ext cx="12979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用户个性化</a:t>
            </a:r>
            <a:r>
              <a:rPr lang="zh-CN" altLang="en-US" sz="2000" b="1"/>
              <a:t>数据库</a:t>
            </a:r>
            <a:endParaRPr lang="zh-CN" altLang="en-US" sz="2000" b="1"/>
          </a:p>
        </p:txBody>
      </p:sp>
      <p:cxnSp>
        <p:nvCxnSpPr>
          <p:cNvPr id="33" name="直接箭头连接符 32"/>
          <p:cNvCxnSpPr>
            <a:endCxn id="31" idx="2"/>
          </p:cNvCxnSpPr>
          <p:nvPr/>
        </p:nvCxnSpPr>
        <p:spPr>
          <a:xfrm flipV="1">
            <a:off x="8634730" y="4470400"/>
            <a:ext cx="1319530" cy="65214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11452225" y="915670"/>
            <a:ext cx="29845" cy="28143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44925" y="525145"/>
            <a:ext cx="491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根据用户的兴趣模型动态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更新推荐</a:t>
            </a:r>
            <a:r>
              <a:rPr lang="zh-CN" altLang="en-US" b="1">
                <a:solidFill>
                  <a:schemeClr val="accent3">
                    <a:lumMod val="75000"/>
                  </a:schemeClr>
                </a:solidFill>
              </a:rPr>
              <a:t>新闻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3560" y="2028190"/>
          <a:ext cx="701421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530796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前后端交互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接受前端返回的用户信息，并于数据库进行</a:t>
                      </a:r>
                      <a:r>
                        <a:rPr lang="zh-CN" altLang="en-US"/>
                        <a:t>交互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前端输入的</a:t>
                      </a:r>
                      <a:r>
                        <a:rPr lang="zh-CN" altLang="en-US"/>
                        <a:t>信息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将前端传递的信息储存在数据库</a:t>
                      </a: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前后端的交互是密切的，需要持续</a:t>
                      </a:r>
                      <a:r>
                        <a:rPr lang="zh-CN" altLang="en-US"/>
                        <a:t>交互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3560" y="2028190"/>
          <a:ext cx="701421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530796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后端爬取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在网络上爬取各个新闻类型的</a:t>
                      </a:r>
                      <a:r>
                        <a:rPr lang="zh-CN" altLang="en-US"/>
                        <a:t>文章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爬取新闻的</a:t>
                      </a:r>
                      <a:r>
                        <a:rPr lang="zh-CN" altLang="en-US"/>
                        <a:t>链接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爬取到的新闻及</a:t>
                      </a: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爬虫第一次爬取各个类型的文章，之后按照用户兴趣模型过滤的爬取一些</a:t>
                      </a:r>
                      <a:r>
                        <a:rPr lang="zh-CN" altLang="en-US"/>
                        <a:t>文章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3560" y="2028190"/>
          <a:ext cx="701421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5307965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后端过滤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根据用户的兴趣模型过滤新闻库中无用的新闻</a:t>
                      </a:r>
                      <a:r>
                        <a:rPr lang="zh-CN" altLang="en-US"/>
                        <a:t>信息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用户的</a:t>
                      </a:r>
                      <a:r>
                        <a:rPr lang="zh-CN" altLang="en-US"/>
                        <a:t>兴趣模型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基于用户兴趣的新闻及</a:t>
                      </a: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由于用户的兴趣模型随着浏览日志是一直动态变化的，所以后端过滤模型需要及时</a:t>
                      </a:r>
                      <a:r>
                        <a:rPr lang="zh-CN" altLang="en-US"/>
                        <a:t>更新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15185" y="1741805"/>
          <a:ext cx="8131175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6424930"/>
              </a:tblGrid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后端更新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功能描述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根据用户的兴趣模型和爬取的个性化新闻构建个性化</a:t>
                      </a:r>
                      <a:r>
                        <a:rPr lang="zh-CN" altLang="en-US"/>
                        <a:t>新闻库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优先级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重要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输入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用户的兴趣模型和爬取的</a:t>
                      </a:r>
                      <a:r>
                        <a:rPr lang="zh-CN" altLang="en-US"/>
                        <a:t>新闻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个性化的</a:t>
                      </a:r>
                      <a:r>
                        <a:rPr lang="zh-CN" altLang="en-US"/>
                        <a:t>新闻库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补充说明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对于用户的兴趣需要与用户一一</a:t>
                      </a:r>
                      <a:r>
                        <a:rPr lang="zh-CN" altLang="en-US"/>
                        <a:t>匹配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TABLE_BEAUTIFY" val="smartTable{b02f5a2f-8526-41e9-bc2b-386c9b7e5ef5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b02f5a2f-8526-41e9-bc2b-386c9b7e5ef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b02f5a2f-8526-41e9-bc2b-386c9b7e5ef5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TABLE_BEAUTIFY" val="smartTable{b02f5a2f-8526-41e9-bc2b-386c9b7e5ef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TABLE_BEAUTIFY" val="smartTable{b02f5a2f-8526-41e9-bc2b-386c9b7e5ef5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TABLE_BEAUTIFY" val="smartTable{b02f5a2f-8526-41e9-bc2b-386c9b7e5ef5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TABLE_BEAUTIFY" val="smartTable{b02f5a2f-8526-41e9-bc2b-386c9b7e5ef5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UNIT_TABLE_BEAUTIFY" val="smartTable{b02f5a2f-8526-41e9-bc2b-386c9b7e5ef5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UNIT_TABLE_BEAUTIFY" val="smartTable{b02f5a2f-8526-41e9-bc2b-386c9b7e5ef5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308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汤淡定</cp:lastModifiedBy>
  <cp:revision>173</cp:revision>
  <dcterms:created xsi:type="dcterms:W3CDTF">2019-06-19T02:08:00Z</dcterms:created>
  <dcterms:modified xsi:type="dcterms:W3CDTF">2021-07-09T12:09:22Z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2052-11.1.0.10397</vt:lpwstr>
  </property>
  <property fmtid="{D5CDD505-2E9C-101B-9397-08002B2CF9AE}" pid="3" name="ICV">
    <vt:lpwstr>27846349BB7D4F6E8F81E19381B304D2</vt:lpwstr>
  </property>
</Properties>
</file>