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2"/>
    <p:sldId id="274" r:id="rId3"/>
    <p:sldId id="275" r:id="rId4"/>
    <p:sldId id="257" r:id="rId5"/>
    <p:sldId id="276" r:id="rId6"/>
    <p:sldId id="258" r:id="rId7"/>
    <p:sldId id="277" r:id="rId8"/>
    <p:sldId id="259" r:id="rId9"/>
    <p:sldId id="260" r:id="rId10"/>
    <p:sldId id="262" r:id="rId11"/>
    <p:sldId id="288" r:id="rId12"/>
    <p:sldId id="273" r:id="rId13"/>
    <p:sldId id="290" r:id="rId14"/>
    <p:sldId id="261" r:id="rId15"/>
    <p:sldId id="286" r:id="rId16"/>
    <p:sldId id="264" r:id="rId17"/>
    <p:sldId id="287" r:id="rId18"/>
    <p:sldId id="265" r:id="rId19"/>
    <p:sldId id="263" r:id="rId20"/>
    <p:sldId id="278" r:id="rId21"/>
    <p:sldId id="272" r:id="rId22"/>
    <p:sldId id="269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A39"/>
    <a:srgbClr val="FC0EAD"/>
    <a:srgbClr val="EDE81C"/>
    <a:srgbClr val="07A140"/>
    <a:srgbClr val="ED7616"/>
    <a:srgbClr val="848E2B"/>
    <a:srgbClr val="CE3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25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0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FEC67-A36A-4B82-B165-D8FB859789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4.jpg"/><Relationship Id="rId4" Type="http://schemas.openxmlformats.org/officeDocument/2006/relationships/tags" Target="../tags/tag4.xml"/><Relationship Id="rId9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50" y="2310623"/>
            <a:ext cx="2079790" cy="214773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42" y="331365"/>
            <a:ext cx="1638425" cy="164026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7" y="379348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2420347" y="2393907"/>
            <a:ext cx="7545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00" b="1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4200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200" b="1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4200" b="1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37736" y="3704879"/>
            <a:ext cx="43165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NJUCS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柚子组  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171860581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许家铭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171860568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171860542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黄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逸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968738" y="3700176"/>
            <a:ext cx="254524" cy="0"/>
          </a:xfrm>
          <a:prstGeom prst="line">
            <a:avLst/>
          </a:prstGeom>
          <a:ln w="22225" cap="rnd">
            <a:solidFill>
              <a:srgbClr val="ED7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52542" y="3202911"/>
            <a:ext cx="54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LUIS</a:t>
            </a:r>
            <a:r>
              <a:rPr lang="zh-CN" altLang="en-US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</a:t>
            </a:r>
            <a:endParaRPr lang="zh-CN" altLang="en-US" b="1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7417" y="4835307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0967" y="2777948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51" y="229332"/>
            <a:ext cx="1424500" cy="1436429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0" y="4570968"/>
            <a:ext cx="1858969" cy="2107105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59" y="1256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63" y="4944023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LUIS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微软提供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grpSp>
        <p:nvGrpSpPr>
          <p:cNvPr id="18" name="Group 12"/>
          <p:cNvGrpSpPr/>
          <p:nvPr/>
        </p:nvGrpSpPr>
        <p:grpSpPr bwMode="auto">
          <a:xfrm>
            <a:off x="5102761" y="2478927"/>
            <a:ext cx="257695" cy="328562"/>
            <a:chOff x="0" y="0"/>
            <a:chExt cx="120" cy="153"/>
          </a:xfrm>
          <a:solidFill>
            <a:schemeClr val="bg1"/>
          </a:solidFill>
        </p:grpSpPr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Freeform 19"/>
          <p:cNvSpPr>
            <a:spLocks noEditPoints="1"/>
          </p:cNvSpPr>
          <p:nvPr/>
        </p:nvSpPr>
        <p:spPr bwMode="auto">
          <a:xfrm>
            <a:off x="5072697" y="3625669"/>
            <a:ext cx="270580" cy="317824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22"/>
          <p:cNvSpPr>
            <a:spLocks noEditPoints="1"/>
          </p:cNvSpPr>
          <p:nvPr/>
        </p:nvSpPr>
        <p:spPr bwMode="auto">
          <a:xfrm>
            <a:off x="6826046" y="4762749"/>
            <a:ext cx="311382" cy="319971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99" y="1750395"/>
            <a:ext cx="3031458" cy="37505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2312" y="1906597"/>
            <a:ext cx="412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语义理解的过程，可以被分解成为两个子任务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意图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识别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(intention classification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实体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抽取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(entity extraction)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LUIS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微软提供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grpSp>
        <p:nvGrpSpPr>
          <p:cNvPr id="18" name="Group 12"/>
          <p:cNvGrpSpPr/>
          <p:nvPr/>
        </p:nvGrpSpPr>
        <p:grpSpPr bwMode="auto">
          <a:xfrm>
            <a:off x="5102761" y="2478927"/>
            <a:ext cx="257695" cy="328562"/>
            <a:chOff x="0" y="0"/>
            <a:chExt cx="120" cy="153"/>
          </a:xfrm>
          <a:solidFill>
            <a:schemeClr val="bg1"/>
          </a:solidFill>
        </p:grpSpPr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Freeform 19"/>
          <p:cNvSpPr>
            <a:spLocks noEditPoints="1"/>
          </p:cNvSpPr>
          <p:nvPr/>
        </p:nvSpPr>
        <p:spPr bwMode="auto">
          <a:xfrm>
            <a:off x="5072697" y="3625669"/>
            <a:ext cx="270580" cy="317824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22"/>
          <p:cNvSpPr>
            <a:spLocks noEditPoints="1"/>
          </p:cNvSpPr>
          <p:nvPr/>
        </p:nvSpPr>
        <p:spPr bwMode="auto">
          <a:xfrm>
            <a:off x="6826046" y="4762749"/>
            <a:ext cx="311382" cy="319971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2312" y="1906597"/>
            <a:ext cx="412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开发过程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36" y="1758575"/>
            <a:ext cx="4310627" cy="42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703428" y="2230016"/>
            <a:ext cx="1972491" cy="2650926"/>
            <a:chOff x="6973889" y="4598989"/>
            <a:chExt cx="249238" cy="334963"/>
          </a:xfrm>
          <a:solidFill>
            <a:srgbClr val="ED7616"/>
          </a:solidFill>
        </p:grpSpPr>
        <p:sp>
          <p:nvSpPr>
            <p:cNvPr id="13" name="Freeform 795"/>
            <p:cNvSpPr>
              <a:spLocks noEditPoints="1"/>
            </p:cNvSpPr>
            <p:nvPr/>
          </p:nvSpPr>
          <p:spPr bwMode="auto">
            <a:xfrm>
              <a:off x="6973889" y="4598989"/>
              <a:ext cx="249238" cy="334963"/>
            </a:xfrm>
            <a:custGeom>
              <a:avLst/>
              <a:gdLst>
                <a:gd name="T0" fmla="*/ 191 w 214"/>
                <a:gd name="T1" fmla="*/ 20 h 289"/>
                <a:gd name="T2" fmla="*/ 178 w 214"/>
                <a:gd name="T3" fmla="*/ 20 h 289"/>
                <a:gd name="T4" fmla="*/ 178 w 214"/>
                <a:gd name="T5" fmla="*/ 11 h 289"/>
                <a:gd name="T6" fmla="*/ 167 w 214"/>
                <a:gd name="T7" fmla="*/ 0 h 289"/>
                <a:gd name="T8" fmla="*/ 155 w 214"/>
                <a:gd name="T9" fmla="*/ 11 h 289"/>
                <a:gd name="T10" fmla="*/ 155 w 214"/>
                <a:gd name="T11" fmla="*/ 20 h 289"/>
                <a:gd name="T12" fmla="*/ 118 w 214"/>
                <a:gd name="T13" fmla="*/ 20 h 289"/>
                <a:gd name="T14" fmla="*/ 118 w 214"/>
                <a:gd name="T15" fmla="*/ 11 h 289"/>
                <a:gd name="T16" fmla="*/ 107 w 214"/>
                <a:gd name="T17" fmla="*/ 0 h 289"/>
                <a:gd name="T18" fmla="*/ 96 w 214"/>
                <a:gd name="T19" fmla="*/ 11 h 289"/>
                <a:gd name="T20" fmla="*/ 96 w 214"/>
                <a:gd name="T21" fmla="*/ 20 h 289"/>
                <a:gd name="T22" fmla="*/ 59 w 214"/>
                <a:gd name="T23" fmla="*/ 20 h 289"/>
                <a:gd name="T24" fmla="*/ 59 w 214"/>
                <a:gd name="T25" fmla="*/ 11 h 289"/>
                <a:gd name="T26" fmla="*/ 48 w 214"/>
                <a:gd name="T27" fmla="*/ 0 h 289"/>
                <a:gd name="T28" fmla="*/ 36 w 214"/>
                <a:gd name="T29" fmla="*/ 11 h 289"/>
                <a:gd name="T30" fmla="*/ 36 w 214"/>
                <a:gd name="T31" fmla="*/ 20 h 289"/>
                <a:gd name="T32" fmla="*/ 24 w 214"/>
                <a:gd name="T33" fmla="*/ 20 h 289"/>
                <a:gd name="T34" fmla="*/ 0 w 214"/>
                <a:gd name="T35" fmla="*/ 43 h 289"/>
                <a:gd name="T36" fmla="*/ 0 w 214"/>
                <a:gd name="T37" fmla="*/ 266 h 289"/>
                <a:gd name="T38" fmla="*/ 24 w 214"/>
                <a:gd name="T39" fmla="*/ 289 h 289"/>
                <a:gd name="T40" fmla="*/ 191 w 214"/>
                <a:gd name="T41" fmla="*/ 289 h 289"/>
                <a:gd name="T42" fmla="*/ 214 w 214"/>
                <a:gd name="T43" fmla="*/ 266 h 289"/>
                <a:gd name="T44" fmla="*/ 214 w 214"/>
                <a:gd name="T45" fmla="*/ 43 h 289"/>
                <a:gd name="T46" fmla="*/ 191 w 214"/>
                <a:gd name="T47" fmla="*/ 20 h 289"/>
                <a:gd name="T48" fmla="*/ 191 w 214"/>
                <a:gd name="T49" fmla="*/ 264 h 289"/>
                <a:gd name="T50" fmla="*/ 23 w 214"/>
                <a:gd name="T51" fmla="*/ 264 h 289"/>
                <a:gd name="T52" fmla="*/ 23 w 214"/>
                <a:gd name="T53" fmla="*/ 45 h 289"/>
                <a:gd name="T54" fmla="*/ 36 w 214"/>
                <a:gd name="T55" fmla="*/ 45 h 289"/>
                <a:gd name="T56" fmla="*/ 36 w 214"/>
                <a:gd name="T57" fmla="*/ 52 h 289"/>
                <a:gd name="T58" fmla="*/ 48 w 214"/>
                <a:gd name="T59" fmla="*/ 63 h 289"/>
                <a:gd name="T60" fmla="*/ 59 w 214"/>
                <a:gd name="T61" fmla="*/ 52 h 289"/>
                <a:gd name="T62" fmla="*/ 59 w 214"/>
                <a:gd name="T63" fmla="*/ 45 h 289"/>
                <a:gd name="T64" fmla="*/ 96 w 214"/>
                <a:gd name="T65" fmla="*/ 45 h 289"/>
                <a:gd name="T66" fmla="*/ 96 w 214"/>
                <a:gd name="T67" fmla="*/ 52 h 289"/>
                <a:gd name="T68" fmla="*/ 107 w 214"/>
                <a:gd name="T69" fmla="*/ 63 h 289"/>
                <a:gd name="T70" fmla="*/ 118 w 214"/>
                <a:gd name="T71" fmla="*/ 52 h 289"/>
                <a:gd name="T72" fmla="*/ 118 w 214"/>
                <a:gd name="T73" fmla="*/ 45 h 289"/>
                <a:gd name="T74" fmla="*/ 155 w 214"/>
                <a:gd name="T75" fmla="*/ 45 h 289"/>
                <a:gd name="T76" fmla="*/ 155 w 214"/>
                <a:gd name="T77" fmla="*/ 52 h 289"/>
                <a:gd name="T78" fmla="*/ 167 w 214"/>
                <a:gd name="T79" fmla="*/ 63 h 289"/>
                <a:gd name="T80" fmla="*/ 178 w 214"/>
                <a:gd name="T81" fmla="*/ 52 h 289"/>
                <a:gd name="T82" fmla="*/ 178 w 214"/>
                <a:gd name="T83" fmla="*/ 45 h 289"/>
                <a:gd name="T84" fmla="*/ 191 w 214"/>
                <a:gd name="T85" fmla="*/ 45 h 289"/>
                <a:gd name="T86" fmla="*/ 191 w 214"/>
                <a:gd name="T87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89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796"/>
            <p:cNvSpPr>
              <a:spLocks noChangeArrowheads="1"/>
            </p:cNvSpPr>
            <p:nvPr/>
          </p:nvSpPr>
          <p:spPr bwMode="auto">
            <a:xfrm>
              <a:off x="7029451" y="4705351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797"/>
            <p:cNvSpPr>
              <a:spLocks noChangeArrowheads="1"/>
            </p:cNvSpPr>
            <p:nvPr/>
          </p:nvSpPr>
          <p:spPr bwMode="auto">
            <a:xfrm>
              <a:off x="7029451" y="4752976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798"/>
            <p:cNvSpPr>
              <a:spLocks noChangeArrowheads="1"/>
            </p:cNvSpPr>
            <p:nvPr/>
          </p:nvSpPr>
          <p:spPr bwMode="auto">
            <a:xfrm>
              <a:off x="7029451" y="4800601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Rectangle 799"/>
            <p:cNvSpPr>
              <a:spLocks noChangeArrowheads="1"/>
            </p:cNvSpPr>
            <p:nvPr/>
          </p:nvSpPr>
          <p:spPr bwMode="auto">
            <a:xfrm>
              <a:off x="7029451" y="4848226"/>
              <a:ext cx="13811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67416" y="2213964"/>
            <a:ext cx="4906129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根据我们抓取到的数据，我们商讨决定了一个比较大略的分类标准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5569054" y="1670679"/>
            <a:ext cx="191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分类标准</a:t>
            </a:r>
            <a:endParaRPr lang="zh-CN" altLang="en-US" sz="2000" b="1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450706" y="3444769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450706" y="5128592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15750" y="3474119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515750" y="5183691"/>
            <a:ext cx="117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非功能需求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7431464" y="2630535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96508" y="2659885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编辑功能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431464" y="3174106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96508" y="3203456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文件管理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443891" y="3710948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508935" y="3740298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编译功能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7443891" y="4273814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08935" y="4303164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扩展功能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7443891" y="4807330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508935" y="4836680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7440045" y="5420389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505089" y="5491468"/>
            <a:ext cx="117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软件稳定性</a:t>
            </a:r>
            <a:endParaRPr lang="zh-CN" altLang="en-US" sz="1400" dirty="0"/>
          </a:p>
        </p:txBody>
      </p:sp>
      <p:sp>
        <p:nvSpPr>
          <p:cNvPr id="6" name="左大括号 5"/>
          <p:cNvSpPr/>
          <p:nvPr/>
        </p:nvSpPr>
        <p:spPr>
          <a:xfrm>
            <a:off x="6800850" y="2781870"/>
            <a:ext cx="630614" cy="1813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6852456" y="4962772"/>
            <a:ext cx="522545" cy="761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703428" y="2230016"/>
            <a:ext cx="1972491" cy="2650926"/>
            <a:chOff x="6973889" y="4598989"/>
            <a:chExt cx="249238" cy="334963"/>
          </a:xfrm>
          <a:solidFill>
            <a:srgbClr val="ED7616"/>
          </a:solidFill>
        </p:grpSpPr>
        <p:sp>
          <p:nvSpPr>
            <p:cNvPr id="13" name="Freeform 795"/>
            <p:cNvSpPr>
              <a:spLocks noEditPoints="1"/>
            </p:cNvSpPr>
            <p:nvPr/>
          </p:nvSpPr>
          <p:spPr bwMode="auto">
            <a:xfrm>
              <a:off x="6973889" y="4598989"/>
              <a:ext cx="249238" cy="334963"/>
            </a:xfrm>
            <a:custGeom>
              <a:avLst/>
              <a:gdLst>
                <a:gd name="T0" fmla="*/ 191 w 214"/>
                <a:gd name="T1" fmla="*/ 20 h 289"/>
                <a:gd name="T2" fmla="*/ 178 w 214"/>
                <a:gd name="T3" fmla="*/ 20 h 289"/>
                <a:gd name="T4" fmla="*/ 178 w 214"/>
                <a:gd name="T5" fmla="*/ 11 h 289"/>
                <a:gd name="T6" fmla="*/ 167 w 214"/>
                <a:gd name="T7" fmla="*/ 0 h 289"/>
                <a:gd name="T8" fmla="*/ 155 w 214"/>
                <a:gd name="T9" fmla="*/ 11 h 289"/>
                <a:gd name="T10" fmla="*/ 155 w 214"/>
                <a:gd name="T11" fmla="*/ 20 h 289"/>
                <a:gd name="T12" fmla="*/ 118 w 214"/>
                <a:gd name="T13" fmla="*/ 20 h 289"/>
                <a:gd name="T14" fmla="*/ 118 w 214"/>
                <a:gd name="T15" fmla="*/ 11 h 289"/>
                <a:gd name="T16" fmla="*/ 107 w 214"/>
                <a:gd name="T17" fmla="*/ 0 h 289"/>
                <a:gd name="T18" fmla="*/ 96 w 214"/>
                <a:gd name="T19" fmla="*/ 11 h 289"/>
                <a:gd name="T20" fmla="*/ 96 w 214"/>
                <a:gd name="T21" fmla="*/ 20 h 289"/>
                <a:gd name="T22" fmla="*/ 59 w 214"/>
                <a:gd name="T23" fmla="*/ 20 h 289"/>
                <a:gd name="T24" fmla="*/ 59 w 214"/>
                <a:gd name="T25" fmla="*/ 11 h 289"/>
                <a:gd name="T26" fmla="*/ 48 w 214"/>
                <a:gd name="T27" fmla="*/ 0 h 289"/>
                <a:gd name="T28" fmla="*/ 36 w 214"/>
                <a:gd name="T29" fmla="*/ 11 h 289"/>
                <a:gd name="T30" fmla="*/ 36 w 214"/>
                <a:gd name="T31" fmla="*/ 20 h 289"/>
                <a:gd name="T32" fmla="*/ 24 w 214"/>
                <a:gd name="T33" fmla="*/ 20 h 289"/>
                <a:gd name="T34" fmla="*/ 0 w 214"/>
                <a:gd name="T35" fmla="*/ 43 h 289"/>
                <a:gd name="T36" fmla="*/ 0 w 214"/>
                <a:gd name="T37" fmla="*/ 266 h 289"/>
                <a:gd name="T38" fmla="*/ 24 w 214"/>
                <a:gd name="T39" fmla="*/ 289 h 289"/>
                <a:gd name="T40" fmla="*/ 191 w 214"/>
                <a:gd name="T41" fmla="*/ 289 h 289"/>
                <a:gd name="T42" fmla="*/ 214 w 214"/>
                <a:gd name="T43" fmla="*/ 266 h 289"/>
                <a:gd name="T44" fmla="*/ 214 w 214"/>
                <a:gd name="T45" fmla="*/ 43 h 289"/>
                <a:gd name="T46" fmla="*/ 191 w 214"/>
                <a:gd name="T47" fmla="*/ 20 h 289"/>
                <a:gd name="T48" fmla="*/ 191 w 214"/>
                <a:gd name="T49" fmla="*/ 264 h 289"/>
                <a:gd name="T50" fmla="*/ 23 w 214"/>
                <a:gd name="T51" fmla="*/ 264 h 289"/>
                <a:gd name="T52" fmla="*/ 23 w 214"/>
                <a:gd name="T53" fmla="*/ 45 h 289"/>
                <a:gd name="T54" fmla="*/ 36 w 214"/>
                <a:gd name="T55" fmla="*/ 45 h 289"/>
                <a:gd name="T56" fmla="*/ 36 w 214"/>
                <a:gd name="T57" fmla="*/ 52 h 289"/>
                <a:gd name="T58" fmla="*/ 48 w 214"/>
                <a:gd name="T59" fmla="*/ 63 h 289"/>
                <a:gd name="T60" fmla="*/ 59 w 214"/>
                <a:gd name="T61" fmla="*/ 52 h 289"/>
                <a:gd name="T62" fmla="*/ 59 w 214"/>
                <a:gd name="T63" fmla="*/ 45 h 289"/>
                <a:gd name="T64" fmla="*/ 96 w 214"/>
                <a:gd name="T65" fmla="*/ 45 h 289"/>
                <a:gd name="T66" fmla="*/ 96 w 214"/>
                <a:gd name="T67" fmla="*/ 52 h 289"/>
                <a:gd name="T68" fmla="*/ 107 w 214"/>
                <a:gd name="T69" fmla="*/ 63 h 289"/>
                <a:gd name="T70" fmla="*/ 118 w 214"/>
                <a:gd name="T71" fmla="*/ 52 h 289"/>
                <a:gd name="T72" fmla="*/ 118 w 214"/>
                <a:gd name="T73" fmla="*/ 45 h 289"/>
                <a:gd name="T74" fmla="*/ 155 w 214"/>
                <a:gd name="T75" fmla="*/ 45 h 289"/>
                <a:gd name="T76" fmla="*/ 155 w 214"/>
                <a:gd name="T77" fmla="*/ 52 h 289"/>
                <a:gd name="T78" fmla="*/ 167 w 214"/>
                <a:gd name="T79" fmla="*/ 63 h 289"/>
                <a:gd name="T80" fmla="*/ 178 w 214"/>
                <a:gd name="T81" fmla="*/ 52 h 289"/>
                <a:gd name="T82" fmla="*/ 178 w 214"/>
                <a:gd name="T83" fmla="*/ 45 h 289"/>
                <a:gd name="T84" fmla="*/ 191 w 214"/>
                <a:gd name="T85" fmla="*/ 45 h 289"/>
                <a:gd name="T86" fmla="*/ 191 w 214"/>
                <a:gd name="T87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89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796"/>
            <p:cNvSpPr>
              <a:spLocks noChangeArrowheads="1"/>
            </p:cNvSpPr>
            <p:nvPr/>
          </p:nvSpPr>
          <p:spPr bwMode="auto">
            <a:xfrm>
              <a:off x="7029451" y="4705351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797"/>
            <p:cNvSpPr>
              <a:spLocks noChangeArrowheads="1"/>
            </p:cNvSpPr>
            <p:nvPr/>
          </p:nvSpPr>
          <p:spPr bwMode="auto">
            <a:xfrm>
              <a:off x="7029451" y="4752976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798"/>
            <p:cNvSpPr>
              <a:spLocks noChangeArrowheads="1"/>
            </p:cNvSpPr>
            <p:nvPr/>
          </p:nvSpPr>
          <p:spPr bwMode="auto">
            <a:xfrm>
              <a:off x="7029451" y="4800601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Rectangle 799"/>
            <p:cNvSpPr>
              <a:spLocks noChangeArrowheads="1"/>
            </p:cNvSpPr>
            <p:nvPr/>
          </p:nvSpPr>
          <p:spPr bwMode="auto">
            <a:xfrm>
              <a:off x="7029451" y="4848226"/>
              <a:ext cx="13811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38841" y="2536614"/>
            <a:ext cx="346225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抽取样本，按照分类标准进行人工分类，将分类完的结果打上标签作为原始数据，用来建立语料库模型。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5338841" y="2006555"/>
            <a:ext cx="309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抽取一部分样本进行分类</a:t>
            </a:r>
            <a:endParaRPr lang="zh-CN" altLang="en-US" sz="2000" b="1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4921269" y="3082860"/>
            <a:ext cx="5274310" cy="25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005841" y="542790"/>
            <a:ext cx="1990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数据分割与处理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剪去对角的矩形 11"/>
          <p:cNvSpPr/>
          <p:nvPr/>
        </p:nvSpPr>
        <p:spPr>
          <a:xfrm>
            <a:off x="2060778" y="1984040"/>
            <a:ext cx="877076" cy="877076"/>
          </a:xfrm>
          <a:prstGeom prst="snip2DiagRect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850600" y="1984040"/>
            <a:ext cx="877076" cy="877076"/>
          </a:xfrm>
          <a:prstGeom prst="snip2DiagRect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21"/>
          <p:cNvGrpSpPr/>
          <p:nvPr/>
        </p:nvGrpSpPr>
        <p:grpSpPr>
          <a:xfrm>
            <a:off x="8046681" y="2202234"/>
            <a:ext cx="484914" cy="440685"/>
            <a:chOff x="5191125" y="2239963"/>
            <a:chExt cx="487363" cy="442912"/>
          </a:xfrm>
          <a:solidFill>
            <a:schemeClr val="bg1"/>
          </a:solidFill>
        </p:grpSpPr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5191125" y="2622550"/>
              <a:ext cx="487363" cy="60325"/>
            </a:xfrm>
            <a:custGeom>
              <a:avLst/>
              <a:gdLst>
                <a:gd name="T0" fmla="*/ 130 w 130"/>
                <a:gd name="T1" fmla="*/ 8 h 16"/>
                <a:gd name="T2" fmla="*/ 122 w 130"/>
                <a:gd name="T3" fmla="*/ 16 h 16"/>
                <a:gd name="T4" fmla="*/ 9 w 130"/>
                <a:gd name="T5" fmla="*/ 16 h 16"/>
                <a:gd name="T6" fmla="*/ 0 w 130"/>
                <a:gd name="T7" fmla="*/ 8 h 16"/>
                <a:gd name="T8" fmla="*/ 0 w 130"/>
                <a:gd name="T9" fmla="*/ 8 h 16"/>
                <a:gd name="T10" fmla="*/ 9 w 130"/>
                <a:gd name="T11" fmla="*/ 0 h 16"/>
                <a:gd name="T12" fmla="*/ 122 w 130"/>
                <a:gd name="T13" fmla="*/ 0 h 16"/>
                <a:gd name="T14" fmla="*/ 130 w 130"/>
                <a:gd name="T15" fmla="*/ 8 h 16"/>
                <a:gd name="T16" fmla="*/ 81 w 130"/>
                <a:gd name="T17" fmla="*/ 8 h 16"/>
                <a:gd name="T18" fmla="*/ 77 w 130"/>
                <a:gd name="T19" fmla="*/ 4 h 16"/>
                <a:gd name="T20" fmla="*/ 53 w 130"/>
                <a:gd name="T21" fmla="*/ 4 h 16"/>
                <a:gd name="T22" fmla="*/ 49 w 130"/>
                <a:gd name="T23" fmla="*/ 8 h 16"/>
                <a:gd name="T24" fmla="*/ 49 w 130"/>
                <a:gd name="T25" fmla="*/ 8 h 16"/>
                <a:gd name="T26" fmla="*/ 53 w 130"/>
                <a:gd name="T27" fmla="*/ 12 h 16"/>
                <a:gd name="T28" fmla="*/ 77 w 130"/>
                <a:gd name="T29" fmla="*/ 12 h 16"/>
                <a:gd name="T30" fmla="*/ 81 w 130"/>
                <a:gd name="T3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">
                  <a:moveTo>
                    <a:pt x="130" y="8"/>
                  </a:moveTo>
                  <a:cubicBezTo>
                    <a:pt x="130" y="13"/>
                    <a:pt x="127" y="16"/>
                    <a:pt x="12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7" y="0"/>
                    <a:pt x="130" y="4"/>
                    <a:pt x="130" y="8"/>
                  </a:cubicBezTo>
                  <a:close/>
                  <a:moveTo>
                    <a:pt x="81" y="8"/>
                  </a:moveTo>
                  <a:cubicBezTo>
                    <a:pt x="81" y="6"/>
                    <a:pt x="80" y="4"/>
                    <a:pt x="77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49" y="6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11"/>
                    <a:pt x="51" y="12"/>
                    <a:pt x="53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80" y="12"/>
                    <a:pt x="81" y="11"/>
                    <a:pt x="8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5199063" y="2239963"/>
              <a:ext cx="473075" cy="349250"/>
            </a:xfrm>
            <a:custGeom>
              <a:avLst/>
              <a:gdLst>
                <a:gd name="T0" fmla="*/ 99 w 126"/>
                <a:gd name="T1" fmla="*/ 93 h 93"/>
                <a:gd name="T2" fmla="*/ 27 w 126"/>
                <a:gd name="T3" fmla="*/ 93 h 93"/>
                <a:gd name="T4" fmla="*/ 0 w 126"/>
                <a:gd name="T5" fmla="*/ 66 h 93"/>
                <a:gd name="T6" fmla="*/ 0 w 126"/>
                <a:gd name="T7" fmla="*/ 27 h 93"/>
                <a:gd name="T8" fmla="*/ 27 w 126"/>
                <a:gd name="T9" fmla="*/ 0 h 93"/>
                <a:gd name="T10" fmla="*/ 99 w 126"/>
                <a:gd name="T11" fmla="*/ 0 h 93"/>
                <a:gd name="T12" fmla="*/ 126 w 126"/>
                <a:gd name="T13" fmla="*/ 27 h 93"/>
                <a:gd name="T14" fmla="*/ 126 w 126"/>
                <a:gd name="T15" fmla="*/ 66 h 93"/>
                <a:gd name="T16" fmla="*/ 99 w 126"/>
                <a:gd name="T17" fmla="*/ 93 h 93"/>
                <a:gd name="T18" fmla="*/ 27 w 126"/>
                <a:gd name="T19" fmla="*/ 11 h 93"/>
                <a:gd name="T20" fmla="*/ 10 w 126"/>
                <a:gd name="T21" fmla="*/ 27 h 93"/>
                <a:gd name="T22" fmla="*/ 10 w 126"/>
                <a:gd name="T23" fmla="*/ 66 h 93"/>
                <a:gd name="T24" fmla="*/ 27 w 126"/>
                <a:gd name="T25" fmla="*/ 83 h 93"/>
                <a:gd name="T26" fmla="*/ 99 w 126"/>
                <a:gd name="T27" fmla="*/ 83 h 93"/>
                <a:gd name="T28" fmla="*/ 116 w 126"/>
                <a:gd name="T29" fmla="*/ 66 h 93"/>
                <a:gd name="T30" fmla="*/ 116 w 126"/>
                <a:gd name="T31" fmla="*/ 27 h 93"/>
                <a:gd name="T32" fmla="*/ 99 w 126"/>
                <a:gd name="T33" fmla="*/ 11 h 93"/>
                <a:gd name="T34" fmla="*/ 27 w 126"/>
                <a:gd name="T35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93">
                  <a:moveTo>
                    <a:pt x="99" y="93"/>
                  </a:moveTo>
                  <a:cubicBezTo>
                    <a:pt x="27" y="93"/>
                    <a:pt x="27" y="93"/>
                    <a:pt x="27" y="93"/>
                  </a:cubicBezTo>
                  <a:cubicBezTo>
                    <a:pt x="12" y="93"/>
                    <a:pt x="0" y="81"/>
                    <a:pt x="0" y="6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2"/>
                    <a:pt x="126" y="27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81"/>
                    <a:pt x="114" y="93"/>
                    <a:pt x="99" y="93"/>
                  </a:cubicBezTo>
                  <a:close/>
                  <a:moveTo>
                    <a:pt x="27" y="11"/>
                  </a:moveTo>
                  <a:cubicBezTo>
                    <a:pt x="18" y="11"/>
                    <a:pt x="10" y="18"/>
                    <a:pt x="10" y="2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76"/>
                    <a:pt x="18" y="83"/>
                    <a:pt x="27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109" y="83"/>
                    <a:pt x="116" y="76"/>
                    <a:pt x="116" y="66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8"/>
                    <a:pt x="109" y="11"/>
                    <a:pt x="99" y="11"/>
                  </a:cubicBezTo>
                  <a:lnTo>
                    <a:pt x="2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24"/>
            <p:cNvSpPr/>
            <p:nvPr/>
          </p:nvSpPr>
          <p:spPr bwMode="auto">
            <a:xfrm>
              <a:off x="5416550" y="2360613"/>
              <a:ext cx="131763" cy="127000"/>
            </a:xfrm>
            <a:custGeom>
              <a:avLst/>
              <a:gdLst>
                <a:gd name="T0" fmla="*/ 29 w 35"/>
                <a:gd name="T1" fmla="*/ 6 h 34"/>
                <a:gd name="T2" fmla="*/ 2 w 35"/>
                <a:gd name="T3" fmla="*/ 0 h 34"/>
                <a:gd name="T4" fmla="*/ 0 w 35"/>
                <a:gd name="T5" fmla="*/ 2 h 34"/>
                <a:gd name="T6" fmla="*/ 6 w 35"/>
                <a:gd name="T7" fmla="*/ 29 h 34"/>
                <a:gd name="T8" fmla="*/ 9 w 35"/>
                <a:gd name="T9" fmla="*/ 31 h 34"/>
                <a:gd name="T10" fmla="*/ 15 w 35"/>
                <a:gd name="T11" fmla="*/ 25 h 34"/>
                <a:gd name="T12" fmla="*/ 25 w 35"/>
                <a:gd name="T13" fmla="*/ 34 h 34"/>
                <a:gd name="T14" fmla="*/ 35 w 35"/>
                <a:gd name="T15" fmla="*/ 25 h 34"/>
                <a:gd name="T16" fmla="*/ 25 w 35"/>
                <a:gd name="T17" fmla="*/ 15 h 34"/>
                <a:gd name="T18" fmla="*/ 31 w 35"/>
                <a:gd name="T19" fmla="*/ 9 h 34"/>
                <a:gd name="T20" fmla="*/ 29 w 35"/>
                <a:gd name="T2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4">
                  <a:moveTo>
                    <a:pt x="29" y="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1"/>
                    <a:pt x="8" y="32"/>
                    <a:pt x="9" y="3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2" y="8"/>
                    <a:pt x="31" y="6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8"/>
          <p:cNvGrpSpPr/>
          <p:nvPr/>
        </p:nvGrpSpPr>
        <p:grpSpPr>
          <a:xfrm>
            <a:off x="2262795" y="2183517"/>
            <a:ext cx="454278" cy="478121"/>
            <a:chOff x="6523038" y="4214813"/>
            <a:chExt cx="517525" cy="520700"/>
          </a:xfrm>
          <a:solidFill>
            <a:schemeClr val="bg1"/>
          </a:solidFill>
        </p:grpSpPr>
        <p:sp>
          <p:nvSpPr>
            <p:cNvPr id="23" name="Freeform 29"/>
            <p:cNvSpPr>
              <a:spLocks noEditPoints="1"/>
            </p:cNvSpPr>
            <p:nvPr/>
          </p:nvSpPr>
          <p:spPr bwMode="auto">
            <a:xfrm>
              <a:off x="6672263" y="4368801"/>
              <a:ext cx="323850" cy="322263"/>
            </a:xfrm>
            <a:custGeom>
              <a:avLst/>
              <a:gdLst>
                <a:gd name="T0" fmla="*/ 83 w 86"/>
                <a:gd name="T1" fmla="*/ 69 h 86"/>
                <a:gd name="T2" fmla="*/ 55 w 86"/>
                <a:gd name="T3" fmla="*/ 41 h 86"/>
                <a:gd name="T4" fmla="*/ 58 w 86"/>
                <a:gd name="T5" fmla="*/ 29 h 86"/>
                <a:gd name="T6" fmla="*/ 29 w 86"/>
                <a:gd name="T7" fmla="*/ 0 h 86"/>
                <a:gd name="T8" fmla="*/ 21 w 86"/>
                <a:gd name="T9" fmla="*/ 1 h 86"/>
                <a:gd name="T10" fmla="*/ 34 w 86"/>
                <a:gd name="T11" fmla="*/ 13 h 86"/>
                <a:gd name="T12" fmla="*/ 33 w 86"/>
                <a:gd name="T13" fmla="*/ 32 h 86"/>
                <a:gd name="T14" fmla="*/ 13 w 86"/>
                <a:gd name="T15" fmla="*/ 33 h 86"/>
                <a:gd name="T16" fmla="*/ 1 w 86"/>
                <a:gd name="T17" fmla="*/ 21 h 86"/>
                <a:gd name="T18" fmla="*/ 0 w 86"/>
                <a:gd name="T19" fmla="*/ 29 h 86"/>
                <a:gd name="T20" fmla="*/ 29 w 86"/>
                <a:gd name="T21" fmla="*/ 58 h 86"/>
                <a:gd name="T22" fmla="*/ 41 w 86"/>
                <a:gd name="T23" fmla="*/ 55 h 86"/>
                <a:gd name="T24" fmla="*/ 69 w 86"/>
                <a:gd name="T25" fmla="*/ 82 h 86"/>
                <a:gd name="T26" fmla="*/ 82 w 86"/>
                <a:gd name="T27" fmla="*/ 82 h 86"/>
                <a:gd name="T28" fmla="*/ 83 w 86"/>
                <a:gd name="T29" fmla="*/ 69 h 86"/>
                <a:gd name="T30" fmla="*/ 75 w 86"/>
                <a:gd name="T31" fmla="*/ 80 h 86"/>
                <a:gd name="T32" fmla="*/ 70 w 86"/>
                <a:gd name="T33" fmla="*/ 75 h 86"/>
                <a:gd name="T34" fmla="*/ 75 w 86"/>
                <a:gd name="T35" fmla="*/ 70 h 86"/>
                <a:gd name="T36" fmla="*/ 80 w 86"/>
                <a:gd name="T37" fmla="*/ 75 h 86"/>
                <a:gd name="T38" fmla="*/ 75 w 86"/>
                <a:gd name="T3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86">
                  <a:moveTo>
                    <a:pt x="83" y="69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7" y="37"/>
                    <a:pt x="58" y="33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26" y="0"/>
                    <a:pt x="24" y="0"/>
                    <a:pt x="21" y="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8"/>
                    <a:pt x="38" y="27"/>
                    <a:pt x="33" y="32"/>
                  </a:cubicBezTo>
                  <a:cubicBezTo>
                    <a:pt x="27" y="38"/>
                    <a:pt x="19" y="38"/>
                    <a:pt x="13" y="3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3"/>
                    <a:pt x="0" y="26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3" y="58"/>
                    <a:pt x="38" y="57"/>
                    <a:pt x="41" y="55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3" y="86"/>
                    <a:pt x="79" y="86"/>
                    <a:pt x="82" y="82"/>
                  </a:cubicBezTo>
                  <a:cubicBezTo>
                    <a:pt x="86" y="78"/>
                    <a:pt x="86" y="72"/>
                    <a:pt x="83" y="69"/>
                  </a:cubicBezTo>
                  <a:close/>
                  <a:moveTo>
                    <a:pt x="75" y="80"/>
                  </a:moveTo>
                  <a:cubicBezTo>
                    <a:pt x="73" y="80"/>
                    <a:pt x="70" y="78"/>
                    <a:pt x="70" y="75"/>
                  </a:cubicBezTo>
                  <a:cubicBezTo>
                    <a:pt x="70" y="72"/>
                    <a:pt x="73" y="70"/>
                    <a:pt x="75" y="70"/>
                  </a:cubicBezTo>
                  <a:cubicBezTo>
                    <a:pt x="78" y="70"/>
                    <a:pt x="80" y="72"/>
                    <a:pt x="80" y="75"/>
                  </a:cubicBezTo>
                  <a:cubicBezTo>
                    <a:pt x="80" y="78"/>
                    <a:pt x="78" y="80"/>
                    <a:pt x="7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30"/>
            <p:cNvSpPr/>
            <p:nvPr/>
          </p:nvSpPr>
          <p:spPr bwMode="auto">
            <a:xfrm>
              <a:off x="6523038" y="4214813"/>
              <a:ext cx="517525" cy="520700"/>
            </a:xfrm>
            <a:custGeom>
              <a:avLst/>
              <a:gdLst>
                <a:gd name="T0" fmla="*/ 120 w 138"/>
                <a:gd name="T1" fmla="*/ 57 h 139"/>
                <a:gd name="T2" fmla="*/ 116 w 138"/>
                <a:gd name="T3" fmla="*/ 55 h 139"/>
                <a:gd name="T4" fmla="*/ 114 w 138"/>
                <a:gd name="T5" fmla="*/ 43 h 139"/>
                <a:gd name="T6" fmla="*/ 121 w 138"/>
                <a:gd name="T7" fmla="*/ 36 h 139"/>
                <a:gd name="T8" fmla="*/ 103 w 138"/>
                <a:gd name="T9" fmla="*/ 18 h 139"/>
                <a:gd name="T10" fmla="*/ 96 w 138"/>
                <a:gd name="T11" fmla="*/ 24 h 139"/>
                <a:gd name="T12" fmla="*/ 84 w 138"/>
                <a:gd name="T13" fmla="*/ 24 h 139"/>
                <a:gd name="T14" fmla="*/ 82 w 138"/>
                <a:gd name="T15" fmla="*/ 12 h 139"/>
                <a:gd name="T16" fmla="*/ 65 w 138"/>
                <a:gd name="T17" fmla="*/ 0 h 139"/>
                <a:gd name="T18" fmla="*/ 56 w 138"/>
                <a:gd name="T19" fmla="*/ 16 h 139"/>
                <a:gd name="T20" fmla="*/ 56 w 138"/>
                <a:gd name="T21" fmla="*/ 18 h 139"/>
                <a:gd name="T22" fmla="*/ 56 w 138"/>
                <a:gd name="T23" fmla="*/ 20 h 139"/>
                <a:gd name="T24" fmla="*/ 55 w 138"/>
                <a:gd name="T25" fmla="*/ 21 h 139"/>
                <a:gd name="T26" fmla="*/ 53 w 138"/>
                <a:gd name="T27" fmla="*/ 24 h 139"/>
                <a:gd name="T28" fmla="*/ 41 w 138"/>
                <a:gd name="T29" fmla="*/ 23 h 139"/>
                <a:gd name="T30" fmla="*/ 23 w 138"/>
                <a:gd name="T31" fmla="*/ 18 h 139"/>
                <a:gd name="T32" fmla="*/ 19 w 138"/>
                <a:gd name="T33" fmla="*/ 38 h 139"/>
                <a:gd name="T34" fmla="*/ 24 w 138"/>
                <a:gd name="T35" fmla="*/ 43 h 139"/>
                <a:gd name="T36" fmla="*/ 24 w 138"/>
                <a:gd name="T37" fmla="*/ 44 h 139"/>
                <a:gd name="T38" fmla="*/ 25 w 138"/>
                <a:gd name="T39" fmla="*/ 45 h 139"/>
                <a:gd name="T40" fmla="*/ 25 w 138"/>
                <a:gd name="T41" fmla="*/ 46 h 139"/>
                <a:gd name="T42" fmla="*/ 23 w 138"/>
                <a:gd name="T43" fmla="*/ 54 h 139"/>
                <a:gd name="T44" fmla="*/ 16 w 138"/>
                <a:gd name="T45" fmla="*/ 56 h 139"/>
                <a:gd name="T46" fmla="*/ 0 w 138"/>
                <a:gd name="T47" fmla="*/ 65 h 139"/>
                <a:gd name="T48" fmla="*/ 11 w 138"/>
                <a:gd name="T49" fmla="*/ 82 h 139"/>
                <a:gd name="T50" fmla="*/ 19 w 138"/>
                <a:gd name="T51" fmla="*/ 83 h 139"/>
                <a:gd name="T52" fmla="*/ 25 w 138"/>
                <a:gd name="T53" fmla="*/ 91 h 139"/>
                <a:gd name="T54" fmla="*/ 22 w 138"/>
                <a:gd name="T55" fmla="*/ 98 h 139"/>
                <a:gd name="T56" fmla="*/ 17 w 138"/>
                <a:gd name="T57" fmla="*/ 116 h 139"/>
                <a:gd name="T58" fmla="*/ 37 w 138"/>
                <a:gd name="T59" fmla="*/ 120 h 139"/>
                <a:gd name="T60" fmla="*/ 42 w 138"/>
                <a:gd name="T61" fmla="*/ 115 h 139"/>
                <a:gd name="T62" fmla="*/ 43 w 138"/>
                <a:gd name="T63" fmla="*/ 114 h 139"/>
                <a:gd name="T64" fmla="*/ 45 w 138"/>
                <a:gd name="T65" fmla="*/ 114 h 139"/>
                <a:gd name="T66" fmla="*/ 45 w 138"/>
                <a:gd name="T67" fmla="*/ 113 h 139"/>
                <a:gd name="T68" fmla="*/ 46 w 138"/>
                <a:gd name="T69" fmla="*/ 113 h 139"/>
                <a:gd name="T70" fmla="*/ 56 w 138"/>
                <a:gd name="T71" fmla="*/ 121 h 139"/>
                <a:gd name="T72" fmla="*/ 56 w 138"/>
                <a:gd name="T73" fmla="*/ 130 h 139"/>
                <a:gd name="T74" fmla="*/ 82 w 138"/>
                <a:gd name="T75" fmla="*/ 130 h 139"/>
                <a:gd name="T76" fmla="*/ 82 w 138"/>
                <a:gd name="T77" fmla="*/ 121 h 139"/>
                <a:gd name="T78" fmla="*/ 84 w 138"/>
                <a:gd name="T79" fmla="*/ 116 h 139"/>
                <a:gd name="T80" fmla="*/ 86 w 138"/>
                <a:gd name="T81" fmla="*/ 115 h 139"/>
                <a:gd name="T82" fmla="*/ 87 w 138"/>
                <a:gd name="T83" fmla="*/ 114 h 139"/>
                <a:gd name="T84" fmla="*/ 79 w 138"/>
                <a:gd name="T85" fmla="*/ 106 h 139"/>
                <a:gd name="T86" fmla="*/ 69 w 138"/>
                <a:gd name="T87" fmla="*/ 32 h 139"/>
                <a:gd name="T88" fmla="*/ 113 w 138"/>
                <a:gd name="T89" fmla="*/ 88 h 139"/>
                <a:gd name="T90" fmla="*/ 120 w 138"/>
                <a:gd name="T91" fmla="*/ 83 h 139"/>
                <a:gd name="T92" fmla="*/ 130 w 138"/>
                <a:gd name="T93" fmla="*/ 83 h 139"/>
                <a:gd name="T94" fmla="*/ 130 w 138"/>
                <a:gd name="T9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8" h="139">
                  <a:moveTo>
                    <a:pt x="130" y="57"/>
                  </a:moveTo>
                  <a:cubicBezTo>
                    <a:pt x="127" y="57"/>
                    <a:pt x="127" y="57"/>
                    <a:pt x="127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9" y="57"/>
                    <a:pt x="118" y="56"/>
                    <a:pt x="116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4" y="54"/>
                    <a:pt x="112" y="51"/>
                    <a:pt x="112" y="48"/>
                  </a:cubicBezTo>
                  <a:cubicBezTo>
                    <a:pt x="112" y="47"/>
                    <a:pt x="113" y="46"/>
                    <a:pt x="113" y="45"/>
                  </a:cubicBezTo>
                  <a:cubicBezTo>
                    <a:pt x="113" y="44"/>
                    <a:pt x="114" y="44"/>
                    <a:pt x="114" y="4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4" y="32"/>
                    <a:pt x="124" y="27"/>
                    <a:pt x="121" y="24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2" y="15"/>
                    <a:pt x="106" y="15"/>
                    <a:pt x="103" y="18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3" y="26"/>
                    <a:pt x="90" y="27"/>
                    <a:pt x="87" y="25"/>
                  </a:cubicBezTo>
                  <a:cubicBezTo>
                    <a:pt x="86" y="25"/>
                    <a:pt x="85" y="24"/>
                    <a:pt x="84" y="24"/>
                  </a:cubicBezTo>
                  <a:cubicBezTo>
                    <a:pt x="83" y="22"/>
                    <a:pt x="82" y="20"/>
                    <a:pt x="82" y="19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4"/>
                    <a:pt x="78" y="1"/>
                    <a:pt x="7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1"/>
                    <a:pt x="57" y="4"/>
                    <a:pt x="56" y="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4" y="23"/>
                    <a:pt x="53" y="24"/>
                  </a:cubicBezTo>
                  <a:cubicBezTo>
                    <a:pt x="52" y="25"/>
                    <a:pt x="50" y="26"/>
                    <a:pt x="47" y="26"/>
                  </a:cubicBezTo>
                  <a:cubicBezTo>
                    <a:pt x="45" y="26"/>
                    <a:pt x="44" y="25"/>
                    <a:pt x="42" y="24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2" y="15"/>
                    <a:pt x="27" y="15"/>
                    <a:pt x="23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7"/>
                    <a:pt x="14" y="32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9"/>
                    <a:pt x="25" y="52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1" y="55"/>
                    <a:pt x="20" y="56"/>
                    <a:pt x="18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4" y="57"/>
                    <a:pt x="0" y="61"/>
                    <a:pt x="0" y="6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4" y="82"/>
                    <a:pt x="8" y="82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3" y="84"/>
                    <a:pt x="25" y="87"/>
                    <a:pt x="25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5" y="93"/>
                    <a:pt x="25" y="95"/>
                    <a:pt x="23" y="97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4" y="107"/>
                    <a:pt x="14" y="112"/>
                    <a:pt x="17" y="116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6" y="124"/>
                    <a:pt x="31" y="124"/>
                    <a:pt x="35" y="122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4" y="114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4"/>
                    <a:pt x="44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7" y="113"/>
                    <a:pt x="47" y="113"/>
                  </a:cubicBezTo>
                  <a:cubicBezTo>
                    <a:pt x="49" y="113"/>
                    <a:pt x="52" y="114"/>
                    <a:pt x="53" y="116"/>
                  </a:cubicBezTo>
                  <a:cubicBezTo>
                    <a:pt x="55" y="117"/>
                    <a:pt x="56" y="119"/>
                    <a:pt x="56" y="121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6" y="135"/>
                    <a:pt x="60" y="139"/>
                    <a:pt x="65" y="139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77" y="139"/>
                    <a:pt x="81" y="135"/>
                    <a:pt x="82" y="13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5" y="115"/>
                    <a:pt x="85" y="115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4"/>
                    <a:pt x="86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6" y="107"/>
                    <a:pt x="72" y="108"/>
                    <a:pt x="69" y="108"/>
                  </a:cubicBezTo>
                  <a:cubicBezTo>
                    <a:pt x="48" y="108"/>
                    <a:pt x="31" y="91"/>
                    <a:pt x="31" y="70"/>
                  </a:cubicBezTo>
                  <a:cubicBezTo>
                    <a:pt x="31" y="49"/>
                    <a:pt x="48" y="32"/>
                    <a:pt x="69" y="32"/>
                  </a:cubicBezTo>
                  <a:cubicBezTo>
                    <a:pt x="90" y="32"/>
                    <a:pt x="107" y="49"/>
                    <a:pt x="107" y="70"/>
                  </a:cubicBezTo>
                  <a:cubicBezTo>
                    <a:pt x="107" y="73"/>
                    <a:pt x="106" y="77"/>
                    <a:pt x="105" y="8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7"/>
                    <a:pt x="114" y="86"/>
                    <a:pt x="115" y="85"/>
                  </a:cubicBezTo>
                  <a:cubicBezTo>
                    <a:pt x="116" y="84"/>
                    <a:pt x="117" y="84"/>
                    <a:pt x="118" y="83"/>
                  </a:cubicBezTo>
                  <a:cubicBezTo>
                    <a:pt x="119" y="83"/>
                    <a:pt x="119" y="83"/>
                    <a:pt x="120" y="83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30" y="83"/>
                    <a:pt x="130" y="83"/>
                    <a:pt x="130" y="83"/>
                  </a:cubicBezTo>
                  <a:cubicBezTo>
                    <a:pt x="134" y="82"/>
                    <a:pt x="138" y="79"/>
                    <a:pt x="138" y="74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8" y="61"/>
                    <a:pt x="134" y="57"/>
                    <a:pt x="13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76"/>
          <p:cNvSpPr txBox="1"/>
          <p:nvPr/>
        </p:nvSpPr>
        <p:spPr>
          <a:xfrm>
            <a:off x="1779632" y="1454390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i="1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数据分割</a:t>
            </a:r>
            <a:endParaRPr lang="zh-CN" altLang="en-US" sz="2400" b="1" i="1" dirty="0" smtClean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7601129" y="1454390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i="1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400" b="1" i="1" dirty="0" smtClean="0">
              <a:solidFill>
                <a:srgbClr val="CE32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/>
          <p:nvPr/>
        </p:nvPicPr>
        <p:blipFill>
          <a:blip r:embed="rId3"/>
          <a:stretch>
            <a:fillRect/>
          </a:stretch>
        </p:blipFill>
        <p:spPr>
          <a:xfrm>
            <a:off x="1491010" y="3151395"/>
            <a:ext cx="4510217" cy="1711936"/>
          </a:xfrm>
          <a:prstGeom prst="rect">
            <a:avLst/>
          </a:prstGeom>
        </p:spPr>
      </p:pic>
      <p:pic>
        <p:nvPicPr>
          <p:cNvPr id="43" name="图片 42"/>
          <p:cNvPicPr/>
          <p:nvPr/>
        </p:nvPicPr>
        <p:blipFill>
          <a:blip r:embed="rId4"/>
          <a:stretch>
            <a:fillRect/>
          </a:stretch>
        </p:blipFill>
        <p:spPr>
          <a:xfrm>
            <a:off x="5909073" y="2929101"/>
            <a:ext cx="5274310" cy="258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5613624" y="3613148"/>
            <a:ext cx="96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</p:txBody>
      </p:sp>
      <p:sp>
        <p:nvSpPr>
          <p:cNvPr id="30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5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91" y="2001841"/>
            <a:ext cx="6090704" cy="3419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36" y="2276618"/>
            <a:ext cx="6504762" cy="23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3851313" y="3585389"/>
            <a:ext cx="4489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Analysis and Related Experiments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误差分析与拓展</a:t>
            </a:r>
            <a:endParaRPr lang="zh-CN" altLang="en-US" sz="2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误差分析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Analysis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圆角矩形 11"/>
          <p:cNvSpPr/>
          <p:nvPr/>
        </p:nvSpPr>
        <p:spPr>
          <a:xfrm flipH="1">
            <a:off x="1780497" y="2520906"/>
            <a:ext cx="3459122" cy="876002"/>
          </a:xfrm>
          <a:prstGeom prst="roundRect">
            <a:avLst/>
          </a:prstGeom>
          <a:noFill/>
          <a:ln w="19050">
            <a:solidFill>
              <a:srgbClr val="CE322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泪滴形 12"/>
          <p:cNvSpPr/>
          <p:nvPr/>
        </p:nvSpPr>
        <p:spPr>
          <a:xfrm flipH="1">
            <a:off x="4792049" y="2513833"/>
            <a:ext cx="876002" cy="876002"/>
          </a:xfrm>
          <a:prstGeom prst="teardrop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1783861" y="4042082"/>
            <a:ext cx="3459122" cy="876002"/>
          </a:xfrm>
          <a:prstGeom prst="roundRect">
            <a:avLst/>
          </a:prstGeom>
          <a:noFill/>
          <a:ln w="19050">
            <a:solidFill>
              <a:srgbClr val="07A14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泪滴形 14"/>
          <p:cNvSpPr/>
          <p:nvPr/>
        </p:nvSpPr>
        <p:spPr>
          <a:xfrm flipH="1" flipV="1">
            <a:off x="4790857" y="4042082"/>
            <a:ext cx="876002" cy="876002"/>
          </a:xfrm>
          <a:prstGeom prst="teardrop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6950587" y="4042082"/>
            <a:ext cx="3459122" cy="876002"/>
          </a:xfrm>
          <a:prstGeom prst="roundRect">
            <a:avLst/>
          </a:prstGeom>
          <a:noFill/>
          <a:ln w="19050">
            <a:solidFill>
              <a:srgbClr val="ED7616"/>
            </a:solidFill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泪滴形 16"/>
          <p:cNvSpPr/>
          <p:nvPr/>
        </p:nvSpPr>
        <p:spPr>
          <a:xfrm flipV="1">
            <a:off x="6518681" y="4042084"/>
            <a:ext cx="876002" cy="876002"/>
          </a:xfrm>
          <a:prstGeom prst="teardrop">
            <a:avLst/>
          </a:prstGeom>
          <a:solidFill>
            <a:srgbClr val="ED7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7505154" y="4127573"/>
            <a:ext cx="2871012" cy="77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分类标准不够清晰，由于没有统一的规范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2248503" y="4248015"/>
            <a:ext cx="2871012" cy="41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模型例句不够充足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1944743" y="2697297"/>
            <a:ext cx="2871012" cy="45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 smtClean="0"/>
              <a:t>语料库</a:t>
            </a:r>
            <a:r>
              <a:rPr lang="zh-CN" altLang="zh-CN" dirty="0"/>
              <a:t>不够完整和全面</a:t>
            </a:r>
            <a:r>
              <a:rPr lang="zh-CN" altLang="zh-CN" dirty="0" smtClean="0"/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"/>
          <p:cNvSpPr txBox="1">
            <a:spLocks noChangeArrowheads="1"/>
          </p:cNvSpPr>
          <p:nvPr/>
        </p:nvSpPr>
        <p:spPr bwMode="auto">
          <a:xfrm flipH="1">
            <a:off x="4848370" y="2697297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"/>
          <p:cNvSpPr txBox="1">
            <a:spLocks noChangeArrowheads="1"/>
          </p:cNvSpPr>
          <p:nvPr/>
        </p:nvSpPr>
        <p:spPr bwMode="auto">
          <a:xfrm flipH="1">
            <a:off x="4849924" y="4253185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"/>
          <p:cNvSpPr txBox="1">
            <a:spLocks noChangeArrowheads="1"/>
          </p:cNvSpPr>
          <p:nvPr/>
        </p:nvSpPr>
        <p:spPr bwMode="auto">
          <a:xfrm flipH="1">
            <a:off x="6568907" y="4223930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flipH="1">
            <a:off x="6950587" y="2520906"/>
            <a:ext cx="3459122" cy="876002"/>
          </a:xfrm>
          <a:prstGeom prst="roundRect">
            <a:avLst/>
          </a:prstGeom>
          <a:noFill/>
          <a:ln w="19050">
            <a:solidFill>
              <a:srgbClr val="848E2B"/>
            </a:solidFill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泪滴形 25"/>
          <p:cNvSpPr/>
          <p:nvPr/>
        </p:nvSpPr>
        <p:spPr>
          <a:xfrm>
            <a:off x="6518681" y="2520908"/>
            <a:ext cx="876002" cy="876002"/>
          </a:xfrm>
          <a:prstGeom prst="teardrop">
            <a:avLst/>
          </a:prstGeom>
          <a:solidFill>
            <a:srgbClr val="84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 flipH="1">
            <a:off x="7466690" y="2571685"/>
            <a:ext cx="2871012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我们使用的</a:t>
            </a:r>
            <a:r>
              <a:rPr lang="zh-CN" altLang="zh-CN" dirty="0" smtClean="0"/>
              <a:t>是各自</a:t>
            </a:r>
            <a:r>
              <a:rPr lang="zh-CN" altLang="zh-CN" dirty="0"/>
              <a:t>去找例句分类的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，不客观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"/>
          <p:cNvSpPr txBox="1">
            <a:spLocks noChangeArrowheads="1"/>
          </p:cNvSpPr>
          <p:nvPr/>
        </p:nvSpPr>
        <p:spPr bwMode="auto">
          <a:xfrm flipH="1">
            <a:off x="6568907" y="2702754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的拓展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Experiment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Freeform 6"/>
          <p:cNvSpPr/>
          <p:nvPr/>
        </p:nvSpPr>
        <p:spPr bwMode="auto">
          <a:xfrm>
            <a:off x="5770563" y="2673351"/>
            <a:ext cx="655638" cy="676275"/>
          </a:xfrm>
          <a:custGeom>
            <a:avLst/>
            <a:gdLst>
              <a:gd name="T0" fmla="*/ 173 w 173"/>
              <a:gd name="T1" fmla="*/ 0 h 180"/>
              <a:gd name="T2" fmla="*/ 173 w 173"/>
              <a:gd name="T3" fmla="*/ 180 h 180"/>
              <a:gd name="T4" fmla="*/ 0 w 173"/>
              <a:gd name="T5" fmla="*/ 180 h 180"/>
              <a:gd name="T6" fmla="*/ 0 w 173"/>
              <a:gd name="T7" fmla="*/ 0 h 180"/>
              <a:gd name="T8" fmla="*/ 173 w 173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80">
                <a:moveTo>
                  <a:pt x="173" y="0"/>
                </a:moveTo>
                <a:cubicBezTo>
                  <a:pt x="109" y="64"/>
                  <a:pt x="109" y="117"/>
                  <a:pt x="173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63" y="117"/>
                  <a:pt x="63" y="64"/>
                  <a:pt x="0" y="0"/>
                </a:cubicBezTo>
                <a:lnTo>
                  <a:pt x="173" y="0"/>
                </a:lnTo>
                <a:close/>
              </a:path>
            </a:pathLst>
          </a:custGeom>
          <a:solidFill>
            <a:srgbClr val="848E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7"/>
          <p:cNvSpPr/>
          <p:nvPr/>
        </p:nvSpPr>
        <p:spPr bwMode="auto">
          <a:xfrm>
            <a:off x="5770563" y="4000501"/>
            <a:ext cx="655638" cy="676275"/>
          </a:xfrm>
          <a:custGeom>
            <a:avLst/>
            <a:gdLst>
              <a:gd name="T0" fmla="*/ 173 w 173"/>
              <a:gd name="T1" fmla="*/ 0 h 180"/>
              <a:gd name="T2" fmla="*/ 173 w 173"/>
              <a:gd name="T3" fmla="*/ 180 h 180"/>
              <a:gd name="T4" fmla="*/ 0 w 173"/>
              <a:gd name="T5" fmla="*/ 180 h 180"/>
              <a:gd name="T6" fmla="*/ 0 w 173"/>
              <a:gd name="T7" fmla="*/ 0 h 180"/>
              <a:gd name="T8" fmla="*/ 173 w 173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80">
                <a:moveTo>
                  <a:pt x="173" y="0"/>
                </a:moveTo>
                <a:cubicBezTo>
                  <a:pt x="109" y="64"/>
                  <a:pt x="109" y="116"/>
                  <a:pt x="173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63" y="116"/>
                  <a:pt x="63" y="64"/>
                  <a:pt x="0" y="0"/>
                </a:cubicBezTo>
                <a:lnTo>
                  <a:pt x="173" y="0"/>
                </a:lnTo>
                <a:close/>
              </a:path>
            </a:pathLst>
          </a:custGeom>
          <a:solidFill>
            <a:srgbClr val="ED761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632450" y="1890713"/>
            <a:ext cx="927100" cy="917575"/>
          </a:xfrm>
          <a:prstGeom prst="ellipse">
            <a:avLst/>
          </a:prstGeom>
          <a:solidFill>
            <a:srgbClr val="CE322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5632450" y="3214688"/>
            <a:ext cx="927100" cy="920750"/>
          </a:xfrm>
          <a:prstGeom prst="ellipse">
            <a:avLst/>
          </a:prstGeom>
          <a:solidFill>
            <a:srgbClr val="848E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5632450" y="4540251"/>
            <a:ext cx="927100" cy="922338"/>
          </a:xfrm>
          <a:prstGeom prst="ellipse">
            <a:avLst/>
          </a:prstGeom>
          <a:solidFill>
            <a:srgbClr val="ED761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708650" y="1966913"/>
            <a:ext cx="774700" cy="7667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708650" y="3292476"/>
            <a:ext cx="774700" cy="763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708650" y="4616451"/>
            <a:ext cx="774700" cy="76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37250" y="4814888"/>
            <a:ext cx="344488" cy="342901"/>
            <a:chOff x="5937250" y="5538788"/>
            <a:chExt cx="344488" cy="342901"/>
          </a:xfrm>
          <a:solidFill>
            <a:srgbClr val="ED7616"/>
          </a:solidFill>
        </p:grpSpPr>
        <p:sp>
          <p:nvSpPr>
            <p:cNvPr id="21" name="Freeform 16"/>
            <p:cNvSpPr/>
            <p:nvPr/>
          </p:nvSpPr>
          <p:spPr bwMode="auto">
            <a:xfrm>
              <a:off x="6005513" y="5637213"/>
              <a:ext cx="177800" cy="176213"/>
            </a:xfrm>
            <a:custGeom>
              <a:avLst/>
              <a:gdLst>
                <a:gd name="T0" fmla="*/ 40 w 47"/>
                <a:gd name="T1" fmla="*/ 24 h 47"/>
                <a:gd name="T2" fmla="*/ 24 w 47"/>
                <a:gd name="T3" fmla="*/ 40 h 47"/>
                <a:gd name="T4" fmla="*/ 8 w 47"/>
                <a:gd name="T5" fmla="*/ 24 h 47"/>
                <a:gd name="T6" fmla="*/ 24 w 47"/>
                <a:gd name="T7" fmla="*/ 8 h 47"/>
                <a:gd name="T8" fmla="*/ 32 w 47"/>
                <a:gd name="T9" fmla="*/ 10 h 47"/>
                <a:gd name="T10" fmla="*/ 38 w 47"/>
                <a:gd name="T11" fmla="*/ 5 h 47"/>
                <a:gd name="T12" fmla="*/ 24 w 47"/>
                <a:gd name="T13" fmla="*/ 0 h 47"/>
                <a:gd name="T14" fmla="*/ 0 w 47"/>
                <a:gd name="T15" fmla="*/ 24 h 47"/>
                <a:gd name="T16" fmla="*/ 24 w 47"/>
                <a:gd name="T17" fmla="*/ 47 h 47"/>
                <a:gd name="T18" fmla="*/ 47 w 47"/>
                <a:gd name="T19" fmla="*/ 24 h 47"/>
                <a:gd name="T20" fmla="*/ 43 w 47"/>
                <a:gd name="T21" fmla="*/ 10 h 47"/>
                <a:gd name="T22" fmla="*/ 37 w 47"/>
                <a:gd name="T23" fmla="*/ 15 h 47"/>
                <a:gd name="T24" fmla="*/ 40 w 47"/>
                <a:gd name="T2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7">
                  <a:moveTo>
                    <a:pt x="40" y="24"/>
                  </a:moveTo>
                  <a:cubicBezTo>
                    <a:pt x="40" y="33"/>
                    <a:pt x="33" y="40"/>
                    <a:pt x="24" y="40"/>
                  </a:cubicBezTo>
                  <a:cubicBezTo>
                    <a:pt x="15" y="40"/>
                    <a:pt x="8" y="33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27" y="8"/>
                    <a:pt x="30" y="9"/>
                    <a:pt x="32" y="1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4" y="2"/>
                    <a:pt x="29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7" y="47"/>
                    <a:pt x="47" y="37"/>
                    <a:pt x="47" y="24"/>
                  </a:cubicBezTo>
                  <a:cubicBezTo>
                    <a:pt x="47" y="19"/>
                    <a:pt x="46" y="14"/>
                    <a:pt x="43" y="1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8"/>
                    <a:pt x="40" y="21"/>
                    <a:pt x="4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6065838" y="5697538"/>
              <a:ext cx="57150" cy="55563"/>
            </a:xfrm>
            <a:custGeom>
              <a:avLst/>
              <a:gdLst>
                <a:gd name="T0" fmla="*/ 10 w 15"/>
                <a:gd name="T1" fmla="*/ 1 h 15"/>
                <a:gd name="T2" fmla="*/ 8 w 15"/>
                <a:gd name="T3" fmla="*/ 0 h 15"/>
                <a:gd name="T4" fmla="*/ 0 w 15"/>
                <a:gd name="T5" fmla="*/ 8 h 15"/>
                <a:gd name="T6" fmla="*/ 8 w 15"/>
                <a:gd name="T7" fmla="*/ 15 h 15"/>
                <a:gd name="T8" fmla="*/ 15 w 15"/>
                <a:gd name="T9" fmla="*/ 8 h 15"/>
                <a:gd name="T10" fmla="*/ 15 w 15"/>
                <a:gd name="T11" fmla="*/ 5 h 15"/>
                <a:gd name="T12" fmla="*/ 7 w 15"/>
                <a:gd name="T13" fmla="*/ 8 h 15"/>
                <a:gd name="T14" fmla="*/ 10 w 15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  <a:cubicBezTo>
                    <a:pt x="12" y="15"/>
                    <a:pt x="15" y="12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5937250" y="5568951"/>
              <a:ext cx="314325" cy="312738"/>
            </a:xfrm>
            <a:custGeom>
              <a:avLst/>
              <a:gdLst>
                <a:gd name="T0" fmla="*/ 70 w 83"/>
                <a:gd name="T1" fmla="*/ 19 h 83"/>
                <a:gd name="T2" fmla="*/ 68 w 83"/>
                <a:gd name="T3" fmla="*/ 20 h 83"/>
                <a:gd name="T4" fmla="*/ 76 w 83"/>
                <a:gd name="T5" fmla="*/ 42 h 83"/>
                <a:gd name="T6" fmla="*/ 42 w 83"/>
                <a:gd name="T7" fmla="*/ 76 h 83"/>
                <a:gd name="T8" fmla="*/ 8 w 83"/>
                <a:gd name="T9" fmla="*/ 42 h 83"/>
                <a:gd name="T10" fmla="*/ 42 w 83"/>
                <a:gd name="T11" fmla="*/ 7 h 83"/>
                <a:gd name="T12" fmla="*/ 63 w 83"/>
                <a:gd name="T13" fmla="*/ 15 h 83"/>
                <a:gd name="T14" fmla="*/ 65 w 83"/>
                <a:gd name="T15" fmla="*/ 13 h 83"/>
                <a:gd name="T16" fmla="*/ 65 w 83"/>
                <a:gd name="T17" fmla="*/ 7 h 83"/>
                <a:gd name="T18" fmla="*/ 42 w 83"/>
                <a:gd name="T19" fmla="*/ 0 h 83"/>
                <a:gd name="T20" fmla="*/ 0 w 83"/>
                <a:gd name="T21" fmla="*/ 42 h 83"/>
                <a:gd name="T22" fmla="*/ 42 w 83"/>
                <a:gd name="T23" fmla="*/ 83 h 83"/>
                <a:gd name="T24" fmla="*/ 83 w 83"/>
                <a:gd name="T25" fmla="*/ 42 h 83"/>
                <a:gd name="T26" fmla="*/ 76 w 83"/>
                <a:gd name="T27" fmla="*/ 19 h 83"/>
                <a:gd name="T28" fmla="*/ 70 w 83"/>
                <a:gd name="T29" fmla="*/ 1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83">
                  <a:moveTo>
                    <a:pt x="70" y="19"/>
                  </a:moveTo>
                  <a:cubicBezTo>
                    <a:pt x="68" y="20"/>
                    <a:pt x="68" y="20"/>
                    <a:pt x="68" y="20"/>
                  </a:cubicBezTo>
                  <a:cubicBezTo>
                    <a:pt x="73" y="26"/>
                    <a:pt x="76" y="34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7"/>
                    <a:pt x="42" y="7"/>
                  </a:cubicBezTo>
                  <a:cubicBezTo>
                    <a:pt x="50" y="7"/>
                    <a:pt x="57" y="10"/>
                    <a:pt x="63" y="15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58" y="3"/>
                    <a:pt x="50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65" y="83"/>
                    <a:pt x="83" y="65"/>
                    <a:pt x="83" y="42"/>
                  </a:cubicBezTo>
                  <a:cubicBezTo>
                    <a:pt x="83" y="33"/>
                    <a:pt x="81" y="25"/>
                    <a:pt x="76" y="19"/>
                  </a:cubicBezTo>
                  <a:lnTo>
                    <a:pt x="7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6096000" y="5538788"/>
              <a:ext cx="185738" cy="188913"/>
            </a:xfrm>
            <a:custGeom>
              <a:avLst/>
              <a:gdLst>
                <a:gd name="T0" fmla="*/ 91 w 117"/>
                <a:gd name="T1" fmla="*/ 29 h 119"/>
                <a:gd name="T2" fmla="*/ 91 w 117"/>
                <a:gd name="T3" fmla="*/ 0 h 119"/>
                <a:gd name="T4" fmla="*/ 74 w 117"/>
                <a:gd name="T5" fmla="*/ 17 h 119"/>
                <a:gd name="T6" fmla="*/ 60 w 117"/>
                <a:gd name="T7" fmla="*/ 31 h 119"/>
                <a:gd name="T8" fmla="*/ 60 w 117"/>
                <a:gd name="T9" fmla="*/ 52 h 119"/>
                <a:gd name="T10" fmla="*/ 34 w 117"/>
                <a:gd name="T11" fmla="*/ 78 h 119"/>
                <a:gd name="T12" fmla="*/ 12 w 117"/>
                <a:gd name="T13" fmla="*/ 100 h 119"/>
                <a:gd name="T14" fmla="*/ 0 w 117"/>
                <a:gd name="T15" fmla="*/ 119 h 119"/>
                <a:gd name="T16" fmla="*/ 17 w 117"/>
                <a:gd name="T17" fmla="*/ 107 h 119"/>
                <a:gd name="T18" fmla="*/ 38 w 117"/>
                <a:gd name="T19" fmla="*/ 83 h 119"/>
                <a:gd name="T20" fmla="*/ 65 w 117"/>
                <a:gd name="T21" fmla="*/ 60 h 119"/>
                <a:gd name="T22" fmla="*/ 86 w 117"/>
                <a:gd name="T23" fmla="*/ 57 h 119"/>
                <a:gd name="T24" fmla="*/ 103 w 117"/>
                <a:gd name="T25" fmla="*/ 43 h 119"/>
                <a:gd name="T26" fmla="*/ 117 w 117"/>
                <a:gd name="T27" fmla="*/ 29 h 119"/>
                <a:gd name="T28" fmla="*/ 91 w 117"/>
                <a:gd name="T29" fmla="*/ 2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19">
                  <a:moveTo>
                    <a:pt x="91" y="29"/>
                  </a:moveTo>
                  <a:lnTo>
                    <a:pt x="91" y="0"/>
                  </a:lnTo>
                  <a:lnTo>
                    <a:pt x="74" y="17"/>
                  </a:lnTo>
                  <a:lnTo>
                    <a:pt x="60" y="31"/>
                  </a:lnTo>
                  <a:lnTo>
                    <a:pt x="60" y="52"/>
                  </a:lnTo>
                  <a:lnTo>
                    <a:pt x="34" y="78"/>
                  </a:lnTo>
                  <a:lnTo>
                    <a:pt x="12" y="100"/>
                  </a:lnTo>
                  <a:lnTo>
                    <a:pt x="0" y="119"/>
                  </a:lnTo>
                  <a:lnTo>
                    <a:pt x="17" y="107"/>
                  </a:lnTo>
                  <a:lnTo>
                    <a:pt x="38" y="83"/>
                  </a:lnTo>
                  <a:lnTo>
                    <a:pt x="65" y="60"/>
                  </a:lnTo>
                  <a:lnTo>
                    <a:pt x="86" y="57"/>
                  </a:lnTo>
                  <a:lnTo>
                    <a:pt x="103" y="43"/>
                  </a:lnTo>
                  <a:lnTo>
                    <a:pt x="117" y="29"/>
                  </a:lnTo>
                  <a:lnTo>
                    <a:pt x="91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Freeform 20"/>
          <p:cNvSpPr>
            <a:spLocks noEditPoints="1"/>
          </p:cNvSpPr>
          <p:nvPr/>
        </p:nvSpPr>
        <p:spPr bwMode="auto">
          <a:xfrm>
            <a:off x="5926138" y="3503613"/>
            <a:ext cx="344488" cy="341313"/>
          </a:xfrm>
          <a:custGeom>
            <a:avLst/>
            <a:gdLst>
              <a:gd name="T0" fmla="*/ 0 w 91"/>
              <a:gd name="T1" fmla="*/ 46 h 91"/>
              <a:gd name="T2" fmla="*/ 91 w 91"/>
              <a:gd name="T3" fmla="*/ 46 h 91"/>
              <a:gd name="T4" fmla="*/ 48 w 91"/>
              <a:gd name="T5" fmla="*/ 86 h 91"/>
              <a:gd name="T6" fmla="*/ 48 w 91"/>
              <a:gd name="T7" fmla="*/ 67 h 91"/>
              <a:gd name="T8" fmla="*/ 28 w 91"/>
              <a:gd name="T9" fmla="*/ 71 h 91"/>
              <a:gd name="T10" fmla="*/ 43 w 91"/>
              <a:gd name="T11" fmla="*/ 67 h 91"/>
              <a:gd name="T12" fmla="*/ 66 w 91"/>
              <a:gd name="T13" fmla="*/ 73 h 91"/>
              <a:gd name="T14" fmla="*/ 71 w 91"/>
              <a:gd name="T15" fmla="*/ 77 h 91"/>
              <a:gd name="T16" fmla="*/ 19 w 91"/>
              <a:gd name="T17" fmla="*/ 77 h 91"/>
              <a:gd name="T18" fmla="*/ 24 w 91"/>
              <a:gd name="T19" fmla="*/ 73 h 91"/>
              <a:gd name="T20" fmla="*/ 68 w 91"/>
              <a:gd name="T21" fmla="*/ 68 h 91"/>
              <a:gd name="T22" fmla="*/ 86 w 91"/>
              <a:gd name="T23" fmla="*/ 48 h 91"/>
              <a:gd name="T24" fmla="*/ 68 w 91"/>
              <a:gd name="T25" fmla="*/ 68 h 91"/>
              <a:gd name="T26" fmla="*/ 15 w 91"/>
              <a:gd name="T27" fmla="*/ 73 h 91"/>
              <a:gd name="T28" fmla="*/ 19 w 91"/>
              <a:gd name="T29" fmla="*/ 48 h 91"/>
              <a:gd name="T30" fmla="*/ 48 w 91"/>
              <a:gd name="T31" fmla="*/ 62 h 91"/>
              <a:gd name="T32" fmla="*/ 67 w 91"/>
              <a:gd name="T33" fmla="*/ 48 h 91"/>
              <a:gd name="T34" fmla="*/ 48 w 91"/>
              <a:gd name="T35" fmla="*/ 62 h 91"/>
              <a:gd name="T36" fmla="*/ 27 w 91"/>
              <a:gd name="T37" fmla="*/ 66 h 91"/>
              <a:gd name="T38" fmla="*/ 43 w 91"/>
              <a:gd name="T39" fmla="*/ 48 h 91"/>
              <a:gd name="T40" fmla="*/ 86 w 91"/>
              <a:gd name="T41" fmla="*/ 43 h 91"/>
              <a:gd name="T42" fmla="*/ 68 w 91"/>
              <a:gd name="T43" fmla="*/ 23 h 91"/>
              <a:gd name="T44" fmla="*/ 86 w 91"/>
              <a:gd name="T45" fmla="*/ 43 h 91"/>
              <a:gd name="T46" fmla="*/ 64 w 91"/>
              <a:gd name="T47" fmla="*/ 25 h 91"/>
              <a:gd name="T48" fmla="*/ 48 w 91"/>
              <a:gd name="T49" fmla="*/ 43 h 91"/>
              <a:gd name="T50" fmla="*/ 43 w 91"/>
              <a:gd name="T51" fmla="*/ 43 h 91"/>
              <a:gd name="T52" fmla="*/ 27 w 91"/>
              <a:gd name="T53" fmla="*/ 25 h 91"/>
              <a:gd name="T54" fmla="*/ 43 w 91"/>
              <a:gd name="T55" fmla="*/ 43 h 91"/>
              <a:gd name="T56" fmla="*/ 22 w 91"/>
              <a:gd name="T57" fmla="*/ 23 h 91"/>
              <a:gd name="T58" fmla="*/ 4 w 91"/>
              <a:gd name="T59" fmla="*/ 43 h 91"/>
              <a:gd name="T60" fmla="*/ 48 w 91"/>
              <a:gd name="T61" fmla="*/ 24 h 91"/>
              <a:gd name="T62" fmla="*/ 48 w 91"/>
              <a:gd name="T63" fmla="*/ 5 h 91"/>
              <a:gd name="T64" fmla="*/ 28 w 91"/>
              <a:gd name="T65" fmla="*/ 20 h 91"/>
              <a:gd name="T66" fmla="*/ 43 w 91"/>
              <a:gd name="T67" fmla="*/ 5 h 91"/>
              <a:gd name="T68" fmla="*/ 60 w 91"/>
              <a:gd name="T69" fmla="*/ 7 h 91"/>
              <a:gd name="T70" fmla="*/ 71 w 91"/>
              <a:gd name="T71" fmla="*/ 14 h 91"/>
              <a:gd name="T72" fmla="*/ 19 w 91"/>
              <a:gd name="T73" fmla="*/ 14 h 91"/>
              <a:gd name="T74" fmla="*/ 31 w 91"/>
              <a:gd name="T75" fmla="*/ 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1" h="91">
                <a:moveTo>
                  <a:pt x="45" y="91"/>
                </a:moveTo>
                <a:cubicBezTo>
                  <a:pt x="20" y="91"/>
                  <a:pt x="0" y="71"/>
                  <a:pt x="0" y="46"/>
                </a:cubicBezTo>
                <a:cubicBezTo>
                  <a:pt x="0" y="20"/>
                  <a:pt x="20" y="0"/>
                  <a:pt x="45" y="0"/>
                </a:cubicBezTo>
                <a:cubicBezTo>
                  <a:pt x="70" y="0"/>
                  <a:pt x="91" y="20"/>
                  <a:pt x="91" y="46"/>
                </a:cubicBezTo>
                <a:cubicBezTo>
                  <a:pt x="91" y="71"/>
                  <a:pt x="70" y="91"/>
                  <a:pt x="45" y="91"/>
                </a:cubicBezTo>
                <a:close/>
                <a:moveTo>
                  <a:pt x="48" y="86"/>
                </a:moveTo>
                <a:cubicBezTo>
                  <a:pt x="53" y="85"/>
                  <a:pt x="58" y="79"/>
                  <a:pt x="62" y="71"/>
                </a:cubicBezTo>
                <a:cubicBezTo>
                  <a:pt x="57" y="69"/>
                  <a:pt x="53" y="68"/>
                  <a:pt x="48" y="67"/>
                </a:cubicBezTo>
                <a:lnTo>
                  <a:pt x="48" y="86"/>
                </a:lnTo>
                <a:close/>
                <a:moveTo>
                  <a:pt x="28" y="71"/>
                </a:moveTo>
                <a:cubicBezTo>
                  <a:pt x="32" y="79"/>
                  <a:pt x="37" y="85"/>
                  <a:pt x="43" y="86"/>
                </a:cubicBezTo>
                <a:cubicBezTo>
                  <a:pt x="43" y="67"/>
                  <a:pt x="43" y="67"/>
                  <a:pt x="43" y="67"/>
                </a:cubicBezTo>
                <a:cubicBezTo>
                  <a:pt x="38" y="68"/>
                  <a:pt x="33" y="69"/>
                  <a:pt x="28" y="71"/>
                </a:cubicBezTo>
                <a:close/>
                <a:moveTo>
                  <a:pt x="66" y="73"/>
                </a:moveTo>
                <a:cubicBezTo>
                  <a:pt x="64" y="77"/>
                  <a:pt x="62" y="81"/>
                  <a:pt x="60" y="84"/>
                </a:cubicBezTo>
                <a:cubicBezTo>
                  <a:pt x="64" y="82"/>
                  <a:pt x="68" y="80"/>
                  <a:pt x="71" y="77"/>
                </a:cubicBezTo>
                <a:cubicBezTo>
                  <a:pt x="70" y="75"/>
                  <a:pt x="68" y="74"/>
                  <a:pt x="66" y="73"/>
                </a:cubicBezTo>
                <a:close/>
                <a:moveTo>
                  <a:pt x="19" y="77"/>
                </a:moveTo>
                <a:cubicBezTo>
                  <a:pt x="22" y="80"/>
                  <a:pt x="26" y="82"/>
                  <a:pt x="31" y="84"/>
                </a:cubicBezTo>
                <a:cubicBezTo>
                  <a:pt x="28" y="81"/>
                  <a:pt x="26" y="77"/>
                  <a:pt x="24" y="73"/>
                </a:cubicBezTo>
                <a:cubicBezTo>
                  <a:pt x="22" y="74"/>
                  <a:pt x="20" y="75"/>
                  <a:pt x="19" y="77"/>
                </a:cubicBezTo>
                <a:close/>
                <a:moveTo>
                  <a:pt x="68" y="68"/>
                </a:moveTo>
                <a:cubicBezTo>
                  <a:pt x="70" y="70"/>
                  <a:pt x="73" y="72"/>
                  <a:pt x="75" y="73"/>
                </a:cubicBezTo>
                <a:cubicBezTo>
                  <a:pt x="81" y="66"/>
                  <a:pt x="85" y="57"/>
                  <a:pt x="86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55"/>
                  <a:pt x="70" y="62"/>
                  <a:pt x="68" y="68"/>
                </a:cubicBezTo>
                <a:close/>
                <a:moveTo>
                  <a:pt x="4" y="48"/>
                </a:moveTo>
                <a:cubicBezTo>
                  <a:pt x="5" y="57"/>
                  <a:pt x="9" y="66"/>
                  <a:pt x="15" y="73"/>
                </a:cubicBezTo>
                <a:cubicBezTo>
                  <a:pt x="17" y="72"/>
                  <a:pt x="20" y="70"/>
                  <a:pt x="22" y="68"/>
                </a:cubicBezTo>
                <a:cubicBezTo>
                  <a:pt x="20" y="62"/>
                  <a:pt x="19" y="55"/>
                  <a:pt x="19" y="48"/>
                </a:cubicBezTo>
                <a:lnTo>
                  <a:pt x="4" y="48"/>
                </a:lnTo>
                <a:close/>
                <a:moveTo>
                  <a:pt x="48" y="62"/>
                </a:moveTo>
                <a:cubicBezTo>
                  <a:pt x="53" y="63"/>
                  <a:pt x="59" y="64"/>
                  <a:pt x="64" y="66"/>
                </a:cubicBezTo>
                <a:cubicBezTo>
                  <a:pt x="65" y="61"/>
                  <a:pt x="67" y="54"/>
                  <a:pt x="67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62"/>
                </a:lnTo>
                <a:close/>
                <a:moveTo>
                  <a:pt x="24" y="48"/>
                </a:moveTo>
                <a:cubicBezTo>
                  <a:pt x="24" y="54"/>
                  <a:pt x="25" y="61"/>
                  <a:pt x="27" y="66"/>
                </a:cubicBezTo>
                <a:cubicBezTo>
                  <a:pt x="32" y="64"/>
                  <a:pt x="37" y="63"/>
                  <a:pt x="43" y="62"/>
                </a:cubicBezTo>
                <a:cubicBezTo>
                  <a:pt x="43" y="48"/>
                  <a:pt x="43" y="48"/>
                  <a:pt x="43" y="48"/>
                </a:cubicBezTo>
                <a:lnTo>
                  <a:pt x="24" y="48"/>
                </a:lnTo>
                <a:close/>
                <a:moveTo>
                  <a:pt x="86" y="43"/>
                </a:moveTo>
                <a:cubicBezTo>
                  <a:pt x="85" y="34"/>
                  <a:pt x="81" y="25"/>
                  <a:pt x="75" y="18"/>
                </a:cubicBezTo>
                <a:cubicBezTo>
                  <a:pt x="73" y="20"/>
                  <a:pt x="70" y="21"/>
                  <a:pt x="68" y="23"/>
                </a:cubicBezTo>
                <a:cubicBezTo>
                  <a:pt x="70" y="29"/>
                  <a:pt x="71" y="36"/>
                  <a:pt x="71" y="43"/>
                </a:cubicBezTo>
                <a:lnTo>
                  <a:pt x="86" y="43"/>
                </a:lnTo>
                <a:close/>
                <a:moveTo>
                  <a:pt x="67" y="43"/>
                </a:moveTo>
                <a:cubicBezTo>
                  <a:pt x="67" y="37"/>
                  <a:pt x="65" y="30"/>
                  <a:pt x="64" y="25"/>
                </a:cubicBezTo>
                <a:cubicBezTo>
                  <a:pt x="59" y="27"/>
                  <a:pt x="53" y="28"/>
                  <a:pt x="48" y="29"/>
                </a:cubicBezTo>
                <a:cubicBezTo>
                  <a:pt x="48" y="43"/>
                  <a:pt x="48" y="43"/>
                  <a:pt x="48" y="43"/>
                </a:cubicBezTo>
                <a:lnTo>
                  <a:pt x="67" y="43"/>
                </a:lnTo>
                <a:close/>
                <a:moveTo>
                  <a:pt x="43" y="43"/>
                </a:moveTo>
                <a:cubicBezTo>
                  <a:pt x="43" y="29"/>
                  <a:pt x="43" y="29"/>
                  <a:pt x="43" y="29"/>
                </a:cubicBezTo>
                <a:cubicBezTo>
                  <a:pt x="37" y="28"/>
                  <a:pt x="32" y="27"/>
                  <a:pt x="27" y="25"/>
                </a:cubicBezTo>
                <a:cubicBezTo>
                  <a:pt x="25" y="30"/>
                  <a:pt x="24" y="37"/>
                  <a:pt x="24" y="43"/>
                </a:cubicBezTo>
                <a:lnTo>
                  <a:pt x="43" y="43"/>
                </a:lnTo>
                <a:close/>
                <a:moveTo>
                  <a:pt x="19" y="43"/>
                </a:moveTo>
                <a:cubicBezTo>
                  <a:pt x="19" y="36"/>
                  <a:pt x="20" y="29"/>
                  <a:pt x="22" y="23"/>
                </a:cubicBezTo>
                <a:cubicBezTo>
                  <a:pt x="20" y="21"/>
                  <a:pt x="17" y="20"/>
                  <a:pt x="15" y="18"/>
                </a:cubicBezTo>
                <a:cubicBezTo>
                  <a:pt x="9" y="25"/>
                  <a:pt x="5" y="34"/>
                  <a:pt x="4" y="43"/>
                </a:cubicBezTo>
                <a:lnTo>
                  <a:pt x="19" y="43"/>
                </a:lnTo>
                <a:close/>
                <a:moveTo>
                  <a:pt x="48" y="24"/>
                </a:moveTo>
                <a:cubicBezTo>
                  <a:pt x="53" y="24"/>
                  <a:pt x="57" y="22"/>
                  <a:pt x="62" y="20"/>
                </a:cubicBezTo>
                <a:cubicBezTo>
                  <a:pt x="58" y="12"/>
                  <a:pt x="53" y="6"/>
                  <a:pt x="48" y="5"/>
                </a:cubicBezTo>
                <a:lnTo>
                  <a:pt x="48" y="24"/>
                </a:lnTo>
                <a:close/>
                <a:moveTo>
                  <a:pt x="28" y="20"/>
                </a:moveTo>
                <a:cubicBezTo>
                  <a:pt x="33" y="22"/>
                  <a:pt x="38" y="24"/>
                  <a:pt x="43" y="24"/>
                </a:cubicBezTo>
                <a:cubicBezTo>
                  <a:pt x="43" y="5"/>
                  <a:pt x="43" y="5"/>
                  <a:pt x="43" y="5"/>
                </a:cubicBezTo>
                <a:cubicBezTo>
                  <a:pt x="37" y="6"/>
                  <a:pt x="32" y="12"/>
                  <a:pt x="28" y="20"/>
                </a:cubicBezTo>
                <a:close/>
                <a:moveTo>
                  <a:pt x="60" y="7"/>
                </a:moveTo>
                <a:cubicBezTo>
                  <a:pt x="62" y="10"/>
                  <a:pt x="64" y="14"/>
                  <a:pt x="66" y="18"/>
                </a:cubicBezTo>
                <a:cubicBezTo>
                  <a:pt x="68" y="17"/>
                  <a:pt x="70" y="16"/>
                  <a:pt x="71" y="14"/>
                </a:cubicBezTo>
                <a:cubicBezTo>
                  <a:pt x="68" y="11"/>
                  <a:pt x="64" y="9"/>
                  <a:pt x="60" y="7"/>
                </a:cubicBezTo>
                <a:close/>
                <a:moveTo>
                  <a:pt x="19" y="14"/>
                </a:moveTo>
                <a:cubicBezTo>
                  <a:pt x="20" y="16"/>
                  <a:pt x="22" y="17"/>
                  <a:pt x="24" y="18"/>
                </a:cubicBezTo>
                <a:cubicBezTo>
                  <a:pt x="26" y="14"/>
                  <a:pt x="28" y="10"/>
                  <a:pt x="31" y="7"/>
                </a:cubicBezTo>
                <a:cubicBezTo>
                  <a:pt x="26" y="9"/>
                  <a:pt x="22" y="11"/>
                  <a:pt x="19" y="14"/>
                </a:cubicBezTo>
                <a:close/>
              </a:path>
            </a:pathLst>
          </a:custGeom>
          <a:solidFill>
            <a:srgbClr val="848E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921375" y="2162176"/>
            <a:ext cx="360363" cy="352425"/>
            <a:chOff x="5921375" y="2886076"/>
            <a:chExt cx="360363" cy="352425"/>
          </a:xfrm>
          <a:solidFill>
            <a:srgbClr val="CE3220"/>
          </a:solidFill>
        </p:grpSpPr>
        <p:sp>
          <p:nvSpPr>
            <p:cNvPr id="28" name="Freeform 21"/>
            <p:cNvSpPr/>
            <p:nvPr/>
          </p:nvSpPr>
          <p:spPr bwMode="auto">
            <a:xfrm>
              <a:off x="6076950" y="2919413"/>
              <a:ext cx="163513" cy="101600"/>
            </a:xfrm>
            <a:custGeom>
              <a:avLst/>
              <a:gdLst>
                <a:gd name="T0" fmla="*/ 7 w 43"/>
                <a:gd name="T1" fmla="*/ 16 h 27"/>
                <a:gd name="T2" fmla="*/ 36 w 43"/>
                <a:gd name="T3" fmla="*/ 16 h 27"/>
                <a:gd name="T4" fmla="*/ 42 w 43"/>
                <a:gd name="T5" fmla="*/ 27 h 27"/>
                <a:gd name="T6" fmla="*/ 36 w 43"/>
                <a:gd name="T7" fmla="*/ 8 h 27"/>
                <a:gd name="T8" fmla="*/ 7 w 43"/>
                <a:gd name="T9" fmla="*/ 8 h 27"/>
                <a:gd name="T10" fmla="*/ 1 w 43"/>
                <a:gd name="T11" fmla="*/ 27 h 27"/>
                <a:gd name="T12" fmla="*/ 7 w 43"/>
                <a:gd name="T13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7">
                  <a:moveTo>
                    <a:pt x="7" y="16"/>
                  </a:moveTo>
                  <a:cubicBezTo>
                    <a:pt x="15" y="8"/>
                    <a:pt x="28" y="8"/>
                    <a:pt x="36" y="16"/>
                  </a:cubicBezTo>
                  <a:cubicBezTo>
                    <a:pt x="39" y="19"/>
                    <a:pt x="41" y="23"/>
                    <a:pt x="42" y="27"/>
                  </a:cubicBezTo>
                  <a:cubicBezTo>
                    <a:pt x="43" y="20"/>
                    <a:pt x="41" y="13"/>
                    <a:pt x="36" y="8"/>
                  </a:cubicBezTo>
                  <a:cubicBezTo>
                    <a:pt x="28" y="0"/>
                    <a:pt x="15" y="0"/>
                    <a:pt x="7" y="8"/>
                  </a:cubicBezTo>
                  <a:cubicBezTo>
                    <a:pt x="2" y="13"/>
                    <a:pt x="0" y="20"/>
                    <a:pt x="1" y="27"/>
                  </a:cubicBezTo>
                  <a:cubicBezTo>
                    <a:pt x="2" y="23"/>
                    <a:pt x="4" y="19"/>
                    <a:pt x="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6096000" y="3054351"/>
              <a:ext cx="114300" cy="38100"/>
            </a:xfrm>
            <a:custGeom>
              <a:avLst/>
              <a:gdLst>
                <a:gd name="T0" fmla="*/ 0 w 30"/>
                <a:gd name="T1" fmla="*/ 0 h 10"/>
                <a:gd name="T2" fmla="*/ 2 w 30"/>
                <a:gd name="T3" fmla="*/ 2 h 10"/>
                <a:gd name="T4" fmla="*/ 30 w 30"/>
                <a:gd name="T5" fmla="*/ 3 h 10"/>
                <a:gd name="T6" fmla="*/ 0 w 3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0" y="9"/>
                    <a:pt x="22" y="10"/>
                    <a:pt x="30" y="3"/>
                  </a:cubicBezTo>
                  <a:cubicBezTo>
                    <a:pt x="20" y="8"/>
                    <a:pt x="9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5921375" y="2886076"/>
              <a:ext cx="360363" cy="352425"/>
            </a:xfrm>
            <a:custGeom>
              <a:avLst/>
              <a:gdLst>
                <a:gd name="T0" fmla="*/ 83 w 95"/>
                <a:gd name="T1" fmla="*/ 53 h 94"/>
                <a:gd name="T2" fmla="*/ 82 w 95"/>
                <a:gd name="T3" fmla="*/ 10 h 94"/>
                <a:gd name="T4" fmla="*/ 44 w 95"/>
                <a:gd name="T5" fmla="*/ 10 h 94"/>
                <a:gd name="T6" fmla="*/ 41 w 95"/>
                <a:gd name="T7" fmla="*/ 51 h 94"/>
                <a:gd name="T8" fmla="*/ 36 w 95"/>
                <a:gd name="T9" fmla="*/ 56 h 94"/>
                <a:gd name="T10" fmla="*/ 35 w 95"/>
                <a:gd name="T11" fmla="*/ 55 h 94"/>
                <a:gd name="T12" fmla="*/ 1 w 95"/>
                <a:gd name="T13" fmla="*/ 88 h 94"/>
                <a:gd name="T14" fmla="*/ 1 w 95"/>
                <a:gd name="T15" fmla="*/ 93 h 94"/>
                <a:gd name="T16" fmla="*/ 2 w 95"/>
                <a:gd name="T17" fmla="*/ 93 h 94"/>
                <a:gd name="T18" fmla="*/ 6 w 95"/>
                <a:gd name="T19" fmla="*/ 93 h 94"/>
                <a:gd name="T20" fmla="*/ 40 w 95"/>
                <a:gd name="T21" fmla="*/ 60 h 94"/>
                <a:gd name="T22" fmla="*/ 39 w 95"/>
                <a:gd name="T23" fmla="*/ 59 h 94"/>
                <a:gd name="T24" fmla="*/ 44 w 95"/>
                <a:gd name="T25" fmla="*/ 54 h 94"/>
                <a:gd name="T26" fmla="*/ 83 w 95"/>
                <a:gd name="T27" fmla="*/ 53 h 94"/>
                <a:gd name="T28" fmla="*/ 46 w 95"/>
                <a:gd name="T29" fmla="*/ 15 h 94"/>
                <a:gd name="T30" fmla="*/ 79 w 95"/>
                <a:gd name="T31" fmla="*/ 15 h 94"/>
                <a:gd name="T32" fmla="*/ 79 w 95"/>
                <a:gd name="T33" fmla="*/ 49 h 94"/>
                <a:gd name="T34" fmla="*/ 46 w 95"/>
                <a:gd name="T35" fmla="*/ 49 h 94"/>
                <a:gd name="T36" fmla="*/ 46 w 95"/>
                <a:gd name="T37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94">
                  <a:moveTo>
                    <a:pt x="83" y="53"/>
                  </a:moveTo>
                  <a:cubicBezTo>
                    <a:pt x="95" y="41"/>
                    <a:pt x="95" y="22"/>
                    <a:pt x="82" y="10"/>
                  </a:cubicBezTo>
                  <a:cubicBezTo>
                    <a:pt x="71" y="1"/>
                    <a:pt x="55" y="0"/>
                    <a:pt x="44" y="10"/>
                  </a:cubicBezTo>
                  <a:cubicBezTo>
                    <a:pt x="31" y="21"/>
                    <a:pt x="30" y="39"/>
                    <a:pt x="41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90"/>
                    <a:pt x="0" y="92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4"/>
                    <a:pt x="5" y="94"/>
                    <a:pt x="6" y="93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55" y="64"/>
                    <a:pt x="72" y="63"/>
                    <a:pt x="83" y="53"/>
                  </a:cubicBezTo>
                  <a:close/>
                  <a:moveTo>
                    <a:pt x="46" y="15"/>
                  </a:moveTo>
                  <a:cubicBezTo>
                    <a:pt x="55" y="6"/>
                    <a:pt x="70" y="6"/>
                    <a:pt x="79" y="15"/>
                  </a:cubicBezTo>
                  <a:cubicBezTo>
                    <a:pt x="89" y="24"/>
                    <a:pt x="89" y="39"/>
                    <a:pt x="79" y="49"/>
                  </a:cubicBezTo>
                  <a:cubicBezTo>
                    <a:pt x="70" y="58"/>
                    <a:pt x="55" y="58"/>
                    <a:pt x="46" y="49"/>
                  </a:cubicBezTo>
                  <a:cubicBezTo>
                    <a:pt x="37" y="39"/>
                    <a:pt x="37" y="24"/>
                    <a:pt x="4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TextBox 76"/>
          <p:cNvSpPr txBox="1"/>
          <p:nvPr/>
        </p:nvSpPr>
        <p:spPr>
          <a:xfrm>
            <a:off x="6788150" y="1540025"/>
            <a:ext cx="26511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Intension mining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3008751" y="1540025"/>
            <a:ext cx="152411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97012" y="1923864"/>
            <a:ext cx="3813249" cy="2909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谷歌推出的开源机器学习代码模组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1775" y="1986184"/>
            <a:ext cx="4686299" cy="21974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36" y="4305545"/>
            <a:ext cx="1937476" cy="1801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02" y="2440460"/>
            <a:ext cx="4361113" cy="2453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96988" y="-1172167"/>
            <a:ext cx="5212704" cy="920233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21" y="699920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998" y="699920"/>
            <a:ext cx="584059" cy="905932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5605293" y="1949970"/>
            <a:ext cx="981414" cy="242723"/>
            <a:chOff x="6232688" y="2672443"/>
            <a:chExt cx="1600305" cy="395787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31" name="Text Box 3"/>
          <p:cNvSpPr>
            <a:spLocks noChangeArrowheads="1"/>
          </p:cNvSpPr>
          <p:nvPr/>
        </p:nvSpPr>
        <p:spPr bwMode="auto">
          <a:xfrm>
            <a:off x="5473875" y="1057418"/>
            <a:ext cx="1244250" cy="89255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3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1"/>
          <p:cNvSpPr>
            <a:spLocks noChangeArrowheads="1"/>
          </p:cNvSpPr>
          <p:nvPr/>
        </p:nvSpPr>
        <p:spPr bwMode="auto">
          <a:xfrm>
            <a:off x="2196845" y="2428224"/>
            <a:ext cx="727831" cy="727831"/>
          </a:xfrm>
          <a:prstGeom prst="roundRect">
            <a:avLst/>
          </a:prstGeom>
          <a:solidFill>
            <a:srgbClr val="ED7616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2285685" y="2506399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76192" y="2847846"/>
            <a:ext cx="1062407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sp>
        <p:nvSpPr>
          <p:cNvPr id="36" name="TextBox 76"/>
          <p:cNvSpPr txBox="1"/>
          <p:nvPr/>
        </p:nvSpPr>
        <p:spPr>
          <a:xfrm>
            <a:off x="3076191" y="2428224"/>
            <a:ext cx="289258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  <a:endParaRPr lang="zh-CN" altLang="en-US" sz="24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1"/>
          <p:cNvSpPr>
            <a:spLocks noChangeArrowheads="1"/>
          </p:cNvSpPr>
          <p:nvPr/>
        </p:nvSpPr>
        <p:spPr bwMode="auto">
          <a:xfrm>
            <a:off x="2196845" y="4290464"/>
            <a:ext cx="727831" cy="727831"/>
          </a:xfrm>
          <a:prstGeom prst="roundRect">
            <a:avLst/>
          </a:prstGeom>
          <a:solidFill>
            <a:srgbClr val="CE3220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TextBox 32"/>
          <p:cNvSpPr txBox="1">
            <a:spLocks noChangeArrowheads="1"/>
          </p:cNvSpPr>
          <p:nvPr/>
        </p:nvSpPr>
        <p:spPr bwMode="auto">
          <a:xfrm>
            <a:off x="2285685" y="4368639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05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76192" y="4710086"/>
            <a:ext cx="3047501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Analysis and Related Experiments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76"/>
          <p:cNvSpPr txBox="1"/>
          <p:nvPr/>
        </p:nvSpPr>
        <p:spPr>
          <a:xfrm>
            <a:off x="3076191" y="4290464"/>
            <a:ext cx="311505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误差分析与拓展</a:t>
            </a:r>
            <a:endParaRPr lang="zh-CN" altLang="en-US" sz="2400" dirty="0">
              <a:solidFill>
                <a:srgbClr val="CE32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1"/>
          <p:cNvSpPr>
            <a:spLocks noChangeArrowheads="1"/>
          </p:cNvSpPr>
          <p:nvPr/>
        </p:nvSpPr>
        <p:spPr bwMode="auto">
          <a:xfrm>
            <a:off x="6654932" y="2428224"/>
            <a:ext cx="727831" cy="727831"/>
          </a:xfrm>
          <a:prstGeom prst="roundRect">
            <a:avLst/>
          </a:prstGeom>
          <a:solidFill>
            <a:srgbClr val="07A140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TextBox 32"/>
          <p:cNvSpPr txBox="1">
            <a:spLocks noChangeArrowheads="1"/>
          </p:cNvSpPr>
          <p:nvPr/>
        </p:nvSpPr>
        <p:spPr bwMode="auto">
          <a:xfrm>
            <a:off x="6743772" y="2506399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534279" y="2847846"/>
            <a:ext cx="591252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76"/>
          <p:cNvSpPr txBox="1"/>
          <p:nvPr/>
        </p:nvSpPr>
        <p:spPr>
          <a:xfrm>
            <a:off x="7534278" y="2428224"/>
            <a:ext cx="289258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endParaRPr lang="zh-CN" altLang="en-US" sz="2400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1"/>
          <p:cNvSpPr>
            <a:spLocks noChangeArrowheads="1"/>
          </p:cNvSpPr>
          <p:nvPr/>
        </p:nvSpPr>
        <p:spPr bwMode="auto">
          <a:xfrm>
            <a:off x="6654932" y="4290464"/>
            <a:ext cx="727831" cy="727831"/>
          </a:xfrm>
          <a:prstGeom prst="roundRect">
            <a:avLst/>
          </a:prstGeom>
          <a:solidFill>
            <a:srgbClr val="848E2B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TextBox 32"/>
          <p:cNvSpPr txBox="1">
            <a:spLocks noChangeArrowheads="1"/>
          </p:cNvSpPr>
          <p:nvPr/>
        </p:nvSpPr>
        <p:spPr bwMode="auto">
          <a:xfrm>
            <a:off x="6743772" y="4368639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06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34279" y="4710086"/>
            <a:ext cx="997389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6"/>
          <p:cNvSpPr txBox="1"/>
          <p:nvPr/>
        </p:nvSpPr>
        <p:spPr>
          <a:xfrm>
            <a:off x="7534278" y="4290464"/>
            <a:ext cx="289258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实验小结</a:t>
            </a:r>
            <a:endParaRPr lang="zh-CN" altLang="en-US" sz="2400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7" y="379348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7485" y="5123422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114" y="5459765"/>
            <a:ext cx="1149881" cy="115117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" y="1330937"/>
            <a:ext cx="1424500" cy="1436429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705" y="120877"/>
            <a:ext cx="1229546" cy="126971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3" name="椭圆 1"/>
          <p:cNvSpPr>
            <a:spLocks noChangeArrowheads="1"/>
          </p:cNvSpPr>
          <p:nvPr/>
        </p:nvSpPr>
        <p:spPr bwMode="auto">
          <a:xfrm>
            <a:off x="2196845" y="3358462"/>
            <a:ext cx="727831" cy="727831"/>
          </a:xfrm>
          <a:prstGeom prst="roundRect">
            <a:avLst/>
          </a:prstGeom>
          <a:solidFill>
            <a:srgbClr val="D17A39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TextBox 32"/>
          <p:cNvSpPr txBox="1">
            <a:spLocks noChangeArrowheads="1"/>
          </p:cNvSpPr>
          <p:nvPr/>
        </p:nvSpPr>
        <p:spPr bwMode="auto">
          <a:xfrm>
            <a:off x="2285685" y="3436637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76192" y="3778084"/>
            <a:ext cx="840295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3076191" y="3358462"/>
            <a:ext cx="289258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D17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  <a:endParaRPr lang="zh-CN" altLang="en-US" sz="2400" dirty="0">
              <a:solidFill>
                <a:srgbClr val="D17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1"/>
          <p:cNvSpPr>
            <a:spLocks noChangeArrowheads="1"/>
          </p:cNvSpPr>
          <p:nvPr/>
        </p:nvSpPr>
        <p:spPr bwMode="auto">
          <a:xfrm>
            <a:off x="6654932" y="3358462"/>
            <a:ext cx="727831" cy="727831"/>
          </a:xfrm>
          <a:prstGeom prst="roundRect">
            <a:avLst/>
          </a:prstGeom>
          <a:solidFill>
            <a:srgbClr val="00B0F0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TextBox 32"/>
          <p:cNvSpPr txBox="1">
            <a:spLocks noChangeArrowheads="1"/>
          </p:cNvSpPr>
          <p:nvPr/>
        </p:nvSpPr>
        <p:spPr bwMode="auto">
          <a:xfrm>
            <a:off x="6743772" y="3436637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34279" y="3778084"/>
            <a:ext cx="702565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</p:txBody>
      </p:sp>
      <p:sp>
        <p:nvSpPr>
          <p:cNvPr id="45" name="TextBox 76"/>
          <p:cNvSpPr txBox="1"/>
          <p:nvPr/>
        </p:nvSpPr>
        <p:spPr>
          <a:xfrm>
            <a:off x="7534278" y="3358462"/>
            <a:ext cx="289258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5392922" y="3613148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实验小结</a:t>
            </a:r>
            <a:endParaRPr lang="zh-CN" altLang="en-US" sz="2800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4800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实验小结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308856" y="2410010"/>
            <a:ext cx="9569055" cy="2628000"/>
            <a:chOff x="1505751" y="2571230"/>
            <a:chExt cx="9569055" cy="2628000"/>
          </a:xfrm>
        </p:grpSpPr>
        <p:sp>
          <p:nvSpPr>
            <p:cNvPr id="15" name="TextBox 76"/>
            <p:cNvSpPr txBox="1"/>
            <p:nvPr/>
          </p:nvSpPr>
          <p:spPr>
            <a:xfrm>
              <a:off x="2735298" y="4380980"/>
              <a:ext cx="109854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5751" y="4686782"/>
              <a:ext cx="2328088" cy="51244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请在此添加文字说明，编辑文字。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，编辑文字。</a:t>
              </a: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2735298" y="2571230"/>
              <a:ext cx="109854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05751" y="2877032"/>
              <a:ext cx="2328088" cy="51244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请在此添加文字说明，编辑文字。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，编辑文字。</a:t>
              </a: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76"/>
            <p:cNvSpPr txBox="1"/>
            <p:nvPr/>
          </p:nvSpPr>
          <p:spPr>
            <a:xfrm>
              <a:off x="8746718" y="4380980"/>
              <a:ext cx="109854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46718" y="4686782"/>
              <a:ext cx="2328088" cy="51244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请在此添加文字说明，编辑文字。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，编辑文字。</a:t>
              </a: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8746718" y="2571230"/>
              <a:ext cx="109854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746718" y="2877032"/>
              <a:ext cx="2328088" cy="51244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请在此添加文字说明，编辑文字。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，编辑文字。</a:t>
              </a: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cxnSp>
        <p:nvCxnSpPr>
          <p:cNvPr id="12" name="MH_Other_10"/>
          <p:cNvCxnSpPr/>
          <p:nvPr>
            <p:custDataLst>
              <p:tags r:id="rId1"/>
            </p:custDataLst>
          </p:nvPr>
        </p:nvCxnSpPr>
        <p:spPr>
          <a:xfrm flipH="1">
            <a:off x="4916404" y="2559871"/>
            <a:ext cx="215900" cy="0"/>
          </a:xfrm>
          <a:prstGeom prst="line">
            <a:avLst/>
          </a:prstGeom>
          <a:ln w="25400">
            <a:solidFill>
              <a:srgbClr val="F3BB8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11"/>
          <p:cNvSpPr/>
          <p:nvPr>
            <p:custDataLst>
              <p:tags r:id="rId2"/>
            </p:custDataLst>
          </p:nvPr>
        </p:nvSpPr>
        <p:spPr>
          <a:xfrm flipH="1">
            <a:off x="5073567" y="2501135"/>
            <a:ext cx="117475" cy="117475"/>
          </a:xfrm>
          <a:prstGeom prst="ellipse">
            <a:avLst/>
          </a:prstGeom>
          <a:solidFill>
            <a:srgbClr val="F3B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853260" y="2199198"/>
            <a:ext cx="742022" cy="742022"/>
          </a:xfrm>
          <a:prstGeom prst="ellipse">
            <a:avLst/>
          </a:prstGeom>
          <a:solidFill>
            <a:srgbClr val="F3B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H_Other_12"/>
          <p:cNvSpPr/>
          <p:nvPr>
            <p:custDataLst>
              <p:tags r:id="rId3"/>
            </p:custDataLst>
          </p:nvPr>
        </p:nvSpPr>
        <p:spPr bwMode="auto">
          <a:xfrm>
            <a:off x="6037740" y="2411460"/>
            <a:ext cx="373062" cy="37306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2740501" y="1869517"/>
            <a:ext cx="196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F3B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有一定准确性</a:t>
            </a:r>
            <a:endParaRPr lang="zh-CN" altLang="en-US" b="1" dirty="0">
              <a:solidFill>
                <a:srgbClr val="F3B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68623" y="2370712"/>
            <a:ext cx="326947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我们使用了微软的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LUIS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进行了自然语言处理与分类，取得的结果还是比较精确的，但是还是存在一定误差。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MH_Other_4"/>
          <p:cNvCxnSpPr/>
          <p:nvPr>
            <p:custDataLst>
              <p:tags r:id="rId4"/>
            </p:custDataLst>
          </p:nvPr>
        </p:nvCxnSpPr>
        <p:spPr>
          <a:xfrm>
            <a:off x="7599780" y="4767615"/>
            <a:ext cx="215900" cy="0"/>
          </a:xfrm>
          <a:prstGeom prst="line">
            <a:avLst/>
          </a:prstGeom>
          <a:ln w="25400">
            <a:solidFill>
              <a:srgbClr val="BEC53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H_Other_5"/>
          <p:cNvSpPr/>
          <p:nvPr>
            <p:custDataLst>
              <p:tags r:id="rId5"/>
            </p:custDataLst>
          </p:nvPr>
        </p:nvSpPr>
        <p:spPr>
          <a:xfrm>
            <a:off x="7541044" y="4708879"/>
            <a:ext cx="117475" cy="117475"/>
          </a:xfrm>
          <a:prstGeom prst="ellipse">
            <a:avLst/>
          </a:prstGeom>
          <a:solidFill>
            <a:srgbClr val="BE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926452" y="4396604"/>
            <a:ext cx="742022" cy="742022"/>
          </a:xfrm>
          <a:prstGeom prst="ellipse">
            <a:avLst/>
          </a:prstGeom>
          <a:solidFill>
            <a:srgbClr val="BE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MH_Other_6"/>
          <p:cNvSpPr/>
          <p:nvPr>
            <p:custDataLst>
              <p:tags r:id="rId6"/>
            </p:custDataLst>
          </p:nvPr>
        </p:nvSpPr>
        <p:spPr>
          <a:xfrm>
            <a:off x="6091088" y="4626329"/>
            <a:ext cx="412750" cy="282575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8047724" y="409079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BEC5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后续改善</a:t>
            </a:r>
            <a:endParaRPr lang="zh-CN" altLang="en-US" b="1" dirty="0">
              <a:solidFill>
                <a:srgbClr val="BEC5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047724" y="4460124"/>
            <a:ext cx="3145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我们可以通过增加例句，界定分类标准，多人贴标签汇总等方式进行实验的细化。</a:t>
            </a:r>
          </a:p>
        </p:txBody>
      </p:sp>
      <p:sp>
        <p:nvSpPr>
          <p:cNvPr id="44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实验小结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24" y="1585360"/>
            <a:ext cx="1329502" cy="17205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4011399"/>
            <a:ext cx="1471613" cy="1904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50" y="2310623"/>
            <a:ext cx="2079790" cy="214773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42" y="331365"/>
            <a:ext cx="1638425" cy="164026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7" y="379348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7417" y="4835307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0967" y="2777948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51" y="229332"/>
            <a:ext cx="1424500" cy="1436429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0" y="4570968"/>
            <a:ext cx="1858969" cy="2107105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59" y="1256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63" y="4944023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76"/>
          <p:cNvSpPr txBox="1"/>
          <p:nvPr/>
        </p:nvSpPr>
        <p:spPr>
          <a:xfrm>
            <a:off x="3345690" y="2698783"/>
            <a:ext cx="5500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CE3B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CN" altLang="en-US" sz="6000" dirty="0" smtClean="0">
                <a:solidFill>
                  <a:srgbClr val="848F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6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  <a:r>
              <a:rPr lang="zh-CN" altLang="en-US" sz="6000" dirty="0" smtClean="0">
                <a:solidFill>
                  <a:srgbClr val="73B4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6000" dirty="0">
              <a:solidFill>
                <a:srgbClr val="73B4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3368019" y="3704878"/>
            <a:ext cx="550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E3B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2000" dirty="0">
                <a:solidFill>
                  <a:srgbClr val="848F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en-US" altLang="zh-CN" sz="2000" dirty="0" smtClean="0">
                <a:solidFill>
                  <a:srgbClr val="CE3B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000" dirty="0" smtClean="0">
                <a:solidFill>
                  <a:srgbClr val="CE3B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3B4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watching</a:t>
            </a:r>
            <a:endParaRPr lang="zh-CN" altLang="en-US" sz="2000" dirty="0">
              <a:solidFill>
                <a:srgbClr val="73B4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04" y="4103956"/>
            <a:ext cx="1400422" cy="14004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30433" y="5111083"/>
            <a:ext cx="106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柚子组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44" y="4175968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5343325" y="3841228"/>
            <a:ext cx="150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  <a:endParaRPr lang="zh-CN" altLang="en-US" sz="2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4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ardrop 25"/>
          <p:cNvSpPr/>
          <p:nvPr/>
        </p:nvSpPr>
        <p:spPr>
          <a:xfrm rot="5400000">
            <a:off x="2129089" y="3578097"/>
            <a:ext cx="648873" cy="648873"/>
          </a:xfrm>
          <a:prstGeom prst="roundRect">
            <a:avLst/>
          </a:prstGeom>
          <a:solidFill>
            <a:srgbClr val="ED7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3"/>
          <p:cNvSpPr>
            <a:spLocks noEditPoints="1"/>
          </p:cNvSpPr>
          <p:nvPr/>
        </p:nvSpPr>
        <p:spPr bwMode="auto">
          <a:xfrm>
            <a:off x="2298463" y="3756070"/>
            <a:ext cx="310124" cy="265823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32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ardrop 37"/>
          <p:cNvSpPr/>
          <p:nvPr/>
        </p:nvSpPr>
        <p:spPr>
          <a:xfrm rot="5400000">
            <a:off x="6930009" y="3578097"/>
            <a:ext cx="648874" cy="648873"/>
          </a:xfrm>
          <a:prstGeom prst="roundRect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100"/>
          <p:cNvSpPr/>
          <p:nvPr/>
        </p:nvSpPr>
        <p:spPr bwMode="auto">
          <a:xfrm>
            <a:off x="7117681" y="3734881"/>
            <a:ext cx="273530" cy="308201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32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ardrop 33"/>
          <p:cNvSpPr/>
          <p:nvPr/>
        </p:nvSpPr>
        <p:spPr>
          <a:xfrm rot="5400000">
            <a:off x="4540819" y="2107596"/>
            <a:ext cx="648873" cy="648873"/>
          </a:xfrm>
          <a:prstGeom prst="roundRect">
            <a:avLst/>
          </a:prstGeom>
          <a:solidFill>
            <a:srgbClr val="84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103"/>
          <p:cNvSpPr/>
          <p:nvPr/>
        </p:nvSpPr>
        <p:spPr bwMode="auto">
          <a:xfrm>
            <a:off x="4719822" y="2289421"/>
            <a:ext cx="290867" cy="258119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32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ardrop 21"/>
          <p:cNvSpPr/>
          <p:nvPr/>
        </p:nvSpPr>
        <p:spPr>
          <a:xfrm rot="5400000">
            <a:off x="9296662" y="2107595"/>
            <a:ext cx="648873" cy="648873"/>
          </a:xfrm>
          <a:prstGeom prst="roundRect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58"/>
          <p:cNvGrpSpPr/>
          <p:nvPr/>
        </p:nvGrpSpPr>
        <p:grpSpPr>
          <a:xfrm>
            <a:off x="9474703" y="2223927"/>
            <a:ext cx="292790" cy="389104"/>
            <a:chOff x="8429652" y="3143254"/>
            <a:chExt cx="241300" cy="320675"/>
          </a:xfrm>
          <a:solidFill>
            <a:schemeClr val="bg1"/>
          </a:solidFill>
        </p:grpSpPr>
        <p:sp>
          <p:nvSpPr>
            <p:cNvPr id="47" name="Freeform 108"/>
            <p:cNvSpPr>
              <a:spLocks noEditPoints="1"/>
            </p:cNvSpPr>
            <p:nvPr/>
          </p:nvSpPr>
          <p:spPr bwMode="auto">
            <a:xfrm>
              <a:off x="8429652" y="3143254"/>
              <a:ext cx="241300" cy="320675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09"/>
            <p:cNvSpPr/>
            <p:nvPr/>
          </p:nvSpPr>
          <p:spPr bwMode="auto">
            <a:xfrm>
              <a:off x="8550302" y="3184529"/>
              <a:ext cx="79375" cy="793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TextBox 76"/>
          <p:cNvSpPr txBox="1"/>
          <p:nvPr/>
        </p:nvSpPr>
        <p:spPr>
          <a:xfrm>
            <a:off x="1904255" y="4256723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需求增大</a:t>
            </a:r>
            <a:endParaRPr lang="zh-CN" altLang="en-US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25068" y="4603543"/>
            <a:ext cx="2456915" cy="9725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行业日渐发达的现在，程序员的数量逐渐增多，因此，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IDE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作为辅助程序员开发的用具，其需求日益增大。</a:t>
            </a: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3781908" y="2786221"/>
            <a:ext cx="2166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community</a:t>
            </a:r>
            <a:r>
              <a:rPr lang="zh-CN" altLang="en-US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版开源</a:t>
            </a:r>
            <a:endParaRPr lang="zh-CN" altLang="en-US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636798" y="3133041"/>
            <a:ext cx="2456915" cy="9725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由于开源社区的发展，诸多的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提供商将免费提供给大众使用的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community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托管到开源社区，为我们本次实验提供了数据来源</a:t>
            </a: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76"/>
          <p:cNvSpPr txBox="1"/>
          <p:nvPr/>
        </p:nvSpPr>
        <p:spPr>
          <a:xfrm>
            <a:off x="6390071" y="4245068"/>
            <a:ext cx="19099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规范的开发</a:t>
            </a:r>
            <a:r>
              <a:rPr lang="zh-CN" altLang="en-US" dirty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 dirty="0">
              <a:solidFill>
                <a:srgbClr val="CE32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025989" y="4603543"/>
            <a:ext cx="2456915" cy="9725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由于是企业级的软件开发，他们的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都是十分符合规范的，因此适合作为我们分析的数据源</a:t>
            </a: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76"/>
          <p:cNvSpPr txBox="1"/>
          <p:nvPr/>
        </p:nvSpPr>
        <p:spPr>
          <a:xfrm>
            <a:off x="8693576" y="2791142"/>
            <a:ext cx="185504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云计算的</a:t>
            </a:r>
            <a:r>
              <a:rPr lang="en-US" altLang="zh-CN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endParaRPr lang="zh-CN" altLang="en-US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392641" y="3133041"/>
            <a:ext cx="2456915" cy="75251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在技术日益发达的现在，很多互联网服务提供商开始提供可以给普通开发者使用的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云计算模块。</a:t>
            </a: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5697524" y="3749633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Goals</a:t>
            </a:r>
            <a:endParaRPr lang="en-US" altLang="zh-CN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endParaRPr lang="zh-CN" altLang="en-US" sz="2800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8440" r="6203" b="10136"/>
          <a:stretch>
            <a:fillRect/>
          </a:stretch>
        </p:blipFill>
        <p:spPr bwMode="auto">
          <a:xfrm>
            <a:off x="1808701" y="1848108"/>
            <a:ext cx="3201838" cy="389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文本框 57"/>
          <p:cNvSpPr txBox="1"/>
          <p:nvPr/>
        </p:nvSpPr>
        <p:spPr>
          <a:xfrm>
            <a:off x="5297414" y="2688305"/>
            <a:ext cx="526483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从开源社区的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IDE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项目中抓取对应的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中爬取所需要的用来进行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分析的自然语言。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76"/>
          <p:cNvSpPr txBox="1"/>
          <p:nvPr/>
        </p:nvSpPr>
        <p:spPr>
          <a:xfrm>
            <a:off x="5297413" y="2319233"/>
            <a:ext cx="188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  <a:endParaRPr lang="zh-CN" altLang="en-US" sz="2000" dirty="0">
              <a:solidFill>
                <a:srgbClr val="CE32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297414" y="4501199"/>
            <a:ext cx="526483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将抓取的数据进行自然语言分析，分析其真实的需求。建立软件需求分类模型，进行需求的分类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76"/>
          <p:cNvSpPr txBox="1"/>
          <p:nvPr/>
        </p:nvSpPr>
        <p:spPr>
          <a:xfrm>
            <a:off x="5297412" y="4132127"/>
            <a:ext cx="281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数据分析与分类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2319233"/>
            <a:ext cx="2235711" cy="2890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5509139" y="3705926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en-US" altLang="zh-CN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D17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  <a:endParaRPr lang="zh-CN" altLang="en-US" sz="2800" dirty="0">
              <a:solidFill>
                <a:srgbClr val="D17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D17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D17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800" dirty="0">
              <a:solidFill>
                <a:srgbClr val="D17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Oval 82"/>
          <p:cNvSpPr/>
          <p:nvPr/>
        </p:nvSpPr>
        <p:spPr>
          <a:xfrm>
            <a:off x="2445946" y="2429676"/>
            <a:ext cx="1109985" cy="1110274"/>
          </a:xfrm>
          <a:prstGeom prst="ellipse">
            <a:avLst/>
          </a:prstGeom>
          <a:solidFill>
            <a:srgbClr val="84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3" name="Freeform 3"/>
          <p:cNvSpPr>
            <a:spLocks noChangeArrowheads="1"/>
          </p:cNvSpPr>
          <p:nvPr/>
        </p:nvSpPr>
        <p:spPr bwMode="auto">
          <a:xfrm>
            <a:off x="2747455" y="2750279"/>
            <a:ext cx="532874" cy="429130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4" name="Oval 77"/>
          <p:cNvSpPr/>
          <p:nvPr/>
        </p:nvSpPr>
        <p:spPr>
          <a:xfrm>
            <a:off x="6825315" y="4061858"/>
            <a:ext cx="1109983" cy="1110274"/>
          </a:xfrm>
          <a:prstGeom prst="ellipse">
            <a:avLst/>
          </a:prstGeom>
          <a:solidFill>
            <a:srgbClr val="ED7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5" name="Freeform 22"/>
          <p:cNvSpPr>
            <a:spLocks noChangeArrowheads="1"/>
          </p:cNvSpPr>
          <p:nvPr/>
        </p:nvSpPr>
        <p:spPr bwMode="auto">
          <a:xfrm>
            <a:off x="7150324" y="4356084"/>
            <a:ext cx="495149" cy="495151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6" name="Oval 73"/>
          <p:cNvSpPr/>
          <p:nvPr/>
        </p:nvSpPr>
        <p:spPr>
          <a:xfrm>
            <a:off x="6816811" y="2442233"/>
            <a:ext cx="1109983" cy="1110274"/>
          </a:xfrm>
          <a:prstGeom prst="ellipse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7" name="Freeform 101"/>
          <p:cNvSpPr>
            <a:spLocks noChangeArrowheads="1"/>
          </p:cNvSpPr>
          <p:nvPr/>
        </p:nvSpPr>
        <p:spPr bwMode="auto">
          <a:xfrm>
            <a:off x="7157875" y="2771486"/>
            <a:ext cx="532874" cy="410266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8" name="Oval 60"/>
          <p:cNvSpPr/>
          <p:nvPr/>
        </p:nvSpPr>
        <p:spPr>
          <a:xfrm>
            <a:off x="2445946" y="4032037"/>
            <a:ext cx="1109983" cy="1110274"/>
          </a:xfrm>
          <a:prstGeom prst="ellipse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9" name="Freeform 104"/>
          <p:cNvSpPr>
            <a:spLocks noChangeArrowheads="1"/>
          </p:cNvSpPr>
          <p:nvPr/>
        </p:nvSpPr>
        <p:spPr bwMode="auto">
          <a:xfrm>
            <a:off x="2749819" y="4370656"/>
            <a:ext cx="532877" cy="35839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550599" y="2522708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21393" y="2892040"/>
            <a:ext cx="2271678" cy="5110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写爬虫，抓取我们所需要的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  <a:endParaRPr lang="en-US" altLang="zh-CN" sz="11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739059" y="4127579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28033" y="4490226"/>
            <a:ext cx="2265038" cy="9725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通过抽取一部分抓到的数据作为样本，通过人工讨论贴标签，进行数据集的建立，从而建立起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需要使用的语料库</a:t>
            </a:r>
            <a:endParaRPr lang="en-US" altLang="zh-CN" sz="11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8158978" y="2451469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LUIS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29772" y="2820801"/>
            <a:ext cx="2271678" cy="2909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对于使用的云计算模块进行说明</a:t>
            </a:r>
            <a:endParaRPr lang="en-US" altLang="zh-CN" sz="11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8347437" y="4232369"/>
            <a:ext cx="179668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数据分割与处理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36412" y="4595016"/>
            <a:ext cx="2265038" cy="5324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将数据进行分割，调用训练完的模型进行数据处理。</a:t>
            </a:r>
            <a:endParaRPr lang="en-US" altLang="zh-CN" sz="11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椭圆 11"/>
          <p:cNvSpPr/>
          <p:nvPr/>
        </p:nvSpPr>
        <p:spPr>
          <a:xfrm>
            <a:off x="1682883" y="3346545"/>
            <a:ext cx="2359742" cy="2359742"/>
          </a:xfrm>
          <a:prstGeom prst="ellipse">
            <a:avLst/>
          </a:prstGeom>
          <a:blipFill>
            <a:blip r:embed="rId2"/>
            <a:stretch>
              <a:fillRect l="-26000" t="-1000" r="-43000" b="-4000"/>
            </a:stretch>
          </a:blipFill>
          <a:ln w="38100">
            <a:solidFill>
              <a:srgbClr val="ED7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59836" y="1723895"/>
            <a:ext cx="479456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我们用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编写了爬虫程序，利用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进行数据的抓起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08" y="2463228"/>
            <a:ext cx="6190826" cy="3817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724</Words>
  <Application>Microsoft Office PowerPoint</Application>
  <PresentationFormat>宽屏</PresentationFormat>
  <Paragraphs>132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仿宋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唐 瑾萱</cp:lastModifiedBy>
  <cp:revision>38</cp:revision>
  <dcterms:created xsi:type="dcterms:W3CDTF">2017-03-15T07:36:00Z</dcterms:created>
  <dcterms:modified xsi:type="dcterms:W3CDTF">2019-10-29T15:27:43Z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