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59" r:id="rId4"/>
    <p:sldId id="261" r:id="rId5"/>
    <p:sldId id="263" r:id="rId6"/>
    <p:sldId id="283" r:id="rId7"/>
    <p:sldId id="285" r:id="rId8"/>
    <p:sldId id="297" r:id="rId9"/>
    <p:sldId id="290" r:id="rId10"/>
    <p:sldId id="284" r:id="rId11"/>
    <p:sldId id="286" r:id="rId12"/>
    <p:sldId id="287" r:id="rId13"/>
    <p:sldId id="288" r:id="rId14"/>
    <p:sldId id="289" r:id="rId15"/>
    <p:sldId id="298" r:id="rId16"/>
    <p:sldId id="291" r:id="rId17"/>
    <p:sldId id="292" r:id="rId18"/>
    <p:sldId id="293" r:id="rId19"/>
    <p:sldId id="299" r:id="rId20"/>
    <p:sldId id="294" r:id="rId21"/>
    <p:sldId id="295" r:id="rId22"/>
    <p:sldId id="296" r:id="rId23"/>
    <p:sldId id="301" r:id="rId24"/>
    <p:sldId id="264" r:id="rId25"/>
    <p:sldId id="30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60" d="100"/>
          <a:sy n="60" d="100"/>
        </p:scale>
        <p:origin x="76" y="16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6" name="文本框 15"/>
          <p:cNvSpPr txBox="1"/>
          <p:nvPr/>
        </p:nvSpPr>
        <p:spPr>
          <a:xfrm>
            <a:off x="605155" y="1254429"/>
            <a:ext cx="5680075" cy="1862048"/>
          </a:xfrm>
          <a:prstGeom prst="rect">
            <a:avLst/>
          </a:prstGeom>
          <a:noFill/>
        </p:spPr>
        <p:txBody>
          <a:bodyPr wrap="square" rtlCol="0">
            <a:spAutoFit/>
          </a:bodyPr>
          <a:lstStyle/>
          <a:p>
            <a:r>
              <a:rPr lang="en-US" altLang="zh-CN" sz="11500" dirty="0">
                <a:solidFill>
                  <a:srgbClr val="383987"/>
                </a:solidFill>
                <a:latin typeface="Agency FB" panose="020B0503020202020204" charset="0"/>
              </a:rPr>
              <a:t>20</a:t>
            </a:r>
            <a:r>
              <a:rPr lang="en-US" altLang="zh-CN" sz="11500" dirty="0">
                <a:ln>
                  <a:solidFill>
                    <a:srgbClr val="383987"/>
                  </a:solidFill>
                </a:ln>
                <a:noFill/>
                <a:latin typeface="Agency FB" panose="020B0503020202020204" charset="0"/>
              </a:rPr>
              <a:t>17-</a:t>
            </a:r>
            <a:r>
              <a:rPr lang="en-US" altLang="zh-CN" sz="11500" dirty="0">
                <a:solidFill>
                  <a:srgbClr val="383987"/>
                </a:solidFill>
                <a:latin typeface="Agency FB" panose="020B0503020202020204" charset="0"/>
              </a:rPr>
              <a:t>20</a:t>
            </a:r>
            <a:r>
              <a:rPr lang="en-US" altLang="zh-CN" sz="11500" dirty="0">
                <a:ln>
                  <a:solidFill>
                    <a:srgbClr val="383987"/>
                  </a:solidFill>
                </a:ln>
                <a:noFill/>
                <a:latin typeface="Agency FB" panose="020B0503020202020204" charset="0"/>
              </a:rPr>
              <a:t>18</a:t>
            </a:r>
          </a:p>
        </p:txBody>
      </p:sp>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南京大学青年志愿者表彰答辩</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582295" y="3503930"/>
            <a:ext cx="6115050" cy="44627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pPr algn="ctr"/>
            <a:r>
              <a:rPr kumimoji="0" lang="zh-CN" altLang="en-US" sz="2400" b="0" i="0" u="none" strike="noStrike" kern="0" cap="none" spc="0" normalizeH="0" baseline="0" noProof="0" dirty="0">
                <a:ln>
                  <a:noFill/>
                </a:ln>
                <a:solidFill>
                  <a:srgbClr val="383987"/>
                </a:solidFill>
                <a:effectLst/>
                <a:uLnTx/>
                <a:uFillTx/>
                <a:ea typeface="Arial Unicode MS" panose="020B0604020202020204" charset="-122"/>
                <a:sym typeface="+mn-ea"/>
              </a:rPr>
              <a:t>和园老年人电子设备教学</a:t>
            </a:r>
            <a:endParaRPr kumimoji="0" lang="en-US" altLang="zh-CN" sz="2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
        <p:nvSpPr>
          <p:cNvPr id="13" name="文本框 12"/>
          <p:cNvSpPr txBox="1"/>
          <p:nvPr/>
        </p:nvSpPr>
        <p:spPr>
          <a:xfrm>
            <a:off x="794327" y="3959653"/>
            <a:ext cx="6275070" cy="9607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计算机科学与技术系青年志愿者协会</a:t>
            </a:r>
            <a:endParaRPr lang="en-US" altLang="zh-CN" sz="2000" dirty="0">
              <a:solidFill>
                <a:schemeClr val="tx1">
                  <a:lumMod val="50000"/>
                  <a:lumOff val="50000"/>
                </a:schemeClr>
              </a:solidFill>
            </a:endParaRPr>
          </a:p>
          <a:p>
            <a:pPr algn="l">
              <a:lnSpc>
                <a:spcPct val="15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负责人：解昊欣</a:t>
            </a:r>
          </a:p>
        </p:txBody>
      </p:sp>
      <p:sp>
        <p:nvSpPr>
          <p:cNvPr id="7" name="矩形 6"/>
          <p:cNvSpPr/>
          <p:nvPr/>
        </p:nvSpPr>
        <p:spPr>
          <a:xfrm>
            <a:off x="794327" y="5171437"/>
            <a:ext cx="2338705" cy="345440"/>
          </a:xfrm>
          <a:prstGeom prst="rect">
            <a:avLst/>
          </a:prstGeom>
          <a:noFill/>
          <a:ln>
            <a:solidFill>
              <a:srgbClr val="383987"/>
            </a:solidFill>
          </a:ln>
          <a:extLst>
            <a:ext uri="{909E8E84-426E-40DD-AFC4-6F175D3DCCD1}">
              <a14:hiddenFill xmlns:a14="http://schemas.microsoft.com/office/drawing/2010/main">
                <a:solidFill>
                  <a:srgbClr val="38398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94327" y="5160007"/>
            <a:ext cx="1800493" cy="369332"/>
          </a:xfrm>
          <a:prstGeom prst="rect">
            <a:avLst/>
          </a:prstGeom>
          <a:noFill/>
        </p:spPr>
        <p:txBody>
          <a:bodyPr wrap="non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答辩人：许家铭</a:t>
            </a:r>
          </a:p>
        </p:txBody>
      </p:sp>
      <p:grpSp>
        <p:nvGrpSpPr>
          <p:cNvPr id="12" name="组合 11"/>
          <p:cNvGrpSpPr/>
          <p:nvPr/>
        </p:nvGrpSpPr>
        <p:grpSpPr>
          <a:xfrm>
            <a:off x="2692977" y="5247637"/>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800927" y="5241287"/>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7935595" y="2083608"/>
            <a:ext cx="1005403" cy="338554"/>
          </a:xfrm>
          <a:prstGeom prst="rect">
            <a:avLst/>
          </a:prstGeom>
          <a:noFill/>
        </p:spPr>
        <p:txBody>
          <a:bodyPr wrap="none" rtlCol="0">
            <a:spAutoFit/>
          </a:bodyPr>
          <a:lstStyle/>
          <a:p>
            <a:pPr algn="l"/>
            <a:r>
              <a:rPr lang="zh-CN" altLang="en-US" sz="1600" noProof="0" dirty="0">
                <a:ln>
                  <a:noFill/>
                </a:ln>
                <a:solidFill>
                  <a:schemeClr val="tx1">
                    <a:lumMod val="75000"/>
                    <a:lumOff val="25000"/>
                  </a:schemeClr>
                </a:solidFill>
                <a:uLnTx/>
                <a:uFillTx/>
                <a:ea typeface="微软雅黑" panose="020B0503020204020204" pitchFamily="3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935595" y="233235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935595" y="4185458"/>
            <a:ext cx="1005403" cy="338554"/>
          </a:xfrm>
          <a:prstGeom prst="rect">
            <a:avLst/>
          </a:prstGeom>
          <a:noFill/>
        </p:spPr>
        <p:txBody>
          <a:bodyPr wrap="none" rtlCol="0">
            <a:spAutoFit/>
          </a:bodyPr>
          <a:lstStyle/>
          <a:p>
            <a:pPr algn="l"/>
            <a:r>
              <a:rPr lang="zh-CN" altLang="en-US" sz="1600" noProof="0" dirty="0">
                <a:ln>
                  <a:noFill/>
                </a:ln>
                <a:solidFill>
                  <a:schemeClr val="tx1">
                    <a:lumMod val="75000"/>
                    <a:lumOff val="25000"/>
                  </a:schemeClr>
                </a:solidFill>
                <a:uLnTx/>
                <a:uFillTx/>
                <a:ea typeface="微软雅黑" panose="020B0503020204020204" pitchFamily="3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2916357" y="4185458"/>
            <a:ext cx="1005403" cy="338554"/>
          </a:xfrm>
          <a:prstGeom prst="rect">
            <a:avLst/>
          </a:prstGeom>
          <a:noFill/>
        </p:spPr>
        <p:txBody>
          <a:bodyPr wrap="none" rtlCol="0">
            <a:spAutoFit/>
          </a:bodyPr>
          <a:lstStyle/>
          <a:p>
            <a:pPr algn="r"/>
            <a:r>
              <a:rPr lang="zh-CN" altLang="en-US" sz="1600" noProof="0" dirty="0">
                <a:ln>
                  <a:noFill/>
                </a:ln>
                <a:solidFill>
                  <a:schemeClr val="tx1">
                    <a:lumMod val="75000"/>
                    <a:lumOff val="25000"/>
                  </a:schemeClr>
                </a:solidFill>
                <a:uLnTx/>
                <a:uFillTx/>
                <a:ea typeface="微软雅黑" panose="020B0503020204020204" pitchFamily="3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43420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916357" y="2092498"/>
            <a:ext cx="1005403" cy="338554"/>
          </a:xfrm>
          <a:prstGeom prst="rect">
            <a:avLst/>
          </a:prstGeom>
          <a:noFill/>
        </p:spPr>
        <p:txBody>
          <a:bodyPr wrap="none" rtlCol="0">
            <a:spAutoFit/>
          </a:bodyPr>
          <a:lstStyle/>
          <a:p>
            <a:pPr algn="r"/>
            <a:r>
              <a:rPr lang="zh-CN" altLang="en-US" sz="1600" noProof="0" dirty="0">
                <a:ln>
                  <a:noFill/>
                </a:ln>
                <a:solidFill>
                  <a:schemeClr val="tx1">
                    <a:lumMod val="75000"/>
                    <a:lumOff val="25000"/>
                  </a:schemeClr>
                </a:solidFill>
                <a:uLnTx/>
                <a:uFillTx/>
                <a:ea typeface="微软雅黑" panose="020B0503020204020204" pitchFamily="34" charset="-122"/>
                <a:sym typeface="+mn-ea"/>
              </a:rPr>
              <a:t>添加标题</a:t>
            </a:r>
            <a:endParaRPr lang="en-US" altLang="zh-CN" sz="1600"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477645"/>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53873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59664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4742180"/>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494155"/>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507615"/>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565525"/>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4739640"/>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4748530"/>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641725"/>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600325"/>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542415"/>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430020"/>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49110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54901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694555"/>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04</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单击此处输入您的文本</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960495" y="154622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项目背景</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967355" y="171386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967355" y="2493010"/>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967355" y="3400309"/>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30" name="文本框 29"/>
          <p:cNvSpPr txBox="1"/>
          <p:nvPr/>
        </p:nvSpPr>
        <p:spPr>
          <a:xfrm>
            <a:off x="2967354" y="4273318"/>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04</a:t>
            </a:r>
          </a:p>
        </p:txBody>
      </p:sp>
      <p:sp>
        <p:nvSpPr>
          <p:cNvPr id="16" name="文本框 15"/>
          <p:cNvSpPr txBox="1"/>
          <p:nvPr/>
        </p:nvSpPr>
        <p:spPr>
          <a:xfrm>
            <a:off x="3960495" y="238696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项目目标</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960495" y="3295534"/>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项目创意及特色</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20" name="文本框 19"/>
          <p:cNvSpPr txBox="1"/>
          <p:nvPr/>
        </p:nvSpPr>
        <p:spPr>
          <a:xfrm>
            <a:off x="3960494" y="4178703"/>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项目实施</a:t>
            </a:r>
            <a:r>
              <a:rPr lang="en-US" altLang="zh-CN" sz="2400" kern="0" noProof="0" dirty="0">
                <a:ln>
                  <a:noFill/>
                </a:ln>
                <a:solidFill>
                  <a:srgbClr val="383987"/>
                </a:solidFill>
                <a:uLnTx/>
                <a:uFillTx/>
                <a:latin typeface="微软雅黑" panose="020B0503020204020204" charset="-122"/>
                <a:ea typeface="微软雅黑" panose="020B0503020204020204" charset="-122"/>
                <a:sym typeface="+mn-ea"/>
              </a:rPr>
              <a:t>&amp;</a:t>
            </a: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团队介绍</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21" name="文本框 20">
            <a:extLst>
              <a:ext uri="{FF2B5EF4-FFF2-40B4-BE49-F238E27FC236}">
                <a16:creationId xmlns:a16="http://schemas.microsoft.com/office/drawing/2014/main" id="{A375B26F-8BAF-4A34-83FD-3322BF776245}"/>
              </a:ext>
            </a:extLst>
          </p:cNvPr>
          <p:cNvSpPr txBox="1"/>
          <p:nvPr/>
        </p:nvSpPr>
        <p:spPr>
          <a:xfrm>
            <a:off x="2967353" y="5085080"/>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05</a:t>
            </a:r>
          </a:p>
        </p:txBody>
      </p:sp>
      <p:sp>
        <p:nvSpPr>
          <p:cNvPr id="22" name="文本框 21">
            <a:extLst>
              <a:ext uri="{FF2B5EF4-FFF2-40B4-BE49-F238E27FC236}">
                <a16:creationId xmlns:a16="http://schemas.microsoft.com/office/drawing/2014/main" id="{216A2461-275A-4254-9FBB-5104514DE342}"/>
              </a:ext>
            </a:extLst>
          </p:cNvPr>
          <p:cNvSpPr txBox="1"/>
          <p:nvPr/>
        </p:nvSpPr>
        <p:spPr>
          <a:xfrm>
            <a:off x="3960494" y="4954905"/>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成果</a:t>
            </a:r>
            <a:r>
              <a:rPr kumimoji="0" lang="en-US" altLang="zh-CN"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&amp;</a:t>
            </a: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未来计划</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05</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成果</a:t>
            </a:r>
            <a:r>
              <a:rPr lang="en-US" altLang="zh-CN"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&amp;</a:t>
            </a:r>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未来计划</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040918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07712"/>
            <a:ext cx="3995420" cy="461665"/>
          </a:xfrm>
          <a:prstGeom prst="rect">
            <a:avLst/>
          </a:prstGeom>
          <a:noFill/>
        </p:spPr>
        <p:txBody>
          <a:bodyPr wrap="square" rtlCol="0">
            <a:spAutoFit/>
          </a:bodyPr>
          <a:lstStyle/>
          <a:p>
            <a:pPr algn="l"/>
            <a:r>
              <a:rPr lang="zh-CN" altLang="en-US" sz="2400" noProof="0" dirty="0">
                <a:ln>
                  <a:noFill/>
                </a:ln>
                <a:solidFill>
                  <a:schemeClr val="tx1">
                    <a:lumMod val="65000"/>
                    <a:lumOff val="35000"/>
                  </a:schemeClr>
                </a:solidFill>
                <a:uLnTx/>
                <a:uFillTx/>
                <a:ea typeface="微软雅黑" panose="020B0503020204020204" pitchFamily="34" charset="-122"/>
                <a:sym typeface="+mn-ea"/>
              </a:rPr>
              <a:t>出版文档</a:t>
            </a:r>
            <a:endParaRPr lang="en-US" altLang="zh-CN" sz="2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11564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我们计划在未来推出更多的教学手册，这样即使未来项目停办也能持续给老人带来帮助！</a:t>
            </a:r>
            <a:endParaRPr lang="en-US" altLang="zh-CN"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770495" y="1233805"/>
            <a:ext cx="3551555" cy="787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我们正在广泛招募志愿者，使得更多院系的同学能够参与到这一项目中来</a:t>
            </a:r>
            <a:endParaRPr lang="en-US" altLang="zh-CN"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595035" cy="338554"/>
          </a:xfrm>
          <a:prstGeom prst="rect">
            <a:avLst/>
          </a:prstGeom>
          <a:noFill/>
        </p:spPr>
        <p:txBody>
          <a:bodyPr wrap="none" rtlCol="0">
            <a:spAutoFit/>
          </a:bodyPr>
          <a:lstStyle/>
          <a:p>
            <a:pPr algn="l"/>
            <a:r>
              <a:rPr lang="zh-CN" altLang="en-US" sz="1600" noProof="0">
                <a:ln>
                  <a:noFill/>
                </a:ln>
                <a:solidFill>
                  <a:schemeClr val="tx1">
                    <a:lumMod val="65000"/>
                    <a:lumOff val="35000"/>
                  </a:schemeClr>
                </a:solidFill>
                <a:uLnTx/>
                <a:uFillTx/>
                <a:ea typeface="微软雅黑" panose="020B0503020204020204" pitchFamily="34" charset="-122"/>
                <a:sym typeface="+mn-ea"/>
              </a:rPr>
              <a:t>拓展</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656331" y="5019675"/>
            <a:ext cx="7781290" cy="11344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2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相信在我们的共同努力下，会有更多的同学和老年朋友从这一公益项目中收益</a:t>
            </a:r>
            <a:endParaRPr lang="en-US" altLang="zh-CN" sz="24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a:extLst>
              <a:ext uri="{FF2B5EF4-FFF2-40B4-BE49-F238E27FC236}">
                <a16:creationId xmlns:a16="http://schemas.microsoft.com/office/drawing/2014/main" id="{665ABC05-1F5A-4B80-B70E-03DAC1363E25}"/>
              </a:ext>
            </a:extLst>
          </p:cNvPr>
          <p:cNvSpPr txBox="1"/>
          <p:nvPr/>
        </p:nvSpPr>
        <p:spPr>
          <a:xfrm>
            <a:off x="7770495" y="869754"/>
            <a:ext cx="3995420" cy="461665"/>
          </a:xfrm>
          <a:prstGeom prst="rect">
            <a:avLst/>
          </a:prstGeom>
          <a:noFill/>
        </p:spPr>
        <p:txBody>
          <a:bodyPr wrap="square" rtlCol="0">
            <a:spAutoFit/>
          </a:bodyPr>
          <a:lstStyle/>
          <a:p>
            <a:pPr algn="l"/>
            <a:r>
              <a:rPr lang="zh-CN" altLang="en-US" sz="2400" noProof="0" dirty="0">
                <a:ln>
                  <a:noFill/>
                </a:ln>
                <a:solidFill>
                  <a:schemeClr val="tx1">
                    <a:lumMod val="65000"/>
                    <a:lumOff val="35000"/>
                  </a:schemeClr>
                </a:solidFill>
                <a:uLnTx/>
                <a:uFillTx/>
                <a:ea typeface="微软雅黑" panose="020B0503020204020204" pitchFamily="34" charset="-122"/>
                <a:sym typeface="+mn-ea"/>
              </a:rPr>
              <a:t>合作</a:t>
            </a:r>
            <a:endParaRPr lang="en-US" altLang="zh-CN" sz="2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a:extLst>
              <a:ext uri="{FF2B5EF4-FFF2-40B4-BE49-F238E27FC236}">
                <a16:creationId xmlns:a16="http://schemas.microsoft.com/office/drawing/2014/main" id="{9B83EC6B-F03F-4DCC-AC4E-6C56E17FD596}"/>
              </a:ext>
            </a:extLst>
          </p:cNvPr>
          <p:cNvSpPr txBox="1"/>
          <p:nvPr/>
        </p:nvSpPr>
        <p:spPr>
          <a:xfrm>
            <a:off x="2067758" y="2358040"/>
            <a:ext cx="3995420" cy="461665"/>
          </a:xfrm>
          <a:prstGeom prst="rect">
            <a:avLst/>
          </a:prstGeom>
          <a:noFill/>
        </p:spPr>
        <p:txBody>
          <a:bodyPr wrap="square" rtlCol="0">
            <a:spAutoFit/>
          </a:bodyPr>
          <a:lstStyle/>
          <a:p>
            <a:pPr algn="l"/>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APP</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mn-ea"/>
              </a:rPr>
              <a:t>与网站的开发与维护</a:t>
            </a:r>
            <a:endParaRPr lang="en-US" altLang="zh-CN" sz="2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20" name="文本框 19">
            <a:extLst>
              <a:ext uri="{FF2B5EF4-FFF2-40B4-BE49-F238E27FC236}">
                <a16:creationId xmlns:a16="http://schemas.microsoft.com/office/drawing/2014/main" id="{50DBCACE-21A6-4012-A243-758E0831CE02}"/>
              </a:ext>
            </a:extLst>
          </p:cNvPr>
          <p:cNvSpPr txBox="1"/>
          <p:nvPr/>
        </p:nvSpPr>
        <p:spPr>
          <a:xfrm>
            <a:off x="2100580" y="2746375"/>
            <a:ext cx="3551555" cy="11564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我们的上门服务预约网站正在紧锣密鼓的开发当中，未来计划有序的投入使用，更精确有效的帮助老人！</a:t>
            </a:r>
            <a:endParaRPr lang="en-US" altLang="zh-CN"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4084" y="1531974"/>
            <a:ext cx="8443831" cy="144655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 FOR LISTENING</a:t>
            </a:r>
          </a:p>
        </p:txBody>
      </p:sp>
      <p:sp>
        <p:nvSpPr>
          <p:cNvPr id="2" name="文本框 1"/>
          <p:cNvSpPr txBox="1"/>
          <p:nvPr/>
        </p:nvSpPr>
        <p:spPr>
          <a:xfrm>
            <a:off x="1088056" y="3359888"/>
            <a:ext cx="4176395" cy="830997"/>
          </a:xfrm>
          <a:prstGeom prst="rect">
            <a:avLst/>
          </a:prstGeom>
          <a:noFill/>
        </p:spPr>
        <p:txBody>
          <a:bodyPr wrap="square" rtlCol="0">
            <a:spAutoFit/>
          </a:bodyPr>
          <a:lstStyle/>
          <a:p>
            <a:pPr algn="dist"/>
            <a:r>
              <a:rPr lang="zh-CN" altLang="en-US" sz="2400" dirty="0">
                <a:ln>
                  <a:noFill/>
                </a:ln>
                <a:solidFill>
                  <a:srgbClr val="383987"/>
                </a:solidFill>
                <a:latin typeface="微软雅黑" panose="020B0503020204020204" charset="-122"/>
                <a:ea typeface="微软雅黑" panose="020B0503020204020204" charset="-122"/>
              </a:rPr>
              <a:t>南京大学计算机科学与技术系</a:t>
            </a:r>
            <a:endParaRPr lang="en-US" altLang="zh-CN" sz="2400" dirty="0">
              <a:solidFill>
                <a:srgbClr val="383987"/>
              </a:solidFill>
              <a:latin typeface="微软雅黑" panose="020B0503020204020204" charset="-122"/>
              <a:ea typeface="微软雅黑" panose="020B0503020204020204" charset="-122"/>
            </a:endParaRPr>
          </a:p>
          <a:p>
            <a:pPr algn="ctr"/>
            <a:r>
              <a:rPr lang="zh-CN" altLang="en-US" sz="2400" dirty="0">
                <a:ln>
                  <a:noFill/>
                </a:ln>
                <a:solidFill>
                  <a:srgbClr val="383987"/>
                </a:solidFill>
                <a:latin typeface="微软雅黑" panose="020B0503020204020204" charset="-122"/>
                <a:ea typeface="微软雅黑" panose="020B0503020204020204" charset="-122"/>
              </a:rPr>
              <a:t>青年志愿者协会</a:t>
            </a:r>
          </a:p>
        </p:txBody>
      </p:sp>
      <p:pic>
        <p:nvPicPr>
          <p:cNvPr id="6" name="图片 5">
            <a:extLst>
              <a:ext uri="{FF2B5EF4-FFF2-40B4-BE49-F238E27FC236}">
                <a16:creationId xmlns:a16="http://schemas.microsoft.com/office/drawing/2014/main" id="{2E8336C9-5DA4-43D4-81EB-E06922D4D4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6254" y="4513530"/>
            <a:ext cx="1934226" cy="1938755"/>
          </a:xfrm>
          <a:prstGeom prst="rect">
            <a:avLst/>
          </a:prstGeom>
        </p:spPr>
      </p:pic>
      <p:pic>
        <p:nvPicPr>
          <p:cNvPr id="7" name="图片 6">
            <a:extLst>
              <a:ext uri="{FF2B5EF4-FFF2-40B4-BE49-F238E27FC236}">
                <a16:creationId xmlns:a16="http://schemas.microsoft.com/office/drawing/2014/main" id="{EA2AB7BF-1B7C-4E50-89E4-EF1E11BD88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3610" y="4534411"/>
            <a:ext cx="1513560" cy="18969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01</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项目背景</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51709" y="1728844"/>
            <a:ext cx="2954656" cy="461665"/>
          </a:xfrm>
          <a:prstGeom prst="rect">
            <a:avLst/>
          </a:prstGeom>
          <a:noFill/>
        </p:spPr>
        <p:txBody>
          <a:bodyPr wrap="none" rtlCol="0">
            <a:spAutoFit/>
          </a:bodyPr>
          <a:lstStyle/>
          <a:p>
            <a:pPr algn="r"/>
            <a:r>
              <a:rPr lang="zh-CN" altLang="en-US" sz="2400" b="1" noProof="0" dirty="0">
                <a:ln>
                  <a:noFill/>
                </a:ln>
                <a:solidFill>
                  <a:schemeClr val="tx1">
                    <a:lumMod val="65000"/>
                    <a:lumOff val="35000"/>
                  </a:schemeClr>
                </a:solidFill>
                <a:uLnTx/>
                <a:uFillTx/>
                <a:ea typeface="微软雅黑" panose="020B0503020204020204" pitchFamily="34" charset="-122"/>
                <a:sym typeface="+mn-ea"/>
              </a:rPr>
              <a:t>信息技术更新速度快</a:t>
            </a:r>
            <a:endParaRPr lang="en-US" altLang="zh-CN" sz="24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666750" y="2329060"/>
            <a:ext cx="4539615" cy="15257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老年朋友们的学习能力相对于其他年龄段较弱</a:t>
            </a:r>
            <a:endPar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对新鲜事物的接受能力较弱</a:t>
            </a:r>
            <a:endPar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无法通过自主学习摸索来掌握最新的科技产品</a:t>
            </a:r>
            <a:endPar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享受科技给我们带来的便利</a:t>
            </a:r>
            <a:endParaRPr lang="en-US" altLang="zh-CN"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48605" y="1841631"/>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423174" y="1841631"/>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24">
            <a:extLst>
              <a:ext uri="{FF2B5EF4-FFF2-40B4-BE49-F238E27FC236}">
                <a16:creationId xmlns:a16="http://schemas.microsoft.com/office/drawing/2014/main" id="{2B13FD9B-FFB8-40DA-888C-64820E71C37B}"/>
              </a:ext>
            </a:extLst>
          </p:cNvPr>
          <p:cNvSpPr txBox="1"/>
          <p:nvPr/>
        </p:nvSpPr>
        <p:spPr>
          <a:xfrm>
            <a:off x="7048500" y="1867395"/>
            <a:ext cx="4185761" cy="461665"/>
          </a:xfrm>
          <a:prstGeom prst="rect">
            <a:avLst/>
          </a:prstGeom>
          <a:noFill/>
        </p:spPr>
        <p:txBody>
          <a:bodyPr wrap="none" rtlCol="0">
            <a:spAutoFit/>
          </a:bodyPr>
          <a:lstStyle/>
          <a:p>
            <a:pPr algn="r"/>
            <a:r>
              <a:rPr lang="zh-CN" altLang="en-US" sz="2400" b="1" noProof="0" dirty="0">
                <a:ln>
                  <a:noFill/>
                </a:ln>
                <a:solidFill>
                  <a:schemeClr val="tx1">
                    <a:lumMod val="65000"/>
                    <a:lumOff val="35000"/>
                  </a:schemeClr>
                </a:solidFill>
                <a:uLnTx/>
                <a:uFillTx/>
                <a:ea typeface="微软雅黑" panose="020B0503020204020204" pitchFamily="34" charset="-122"/>
                <a:sym typeface="+mn-ea"/>
              </a:rPr>
              <a:t>晚辈们不愿意主动帮助老年人</a:t>
            </a:r>
            <a:endParaRPr lang="en-US" altLang="zh-CN" sz="24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26" name="文本框 25">
            <a:extLst>
              <a:ext uri="{FF2B5EF4-FFF2-40B4-BE49-F238E27FC236}">
                <a16:creationId xmlns:a16="http://schemas.microsoft.com/office/drawing/2014/main" id="{D727E9EB-D9FD-4DA9-BAE0-4BE4B621A725}"/>
              </a:ext>
            </a:extLst>
          </p:cNvPr>
          <p:cNvSpPr txBox="1"/>
          <p:nvPr/>
        </p:nvSpPr>
        <p:spPr>
          <a:xfrm>
            <a:off x="6871572" y="2377026"/>
            <a:ext cx="4539615" cy="11564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fontAlgn="auto">
              <a:lnSpc>
                <a:spcPct val="150000"/>
              </a:lnSpc>
            </a:pPr>
            <a:r>
              <a:rPr lang="zh-CN" altLang="en-US"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由于生活、学习、工作的压力，儿女们往往会忽视老人们使用电子设备的需求，无暇帮助他们解决遇到的问题，让他们的学习更加困难重重。</a:t>
            </a:r>
            <a:endParaRPr lang="en-US" altLang="zh-CN"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7" name="文本框 26">
            <a:extLst>
              <a:ext uri="{FF2B5EF4-FFF2-40B4-BE49-F238E27FC236}">
                <a16:creationId xmlns:a16="http://schemas.microsoft.com/office/drawing/2014/main" id="{7EEF7E04-F16F-4BB2-B45B-6F8CD05763C9}"/>
              </a:ext>
            </a:extLst>
          </p:cNvPr>
          <p:cNvSpPr txBox="1"/>
          <p:nvPr/>
        </p:nvSpPr>
        <p:spPr>
          <a:xfrm>
            <a:off x="1310196" y="4021511"/>
            <a:ext cx="3877985" cy="461665"/>
          </a:xfrm>
          <a:prstGeom prst="rect">
            <a:avLst/>
          </a:prstGeom>
          <a:noFill/>
        </p:spPr>
        <p:txBody>
          <a:bodyPr wrap="none" rtlCol="0">
            <a:spAutoFit/>
          </a:bodyPr>
          <a:lstStyle/>
          <a:p>
            <a:pPr algn="r"/>
            <a:r>
              <a:rPr lang="zh-CN" altLang="en-US" sz="2400" b="1" noProof="0" dirty="0">
                <a:ln>
                  <a:noFill/>
                </a:ln>
                <a:solidFill>
                  <a:schemeClr val="tx1">
                    <a:lumMod val="65000"/>
                    <a:lumOff val="35000"/>
                  </a:schemeClr>
                </a:solidFill>
                <a:uLnTx/>
                <a:uFillTx/>
                <a:ea typeface="微软雅黑" panose="020B0503020204020204" pitchFamily="34" charset="-122"/>
                <a:sym typeface="+mn-ea"/>
              </a:rPr>
              <a:t>社区居家养老体系不够完善</a:t>
            </a:r>
            <a:endParaRPr lang="en-US" altLang="zh-CN" sz="24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28" name="文本框 27">
            <a:extLst>
              <a:ext uri="{FF2B5EF4-FFF2-40B4-BE49-F238E27FC236}">
                <a16:creationId xmlns:a16="http://schemas.microsoft.com/office/drawing/2014/main" id="{13EFB567-0B9E-42B0-8419-D52A1087CDB3}"/>
              </a:ext>
            </a:extLst>
          </p:cNvPr>
          <p:cNvSpPr txBox="1"/>
          <p:nvPr/>
        </p:nvSpPr>
        <p:spPr>
          <a:xfrm>
            <a:off x="664497" y="4447382"/>
            <a:ext cx="4539615" cy="18933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尽管我国已经尽力建立健全养老体制</a:t>
            </a:r>
            <a:endPar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但这主要集中在医护等层面</a:t>
            </a:r>
            <a:endPar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很遗憾的是，他们没有兼顾老人们使用最新的电子设备方面的需求</a:t>
            </a:r>
            <a:endPar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9" name="文本框 28">
            <a:extLst>
              <a:ext uri="{FF2B5EF4-FFF2-40B4-BE49-F238E27FC236}">
                <a16:creationId xmlns:a16="http://schemas.microsoft.com/office/drawing/2014/main" id="{5BCF4AD5-FA30-45E5-AA9D-8B4C2F90D3CD}"/>
              </a:ext>
            </a:extLst>
          </p:cNvPr>
          <p:cNvSpPr txBox="1"/>
          <p:nvPr/>
        </p:nvSpPr>
        <p:spPr>
          <a:xfrm>
            <a:off x="6926094" y="4705555"/>
            <a:ext cx="4539615" cy="11564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fontAlgn="auto">
              <a:lnSpc>
                <a:spcPct val="150000"/>
              </a:lnSpc>
            </a:pPr>
            <a:r>
              <a:rPr lang="zh-CN" altLang="en-US"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rPr>
              <a:t>一家由栖霞区政府管辖的社区养老组织意识到了问题的存在，并提出了与我们进行合作，共同完善养老服务体系</a:t>
            </a:r>
            <a:endParaRPr lang="en-US" altLang="zh-CN" sz="16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1" name="文本框 30">
            <a:extLst>
              <a:ext uri="{FF2B5EF4-FFF2-40B4-BE49-F238E27FC236}">
                <a16:creationId xmlns:a16="http://schemas.microsoft.com/office/drawing/2014/main" id="{D166A86B-27A9-4F50-8DAC-65D978BCA6C8}"/>
              </a:ext>
            </a:extLst>
          </p:cNvPr>
          <p:cNvSpPr txBox="1"/>
          <p:nvPr/>
        </p:nvSpPr>
        <p:spPr>
          <a:xfrm>
            <a:off x="7114749" y="4216549"/>
            <a:ext cx="2646879" cy="461665"/>
          </a:xfrm>
          <a:prstGeom prst="rect">
            <a:avLst/>
          </a:prstGeom>
          <a:noFill/>
        </p:spPr>
        <p:txBody>
          <a:bodyPr wrap="none" rtlCol="0">
            <a:spAutoFit/>
          </a:bodyPr>
          <a:lstStyle/>
          <a:p>
            <a:pPr algn="r"/>
            <a:r>
              <a:rPr lang="zh-CN" altLang="en-US" sz="24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社区组织提出合作</a:t>
            </a:r>
            <a:endParaRPr lang="en-US" altLang="zh-CN" sz="24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5" grpId="0"/>
      <p:bldP spid="26" grpId="0"/>
      <p:bldP spid="27" grpId="0"/>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02</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项目目标</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zh-CN" altLang="en-US"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我们积极鼓励</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ctr"/>
            <a:r>
              <a:rPr lang="zh-CN" altLang="en-US"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同学们参与</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ctr"/>
            <a:r>
              <a:rPr lang="zh-CN" altLang="en-US"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老人们学习</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ctr"/>
            <a:r>
              <a:rPr lang="zh-CN" altLang="en-US"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弘扬美德</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ctr"/>
            <a:r>
              <a:rPr lang="zh-CN" altLang="en-US"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增强能力</a:t>
            </a:r>
            <a:endPar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3380</Words>
  <Application>Microsoft Office PowerPoint</Application>
  <PresentationFormat>宽屏</PresentationFormat>
  <Paragraphs>217</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FontAwesome</vt:lpstr>
      <vt:lpstr>Gill Sans</vt:lpstr>
      <vt:lpstr>Roboto Light</vt:lpstr>
      <vt:lpstr>Roboto Medium</vt:lpstr>
      <vt:lpstr>微软雅黑</vt:lpstr>
      <vt:lpstr>微软雅黑 Light</vt:lpstr>
      <vt:lpstr>Agency FB</vt:lpstr>
      <vt:lpstr>Arial</vt:lpstr>
      <vt:lpstr>Calibri</vt:lpstr>
      <vt:lpstr>Calibri Light</vt:lpstr>
      <vt:lpstr>Impact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瑾萱 唐</cp:lastModifiedBy>
  <cp:revision>13</cp:revision>
  <dcterms:created xsi:type="dcterms:W3CDTF">2015-05-05T08:02:00Z</dcterms:created>
  <dcterms:modified xsi:type="dcterms:W3CDTF">2018-12-25T07:27:29Z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