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bin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nva Sans" panose="020B0604020202020204" charset="0"/>
      <p:regular r:id="rId25"/>
    </p:embeddedFont>
    <p:embeddedFont>
      <p:font typeface="Muli" panose="020B0604020202020204" charset="0"/>
      <p:regular r:id="rId26"/>
    </p:embeddedFont>
    <p:embeddedFont>
      <p:font typeface="Muli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1.svg"/><Relationship Id="rId4" Type="http://schemas.openxmlformats.org/officeDocument/2006/relationships/image" Target="../media/image15.sv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35.svg"/><Relationship Id="rId4" Type="http://schemas.openxmlformats.org/officeDocument/2006/relationships/image" Target="../media/image33.sv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9.svg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1315441"/>
            <a:ext cx="9254684" cy="7701883"/>
            <a:chOff x="0" y="0"/>
            <a:chExt cx="3286657" cy="27352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735204"/>
            </a:xfrm>
            <a:custGeom>
              <a:avLst/>
              <a:gdLst/>
              <a:ahLst/>
              <a:cxnLst/>
              <a:rect l="l" t="t" r="r" b="b"/>
              <a:pathLst>
                <a:path w="3286657" h="2735204">
                  <a:moveTo>
                    <a:pt x="0" y="0"/>
                  </a:moveTo>
                  <a:lnTo>
                    <a:pt x="3286657" y="0"/>
                  </a:lnTo>
                  <a:lnTo>
                    <a:pt x="3286657" y="2735204"/>
                  </a:lnTo>
                  <a:lnTo>
                    <a:pt x="0" y="2735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2156129" y="8872350"/>
            <a:ext cx="6662470" cy="1611106"/>
          </a:xfrm>
          <a:custGeom>
            <a:avLst/>
            <a:gdLst/>
            <a:ahLst/>
            <a:cxnLst/>
            <a:rect l="l" t="t" r="r" b="b"/>
            <a:pathLst>
              <a:path w="6662470" h="1611106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4791434" y="-196457"/>
            <a:ext cx="5652695" cy="1366924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0261150" y="1315441"/>
            <a:ext cx="7087021" cy="7701883"/>
            <a:chOff x="0" y="0"/>
            <a:chExt cx="2585364" cy="28096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809668"/>
            </a:xfrm>
            <a:custGeom>
              <a:avLst/>
              <a:gdLst/>
              <a:ahLst/>
              <a:cxnLst/>
              <a:rect l="l" t="t" r="r" b="b"/>
              <a:pathLst>
                <a:path w="2585364" h="2809668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10692016" y="4401714"/>
            <a:ext cx="6225288" cy="3893634"/>
          </a:xfrm>
          <a:custGeom>
            <a:avLst/>
            <a:gdLst/>
            <a:ahLst/>
            <a:cxnLst/>
            <a:rect l="l" t="t" r="r" b="b"/>
            <a:pathLst>
              <a:path w="6225288" h="3893634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6100246" y="300172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203414">
            <a:off x="11173930" y="3499519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690344" y="1991652"/>
            <a:ext cx="2228632" cy="1815322"/>
          </a:xfrm>
          <a:custGeom>
            <a:avLst/>
            <a:gdLst/>
            <a:ahLst/>
            <a:cxnLst/>
            <a:rect l="l" t="t" r="r" b="b"/>
            <a:pathLst>
              <a:path w="2228632" h="181532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028700" y="1442275"/>
            <a:ext cx="9271636" cy="2930786"/>
            <a:chOff x="0" y="0"/>
            <a:chExt cx="12362181" cy="390771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12362181" cy="2603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76"/>
                </a:lnSpc>
              </a:pPr>
              <a:r>
                <a:rPr lang="en-US" sz="12813" spc="-192">
                  <a:solidFill>
                    <a:srgbClr val="003EA8"/>
                  </a:solidFill>
                  <a:latin typeface="Muli Bold"/>
                </a:rPr>
                <a:t>NHÓM 21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018715"/>
              <a:ext cx="12362181" cy="88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4433">
                  <a:solidFill>
                    <a:srgbClr val="000000"/>
                  </a:solidFill>
                  <a:latin typeface="Cabin"/>
                </a:rPr>
                <a:t>DỰ ĐOÁN GIÁ ĐỒNG HỒ ĐEO TAY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20380" y="4511914"/>
            <a:ext cx="8067920" cy="3499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6"/>
              </a:lnSpc>
            </a:pPr>
            <a:r>
              <a:rPr lang="en-US" sz="3969">
                <a:solidFill>
                  <a:srgbClr val="000000"/>
                </a:solidFill>
                <a:latin typeface="Cabin"/>
              </a:rPr>
              <a:t>Phan Quốc Vỹ</a:t>
            </a:r>
          </a:p>
          <a:p>
            <a:pPr algn="ctr">
              <a:lnSpc>
                <a:spcPts val="5556"/>
              </a:lnSpc>
            </a:pPr>
            <a:r>
              <a:rPr lang="en-US" sz="3969">
                <a:solidFill>
                  <a:srgbClr val="000000"/>
                </a:solidFill>
                <a:latin typeface="Cabin"/>
              </a:rPr>
              <a:t>Dương Tấn Hoàng </a:t>
            </a:r>
          </a:p>
          <a:p>
            <a:pPr algn="ctr">
              <a:lnSpc>
                <a:spcPts val="5556"/>
              </a:lnSpc>
            </a:pPr>
            <a:r>
              <a:rPr lang="en-US" sz="3969">
                <a:solidFill>
                  <a:srgbClr val="000000"/>
                </a:solidFill>
                <a:latin typeface="Cabin"/>
              </a:rPr>
              <a:t>Võ Viết Thuận</a:t>
            </a:r>
          </a:p>
          <a:p>
            <a:pPr algn="ctr">
              <a:lnSpc>
                <a:spcPts val="5556"/>
              </a:lnSpc>
            </a:pPr>
            <a:r>
              <a:rPr lang="en-US" sz="3969">
                <a:solidFill>
                  <a:srgbClr val="000000"/>
                </a:solidFill>
                <a:latin typeface="Cabin"/>
              </a:rPr>
              <a:t>Tăng Minh Hiển </a:t>
            </a:r>
          </a:p>
          <a:p>
            <a:pPr algn="ctr">
              <a:lnSpc>
                <a:spcPts val="5556"/>
              </a:lnSpc>
              <a:spcBef>
                <a:spcPct val="0"/>
              </a:spcBef>
            </a:pPr>
            <a:endParaRPr lang="en-US" sz="3969">
              <a:solidFill>
                <a:srgbClr val="000000"/>
              </a:solidFill>
              <a:latin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924920" y="185528"/>
            <a:ext cx="8045761" cy="945057"/>
            <a:chOff x="0" y="0"/>
            <a:chExt cx="2935115" cy="3447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35115" cy="344759"/>
            </a:xfrm>
            <a:custGeom>
              <a:avLst/>
              <a:gdLst/>
              <a:ahLst/>
              <a:cxnLst/>
              <a:rect l="l" t="t" r="r" b="b"/>
              <a:pathLst>
                <a:path w="2935115" h="344759">
                  <a:moveTo>
                    <a:pt x="0" y="0"/>
                  </a:moveTo>
                  <a:lnTo>
                    <a:pt x="2935115" y="0"/>
                  </a:lnTo>
                  <a:lnTo>
                    <a:pt x="2935115" y="344759"/>
                  </a:lnTo>
                  <a:lnTo>
                    <a:pt x="0" y="34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1290012"/>
            <a:ext cx="18288000" cy="6101129"/>
            <a:chOff x="0" y="0"/>
            <a:chExt cx="6671512" cy="22257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1512" cy="2225708"/>
            </a:xfrm>
            <a:custGeom>
              <a:avLst/>
              <a:gdLst/>
              <a:ahLst/>
              <a:cxnLst/>
              <a:rect l="l" t="t" r="r" b="b"/>
              <a:pathLst>
                <a:path w="6671512" h="2225708">
                  <a:moveTo>
                    <a:pt x="0" y="0"/>
                  </a:moveTo>
                  <a:lnTo>
                    <a:pt x="6671512" y="0"/>
                  </a:lnTo>
                  <a:lnTo>
                    <a:pt x="6671512" y="2225708"/>
                  </a:lnTo>
                  <a:lnTo>
                    <a:pt x="0" y="2225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17441250" y="656871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929134" y="1290012"/>
            <a:ext cx="7838136" cy="6101129"/>
          </a:xfrm>
          <a:custGeom>
            <a:avLst/>
            <a:gdLst/>
            <a:ahLst/>
            <a:cxnLst/>
            <a:rect l="l" t="t" r="r" b="b"/>
            <a:pathLst>
              <a:path w="7838136" h="6101129">
                <a:moveTo>
                  <a:pt x="0" y="0"/>
                </a:moveTo>
                <a:lnTo>
                  <a:pt x="7838135" y="0"/>
                </a:lnTo>
                <a:lnTo>
                  <a:pt x="7838135" y="6101129"/>
                </a:lnTo>
                <a:lnTo>
                  <a:pt x="0" y="61011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11077" y="1322946"/>
            <a:ext cx="8297327" cy="6068194"/>
          </a:xfrm>
          <a:custGeom>
            <a:avLst/>
            <a:gdLst/>
            <a:ahLst/>
            <a:cxnLst/>
            <a:rect l="l" t="t" r="r" b="b"/>
            <a:pathLst>
              <a:path w="8297327" h="6068194">
                <a:moveTo>
                  <a:pt x="0" y="0"/>
                </a:moveTo>
                <a:lnTo>
                  <a:pt x="8297327" y="0"/>
                </a:lnTo>
                <a:lnTo>
                  <a:pt x="8297327" y="6068195"/>
                </a:lnTo>
                <a:lnTo>
                  <a:pt x="0" y="60681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699619" y="8134558"/>
            <a:ext cx="10888761" cy="1476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4682" lvl="1" indent="-337341">
              <a:lnSpc>
                <a:spcPts val="4062"/>
              </a:lnSpc>
              <a:buFont typeface="Arial"/>
              <a:buChar char="•"/>
            </a:pPr>
            <a:r>
              <a:rPr lang="en-US" sz="3124">
                <a:solidFill>
                  <a:srgbClr val="003EA8"/>
                </a:solidFill>
                <a:latin typeface="Cabin"/>
              </a:rPr>
              <a:t>Có phân phối tương đối bình thường.</a:t>
            </a:r>
          </a:p>
          <a:p>
            <a:pPr marL="674682" lvl="1" indent="-337341">
              <a:lnSpc>
                <a:spcPts val="4062"/>
              </a:lnSpc>
              <a:buFont typeface="Arial"/>
              <a:buChar char="•"/>
            </a:pPr>
            <a:r>
              <a:rPr lang="en-US" sz="3124">
                <a:solidFill>
                  <a:srgbClr val="003EA8"/>
                </a:solidFill>
                <a:latin typeface="Cabin"/>
              </a:rPr>
              <a:t>Không tuân theo phân phối chuẩn. </a:t>
            </a:r>
          </a:p>
          <a:p>
            <a:pPr>
              <a:lnSpc>
                <a:spcPts val="3672"/>
              </a:lnSpc>
            </a:pPr>
            <a:endParaRPr lang="en-US" sz="3124">
              <a:solidFill>
                <a:srgbClr val="003EA8"/>
              </a:solidFill>
              <a:latin typeface="Cabi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59740" y="340614"/>
            <a:ext cx="7237553" cy="6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12"/>
              </a:lnSpc>
            </a:pPr>
            <a:r>
              <a:rPr lang="en-US" sz="4400">
                <a:solidFill>
                  <a:srgbClr val="003EA8"/>
                </a:solidFill>
                <a:latin typeface="Muli Bold"/>
              </a:rPr>
              <a:t>Phân tích các biến liên tục: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360821" y="8846284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4"/>
                </a:lnTo>
                <a:lnTo>
                  <a:pt x="0" y="13923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01523" y="9475791"/>
            <a:ext cx="53310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121119" y="116657"/>
            <a:ext cx="8045761" cy="1713569"/>
            <a:chOff x="0" y="0"/>
            <a:chExt cx="2935115" cy="6251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35115" cy="625115"/>
            </a:xfrm>
            <a:custGeom>
              <a:avLst/>
              <a:gdLst/>
              <a:ahLst/>
              <a:cxnLst/>
              <a:rect l="l" t="t" r="r" b="b"/>
              <a:pathLst>
                <a:path w="2935115" h="625115">
                  <a:moveTo>
                    <a:pt x="0" y="0"/>
                  </a:moveTo>
                  <a:lnTo>
                    <a:pt x="2935115" y="0"/>
                  </a:lnTo>
                  <a:lnTo>
                    <a:pt x="2935115" y="625115"/>
                  </a:lnTo>
                  <a:lnTo>
                    <a:pt x="0" y="6251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97923" y="2742269"/>
            <a:ext cx="12990077" cy="6780224"/>
            <a:chOff x="0" y="0"/>
            <a:chExt cx="4738815" cy="24734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38815" cy="2473444"/>
            </a:xfrm>
            <a:custGeom>
              <a:avLst/>
              <a:gdLst/>
              <a:ahLst/>
              <a:cxnLst/>
              <a:rect l="l" t="t" r="r" b="b"/>
              <a:pathLst>
                <a:path w="4738815" h="2473444">
                  <a:moveTo>
                    <a:pt x="0" y="0"/>
                  </a:moveTo>
                  <a:lnTo>
                    <a:pt x="4738815" y="0"/>
                  </a:lnTo>
                  <a:lnTo>
                    <a:pt x="4738815" y="2473444"/>
                  </a:lnTo>
                  <a:lnTo>
                    <a:pt x="0" y="2473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17441250" y="656871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87084" y="491754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510473" y="3373884"/>
            <a:ext cx="12564976" cy="6004622"/>
          </a:xfrm>
          <a:custGeom>
            <a:avLst/>
            <a:gdLst/>
            <a:ahLst/>
            <a:cxnLst/>
            <a:rect l="l" t="t" r="r" b="b"/>
            <a:pathLst>
              <a:path w="12564976" h="6004622">
                <a:moveTo>
                  <a:pt x="0" y="0"/>
                </a:moveTo>
                <a:lnTo>
                  <a:pt x="12564976" y="0"/>
                </a:lnTo>
                <a:lnTo>
                  <a:pt x="12564976" y="6004621"/>
                </a:lnTo>
                <a:lnTo>
                  <a:pt x="0" y="6004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14141" y="2760810"/>
            <a:ext cx="4806979" cy="1336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4359" lvl="1" indent="-297179">
              <a:lnSpc>
                <a:spcPts val="3578"/>
              </a:lnSpc>
              <a:buFont typeface="Arial"/>
              <a:buChar char="•"/>
            </a:pPr>
            <a:r>
              <a:rPr lang="en-US" sz="2752">
                <a:solidFill>
                  <a:srgbClr val="003EA8"/>
                </a:solidFill>
                <a:latin typeface="Cabin"/>
              </a:rPr>
              <a:t>Tất cả các biến số đều không có tương quan cao đối với biến mục tiêu ‘price’.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394063" y="619874"/>
            <a:ext cx="7237553" cy="6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12"/>
              </a:lnSpc>
            </a:pPr>
            <a:r>
              <a:rPr lang="en-US" sz="4400">
                <a:solidFill>
                  <a:srgbClr val="003EA8"/>
                </a:solidFill>
                <a:latin typeface="Muli Bold"/>
              </a:rPr>
              <a:t>Phân tích các biến liên tục: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8209" y="9475791"/>
            <a:ext cx="4597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308044" y="681188"/>
            <a:ext cx="8951256" cy="5839487"/>
            <a:chOff x="0" y="0"/>
            <a:chExt cx="3265443" cy="213026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65443" cy="2130261"/>
            </a:xfrm>
            <a:custGeom>
              <a:avLst/>
              <a:gdLst/>
              <a:ahLst/>
              <a:cxnLst/>
              <a:rect l="l" t="t" r="r" b="b"/>
              <a:pathLst>
                <a:path w="3265443" h="2130261">
                  <a:moveTo>
                    <a:pt x="0" y="0"/>
                  </a:moveTo>
                  <a:lnTo>
                    <a:pt x="3265443" y="0"/>
                  </a:lnTo>
                  <a:lnTo>
                    <a:pt x="3265443" y="2130261"/>
                  </a:lnTo>
                  <a:lnTo>
                    <a:pt x="0" y="21302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656871"/>
            <a:ext cx="8951256" cy="3183824"/>
            <a:chOff x="0" y="0"/>
            <a:chExt cx="3265443" cy="11614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65443" cy="1161468"/>
            </a:xfrm>
            <a:custGeom>
              <a:avLst/>
              <a:gdLst/>
              <a:ahLst/>
              <a:cxnLst/>
              <a:rect l="l" t="t" r="r" b="b"/>
              <a:pathLst>
                <a:path w="3265443" h="1161468">
                  <a:moveTo>
                    <a:pt x="0" y="0"/>
                  </a:moveTo>
                  <a:lnTo>
                    <a:pt x="3265443" y="0"/>
                  </a:lnTo>
                  <a:lnTo>
                    <a:pt x="3265443" y="1161468"/>
                  </a:lnTo>
                  <a:lnTo>
                    <a:pt x="0" y="11614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951256" y="656871"/>
            <a:ext cx="9336744" cy="7999324"/>
            <a:chOff x="0" y="0"/>
            <a:chExt cx="3406069" cy="29181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06069" cy="2918175"/>
            </a:xfrm>
            <a:custGeom>
              <a:avLst/>
              <a:gdLst/>
              <a:ahLst/>
              <a:cxnLst/>
              <a:rect l="l" t="t" r="r" b="b"/>
              <a:pathLst>
                <a:path w="3406069" h="2918175">
                  <a:moveTo>
                    <a:pt x="0" y="0"/>
                  </a:moveTo>
                  <a:lnTo>
                    <a:pt x="3406069" y="0"/>
                  </a:lnTo>
                  <a:lnTo>
                    <a:pt x="3406069" y="2918175"/>
                  </a:lnTo>
                  <a:lnTo>
                    <a:pt x="0" y="29181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5268078" y="8829179"/>
            <a:ext cx="4111803" cy="1457821"/>
          </a:xfrm>
          <a:custGeom>
            <a:avLst/>
            <a:gdLst/>
            <a:ahLst/>
            <a:cxnLst/>
            <a:rect l="l" t="t" r="r" b="b"/>
            <a:pathLst>
              <a:path w="4111803" h="1457821">
                <a:moveTo>
                  <a:pt x="4111803" y="0"/>
                </a:moveTo>
                <a:lnTo>
                  <a:pt x="0" y="0"/>
                </a:lnTo>
                <a:lnTo>
                  <a:pt x="0" y="1457821"/>
                </a:lnTo>
                <a:lnTo>
                  <a:pt x="4111803" y="1457821"/>
                </a:lnTo>
                <a:lnTo>
                  <a:pt x="41118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7441250" y="656871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587084" y="491754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10107" y="3168383"/>
            <a:ext cx="11953974" cy="5487812"/>
          </a:xfrm>
          <a:custGeom>
            <a:avLst/>
            <a:gdLst/>
            <a:ahLst/>
            <a:cxnLst/>
            <a:rect l="l" t="t" r="r" b="b"/>
            <a:pathLst>
              <a:path w="11953974" h="5487812">
                <a:moveTo>
                  <a:pt x="0" y="0"/>
                </a:moveTo>
                <a:lnTo>
                  <a:pt x="11953974" y="0"/>
                </a:lnTo>
                <a:lnTo>
                  <a:pt x="11953974" y="5487812"/>
                </a:lnTo>
                <a:lnTo>
                  <a:pt x="0" y="54878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5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73579" y="1588891"/>
            <a:ext cx="1670645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0"/>
              </a:lnSpc>
            </a:pPr>
            <a:r>
              <a:rPr lang="en-US" sz="5000">
                <a:solidFill>
                  <a:srgbClr val="003EA8"/>
                </a:solidFill>
                <a:latin typeface="Muli Bold"/>
              </a:rPr>
              <a:t>Phân tích biến phân loại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49051" y="3581882"/>
            <a:ext cx="6538949" cy="2783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0797" lvl="1" indent="-305399">
              <a:lnSpc>
                <a:spcPts val="3677"/>
              </a:lnSpc>
              <a:buFont typeface="Arial"/>
              <a:buChar char="•"/>
            </a:pPr>
            <a:r>
              <a:rPr lang="en-US" sz="2829">
                <a:solidFill>
                  <a:srgbClr val="003EA8"/>
                </a:solidFill>
                <a:latin typeface="Cabin"/>
              </a:rPr>
              <a:t>Biểu đồ thể hiện lượng thông tin (entropy) thu được khi dữ liệu được phân chia theo từng biến phân loại.</a:t>
            </a:r>
          </a:p>
          <a:p>
            <a:pPr marL="610797" lvl="1" indent="-305399">
              <a:lnSpc>
                <a:spcPts val="3677"/>
              </a:lnSpc>
              <a:buFont typeface="Arial"/>
              <a:buChar char="•"/>
            </a:pPr>
            <a:r>
              <a:rPr lang="en-US" sz="2829">
                <a:solidFill>
                  <a:srgbClr val="003EA8"/>
                </a:solidFill>
                <a:latin typeface="Cabin"/>
              </a:rPr>
              <a:t>Entropy càng cao = khả năng phân loại dữ liệu càng tốt.</a:t>
            </a:r>
          </a:p>
          <a:p>
            <a:pPr>
              <a:lnSpc>
                <a:spcPts val="3677"/>
              </a:lnSpc>
            </a:pPr>
            <a:endParaRPr lang="en-US" sz="2829">
              <a:solidFill>
                <a:srgbClr val="003EA8"/>
              </a:solidFill>
              <a:latin typeface="Cabi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4637" y="9475791"/>
            <a:ext cx="4668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3840695"/>
            <a:ext cx="8951256" cy="5839487"/>
            <a:chOff x="0" y="0"/>
            <a:chExt cx="3265443" cy="213026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65443" cy="2130261"/>
            </a:xfrm>
            <a:custGeom>
              <a:avLst/>
              <a:gdLst/>
              <a:ahLst/>
              <a:cxnLst/>
              <a:rect l="l" t="t" r="r" b="b"/>
              <a:pathLst>
                <a:path w="3265443" h="2130261">
                  <a:moveTo>
                    <a:pt x="0" y="0"/>
                  </a:moveTo>
                  <a:lnTo>
                    <a:pt x="3265443" y="0"/>
                  </a:lnTo>
                  <a:lnTo>
                    <a:pt x="3265443" y="2130261"/>
                  </a:lnTo>
                  <a:lnTo>
                    <a:pt x="0" y="21302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656871"/>
            <a:ext cx="8951256" cy="3183824"/>
            <a:chOff x="0" y="0"/>
            <a:chExt cx="3265443" cy="11614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65443" cy="1161468"/>
            </a:xfrm>
            <a:custGeom>
              <a:avLst/>
              <a:gdLst/>
              <a:ahLst/>
              <a:cxnLst/>
              <a:rect l="l" t="t" r="r" b="b"/>
              <a:pathLst>
                <a:path w="3265443" h="1161468">
                  <a:moveTo>
                    <a:pt x="0" y="0"/>
                  </a:moveTo>
                  <a:lnTo>
                    <a:pt x="3265443" y="0"/>
                  </a:lnTo>
                  <a:lnTo>
                    <a:pt x="3265443" y="1161468"/>
                  </a:lnTo>
                  <a:lnTo>
                    <a:pt x="0" y="11614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951256" y="656871"/>
            <a:ext cx="9336744" cy="9023311"/>
            <a:chOff x="0" y="0"/>
            <a:chExt cx="3406069" cy="32917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06069" cy="3291729"/>
            </a:xfrm>
            <a:custGeom>
              <a:avLst/>
              <a:gdLst/>
              <a:ahLst/>
              <a:cxnLst/>
              <a:rect l="l" t="t" r="r" b="b"/>
              <a:pathLst>
                <a:path w="3406069" h="3291729">
                  <a:moveTo>
                    <a:pt x="0" y="0"/>
                  </a:moveTo>
                  <a:lnTo>
                    <a:pt x="3406069" y="0"/>
                  </a:lnTo>
                  <a:lnTo>
                    <a:pt x="3406069" y="3291729"/>
                  </a:lnTo>
                  <a:lnTo>
                    <a:pt x="0" y="32917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807892" y="8529389"/>
            <a:ext cx="4111803" cy="1457821"/>
          </a:xfrm>
          <a:custGeom>
            <a:avLst/>
            <a:gdLst/>
            <a:ahLst/>
            <a:cxnLst/>
            <a:rect l="l" t="t" r="r" b="b"/>
            <a:pathLst>
              <a:path w="4111803" h="1457821">
                <a:moveTo>
                  <a:pt x="4111803" y="0"/>
                </a:moveTo>
                <a:lnTo>
                  <a:pt x="0" y="0"/>
                </a:lnTo>
                <a:lnTo>
                  <a:pt x="0" y="1457822"/>
                </a:lnTo>
                <a:lnTo>
                  <a:pt x="4111803" y="1457822"/>
                </a:lnTo>
                <a:lnTo>
                  <a:pt x="41118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7441250" y="656871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587084" y="491754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306403" y="2758297"/>
            <a:ext cx="9003077" cy="6799792"/>
          </a:xfrm>
          <a:custGeom>
            <a:avLst/>
            <a:gdLst/>
            <a:ahLst/>
            <a:cxnLst/>
            <a:rect l="l" t="t" r="r" b="b"/>
            <a:pathLst>
              <a:path w="9003077" h="6799792">
                <a:moveTo>
                  <a:pt x="0" y="0"/>
                </a:moveTo>
                <a:lnTo>
                  <a:pt x="9003077" y="0"/>
                </a:lnTo>
                <a:lnTo>
                  <a:pt x="9003077" y="6799792"/>
                </a:lnTo>
                <a:lnTo>
                  <a:pt x="0" y="67997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757393" y="2052293"/>
            <a:ext cx="14773214" cy="501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3300">
                <a:solidFill>
                  <a:srgbClr val="003EA8"/>
                </a:solidFill>
                <a:latin typeface="Muli Bold"/>
              </a:rPr>
              <a:t>Kết quả phân tích ANOVA giữa các biến phân loại và biến mục tiêu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4715" y="785928"/>
            <a:ext cx="1670645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0"/>
              </a:lnSpc>
            </a:pPr>
            <a:r>
              <a:rPr lang="en-US" sz="5000">
                <a:solidFill>
                  <a:srgbClr val="003EA8"/>
                </a:solidFill>
                <a:latin typeface="Muli Bold"/>
              </a:rPr>
              <a:t>Phân tích biến phân loại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7940" y="9475791"/>
            <a:ext cx="4802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19925" y="653728"/>
            <a:ext cx="16439375" cy="1503454"/>
            <a:chOff x="0" y="0"/>
            <a:chExt cx="5997128" cy="5484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548464"/>
            </a:xfrm>
            <a:custGeom>
              <a:avLst/>
              <a:gdLst/>
              <a:ahLst/>
              <a:cxnLst/>
              <a:rect l="l" t="t" r="r" b="b"/>
              <a:pathLst>
                <a:path w="5997129" h="548464">
                  <a:moveTo>
                    <a:pt x="0" y="0"/>
                  </a:moveTo>
                  <a:lnTo>
                    <a:pt x="5997129" y="0"/>
                  </a:lnTo>
                  <a:lnTo>
                    <a:pt x="5997129" y="548464"/>
                  </a:lnTo>
                  <a:lnTo>
                    <a:pt x="0" y="548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53773" y="3750363"/>
            <a:ext cx="8983513" cy="5831797"/>
          </a:xfrm>
          <a:custGeom>
            <a:avLst/>
            <a:gdLst/>
            <a:ahLst/>
            <a:cxnLst/>
            <a:rect l="l" t="t" r="r" b="b"/>
            <a:pathLst>
              <a:path w="8983513" h="5831797">
                <a:moveTo>
                  <a:pt x="0" y="0"/>
                </a:moveTo>
                <a:lnTo>
                  <a:pt x="8983513" y="0"/>
                </a:lnTo>
                <a:lnTo>
                  <a:pt x="8983513" y="5831798"/>
                </a:lnTo>
                <a:lnTo>
                  <a:pt x="0" y="58317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427400" y="867293"/>
            <a:ext cx="13395565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0"/>
              </a:lnSpc>
            </a:pPr>
            <a:r>
              <a:rPr lang="en-US" sz="7100">
                <a:solidFill>
                  <a:srgbClr val="003EA8"/>
                </a:solidFill>
                <a:latin typeface="Muli Bold"/>
              </a:rPr>
              <a:t>Xây dựng mô hình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9550" y="2394638"/>
            <a:ext cx="16448900" cy="102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003EA8"/>
                </a:solidFill>
                <a:latin typeface="Muli Bold"/>
              </a:rPr>
              <a:t>Mô hình dự đoán: </a:t>
            </a:r>
            <a:r>
              <a:rPr lang="en-US" sz="3200">
                <a:solidFill>
                  <a:srgbClr val="003EA8"/>
                </a:solidFill>
                <a:latin typeface="Muli"/>
              </a:rPr>
              <a:t>Xây đựng dựa trên cơ sở của Linear Tree bằng cách kết hợp 2 thuật toán: Linear Regression và Decision Tree.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39613" y="4177363"/>
            <a:ext cx="8960486" cy="312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003EA8"/>
                </a:solidFill>
                <a:latin typeface="Muli Bold"/>
              </a:rPr>
              <a:t>Lý do chọn mô hình:</a:t>
            </a:r>
          </a:p>
          <a:p>
            <a:pPr>
              <a:lnSpc>
                <a:spcPts val="4160"/>
              </a:lnSpc>
            </a:pPr>
            <a:endParaRPr lang="en-US" sz="3200">
              <a:solidFill>
                <a:srgbClr val="003EA8"/>
              </a:solidFill>
              <a:latin typeface="Muli Bold"/>
            </a:endParaRPr>
          </a:p>
          <a:p>
            <a:pPr marL="690882" lvl="1" indent="-34544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3EA8"/>
                </a:solidFill>
                <a:latin typeface="Muli"/>
              </a:rPr>
              <a:t>Cần một mô hình tận dụng được các biến phân loại. </a:t>
            </a:r>
          </a:p>
          <a:p>
            <a:pPr>
              <a:lnSpc>
                <a:spcPts val="4160"/>
              </a:lnSpc>
            </a:pPr>
            <a:endParaRPr lang="en-US" sz="3200">
              <a:solidFill>
                <a:srgbClr val="003EA8"/>
              </a:solidFill>
              <a:latin typeface="Muli"/>
            </a:endParaRPr>
          </a:p>
          <a:p>
            <a:pPr marL="690882" lvl="1" indent="-34544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3EA8"/>
                </a:solidFill>
                <a:latin typeface="Muli"/>
              </a:rPr>
              <a:t>Tương quan giữa các biến số thấp.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2508" y="9475791"/>
            <a:ext cx="4911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19925" y="653728"/>
            <a:ext cx="16439375" cy="1503454"/>
            <a:chOff x="0" y="0"/>
            <a:chExt cx="5997128" cy="5484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548464"/>
            </a:xfrm>
            <a:custGeom>
              <a:avLst/>
              <a:gdLst/>
              <a:ahLst/>
              <a:cxnLst/>
              <a:rect l="l" t="t" r="r" b="b"/>
              <a:pathLst>
                <a:path w="5997129" h="548464">
                  <a:moveTo>
                    <a:pt x="0" y="0"/>
                  </a:moveTo>
                  <a:lnTo>
                    <a:pt x="5997129" y="0"/>
                  </a:lnTo>
                  <a:lnTo>
                    <a:pt x="5997129" y="548464"/>
                  </a:lnTo>
                  <a:lnTo>
                    <a:pt x="0" y="548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819925" y="4182798"/>
            <a:ext cx="12945648" cy="5965786"/>
          </a:xfrm>
          <a:custGeom>
            <a:avLst/>
            <a:gdLst/>
            <a:ahLst/>
            <a:cxnLst/>
            <a:rect l="l" t="t" r="r" b="b"/>
            <a:pathLst>
              <a:path w="12945648" h="5965786">
                <a:moveTo>
                  <a:pt x="0" y="0"/>
                </a:moveTo>
                <a:lnTo>
                  <a:pt x="12945648" y="0"/>
                </a:lnTo>
                <a:lnTo>
                  <a:pt x="12945648" y="5965786"/>
                </a:lnTo>
                <a:lnTo>
                  <a:pt x="0" y="59657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427400" y="867293"/>
            <a:ext cx="13395565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0"/>
              </a:lnSpc>
            </a:pPr>
            <a:r>
              <a:rPr lang="en-US" sz="7100">
                <a:solidFill>
                  <a:srgbClr val="003EA8"/>
                </a:solidFill>
                <a:latin typeface="Muli Bold"/>
              </a:rPr>
              <a:t>Xây dựng mô hình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9550" y="2394638"/>
            <a:ext cx="16448900" cy="155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003EA8"/>
                </a:solidFill>
                <a:latin typeface="Muli Bold"/>
              </a:rPr>
              <a:t>Dự đoán với dữ liệu nhập vào không đầy đủ: </a:t>
            </a:r>
            <a:r>
              <a:rPr lang="en-US" sz="3200">
                <a:solidFill>
                  <a:srgbClr val="003EA8"/>
                </a:solidFill>
                <a:latin typeface="Muli"/>
              </a:rPr>
              <a:t>Áp dụng Naive Bayes và KNN.</a:t>
            </a:r>
          </a:p>
          <a:p>
            <a:pPr>
              <a:lnSpc>
                <a:spcPts val="4160"/>
              </a:lnSpc>
            </a:pPr>
            <a:r>
              <a:rPr lang="en-US" sz="3200">
                <a:solidFill>
                  <a:srgbClr val="003EA8"/>
                </a:solidFill>
                <a:latin typeface="Muli Bold"/>
              </a:rPr>
              <a:t>Ý tưởng:</a:t>
            </a:r>
            <a:r>
              <a:rPr lang="en-US" sz="3200">
                <a:solidFill>
                  <a:srgbClr val="003EA8"/>
                </a:solidFill>
                <a:latin typeface="Muli"/>
              </a:rPr>
              <a:t> sử dụng Naive Bayes để dự đoán các giá trị biến phân loại còn thiếu và K-Nearest Neighbors để dự đoán các số chưa biết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5559" y="9475791"/>
            <a:ext cx="48503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19925" y="653728"/>
            <a:ext cx="16439375" cy="1503454"/>
            <a:chOff x="0" y="0"/>
            <a:chExt cx="5997128" cy="5484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548464"/>
            </a:xfrm>
            <a:custGeom>
              <a:avLst/>
              <a:gdLst/>
              <a:ahLst/>
              <a:cxnLst/>
              <a:rect l="l" t="t" r="r" b="b"/>
              <a:pathLst>
                <a:path w="5997129" h="548464">
                  <a:moveTo>
                    <a:pt x="0" y="0"/>
                  </a:moveTo>
                  <a:lnTo>
                    <a:pt x="5997129" y="0"/>
                  </a:lnTo>
                  <a:lnTo>
                    <a:pt x="5997129" y="548464"/>
                  </a:lnTo>
                  <a:lnTo>
                    <a:pt x="0" y="548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654394" y="5798238"/>
            <a:ext cx="7953246" cy="2212714"/>
          </a:xfrm>
          <a:custGeom>
            <a:avLst/>
            <a:gdLst/>
            <a:ahLst/>
            <a:cxnLst/>
            <a:rect l="l" t="t" r="r" b="b"/>
            <a:pathLst>
              <a:path w="7953246" h="2212714">
                <a:moveTo>
                  <a:pt x="0" y="0"/>
                </a:moveTo>
                <a:lnTo>
                  <a:pt x="7953245" y="0"/>
                </a:lnTo>
                <a:lnTo>
                  <a:pt x="7953245" y="2212714"/>
                </a:lnTo>
                <a:lnTo>
                  <a:pt x="0" y="22127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427400" y="867293"/>
            <a:ext cx="13395565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0"/>
              </a:lnSpc>
            </a:pPr>
            <a:r>
              <a:rPr lang="en-US" sz="7100">
                <a:solidFill>
                  <a:srgbClr val="003EA8"/>
                </a:solidFill>
                <a:latin typeface="Muli Bold"/>
              </a:rPr>
              <a:t>Đánh giá mô hình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9550" y="2385113"/>
            <a:ext cx="16448900" cy="284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003EA8"/>
                </a:solidFill>
                <a:latin typeface="Muli Bold"/>
              </a:rPr>
              <a:t>    Bộ dữ liệu kiểm thử và thang đo: </a:t>
            </a:r>
          </a:p>
          <a:p>
            <a:pPr marL="604524" lvl="1" indent="-30226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3EA8"/>
                </a:solidFill>
                <a:latin typeface="Muli"/>
              </a:rPr>
              <a:t> Vì tính yêu cầu dữ liệu cao của mô hình, nhóm trích ra 20 điểm trong tổng số 300 điểm dữ liệu có sẵn, chiếm 6.7% bộ dữ liệu.</a:t>
            </a:r>
          </a:p>
          <a:p>
            <a:pPr>
              <a:lnSpc>
                <a:spcPts val="3640"/>
              </a:lnSpc>
            </a:pPr>
            <a:endParaRPr lang="en-US" sz="2800">
              <a:solidFill>
                <a:srgbClr val="003EA8"/>
              </a:solidFill>
              <a:latin typeface="Muli"/>
            </a:endParaRPr>
          </a:p>
          <a:p>
            <a:pPr marL="604524" lvl="1" indent="-30226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3EA8"/>
                </a:solidFill>
                <a:latin typeface="Muli"/>
              </a:rPr>
              <a:t>Thang đo nhóm sử dụng: Root mean squared error và R2.</a:t>
            </a:r>
          </a:p>
          <a:p>
            <a:pPr>
              <a:lnSpc>
                <a:spcPts val="3640"/>
              </a:lnSpc>
            </a:pPr>
            <a:endParaRPr lang="en-US" sz="2800">
              <a:solidFill>
                <a:srgbClr val="003EA8"/>
              </a:solidFill>
              <a:latin typeface="Mul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9550" y="5769663"/>
            <a:ext cx="8096483" cy="330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003EA8"/>
                </a:solidFill>
                <a:latin typeface="Muli Bold"/>
              </a:rPr>
              <a:t>    Kết quả trên tập dữ liệu kiểm thử: </a:t>
            </a:r>
          </a:p>
          <a:p>
            <a:pPr marL="604524" lvl="1" indent="-30226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3EA8"/>
                </a:solidFill>
                <a:latin typeface="Muli"/>
              </a:rPr>
              <a:t>Mô hình dự đoán tương đối tốt các điểm dữ liệu mới.</a:t>
            </a:r>
          </a:p>
          <a:p>
            <a:pPr>
              <a:lnSpc>
                <a:spcPts val="3640"/>
              </a:lnSpc>
            </a:pPr>
            <a:endParaRPr lang="en-US" sz="2800">
              <a:solidFill>
                <a:srgbClr val="003EA8"/>
              </a:solidFill>
              <a:latin typeface="Muli"/>
            </a:endParaRPr>
          </a:p>
          <a:p>
            <a:pPr marL="604524" lvl="1" indent="-30226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3EA8"/>
                </a:solidFill>
                <a:latin typeface="Muli"/>
              </a:rPr>
              <a:t>Tuy nhiên, chưa có khả năng khái quát tốt đối với các điểm dữ liệu hiếm</a:t>
            </a:r>
          </a:p>
          <a:p>
            <a:pPr>
              <a:lnSpc>
                <a:spcPts val="3640"/>
              </a:lnSpc>
            </a:pPr>
            <a:endParaRPr lang="en-US" sz="2800">
              <a:solidFill>
                <a:srgbClr val="003EA8"/>
              </a:solidFill>
              <a:latin typeface="Mul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4322" y="9475791"/>
            <a:ext cx="50750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453389" y="3423491"/>
            <a:ext cx="7087021" cy="5777998"/>
            <a:chOff x="0" y="0"/>
            <a:chExt cx="2585364" cy="21078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85364" cy="2107829"/>
            </a:xfrm>
            <a:custGeom>
              <a:avLst/>
              <a:gdLst/>
              <a:ahLst/>
              <a:cxnLst/>
              <a:rect l="l" t="t" r="r" b="b"/>
              <a:pathLst>
                <a:path w="2585364" h="2107829">
                  <a:moveTo>
                    <a:pt x="0" y="0"/>
                  </a:moveTo>
                  <a:lnTo>
                    <a:pt x="2585364" y="0"/>
                  </a:lnTo>
                  <a:lnTo>
                    <a:pt x="258536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495" y="973442"/>
            <a:ext cx="16425212" cy="1919447"/>
            <a:chOff x="0" y="0"/>
            <a:chExt cx="5991962" cy="7002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1962" cy="700219"/>
            </a:xfrm>
            <a:custGeom>
              <a:avLst/>
              <a:gdLst/>
              <a:ahLst/>
              <a:cxnLst/>
              <a:rect l="l" t="t" r="r" b="b"/>
              <a:pathLst>
                <a:path w="5991962" h="700219">
                  <a:moveTo>
                    <a:pt x="0" y="0"/>
                  </a:moveTo>
                  <a:lnTo>
                    <a:pt x="5991962" y="0"/>
                  </a:lnTo>
                  <a:lnTo>
                    <a:pt x="5991962" y="700219"/>
                  </a:lnTo>
                  <a:lnTo>
                    <a:pt x="0" y="700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30631" y="1111457"/>
            <a:ext cx="11988371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3EA8"/>
                </a:solidFill>
                <a:latin typeface="Muli Bold"/>
              </a:rPr>
              <a:t>Q&amp;A</a:t>
            </a:r>
          </a:p>
        </p:txBody>
      </p:sp>
      <p:sp>
        <p:nvSpPr>
          <p:cNvPr id="8" name="Freeform 8"/>
          <p:cNvSpPr/>
          <p:nvPr/>
        </p:nvSpPr>
        <p:spPr>
          <a:xfrm>
            <a:off x="-517834" y="389330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826857" y="8505307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1690493" y="3877218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6462058" y="4510359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064795" y="1298812"/>
            <a:ext cx="1000528" cy="996890"/>
          </a:xfrm>
          <a:custGeom>
            <a:avLst/>
            <a:gdLst/>
            <a:ahLst/>
            <a:cxnLst/>
            <a:rect l="l" t="t" r="r" b="b"/>
            <a:pathLst>
              <a:path w="1000528" h="996890">
                <a:moveTo>
                  <a:pt x="0" y="0"/>
                </a:moveTo>
                <a:lnTo>
                  <a:pt x="1000528" y="0"/>
                </a:lnTo>
                <a:lnTo>
                  <a:pt x="1000528" y="996890"/>
                </a:lnTo>
                <a:lnTo>
                  <a:pt x="0" y="9968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061079" y="4193789"/>
            <a:ext cx="4472008" cy="4374437"/>
          </a:xfrm>
          <a:custGeom>
            <a:avLst/>
            <a:gdLst/>
            <a:ahLst/>
            <a:cxnLst/>
            <a:rect l="l" t="t" r="r" b="b"/>
            <a:pathLst>
              <a:path w="4472008" h="4374437">
                <a:moveTo>
                  <a:pt x="0" y="0"/>
                </a:moveTo>
                <a:lnTo>
                  <a:pt x="4472009" y="0"/>
                </a:lnTo>
                <a:lnTo>
                  <a:pt x="4472009" y="4374437"/>
                </a:lnTo>
                <a:lnTo>
                  <a:pt x="0" y="43744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46692" y="9475791"/>
            <a:ext cx="4427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600490" y="3423491"/>
            <a:ext cx="7087021" cy="5777998"/>
            <a:chOff x="0" y="0"/>
            <a:chExt cx="2585364" cy="21078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85364" cy="2107829"/>
            </a:xfrm>
            <a:custGeom>
              <a:avLst/>
              <a:gdLst/>
              <a:ahLst/>
              <a:cxnLst/>
              <a:rect l="l" t="t" r="r" b="b"/>
              <a:pathLst>
                <a:path w="2585364" h="2107829">
                  <a:moveTo>
                    <a:pt x="0" y="0"/>
                  </a:moveTo>
                  <a:lnTo>
                    <a:pt x="2585364" y="0"/>
                  </a:lnTo>
                  <a:lnTo>
                    <a:pt x="258536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495" y="973442"/>
            <a:ext cx="16425212" cy="1919447"/>
            <a:chOff x="0" y="0"/>
            <a:chExt cx="5991962" cy="7002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1962" cy="700219"/>
            </a:xfrm>
            <a:custGeom>
              <a:avLst/>
              <a:gdLst/>
              <a:ahLst/>
              <a:cxnLst/>
              <a:rect l="l" t="t" r="r" b="b"/>
              <a:pathLst>
                <a:path w="5991962" h="700219">
                  <a:moveTo>
                    <a:pt x="0" y="0"/>
                  </a:moveTo>
                  <a:lnTo>
                    <a:pt x="5991962" y="0"/>
                  </a:lnTo>
                  <a:lnTo>
                    <a:pt x="5991962" y="700219"/>
                  </a:lnTo>
                  <a:lnTo>
                    <a:pt x="0" y="700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7017772" y="3760818"/>
            <a:ext cx="4467721" cy="4984273"/>
          </a:xfrm>
          <a:custGeom>
            <a:avLst/>
            <a:gdLst/>
            <a:ahLst/>
            <a:cxnLst/>
            <a:rect l="l" t="t" r="r" b="b"/>
            <a:pathLst>
              <a:path w="4467721" h="4984273">
                <a:moveTo>
                  <a:pt x="0" y="0"/>
                </a:moveTo>
                <a:lnTo>
                  <a:pt x="4467721" y="0"/>
                </a:lnTo>
                <a:lnTo>
                  <a:pt x="4467721" y="4984273"/>
                </a:lnTo>
                <a:lnTo>
                  <a:pt x="0" y="49842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530631" y="1111457"/>
            <a:ext cx="11988371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3EA8"/>
                </a:solidFill>
                <a:latin typeface="Muli Bold"/>
              </a:rPr>
              <a:t>Thanks for listenning </a:t>
            </a:r>
          </a:p>
        </p:txBody>
      </p:sp>
      <p:sp>
        <p:nvSpPr>
          <p:cNvPr id="9" name="Freeform 9"/>
          <p:cNvSpPr/>
          <p:nvPr/>
        </p:nvSpPr>
        <p:spPr>
          <a:xfrm>
            <a:off x="-517834" y="389330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826857" y="8505307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690493" y="3877218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6462058" y="4510359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370719" y="1085511"/>
            <a:ext cx="1637441" cy="1643417"/>
          </a:xfrm>
          <a:custGeom>
            <a:avLst/>
            <a:gdLst/>
            <a:ahLst/>
            <a:cxnLst/>
            <a:rect l="l" t="t" r="r" b="b"/>
            <a:pathLst>
              <a:path w="1637441" h="1643417">
                <a:moveTo>
                  <a:pt x="0" y="0"/>
                </a:moveTo>
                <a:lnTo>
                  <a:pt x="1637441" y="0"/>
                </a:lnTo>
                <a:lnTo>
                  <a:pt x="1637441" y="1643418"/>
                </a:lnTo>
                <a:lnTo>
                  <a:pt x="0" y="16434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22731" y="9475791"/>
            <a:ext cx="49068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219294" y="2910273"/>
            <a:ext cx="15795020" cy="6745738"/>
            <a:chOff x="0" y="0"/>
            <a:chExt cx="5762066" cy="24608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2460863"/>
            </a:xfrm>
            <a:custGeom>
              <a:avLst/>
              <a:gdLst/>
              <a:ahLst/>
              <a:cxnLst/>
              <a:rect l="l" t="t" r="r" b="b"/>
              <a:pathLst>
                <a:path w="5762066" h="2460863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rot="-5400000">
            <a:off x="-541453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6878694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rot="-5400000">
            <a:off x="5264035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3821430" y="6055702"/>
            <a:ext cx="4791997" cy="4775719"/>
            <a:chOff x="0" y="0"/>
            <a:chExt cx="6389330" cy="6367625"/>
          </a:xfrm>
        </p:grpSpPr>
        <p:sp>
          <p:nvSpPr>
            <p:cNvPr id="12" name="Freeform 12"/>
            <p:cNvSpPr/>
            <p:nvPr/>
          </p:nvSpPr>
          <p:spPr>
            <a:xfrm>
              <a:off x="0" y="338421"/>
              <a:ext cx="6389330" cy="6029204"/>
            </a:xfrm>
            <a:custGeom>
              <a:avLst/>
              <a:gdLst/>
              <a:ahLst/>
              <a:cxnLst/>
              <a:rect l="l" t="t" r="r" b="b"/>
              <a:pathLst>
                <a:path w="6389330" h="6029204">
                  <a:moveTo>
                    <a:pt x="0" y="0"/>
                  </a:moveTo>
                  <a:lnTo>
                    <a:pt x="6389330" y="0"/>
                  </a:lnTo>
                  <a:lnTo>
                    <a:pt x="6389330" y="6029204"/>
                  </a:lnTo>
                  <a:lnTo>
                    <a:pt x="0" y="6029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 rot="-203414">
              <a:off x="1228888" y="24588"/>
              <a:ext cx="868401" cy="1245020"/>
            </a:xfrm>
            <a:custGeom>
              <a:avLst/>
              <a:gdLst/>
              <a:ahLst/>
              <a:cxnLst/>
              <a:rect l="l" t="t" r="r" b="b"/>
              <a:pathLst>
                <a:path w="868401" h="1245020">
                  <a:moveTo>
                    <a:pt x="0" y="0"/>
                  </a:moveTo>
                  <a:lnTo>
                    <a:pt x="868401" y="0"/>
                  </a:lnTo>
                  <a:lnTo>
                    <a:pt x="868401" y="1245019"/>
                  </a:lnTo>
                  <a:lnTo>
                    <a:pt x="0" y="1245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994513" y="3518033"/>
            <a:ext cx="3642641" cy="4730959"/>
            <a:chOff x="0" y="0"/>
            <a:chExt cx="4856855" cy="630794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5823652"/>
              <a:ext cx="4856855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856855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bin"/>
                </a:rPr>
                <a:t>Demo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437071"/>
              <a:ext cx="4856855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bin"/>
                </a:rPr>
                <a:t>Q&amp;A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361458"/>
              <a:ext cx="4856855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683996" y="924916"/>
            <a:ext cx="1083971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3EA8"/>
                </a:solidFill>
                <a:latin typeface="Muli Bold"/>
              </a:rPr>
              <a:t>Nội dung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3422638" y="3518033"/>
            <a:ext cx="4108866" cy="5632341"/>
            <a:chOff x="0" y="0"/>
            <a:chExt cx="5478488" cy="7509788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176721"/>
              <a:ext cx="5441055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bin"/>
                </a:rPr>
                <a:t>Mô tả bộ dữ liệu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638915"/>
              <a:ext cx="5441055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bin"/>
                </a:rPr>
                <a:t>Tiền xử lý dữ liệu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37434" y="4101108"/>
              <a:ext cx="5441055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bin"/>
                </a:rPr>
                <a:t>Phân tích thăm dò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7434" y="5563302"/>
              <a:ext cx="5441055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bin"/>
                </a:rPr>
                <a:t>Lựa chọn và xây dựng mô hình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7025495"/>
              <a:ext cx="5441055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bin"/>
                </a:rPr>
                <a:t>Đánh giá mô hình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5441055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bin"/>
                </a:rPr>
                <a:t>Giới thiệu đề tài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650988" y="3219266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1.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103855" y="3219266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7.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50988" y="4318171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2.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103855" y="4318171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8.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50988" y="5417076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3.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50988" y="6515981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4.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50988" y="7614886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5.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50988" y="8713791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6.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49532" y="9475791"/>
            <a:ext cx="23708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680808"/>
            <a:ext cx="16439375" cy="2048299"/>
            <a:chOff x="0" y="0"/>
            <a:chExt cx="5997128" cy="7472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747225"/>
            </a:xfrm>
            <a:custGeom>
              <a:avLst/>
              <a:gdLst/>
              <a:ahLst/>
              <a:cxnLst/>
              <a:rect l="l" t="t" r="r" b="b"/>
              <a:pathLst>
                <a:path w="5997129" h="747225">
                  <a:moveTo>
                    <a:pt x="0" y="0"/>
                  </a:moveTo>
                  <a:lnTo>
                    <a:pt x="5997129" y="0"/>
                  </a:lnTo>
                  <a:lnTo>
                    <a:pt x="5997129" y="747225"/>
                  </a:lnTo>
                  <a:lnTo>
                    <a:pt x="0" y="747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Quay lại Trang Chương trình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446217" y="1065093"/>
            <a:ext cx="1339556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Giới thiệu đề tài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9549" y="4303472"/>
            <a:ext cx="16448900" cy="290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550"/>
              </a:lnSpc>
              <a:buFont typeface="Arial"/>
              <a:buChar char="•"/>
            </a:pPr>
            <a:r>
              <a:rPr lang="en-US" sz="3500" dirty="0" err="1">
                <a:solidFill>
                  <a:srgbClr val="003EA8"/>
                </a:solidFill>
                <a:latin typeface="Muli"/>
              </a:rPr>
              <a:t>Phân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tích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giá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đồng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hồ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đeo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tay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trên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dữ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liệu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tự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thu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thập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.</a:t>
            </a:r>
          </a:p>
          <a:p>
            <a:pPr marL="755651" lvl="1" indent="-377825">
              <a:lnSpc>
                <a:spcPts val="4550"/>
              </a:lnSpc>
              <a:buFont typeface="Arial"/>
              <a:buChar char="•"/>
            </a:pPr>
            <a:r>
              <a:rPr lang="en-US" sz="3500" dirty="0" err="1">
                <a:solidFill>
                  <a:srgbClr val="003EA8"/>
                </a:solidFill>
                <a:latin typeface="Muli"/>
              </a:rPr>
              <a:t>Kết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hợp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các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phương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pháp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phân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tích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dữ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liệu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cùng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với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các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phương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pháp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máy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học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.</a:t>
            </a:r>
          </a:p>
          <a:p>
            <a:pPr marL="755651" lvl="1" indent="-377825">
              <a:lnSpc>
                <a:spcPts val="4550"/>
              </a:lnSpc>
              <a:buFont typeface="Arial"/>
              <a:buChar char="•"/>
            </a:pPr>
            <a:r>
              <a:rPr lang="en-US" sz="3500" dirty="0" err="1">
                <a:solidFill>
                  <a:srgbClr val="003EA8"/>
                </a:solidFill>
                <a:latin typeface="Muli"/>
              </a:rPr>
              <a:t>Bộ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dữ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liệu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được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nhóm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tự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thu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thập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tại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 website Amazon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bằng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phương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pháp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bán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tự</a:t>
            </a:r>
            <a:r>
              <a:rPr lang="en-US" sz="3500" dirty="0">
                <a:solidFill>
                  <a:srgbClr val="003EA8"/>
                </a:solidFill>
                <a:latin typeface="Muli"/>
              </a:rPr>
              <a:t> </a:t>
            </a:r>
            <a:r>
              <a:rPr lang="en-US" sz="3500" dirty="0" err="1">
                <a:solidFill>
                  <a:srgbClr val="003EA8"/>
                </a:solidFill>
                <a:latin typeface="Muli"/>
              </a:rPr>
              <a:t>động</a:t>
            </a:r>
            <a:endParaRPr lang="en-US" sz="3500" dirty="0">
              <a:solidFill>
                <a:srgbClr val="003EA8"/>
              </a:solidFill>
              <a:latin typeface="Mul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42835" y="9475791"/>
            <a:ext cx="25047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80808"/>
            <a:ext cx="16439375" cy="2048299"/>
            <a:chOff x="0" y="0"/>
            <a:chExt cx="5997128" cy="7472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747225"/>
            </a:xfrm>
            <a:custGeom>
              <a:avLst/>
              <a:gdLst/>
              <a:ahLst/>
              <a:cxnLst/>
              <a:rect l="l" t="t" r="r" b="b"/>
              <a:pathLst>
                <a:path w="5997129" h="747225">
                  <a:moveTo>
                    <a:pt x="0" y="0"/>
                  </a:moveTo>
                  <a:lnTo>
                    <a:pt x="5997129" y="0"/>
                  </a:lnTo>
                  <a:lnTo>
                    <a:pt x="5997129" y="747225"/>
                  </a:lnTo>
                  <a:lnTo>
                    <a:pt x="0" y="747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446217" y="1065093"/>
            <a:ext cx="1339556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Mô tả bộ dữ liệu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9550" y="3078910"/>
            <a:ext cx="16448900" cy="112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003EA8"/>
                </a:solidFill>
                <a:latin typeface="Muli Bold"/>
              </a:rPr>
              <a:t>Tóm tắt bộ dữ liệu: </a:t>
            </a:r>
            <a:r>
              <a:rPr lang="en-US" sz="3500">
                <a:solidFill>
                  <a:srgbClr val="003EA8"/>
                </a:solidFill>
                <a:latin typeface="Muli"/>
              </a:rPr>
              <a:t>Bao gồm các thông tin của đồng hồ đeo tay trên Amazon: kiểu dáng, thương hiệu, tính năng, vật liệu, 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5970" y="4555838"/>
            <a:ext cx="16353805" cy="227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003EA8"/>
                </a:solidFill>
                <a:latin typeface="Muli Bold"/>
              </a:rPr>
              <a:t>Phương pháp thu thập:</a:t>
            </a:r>
          </a:p>
          <a:p>
            <a:pPr marL="755651" lvl="1" indent="-377825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3EA8"/>
                </a:solidFill>
                <a:latin typeface="Muli"/>
              </a:rPr>
              <a:t>Bán tự động. </a:t>
            </a:r>
          </a:p>
          <a:p>
            <a:pPr marL="755651" lvl="1" indent="-377825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3EA8"/>
                </a:solidFill>
                <a:latin typeface="Muli"/>
              </a:rPr>
              <a:t>Dùng extension để chèn một đoạn mã javascript vào trang web để nó tự động thu thập dữ liệu về và lưu dưới dạng csv.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8423" y="7178388"/>
            <a:ext cx="16448900" cy="227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003EA8"/>
                </a:solidFill>
                <a:latin typeface="Muli Bold"/>
              </a:rPr>
              <a:t>Thống kê bộ dữ liệu: </a:t>
            </a:r>
          </a:p>
          <a:p>
            <a:pPr marL="755651" lvl="1" indent="-377825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3EA8"/>
                </a:solidFill>
                <a:latin typeface="Muli"/>
              </a:rPr>
              <a:t>Gồm 26 biến trong đó có 17 biến phân loại và 9 biến số.</a:t>
            </a:r>
          </a:p>
          <a:p>
            <a:pPr marL="755651" lvl="1" indent="-377825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3EA8"/>
                </a:solidFill>
                <a:latin typeface="Muli"/>
              </a:rPr>
              <a:t>Có tổng cộng 300 dòng dữ liệu.</a:t>
            </a:r>
          </a:p>
          <a:p>
            <a:pPr>
              <a:lnSpc>
                <a:spcPts val="4550"/>
              </a:lnSpc>
            </a:pPr>
            <a:endParaRPr lang="en-US" sz="3500">
              <a:solidFill>
                <a:srgbClr val="003EA8"/>
              </a:solidFill>
              <a:latin typeface="Mul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37403" y="9475791"/>
            <a:ext cx="2613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24313" y="379529"/>
            <a:ext cx="16439375" cy="1597859"/>
            <a:chOff x="0" y="0"/>
            <a:chExt cx="5997128" cy="5829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582903"/>
            </a:xfrm>
            <a:custGeom>
              <a:avLst/>
              <a:gdLst/>
              <a:ahLst/>
              <a:cxnLst/>
              <a:rect l="l" t="t" r="r" b="b"/>
              <a:pathLst>
                <a:path w="5997129" h="582903">
                  <a:moveTo>
                    <a:pt x="0" y="0"/>
                  </a:moveTo>
                  <a:lnTo>
                    <a:pt x="5997129" y="0"/>
                  </a:lnTo>
                  <a:lnTo>
                    <a:pt x="5997129" y="582903"/>
                  </a:lnTo>
                  <a:lnTo>
                    <a:pt x="0" y="582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200644" y="2086162"/>
          <a:ext cx="8943356" cy="7526746"/>
        </p:xfrm>
        <a:graphic>
          <a:graphicData uri="http://schemas.openxmlformats.org/drawingml/2006/table">
            <a:tbl>
              <a:tblPr/>
              <a:tblGrid>
                <a:gridCol w="116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3131"/>
                          </a:solidFill>
                          <a:latin typeface="Cabin"/>
                        </a:rPr>
                        <a:t>Attributes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3131"/>
                          </a:solidFill>
                          <a:latin typeface="Cabin"/>
                        </a:rPr>
                        <a:t>Type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3131"/>
                          </a:solidFill>
                          <a:latin typeface="Cabin"/>
                        </a:rPr>
                        <a:t>Description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band_color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Màu của dây đeo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band_mat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Chất liệu của dây đeo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3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band_size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float32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Độ dài dây đeo (cm)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4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band_width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float32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Bề rộng dây đeo (cm)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5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battery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Loại pin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6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bezel_func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Cách vận hành của bezel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7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bezel_mat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Chất liệu bezel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8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brand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Hãng đồng hồ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9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has_calendar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bool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Có tính năng lịch hay không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10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case_thick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float32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Độ dày của case (cm)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11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case_diam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float32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Đường kính của case (cm)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898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case_mat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Chất liệu của case đồng hồ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2446217" y="836611"/>
            <a:ext cx="1339556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003EA8"/>
                </a:solidFill>
                <a:latin typeface="Muli Bold"/>
              </a:rPr>
              <a:t>Mô tả các đặc trưng của bộ dữ liệu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9295502" y="2086162"/>
          <a:ext cx="8791854" cy="8104261"/>
        </p:xfrm>
        <a:graphic>
          <a:graphicData uri="http://schemas.openxmlformats.org/drawingml/2006/table">
            <a:tbl>
              <a:tblPr/>
              <a:tblGrid>
                <a:gridCol w="101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0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13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clasp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Loại khóa đồng hồ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14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country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Nước sản xuất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15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since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int32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Năm phát minh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16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for_gender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phân loại giới tính phù hợp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17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dial_color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Màu kim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18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window_mat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Chất liệu mặt đồng hồ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19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display_type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Loại hiển thị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20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shape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Hình dạng case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21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weight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float32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Khối lượng (g)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22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movement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object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Động cơ vận hành đồng hồ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23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special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bool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Có tính năng đặc biệt khác?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24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water_resist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float32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Độ sâu chịu nước (m)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25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review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float32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Đánh giá từ khách hàng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788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26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price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float32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bin"/>
                        </a:rPr>
                        <a:t>Giá sản phẩm</a:t>
                      </a:r>
                      <a:endParaRPr lang="en-US" sz="11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464396" y="9610033"/>
            <a:ext cx="2552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80808"/>
            <a:ext cx="16439375" cy="2048299"/>
            <a:chOff x="0" y="0"/>
            <a:chExt cx="5997128" cy="7472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747225"/>
            </a:xfrm>
            <a:custGeom>
              <a:avLst/>
              <a:gdLst/>
              <a:ahLst/>
              <a:cxnLst/>
              <a:rect l="l" t="t" r="r" b="b"/>
              <a:pathLst>
                <a:path w="5997129" h="747225">
                  <a:moveTo>
                    <a:pt x="0" y="0"/>
                  </a:moveTo>
                  <a:lnTo>
                    <a:pt x="5997129" y="0"/>
                  </a:lnTo>
                  <a:lnTo>
                    <a:pt x="5997129" y="747225"/>
                  </a:lnTo>
                  <a:lnTo>
                    <a:pt x="0" y="747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446217" y="1065093"/>
            <a:ext cx="1339556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Tiền xử lý dữ liệu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9550" y="3002710"/>
            <a:ext cx="16448900" cy="468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90"/>
              </a:lnSpc>
            </a:pPr>
            <a:r>
              <a:rPr lang="en-US" sz="3500">
                <a:solidFill>
                  <a:srgbClr val="003EA8"/>
                </a:solidFill>
                <a:latin typeface="Muli Bold"/>
              </a:rPr>
              <a:t>Chuẩn hóa và làm sạch dữ liệu: </a:t>
            </a:r>
          </a:p>
          <a:p>
            <a:pPr marL="755651" lvl="1" indent="-377825">
              <a:lnSpc>
                <a:spcPts val="5390"/>
              </a:lnSpc>
              <a:buFont typeface="Arial"/>
              <a:buChar char="•"/>
            </a:pPr>
            <a:r>
              <a:rPr lang="en-US" sz="3500">
                <a:solidFill>
                  <a:srgbClr val="003EA8"/>
                </a:solidFill>
                <a:latin typeface="Muli"/>
              </a:rPr>
              <a:t>Chuẩn hóa xâu ký tự. </a:t>
            </a:r>
            <a:r>
              <a:rPr lang="en-US" sz="3500">
                <a:solidFill>
                  <a:srgbClr val="003EA8"/>
                </a:solidFill>
                <a:latin typeface="Muli Bold"/>
              </a:rPr>
              <a:t>VD</a:t>
            </a:r>
            <a:r>
              <a:rPr lang="en-US" sz="3500">
                <a:solidFill>
                  <a:srgbClr val="003EA8"/>
                </a:solidFill>
                <a:latin typeface="Muli"/>
              </a:rPr>
              <a:t>: “Silver, Gold” --&gt; “gold silver”;</a:t>
            </a:r>
          </a:p>
          <a:p>
            <a:pPr marL="755651" lvl="1" indent="-377825">
              <a:lnSpc>
                <a:spcPts val="5390"/>
              </a:lnSpc>
              <a:buFont typeface="Arial"/>
              <a:buChar char="•"/>
            </a:pPr>
            <a:r>
              <a:rPr lang="en-US" sz="3500">
                <a:solidFill>
                  <a:srgbClr val="003EA8"/>
                </a:solidFill>
                <a:latin typeface="Muli"/>
              </a:rPr>
              <a:t>Xử lý xâu có các giá trị số có đơn vị, thống nhất đơn vị đo (độ dài: cm; khối lượng: gram, độ sâu: m). </a:t>
            </a:r>
            <a:r>
              <a:rPr lang="en-US" sz="3500">
                <a:solidFill>
                  <a:srgbClr val="003EA8"/>
                </a:solidFill>
                <a:latin typeface="Muli Bold"/>
              </a:rPr>
              <a:t>VD</a:t>
            </a:r>
            <a:r>
              <a:rPr lang="en-US" sz="3500">
                <a:solidFill>
                  <a:srgbClr val="003EA8"/>
                </a:solidFill>
                <a:latin typeface="Muli"/>
              </a:rPr>
              <a:t>: “9.5 inches” --&gt; “24.13”</a:t>
            </a:r>
          </a:p>
          <a:p>
            <a:pPr marL="755651" lvl="1" indent="-377825">
              <a:lnSpc>
                <a:spcPts val="5390"/>
              </a:lnSpc>
              <a:buFont typeface="Arial"/>
              <a:buChar char="•"/>
            </a:pPr>
            <a:r>
              <a:rPr lang="en-US" sz="3500">
                <a:solidFill>
                  <a:srgbClr val="003EA8"/>
                </a:solidFill>
                <a:latin typeface="Muli"/>
              </a:rPr>
              <a:t>Gom các giá trị biến phân loại chỉ xuất hiện 1 lần thành một giá trị chung là ‘other’.</a:t>
            </a:r>
          </a:p>
          <a:p>
            <a:pPr marL="755651" lvl="1" indent="-377825">
              <a:lnSpc>
                <a:spcPts val="5390"/>
              </a:lnSpc>
              <a:buFont typeface="Arial"/>
              <a:buChar char="•"/>
            </a:pPr>
            <a:r>
              <a:rPr lang="en-US" sz="3500">
                <a:solidFill>
                  <a:srgbClr val="003EA8"/>
                </a:solidFill>
                <a:latin typeface="Muli"/>
              </a:rPr>
              <a:t>Loại bỏ các trường không cần thiết như ngày tháng, mã sản phẩm, …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9217" y="9475791"/>
            <a:ext cx="27771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80808"/>
            <a:ext cx="16439375" cy="2048299"/>
            <a:chOff x="0" y="0"/>
            <a:chExt cx="5997128" cy="7472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747225"/>
            </a:xfrm>
            <a:custGeom>
              <a:avLst/>
              <a:gdLst/>
              <a:ahLst/>
              <a:cxnLst/>
              <a:rect l="l" t="t" r="r" b="b"/>
              <a:pathLst>
                <a:path w="5997129" h="747225">
                  <a:moveTo>
                    <a:pt x="0" y="0"/>
                  </a:moveTo>
                  <a:lnTo>
                    <a:pt x="5997129" y="0"/>
                  </a:lnTo>
                  <a:lnTo>
                    <a:pt x="5997129" y="747225"/>
                  </a:lnTo>
                  <a:lnTo>
                    <a:pt x="0" y="747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07127" y="4753405"/>
            <a:ext cx="14850650" cy="4655416"/>
          </a:xfrm>
          <a:custGeom>
            <a:avLst/>
            <a:gdLst/>
            <a:ahLst/>
            <a:cxnLst/>
            <a:rect l="l" t="t" r="r" b="b"/>
            <a:pathLst>
              <a:path w="14850650" h="4655416">
                <a:moveTo>
                  <a:pt x="0" y="0"/>
                </a:moveTo>
                <a:lnTo>
                  <a:pt x="14850651" y="0"/>
                </a:lnTo>
                <a:lnTo>
                  <a:pt x="14850651" y="4655416"/>
                </a:lnTo>
                <a:lnTo>
                  <a:pt x="0" y="46554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94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446217" y="1065093"/>
            <a:ext cx="1339556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Tiền xử lý dữ liệu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5970" y="3078910"/>
            <a:ext cx="16448900" cy="101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003EA8"/>
                </a:solidFill>
                <a:latin typeface="Muli Bold"/>
              </a:rPr>
              <a:t>Xử lý dữ liệu bị khuyết: </a:t>
            </a:r>
          </a:p>
          <a:p>
            <a:pPr marL="604524" lvl="1" indent="-30226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3EA8"/>
                </a:solidFill>
                <a:latin typeface="Muli"/>
              </a:rPr>
              <a:t>Số lượng dữ liệu bị khuyết ban đầu: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1587" y="9475791"/>
            <a:ext cx="2129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80808"/>
            <a:ext cx="16439375" cy="2048299"/>
            <a:chOff x="0" y="0"/>
            <a:chExt cx="5997128" cy="7472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747225"/>
            </a:xfrm>
            <a:custGeom>
              <a:avLst/>
              <a:gdLst/>
              <a:ahLst/>
              <a:cxnLst/>
              <a:rect l="l" t="t" r="r" b="b"/>
              <a:pathLst>
                <a:path w="5997129" h="747225">
                  <a:moveTo>
                    <a:pt x="0" y="0"/>
                  </a:moveTo>
                  <a:lnTo>
                    <a:pt x="5997129" y="0"/>
                  </a:lnTo>
                  <a:lnTo>
                    <a:pt x="5997129" y="747225"/>
                  </a:lnTo>
                  <a:lnTo>
                    <a:pt x="0" y="747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195353" y="4028823"/>
            <a:ext cx="8637495" cy="292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>
                <a:solidFill>
                  <a:srgbClr val="003EA8"/>
                </a:solidFill>
                <a:latin typeface="Muli Bold"/>
              </a:rPr>
              <a:t>Xử lý dữ liệu bị khuyết:</a:t>
            </a:r>
          </a:p>
          <a:p>
            <a:pPr>
              <a:lnSpc>
                <a:spcPts val="4420"/>
              </a:lnSpc>
            </a:pPr>
            <a:endParaRPr lang="en-US" sz="3400">
              <a:solidFill>
                <a:srgbClr val="003EA8"/>
              </a:solidFill>
              <a:latin typeface="Muli Bold"/>
            </a:endParaRPr>
          </a:p>
          <a:p>
            <a:pPr marL="604524" lvl="1" indent="-30226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3EA8"/>
                </a:solidFill>
                <a:latin typeface="Muli"/>
              </a:rPr>
              <a:t>Áp dụng phương pháp điền khuyết KNNImputer</a:t>
            </a:r>
          </a:p>
          <a:p>
            <a:pPr>
              <a:lnSpc>
                <a:spcPts val="3640"/>
              </a:lnSpc>
            </a:pPr>
            <a:endParaRPr lang="en-US" sz="2800">
              <a:solidFill>
                <a:srgbClr val="003EA8"/>
              </a:solidFill>
              <a:latin typeface="Muli"/>
            </a:endParaRPr>
          </a:p>
          <a:p>
            <a:pPr marL="604524" lvl="1" indent="-30226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3EA8"/>
                </a:solidFill>
                <a:latin typeface="Muli"/>
              </a:rPr>
              <a:t>Lý do chọn KNNImputer: bảo toàn mối quan hệ giữa các biến với nhau.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900226" y="4057398"/>
            <a:ext cx="5486506" cy="4523961"/>
          </a:xfrm>
          <a:custGeom>
            <a:avLst/>
            <a:gdLst/>
            <a:ahLst/>
            <a:cxnLst/>
            <a:rect l="l" t="t" r="r" b="b"/>
            <a:pathLst>
              <a:path w="5486506" h="4523961">
                <a:moveTo>
                  <a:pt x="0" y="0"/>
                </a:moveTo>
                <a:lnTo>
                  <a:pt x="5486505" y="0"/>
                </a:lnTo>
                <a:lnTo>
                  <a:pt x="5486505" y="4523961"/>
                </a:lnTo>
                <a:lnTo>
                  <a:pt x="0" y="45239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446217" y="1065093"/>
            <a:ext cx="1339556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Tiền xử lý dữ liệu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7626" y="9475791"/>
            <a:ext cx="26089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25957" y="2915205"/>
            <a:ext cx="7724783" cy="5768744"/>
            <a:chOff x="0" y="0"/>
            <a:chExt cx="2818022" cy="21044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8022" cy="2104453"/>
            </a:xfrm>
            <a:custGeom>
              <a:avLst/>
              <a:gdLst/>
              <a:ahLst/>
              <a:cxnLst/>
              <a:rect l="l" t="t" r="r" b="b"/>
              <a:pathLst>
                <a:path w="2818022" h="2104453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26069" y="2915205"/>
            <a:ext cx="8358265" cy="5768744"/>
            <a:chOff x="0" y="0"/>
            <a:chExt cx="3049118" cy="21044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49118" cy="2104453"/>
            </a:xfrm>
            <a:custGeom>
              <a:avLst/>
              <a:gdLst/>
              <a:ahLst/>
              <a:cxnLst/>
              <a:rect l="l" t="t" r="r" b="b"/>
              <a:pathLst>
                <a:path w="3049118" h="2104453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10231960" y="3545972"/>
            <a:ext cx="5778474" cy="4507210"/>
          </a:xfrm>
          <a:custGeom>
            <a:avLst/>
            <a:gdLst/>
            <a:ahLst/>
            <a:cxnLst/>
            <a:rect l="l" t="t" r="r" b="b"/>
            <a:pathLst>
              <a:path w="5778474" h="4507210">
                <a:moveTo>
                  <a:pt x="0" y="0"/>
                </a:moveTo>
                <a:lnTo>
                  <a:pt x="5778474" y="0"/>
                </a:lnTo>
                <a:lnTo>
                  <a:pt x="5778474" y="4507210"/>
                </a:lnTo>
                <a:lnTo>
                  <a:pt x="0" y="4507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203414">
            <a:off x="16137868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8500">
                <a:solidFill>
                  <a:srgbClr val="003EA8"/>
                </a:solidFill>
                <a:latin typeface="Muli Bold"/>
              </a:rPr>
              <a:t>Phân tích thăm dò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606922" y="3295927"/>
            <a:ext cx="6868115" cy="3969180"/>
            <a:chOff x="0" y="0"/>
            <a:chExt cx="9157487" cy="529224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4091878"/>
              <a:ext cx="9157487" cy="1200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6" lvl="1" indent="-302258">
                <a:lnSpc>
                  <a:spcPts val="3639"/>
                </a:lnSpc>
                <a:buFont typeface="Arial"/>
                <a:buChar char="•"/>
              </a:pPr>
              <a:r>
                <a:rPr lang="en-US" sz="2799">
                  <a:solidFill>
                    <a:srgbClr val="003EA8"/>
                  </a:solidFill>
                  <a:latin typeface="Cabin"/>
                </a:rPr>
                <a:t>Thông tin tương hỗ</a:t>
              </a:r>
            </a:p>
            <a:p>
              <a:pPr marL="604516" lvl="1" indent="-302258">
                <a:lnSpc>
                  <a:spcPts val="3639"/>
                </a:lnSpc>
                <a:buFont typeface="Arial"/>
                <a:buChar char="•"/>
              </a:pPr>
              <a:r>
                <a:rPr lang="en-US" sz="2799">
                  <a:solidFill>
                    <a:srgbClr val="003EA8"/>
                  </a:solidFill>
                  <a:latin typeface="Cabin"/>
                </a:rPr>
                <a:t>Phân tích ANOVA.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128507"/>
              <a:ext cx="9157487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3EA8"/>
                  </a:solidFill>
                  <a:latin typeface="Muli Bold"/>
                </a:rPr>
                <a:t>Phân tích các biến phân loại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934796"/>
              <a:ext cx="9157487" cy="1809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6" lvl="1" indent="-302258">
                <a:lnSpc>
                  <a:spcPts val="3639"/>
                </a:lnSpc>
                <a:buFont typeface="Arial"/>
                <a:buChar char="•"/>
              </a:pPr>
              <a:r>
                <a:rPr lang="en-US" sz="2799">
                  <a:solidFill>
                    <a:srgbClr val="003EA8"/>
                  </a:solidFill>
                  <a:latin typeface="Cabin"/>
                </a:rPr>
                <a:t>Hàm mật độ xác suất.</a:t>
              </a:r>
            </a:p>
            <a:p>
              <a:pPr marL="604516" lvl="1" indent="-302258">
                <a:lnSpc>
                  <a:spcPts val="3639"/>
                </a:lnSpc>
                <a:buFont typeface="Arial"/>
                <a:buChar char="•"/>
              </a:pPr>
              <a:r>
                <a:rPr lang="en-US" sz="2799">
                  <a:solidFill>
                    <a:srgbClr val="003EA8"/>
                  </a:solidFill>
                  <a:latin typeface="Cabin"/>
                </a:rPr>
                <a:t>Kiểm định phân phối.</a:t>
              </a:r>
            </a:p>
            <a:p>
              <a:pPr marL="604516" lvl="1" indent="-302258">
                <a:lnSpc>
                  <a:spcPts val="3639"/>
                </a:lnSpc>
                <a:buFont typeface="Arial"/>
                <a:buChar char="•"/>
              </a:pPr>
              <a:r>
                <a:rPr lang="en-US" sz="2799">
                  <a:solidFill>
                    <a:srgbClr val="003EA8"/>
                  </a:solidFill>
                  <a:latin typeface="Cabin"/>
                </a:rPr>
                <a:t>Sự tương quan.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9157487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3EA8"/>
                  </a:solidFill>
                  <a:latin typeface="Muli Bold"/>
                </a:rPr>
                <a:t>Phân tích các biến liên tục </a:t>
              </a:r>
            </a:p>
          </p:txBody>
        </p:sp>
      </p:grpSp>
      <p:sp>
        <p:nvSpPr>
          <p:cNvPr id="22" name="Freeform 22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9" action="ppaction://hlinksldjump"/>
                </a:rPr>
                <a:t>Quay lại Trang Chương trình</a:t>
              </a:r>
            </a:p>
          </p:txBody>
        </p:sp>
      </p:grpSp>
      <p:sp>
        <p:nvSpPr>
          <p:cNvPr id="27" name="Freeform 27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329292" y="9475791"/>
            <a:ext cx="2775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1026</Words>
  <Application>Microsoft Office PowerPoint</Application>
  <PresentationFormat>Custom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Arial</vt:lpstr>
      <vt:lpstr>Canva Sans</vt:lpstr>
      <vt:lpstr>Muli</vt:lpstr>
      <vt:lpstr>Muli Bold</vt:lpstr>
      <vt:lpstr>Cabin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hải quân Trắng Đen Vẽ nguệch ngoạc Kế hoạch Kinh doanh Bản thuyết trình Kinh doanh</dc:title>
  <cp:lastModifiedBy>Tăng Minh Hiển</cp:lastModifiedBy>
  <cp:revision>2</cp:revision>
  <dcterms:created xsi:type="dcterms:W3CDTF">2006-08-16T00:00:00Z</dcterms:created>
  <dcterms:modified xsi:type="dcterms:W3CDTF">2023-12-20T06:17:53Z</dcterms:modified>
  <dc:identifier>DAF2k8tl50Y</dc:identifier>
</cp:coreProperties>
</file>