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69" r:id="rId6"/>
    <p:sldId id="293" r:id="rId7"/>
    <p:sldId id="294" r:id="rId8"/>
    <p:sldId id="260" r:id="rId9"/>
    <p:sldId id="265" r:id="rId10"/>
    <p:sldId id="267" r:id="rId12"/>
    <p:sldId id="261" r:id="rId13"/>
    <p:sldId id="262" r:id="rId14"/>
    <p:sldId id="264" r:id="rId15"/>
    <p:sldId id="270" r:id="rId16"/>
    <p:sldId id="271" r:id="rId17"/>
    <p:sldId id="272" r:id="rId18"/>
    <p:sldId id="273" r:id="rId19"/>
    <p:sldId id="274" r:id="rId20"/>
    <p:sldId id="287" r:id="rId21"/>
    <p:sldId id="288" r:id="rId22"/>
    <p:sldId id="290" r:id="rId23"/>
    <p:sldId id="291" r:id="rId24"/>
    <p:sldId id="292" r:id="rId25"/>
    <p:sldId id="275" r:id="rId26"/>
    <p:sldId id="282" r:id="rId27"/>
    <p:sldId id="283" r:id="rId28"/>
    <p:sldId id="284" r:id="rId29"/>
    <p:sldId id="285" r:id="rId30"/>
    <p:sldId id="286" r:id="rId31"/>
    <p:sldId id="325" r:id="rId32"/>
    <p:sldId id="295" r:id="rId33"/>
    <p:sldId id="296" r:id="rId34"/>
    <p:sldId id="297" r:id="rId35"/>
    <p:sldId id="298" r:id="rId36"/>
    <p:sldId id="299" r:id="rId37"/>
    <p:sldId id="300" r:id="rId38"/>
    <p:sldId id="301" r:id="rId39"/>
    <p:sldId id="30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5400"/>
              <a:t>noip2018</a:t>
            </a:r>
            <a:r>
              <a:rPr lang="zh-CN" altLang="en-US" sz="5400"/>
              <a:t>试题分析</a:t>
            </a:r>
            <a:endParaRPr lang="zh-CN" altLang="en-US" sz="5400"/>
          </a:p>
        </p:txBody>
      </p:sp>
      <p:sp>
        <p:nvSpPr>
          <p:cNvPr id="3" name="副标题 2"/>
          <p:cNvSpPr>
            <a:spLocks noGrp="1"/>
          </p:cNvSpPr>
          <p:nvPr>
            <p:ph type="subTitle" idx="1"/>
          </p:nvPr>
        </p:nvSpPr>
        <p:spPr>
          <a:xfrm>
            <a:off x="1524000" y="4577715"/>
            <a:ext cx="9144000" cy="1471295"/>
          </a:xfrm>
        </p:spPr>
        <p:txBody>
          <a:bodyPr>
            <a:normAutofit/>
          </a:bodyPr>
          <a:p>
            <a:r>
              <a:rPr lang="en-US" altLang="zh-CN"/>
              <a:t>                  						</a:t>
            </a:r>
            <a:r>
              <a:rPr lang="en-US" altLang="zh-CN">
                <a:latin typeface="宋体" panose="02010600030101010101" pitchFamily="2" charset="-122"/>
                <a:cs typeface="宋体" panose="02010600030101010101" pitchFamily="2" charset="-122"/>
              </a:rPr>
              <a:t>—yali_hyh</a:t>
            </a:r>
            <a:endParaRPr lang="en-US" altLang="zh-CN">
              <a:latin typeface="宋体" panose="02010600030101010101" pitchFamily="2" charset="-122"/>
              <a:cs typeface="宋体" panose="02010600030101010101" pitchFamily="2" charset="-122"/>
            </a:endParaRPr>
          </a:p>
          <a:p>
            <a:r>
              <a:rPr lang="en-US" altLang="zh-CN">
                <a:latin typeface="宋体" panose="02010600030101010101" pitchFamily="2" charset="-122"/>
                <a:cs typeface="宋体" panose="02010600030101010101" pitchFamily="2" charset="-122"/>
              </a:rPr>
              <a:t>                                               2019.8</a:t>
            </a:r>
            <a:endParaRPr lang="en-US" altLang="zh-CN">
              <a:latin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604250" y="60960"/>
            <a:ext cx="2749550" cy="2205355"/>
          </a:xfrm>
          <a:prstGeom prst="rect">
            <a:avLst/>
          </a:prstGeom>
        </p:spPr>
      </p:pic>
      <p:sp>
        <p:nvSpPr>
          <p:cNvPr id="2" name="标题 1"/>
          <p:cNvSpPr>
            <a:spLocks noGrp="1"/>
          </p:cNvSpPr>
          <p:nvPr>
            <p:ph type="title"/>
          </p:nvPr>
        </p:nvSpPr>
        <p:spPr>
          <a:xfrm>
            <a:off x="838200" y="379730"/>
            <a:ext cx="10515600" cy="1157605"/>
          </a:xfrm>
        </p:spPr>
        <p:txBody>
          <a:bodyPr>
            <a:normAutofit fontScale="90000"/>
          </a:bodyPr>
          <a:p>
            <a:br>
              <a:rPr lang="en-US" altLang="zh-CN">
                <a:sym typeface="+mn-ea"/>
              </a:rPr>
            </a:br>
            <a:r>
              <a:rPr lang="en-US" altLang="zh-CN" sz="3600">
                <a:sym typeface="+mn-ea"/>
              </a:rPr>
              <a:t>D1T3</a:t>
            </a:r>
            <a:br>
              <a:rPr lang="en-US" altLang="zh-CN">
                <a:sym typeface="+mn-ea"/>
              </a:rPr>
            </a:br>
            <a:endParaRPr lang="zh-CN" altLang="en-US"/>
          </a:p>
        </p:txBody>
      </p:sp>
      <p:sp>
        <p:nvSpPr>
          <p:cNvPr id="3" name="内容占位符 2"/>
          <p:cNvSpPr>
            <a:spLocks noGrp="1"/>
          </p:cNvSpPr>
          <p:nvPr>
            <p:ph idx="1"/>
          </p:nvPr>
        </p:nvSpPr>
        <p:spPr>
          <a:xfrm>
            <a:off x="838200" y="1537970"/>
            <a:ext cx="10515600" cy="4499610"/>
          </a:xfrm>
        </p:spPr>
        <p:txBody>
          <a:bodyPr>
            <a:normAutofit/>
          </a:bodyPr>
          <a:p>
            <a:pPr marL="0" indent="0" fontAlgn="auto">
              <a:lnSpc>
                <a:spcPct val="150000"/>
              </a:lnSpc>
              <a:buNone/>
            </a:pPr>
            <a:r>
              <a:rPr lang="zh-CN" altLang="en-US" sz="2400">
                <a:ea typeface="+mn-lt"/>
                <a:cs typeface="+mn-lt"/>
              </a:rPr>
              <a:t>正解</a:t>
            </a:r>
            <a:r>
              <a:rPr lang="en-US" altLang="zh-CN" sz="2400">
                <a:ea typeface="+mn-lt"/>
                <a:cs typeface="+mn-lt"/>
              </a:rPr>
              <a:t>: </a:t>
            </a:r>
            <a:endParaRPr lang="en-US" altLang="zh-CN" sz="2400">
              <a:ea typeface="+mn-lt"/>
              <a:cs typeface="+mn-lt"/>
            </a:endParaRPr>
          </a:p>
          <a:p>
            <a:pPr marL="0" indent="0" fontAlgn="auto">
              <a:lnSpc>
                <a:spcPct val="150000"/>
              </a:lnSpc>
              <a:buNone/>
            </a:pPr>
            <a:r>
              <a:rPr lang="zh-CN" altLang="en-US" sz="2400">
                <a:ea typeface="+mn-lt"/>
                <a:cs typeface="+mn-lt"/>
              </a:rPr>
              <a:t>       看到最小值最大,我们马上想到了二分答案,然后需要判定答案为k是否可行,问题就变成了求每条路径长度都≥k时最多可以划分出多少路径.</a:t>
            </a:r>
            <a:endParaRPr lang="zh-CN" altLang="en-US" sz="2400">
              <a:ea typeface="+mn-lt"/>
              <a:cs typeface="+mn-lt"/>
            </a:endParaRPr>
          </a:p>
          <a:p>
            <a:pPr marL="0" indent="0" fontAlgn="auto">
              <a:lnSpc>
                <a:spcPct val="150000"/>
              </a:lnSpc>
              <a:buNone/>
            </a:pPr>
            <a:r>
              <a:rPr lang="zh-CN" altLang="en-US" sz="2400">
                <a:ea typeface="+mn-lt"/>
                <a:cs typeface="+mn-lt"/>
              </a:rPr>
              <a:t>       定义f[u]为自节点u向下延伸的不作为赛道的最长链长度.假设已知所有的f[v]+w(u,v)(v∈son(u))（即自节点u向下延伸的所有链的长度）,则我们应在保证这些链能组成最多赛道的前提下,使保留下来的f[v]+w(u,v)最大.</a:t>
            </a:r>
            <a:endParaRPr lang="zh-CN" altLang="en-US">
              <a:ea typeface="+mn-lt"/>
              <a:cs typeface="+mn-lt"/>
            </a:endParaRPr>
          </a:p>
          <a:p>
            <a:pPr marL="0" indent="0" fontAlgn="auto">
              <a:lnSpc>
                <a:spcPct val="100000"/>
              </a:lnSpc>
              <a:buNone/>
            </a:pPr>
            <a:endParaRPr lang="en-US" altLang="zh-CN">
              <a:latin typeface="东文宋体" charset="0"/>
              <a:ea typeface="宋体" panose="02010600030101010101" pitchFamily="2" charset="-122"/>
            </a:endParaRPr>
          </a:p>
          <a:p>
            <a:pPr marL="0" indent="0">
              <a:buNone/>
            </a:pPr>
            <a:endParaRPr lang="en-US" altLang="zh-CN">
              <a:latin typeface="东文宋体"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D1T3</a:t>
            </a:r>
            <a:br>
              <a:rPr lang="en-US" altLang="zh-CN">
                <a:sym typeface="+mn-ea"/>
              </a:rPr>
            </a:br>
            <a:endParaRPr lang="zh-CN" altLang="en-US"/>
          </a:p>
        </p:txBody>
      </p:sp>
      <p:sp>
        <p:nvSpPr>
          <p:cNvPr id="3" name="内容占位符 2"/>
          <p:cNvSpPr>
            <a:spLocks noGrp="1"/>
          </p:cNvSpPr>
          <p:nvPr>
            <p:ph idx="1"/>
          </p:nvPr>
        </p:nvSpPr>
        <p:spPr/>
        <p:txBody>
          <a:bodyPr/>
          <a:p>
            <a:pPr marL="0" algn="l" fontAlgn="auto">
              <a:lnSpc>
                <a:spcPct val="150000"/>
              </a:lnSpc>
              <a:buClrTx/>
              <a:buSzTx/>
              <a:buNone/>
            </a:pPr>
            <a:r>
              <a:rPr lang="en-US" altLang="zh-CN">
                <a:latin typeface="东文宋体" charset="0"/>
                <a:ea typeface="宋体" panose="02010600030101010101" pitchFamily="2" charset="-122"/>
                <a:sym typeface="+mn-ea"/>
              </a:rPr>
              <a:t>	</a:t>
            </a:r>
            <a:r>
              <a:rPr lang="zh-CN" altLang="en-US" sz="2800">
                <a:solidFill>
                  <a:schemeClr val="tx1"/>
                </a:solidFill>
                <a:ea typeface="+mn-lt"/>
                <a:cs typeface="+mn-lt"/>
                <a:sym typeface="+mn-ea"/>
              </a:rPr>
              <a:t>考虑贪心.对于f[v]+w(u,v)≥len的情况,可以直接将其作为一条赛道.而剩余的链,只能将它们两两拼接成赛道.由于需要使保留下来的f[v]+w(u,v)取最大值,所以我们可以优先使较短的链得到匹配,在剩余的无法匹配的链中取最值作为新的f[u].</a:t>
            </a:r>
            <a:endParaRPr lang="zh-CN" altLang="en-US" sz="2800">
              <a:solidFill>
                <a:schemeClr val="tx1"/>
              </a:solidFill>
              <a:ea typeface="+mn-lt"/>
              <a:cs typeface="+mn-lt"/>
            </a:endParaRPr>
          </a:p>
          <a:p>
            <a:pPr marL="0" indent="0" fontAlgn="auto">
              <a:lnSpc>
                <a:spcPct val="150000"/>
              </a:lnSpc>
              <a:buNone/>
            </a:pPr>
            <a:r>
              <a:rPr lang="en-US" altLang="zh-CN" sz="2500">
                <a:solidFill>
                  <a:schemeClr val="tx1"/>
                </a:solidFill>
                <a:uFillTx/>
                <a:latin typeface="东文宋体" charset="0"/>
                <a:ea typeface="宋体" panose="02010600030101010101" pitchFamily="2" charset="-122"/>
                <a:sym typeface="+mn-ea"/>
              </a:rPr>
              <a:t>           </a:t>
            </a:r>
            <a:endParaRPr lang="en-US" altLang="zh-CN" sz="2500">
              <a:solidFill>
                <a:schemeClr val="tx1"/>
              </a:solidFill>
              <a:uFillTx/>
              <a:latin typeface="东文宋体" charset="0"/>
              <a:ea typeface="宋体" panose="02010600030101010101" pitchFamily="2" charset="-122"/>
            </a:endParaRPr>
          </a:p>
          <a:p>
            <a:endParaRPr lang="en-US" altLang="zh-CN" sz="2500">
              <a:solidFill>
                <a:schemeClr val="tx1"/>
              </a:solidFill>
              <a:uFillTx/>
              <a:latin typeface="东文宋体"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D1T3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fontScale="90000"/>
          </a:bodyPr>
          <a:p>
            <a:pPr marL="0" algn="l" fontAlgn="auto">
              <a:lnSpc>
                <a:spcPct val="150000"/>
              </a:lnSpc>
              <a:buClrTx/>
              <a:buSzTx/>
              <a:buNone/>
            </a:pPr>
            <a:r>
              <a:rPr lang="zh-CN" altLang="en-US">
                <a:latin typeface="东文宋体" charset="0"/>
                <a:ea typeface="宋体" panose="02010600030101010101" pitchFamily="2" charset="-122"/>
                <a:sym typeface="+mn-ea"/>
              </a:rPr>
              <a:t>总结</a:t>
            </a:r>
            <a:r>
              <a:rPr lang="en-US" altLang="zh-CN">
                <a:latin typeface="东文宋体" charset="0"/>
                <a:ea typeface="宋体" panose="02010600030101010101" pitchFamily="2" charset="-122"/>
                <a:sym typeface="+mn-ea"/>
              </a:rPr>
              <a:t>:</a:t>
            </a:r>
            <a:endParaRPr lang="en-US" altLang="zh-CN">
              <a:latin typeface="东文宋体" charset="0"/>
              <a:ea typeface="宋体" panose="02010600030101010101" pitchFamily="2" charset="-122"/>
              <a:sym typeface="+mn-ea"/>
            </a:endParaRPr>
          </a:p>
          <a:p>
            <a:pPr marL="0" algn="l" fontAlgn="auto">
              <a:lnSpc>
                <a:spcPct val="150000"/>
              </a:lnSpc>
              <a:buClrTx/>
              <a:buSzTx/>
              <a:buNone/>
            </a:pPr>
            <a:r>
              <a:rPr lang="en-US" altLang="zh-CN">
                <a:latin typeface="东文宋体" charset="0"/>
                <a:ea typeface="宋体" panose="02010600030101010101" pitchFamily="2" charset="-122"/>
                <a:sym typeface="+mn-ea"/>
              </a:rPr>
              <a:t>	</a:t>
            </a:r>
            <a:r>
              <a:rPr lang="zh-CN" altLang="en-US">
                <a:ea typeface="+mn-lt"/>
                <a:cs typeface="+mn-lt"/>
                <a:sym typeface="+mn-ea"/>
              </a:rPr>
              <a:t>二分答案的套路很显然,从底到根贪心的方法有一定思维难度,但仔细想想其实也比较套路.部分分较多,但情况比较复杂</a:t>
            </a:r>
            <a:r>
              <a:rPr lang="en-US" altLang="zh-CN">
                <a:ea typeface="+mn-lt"/>
                <a:cs typeface="+mn-lt"/>
                <a:sym typeface="+mn-ea"/>
              </a:rPr>
              <a:t>,</a:t>
            </a:r>
            <a:r>
              <a:rPr lang="zh-CN" altLang="en-US">
                <a:ea typeface="宋体" panose="02010600030101010101" pitchFamily="2" charset="-122"/>
                <a:cs typeface="+mn-lt"/>
                <a:sym typeface="+mn-ea"/>
              </a:rPr>
              <a:t>套在一起可能码量较大</a:t>
            </a:r>
            <a:r>
              <a:rPr lang="en-US" altLang="zh-CN">
                <a:ea typeface="宋体" panose="02010600030101010101" pitchFamily="2" charset="-122"/>
                <a:cs typeface="+mn-lt"/>
                <a:sym typeface="+mn-ea"/>
              </a:rPr>
              <a:t>.</a:t>
            </a:r>
            <a:endParaRPr lang="en-US" altLang="zh-CN">
              <a:ea typeface="宋体" panose="02010600030101010101" pitchFamily="2" charset="-122"/>
              <a:cs typeface="+mn-lt"/>
              <a:sym typeface="+mn-ea"/>
            </a:endParaRPr>
          </a:p>
          <a:p>
            <a:pPr marL="0" algn="l" fontAlgn="auto">
              <a:lnSpc>
                <a:spcPct val="150000"/>
              </a:lnSpc>
              <a:buClrTx/>
              <a:buSzTx/>
              <a:buNone/>
            </a:pPr>
            <a:r>
              <a:rPr lang="zh-CN" altLang="en-US">
                <a:ea typeface="宋体" panose="02010600030101010101" pitchFamily="2" charset="-122"/>
                <a:cs typeface="+mn-lt"/>
                <a:sym typeface="+mn-ea"/>
              </a:rPr>
              <a:t>易错点</a:t>
            </a:r>
            <a:r>
              <a:rPr lang="en-US" altLang="zh-CN">
                <a:ea typeface="宋体" panose="02010600030101010101" pitchFamily="2" charset="-122"/>
                <a:cs typeface="+mn-lt"/>
                <a:sym typeface="+mn-ea"/>
              </a:rPr>
              <a:t>:</a:t>
            </a:r>
            <a:endParaRPr lang="en-US" altLang="zh-CN">
              <a:ea typeface="宋体" panose="02010600030101010101" pitchFamily="2" charset="-122"/>
              <a:cs typeface="+mn-lt"/>
              <a:sym typeface="+mn-ea"/>
            </a:endParaRPr>
          </a:p>
          <a:p>
            <a:pPr marL="0" algn="l" fontAlgn="auto">
              <a:lnSpc>
                <a:spcPct val="150000"/>
              </a:lnSpc>
              <a:buClrTx/>
              <a:buSzTx/>
              <a:buNone/>
            </a:pPr>
            <a:r>
              <a:rPr lang="en-US" altLang="zh-CN">
                <a:ea typeface="宋体" panose="02010600030101010101" pitchFamily="2" charset="-122"/>
                <a:cs typeface="+mn-lt"/>
                <a:sym typeface="+mn-ea"/>
              </a:rPr>
              <a:t>	</a:t>
            </a:r>
            <a:r>
              <a:rPr lang="zh-CN" altLang="en-US">
                <a:ea typeface="宋体" panose="02010600030101010101" pitchFamily="2" charset="-122"/>
                <a:cs typeface="+mn-lt"/>
                <a:sym typeface="+mn-ea"/>
              </a:rPr>
              <a:t>贪心时要在保证配对数最大的情况上上传一个最大距离</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所以配对时对于每个长度要在能配上的长度中选最短的配</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或者二分一下上传长度也行</a:t>
            </a:r>
            <a:r>
              <a:rPr lang="en-US" altLang="zh-CN">
                <a:ea typeface="宋体" panose="02010600030101010101" pitchFamily="2" charset="-122"/>
                <a:cs typeface="+mn-lt"/>
                <a:sym typeface="+mn-ea"/>
              </a:rPr>
              <a:t>.</a:t>
            </a:r>
            <a:endParaRPr lang="en-US" altLang="zh-CN">
              <a:ea typeface="宋体" panose="02010600030101010101" pitchFamily="2" charset="-122"/>
              <a:cs typeface="+mn-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D2T1</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10000"/>
          </a:bodyPr>
          <a:p>
            <a:pPr marL="0" algn="l" fontAlgn="auto">
              <a:lnSpc>
                <a:spcPct val="150000"/>
              </a:lnSpc>
              <a:buClrTx/>
              <a:buSzTx/>
              <a:buNone/>
            </a:pPr>
            <a:r>
              <a:rPr lang="zh-CN" altLang="en-US">
                <a:ea typeface="宋体" panose="02010600030101010101" pitchFamily="2" charset="-122"/>
                <a:cs typeface="+mn-lt"/>
                <a:sym typeface="+mn-ea"/>
              </a:rPr>
              <a:t>题意</a:t>
            </a:r>
            <a:r>
              <a:rPr lang="en-US" altLang="zh-CN">
                <a:ea typeface="宋体" panose="02010600030101010101" pitchFamily="2" charset="-122"/>
                <a:cs typeface="+mn-lt"/>
                <a:sym typeface="+mn-ea"/>
              </a:rPr>
              <a:t>:</a:t>
            </a:r>
            <a:endParaRPr lang="en-US" altLang="zh-CN">
              <a:ea typeface="宋体" panose="02010600030101010101" pitchFamily="2" charset="-122"/>
              <a:cs typeface="+mn-lt"/>
              <a:sym typeface="+mn-ea"/>
            </a:endParaRPr>
          </a:p>
          <a:p>
            <a:pPr marL="0" algn="l" fontAlgn="auto">
              <a:lnSpc>
                <a:spcPct val="150000"/>
              </a:lnSpc>
              <a:buClrTx/>
              <a:buSzTx/>
              <a:buNone/>
            </a:pPr>
            <a:r>
              <a:rPr lang="en-US" altLang="zh-CN">
                <a:ea typeface="宋体" panose="02010600030101010101" pitchFamily="2" charset="-122"/>
                <a:cs typeface="+mn-lt"/>
                <a:sym typeface="+mn-ea"/>
              </a:rPr>
              <a:t>	</a:t>
            </a:r>
            <a:r>
              <a:rPr lang="zh-CN" altLang="en-US">
                <a:ea typeface="宋体" panose="02010600030101010101" pitchFamily="2" charset="-122"/>
                <a:cs typeface="+mn-lt"/>
                <a:sym typeface="+mn-ea"/>
              </a:rPr>
              <a:t>给定</a:t>
            </a:r>
            <a:r>
              <a:rPr lang="en-US" altLang="zh-CN">
                <a:ea typeface="宋体" panose="02010600030101010101" pitchFamily="2" charset="-122"/>
                <a:cs typeface="+mn-lt"/>
                <a:sym typeface="+mn-ea"/>
              </a:rPr>
              <a:t>n</a:t>
            </a:r>
            <a:r>
              <a:rPr lang="zh-CN" altLang="en-US">
                <a:ea typeface="宋体" panose="02010600030101010101" pitchFamily="2" charset="-122"/>
                <a:cs typeface="+mn-lt"/>
                <a:sym typeface="+mn-ea"/>
              </a:rPr>
              <a:t>点</a:t>
            </a:r>
            <a:r>
              <a:rPr lang="en-US" altLang="zh-CN">
                <a:ea typeface="宋体" panose="02010600030101010101" pitchFamily="2" charset="-122"/>
                <a:cs typeface="+mn-lt"/>
                <a:sym typeface="+mn-ea"/>
              </a:rPr>
              <a:t>m</a:t>
            </a:r>
            <a:r>
              <a:rPr lang="zh-CN" altLang="en-US">
                <a:ea typeface="宋体" panose="02010600030101010101" pitchFamily="2" charset="-122"/>
                <a:cs typeface="+mn-lt"/>
                <a:sym typeface="+mn-ea"/>
              </a:rPr>
              <a:t>双向边的图</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任选起点</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每条边可以正向</a:t>
            </a:r>
            <a:r>
              <a:rPr lang="zh-CN" altLang="en-US" baseline="-25000">
                <a:ea typeface="宋体" panose="02010600030101010101" pitchFamily="2" charset="-122"/>
                <a:cs typeface="+mn-lt"/>
                <a:sym typeface="+mn-ea"/>
              </a:rPr>
              <a:t>、</a:t>
            </a:r>
            <a:r>
              <a:rPr lang="zh-CN" altLang="en-US">
                <a:ea typeface="宋体" panose="02010600030101010101" pitchFamily="2" charset="-122"/>
                <a:cs typeface="+mn-lt"/>
                <a:sym typeface="+mn-ea"/>
              </a:rPr>
              <a:t>反向各走一次</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最后回到起点</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第一次到达一个点时将点的编号写在序列末尾</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使序列的字典序最小</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输出字典序最小的序列</a:t>
            </a:r>
            <a:r>
              <a:rPr lang="en-US" altLang="zh-CN">
                <a:ea typeface="宋体" panose="02010600030101010101" pitchFamily="2" charset="-122"/>
                <a:cs typeface="+mn-lt"/>
                <a:sym typeface="+mn-ea"/>
              </a:rPr>
              <a:t>.</a:t>
            </a:r>
            <a:endParaRPr lang="en-US" altLang="zh-CN">
              <a:ea typeface="宋体" panose="02010600030101010101" pitchFamily="2" charset="-122"/>
              <a:cs typeface="+mn-lt"/>
              <a:sym typeface="+mn-ea"/>
            </a:endParaRPr>
          </a:p>
          <a:p>
            <a:pPr marL="0" algn="l" fontAlgn="auto">
              <a:lnSpc>
                <a:spcPct val="150000"/>
              </a:lnSpc>
              <a:buClrTx/>
              <a:buSzTx/>
              <a:buNone/>
            </a:pPr>
            <a:r>
              <a:rPr lang="en-US" altLang="zh-CN">
                <a:ea typeface="宋体" panose="02010600030101010101" pitchFamily="2" charset="-122"/>
                <a:cs typeface="+mn-lt"/>
                <a:sym typeface="+mn-ea"/>
              </a:rPr>
              <a:t>	60%:</a:t>
            </a:r>
            <a:r>
              <a:rPr lang="zh-CN" altLang="en-US">
                <a:ea typeface="宋体" panose="02010600030101010101" pitchFamily="2" charset="-122"/>
                <a:cs typeface="+mn-lt"/>
                <a:sym typeface="+mn-ea"/>
              </a:rPr>
              <a:t>树</a:t>
            </a:r>
            <a:endParaRPr lang="zh-CN" altLang="en-US">
              <a:ea typeface="宋体" panose="02010600030101010101" pitchFamily="2" charset="-122"/>
              <a:cs typeface="+mn-lt"/>
              <a:sym typeface="+mn-ea"/>
            </a:endParaRPr>
          </a:p>
          <a:p>
            <a:pPr marL="0" algn="l" fontAlgn="auto">
              <a:lnSpc>
                <a:spcPct val="150000"/>
              </a:lnSpc>
              <a:buClrTx/>
              <a:buSzTx/>
              <a:buNone/>
            </a:pPr>
            <a:r>
              <a:rPr lang="en-US" altLang="zh-CN">
                <a:ea typeface="宋体" panose="02010600030101010101" pitchFamily="2" charset="-122"/>
                <a:cs typeface="+mn-lt"/>
                <a:sym typeface="+mn-ea"/>
              </a:rPr>
              <a:t>	</a:t>
            </a:r>
            <a:r>
              <a:rPr lang="zh-CN" altLang="en-US">
                <a:ea typeface="宋体" panose="02010600030101010101" pitchFamily="2" charset="-122"/>
                <a:cs typeface="+mn-lt"/>
                <a:sym typeface="+mn-ea"/>
              </a:rPr>
              <a:t>另</a:t>
            </a:r>
            <a:r>
              <a:rPr lang="en-US" altLang="zh-CN">
                <a:ea typeface="宋体" panose="02010600030101010101" pitchFamily="2" charset="-122"/>
                <a:cs typeface="+mn-lt"/>
                <a:sym typeface="+mn-ea"/>
              </a:rPr>
              <a:t>40%:</a:t>
            </a:r>
            <a:r>
              <a:rPr lang="zh-CN" altLang="en-US">
                <a:ea typeface="宋体" panose="02010600030101010101" pitchFamily="2" charset="-122"/>
                <a:cs typeface="+mn-lt"/>
                <a:sym typeface="+mn-ea"/>
              </a:rPr>
              <a:t>基环树</a:t>
            </a:r>
            <a:endParaRPr lang="zh-CN" altLang="en-US">
              <a:ea typeface="宋体" panose="02010600030101010101" pitchFamily="2" charset="-122"/>
              <a:cs typeface="+mn-lt"/>
              <a:sym typeface="+mn-ea"/>
            </a:endParaRPr>
          </a:p>
          <a:p>
            <a:pPr marL="0" algn="l" fontAlgn="auto">
              <a:lnSpc>
                <a:spcPct val="150000"/>
              </a:lnSpc>
              <a:buClrTx/>
              <a:buSzTx/>
              <a:buNone/>
            </a:pPr>
            <a:r>
              <a:rPr lang="en-US" altLang="zh-CN">
                <a:ea typeface="宋体" panose="02010600030101010101" pitchFamily="2" charset="-122"/>
                <a:cs typeface="+mn-lt"/>
                <a:sym typeface="+mn-ea"/>
              </a:rPr>
              <a:t>	n</a:t>
            </a:r>
            <a:r>
              <a:rPr lang="en-US" altLang="zh-CN">
                <a:latin typeface="东文宋体" charset="0"/>
                <a:ea typeface="东文宋体" charset="0"/>
                <a:cs typeface="+mn-lt"/>
                <a:sym typeface="+mn-ea"/>
              </a:rPr>
              <a:t>≤5000</a:t>
            </a:r>
            <a:endParaRPr lang="en-US" altLang="zh-CN">
              <a:latin typeface="东文宋体" charset="0"/>
              <a:ea typeface="东文宋体" charset="0"/>
              <a:cs typeface="+mn-l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D2T1</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_</a:t>
            </a:r>
            <a:r>
              <a:rPr lang="zh-CN" altLang="en-US" sz="2400">
                <a:ea typeface="宋体" panose="02010600030101010101" pitchFamily="2" charset="-122"/>
                <a:cs typeface="+mn-lt"/>
                <a:sym typeface="+mn-ea"/>
              </a:rPr>
              <a:t>法一:</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	两部分显然分开考虑,而走的过程就是</a:t>
            </a:r>
            <a:r>
              <a:rPr lang="en-US" altLang="zh-CN" sz="2400">
                <a:ea typeface="宋体" panose="02010600030101010101" pitchFamily="2" charset="-122"/>
                <a:cs typeface="+mn-lt"/>
                <a:sym typeface="+mn-ea"/>
              </a:rPr>
              <a:t>dfs.</a:t>
            </a:r>
            <a:r>
              <a:rPr lang="zh-CN" altLang="en-US" sz="2400">
                <a:ea typeface="宋体" panose="02010600030101010101" pitchFamily="2" charset="-122"/>
                <a:cs typeface="+mn-lt"/>
                <a:sym typeface="+mn-ea"/>
              </a:rPr>
              <a:t>显然起点是</a:t>
            </a:r>
            <a:r>
              <a:rPr lang="en-US" altLang="zh-CN" sz="2400">
                <a:ea typeface="宋体" panose="02010600030101010101" pitchFamily="2" charset="-122"/>
                <a:cs typeface="+mn-lt"/>
                <a:sym typeface="+mn-ea"/>
              </a:rPr>
              <a:t>1.</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	</a:t>
            </a:r>
            <a:endParaRPr lang="zh-CN" altLang="en-US"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树:把边按终点的编号排序</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直接</a:t>
            </a:r>
            <a:r>
              <a:rPr lang="en-US" altLang="zh-CN" sz="2400">
                <a:ea typeface="宋体" panose="02010600030101010101" pitchFamily="2" charset="-122"/>
                <a:cs typeface="+mn-lt"/>
                <a:sym typeface="+mn-ea"/>
              </a:rPr>
              <a:t>dfs.</a:t>
            </a:r>
            <a:endParaRPr lang="zh-CN" altLang="en-US" sz="2400">
              <a:ea typeface="宋体" panose="02010600030101010101" pitchFamily="2" charset="-122"/>
              <a:cs typeface="+mn-lt"/>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D2T1</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a:ea typeface="宋体" panose="02010600030101010101" pitchFamily="2" charset="-122"/>
                <a:cs typeface="+mn-lt"/>
                <a:sym typeface="+mn-ea"/>
              </a:rPr>
              <a:t>正解</a:t>
            </a:r>
            <a:r>
              <a:rPr lang="en-US" altLang="zh-CN">
                <a:ea typeface="宋体" panose="02010600030101010101" pitchFamily="2" charset="-122"/>
                <a:cs typeface="+mn-lt"/>
                <a:sym typeface="+mn-ea"/>
              </a:rPr>
              <a:t>_</a:t>
            </a:r>
            <a:r>
              <a:rPr lang="zh-CN" altLang="en-US">
                <a:ea typeface="宋体" panose="02010600030101010101" pitchFamily="2" charset="-122"/>
                <a:cs typeface="+mn-lt"/>
                <a:sym typeface="+mn-ea"/>
              </a:rPr>
              <a:t>法一:</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	</a:t>
            </a:r>
            <a:endParaRPr lang="zh-CN" altLang="en-US"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a:ea typeface="宋体" panose="02010600030101010101" pitchFamily="2" charset="-122"/>
                <a:cs typeface="+mn-lt"/>
                <a:sym typeface="+mn-ea"/>
              </a:rPr>
              <a:t>基环树:仍然把边按终点的编号排序</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思考一番发现环上肯定有一条边没走过</a:t>
            </a:r>
            <a:r>
              <a:rPr lang="en-US" altLang="zh-CN">
                <a:ea typeface="宋体" panose="02010600030101010101" pitchFamily="2" charset="-122"/>
                <a:cs typeface="+mn-lt"/>
                <a:sym typeface="+mn-ea"/>
              </a:rPr>
              <a:t>,</a:t>
            </a:r>
            <a:r>
              <a:rPr lang="zh-CN" altLang="en-US">
                <a:ea typeface="宋体" panose="02010600030101010101" pitchFamily="2" charset="-122"/>
                <a:cs typeface="+mn-lt"/>
                <a:sym typeface="+mn-ea"/>
              </a:rPr>
              <a:t>那么枚举断一条边变成树就解决了</a:t>
            </a:r>
            <a:r>
              <a:rPr lang="en-US" altLang="zh-CN">
                <a:ea typeface="宋体" panose="02010600030101010101" pitchFamily="2" charset="-122"/>
                <a:cs typeface="+mn-lt"/>
                <a:sym typeface="+mn-ea"/>
              </a:rPr>
              <a:t>.o(n</a:t>
            </a:r>
            <a:r>
              <a:rPr lang="en-US" altLang="zh-CN" baseline="30000">
                <a:ea typeface="宋体" panose="02010600030101010101" pitchFamily="2" charset="-122"/>
                <a:cs typeface="+mn-lt"/>
                <a:sym typeface="+mn-ea"/>
              </a:rPr>
              <a:t>2</a:t>
            </a:r>
            <a:r>
              <a:rPr lang="en-US" altLang="zh-CN">
                <a:ea typeface="宋体" panose="02010600030101010101" pitchFamily="2" charset="-122"/>
                <a:cs typeface="+mn-lt"/>
                <a:sym typeface="+mn-ea"/>
              </a:rPr>
              <a:t>).</a:t>
            </a:r>
            <a:endParaRPr lang="en-US" altLang="zh-CN">
              <a:ea typeface="宋体" panose="02010600030101010101" pitchFamily="2" charset="-122"/>
              <a:cs typeface="+mn-l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D2T1</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10000"/>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_</a:t>
            </a:r>
            <a:r>
              <a:rPr lang="zh-CN" altLang="en-US" sz="2400">
                <a:ea typeface="宋体" panose="02010600030101010101" pitchFamily="2" charset="-122"/>
                <a:cs typeface="+mn-lt"/>
                <a:sym typeface="+mn-ea"/>
              </a:rPr>
              <a:t>法二:</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	然而</a:t>
            </a:r>
            <a:r>
              <a:rPr lang="en-US" altLang="zh-CN" sz="2400">
                <a:ea typeface="宋体" panose="02010600030101010101" pitchFamily="2" charset="-122"/>
                <a:cs typeface="+mn-lt"/>
                <a:sym typeface="+mn-ea"/>
              </a:rPr>
              <a:t>o(n</a:t>
            </a:r>
            <a:r>
              <a:rPr lang="en-US" altLang="zh-CN" sz="2400" baseline="30000">
                <a:ea typeface="宋体" panose="02010600030101010101" pitchFamily="2" charset="-122"/>
                <a:cs typeface="+mn-lt"/>
                <a:sym typeface="+mn-ea"/>
              </a:rPr>
              <a:t>2</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不太优秀</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考场上当然是最好的选择</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其实断哪条边是可以确定的</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设</a:t>
            </a:r>
            <a:r>
              <a:rPr lang="en-US" altLang="zh-CN" sz="2400">
                <a:ea typeface="宋体" panose="02010600030101010101" pitchFamily="2" charset="-122"/>
                <a:cs typeface="+mn-lt"/>
                <a:sym typeface="+mn-ea"/>
              </a:rPr>
              <a:t>环的"根"(即dfs时深度最浅的点)以及环的"根"中在环上的两个孩子节点</a:t>
            </a:r>
            <a:r>
              <a:rPr lang="zh-CN" altLang="en-US" sz="2400">
                <a:ea typeface="宋体" panose="02010600030101010101" pitchFamily="2" charset="-122"/>
                <a:cs typeface="+mn-lt"/>
                <a:sym typeface="+mn-ea"/>
              </a:rPr>
              <a:t>为</a:t>
            </a:r>
            <a:r>
              <a:rPr lang="en-US" altLang="zh-CN" sz="2400">
                <a:ea typeface="宋体" panose="02010600030101010101" pitchFamily="2" charset="-122"/>
                <a:cs typeface="+mn-lt"/>
                <a:sym typeface="+mn-ea"/>
              </a:rPr>
              <a:t>u1, u2,</a:t>
            </a:r>
            <a:r>
              <a:rPr lang="zh-CN" altLang="en-US" sz="2400">
                <a:ea typeface="宋体" panose="02010600030101010101" pitchFamily="2" charset="-122"/>
                <a:cs typeface="+mn-lt"/>
                <a:sym typeface="+mn-ea"/>
              </a:rPr>
              <a:t>且</a:t>
            </a:r>
            <a:r>
              <a:rPr lang="en-US" altLang="zh-CN" sz="2400">
                <a:ea typeface="宋体" panose="02010600030101010101" pitchFamily="2" charset="-122"/>
                <a:cs typeface="+mn-lt"/>
                <a:sym typeface="+mn-ea"/>
              </a:rPr>
              <a:t>u1&lt;u2.首先对于环从u1进去.假设现在正在点u, 下一个将要走到v.那么只有当u和v都在环上并且u2还没有走到过, v是u出发的最后一个点且v比mx大时进行回溯(</a:t>
            </a:r>
            <a:r>
              <a:rPr lang="zh-CN" altLang="en-US" sz="2400">
                <a:ea typeface="宋体" panose="02010600030101010101" pitchFamily="2" charset="-122"/>
                <a:cs typeface="+mn-lt"/>
                <a:sym typeface="+mn-ea"/>
              </a:rPr>
              <a:t>断掉</a:t>
            </a:r>
            <a:r>
              <a:rPr lang="en-US" altLang="zh-CN" sz="2400">
                <a:ea typeface="宋体" panose="02010600030101010101" pitchFamily="2" charset="-122"/>
                <a:cs typeface="+mn-lt"/>
                <a:sym typeface="+mn-ea"/>
              </a:rPr>
              <a:t>u,v</a:t>
            </a:r>
            <a:r>
              <a:rPr lang="zh-CN" altLang="en-US" sz="2400">
                <a:ea typeface="宋体" panose="02010600030101010101" pitchFamily="2" charset="-122"/>
                <a:cs typeface="+mn-lt"/>
                <a:sym typeface="+mn-ea"/>
              </a:rPr>
              <a:t>间的边</a:t>
            </a:r>
            <a:r>
              <a:rPr lang="en-US" altLang="zh-CN" sz="2400">
                <a:ea typeface="宋体" panose="02010600030101010101" pitchFamily="2" charset="-122"/>
                <a:cs typeface="+mn-lt"/>
                <a:sym typeface="+mn-ea"/>
              </a:rPr>
              <a:t>).mx是指如果从u开始回溯时下一个会走到的点的编号.o(n logn).</a:t>
            </a:r>
            <a:endParaRPr lang="zh-CN" altLang="en-US" sz="2400">
              <a:ea typeface="宋体" panose="02010600030101010101" pitchFamily="2" charset="-122"/>
              <a:cs typeface="+mn-lt"/>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D2T2</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题意</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给出一个</a:t>
            </a:r>
            <a:r>
              <a:rPr lang="en-US" altLang="zh-CN" sz="2400">
                <a:ea typeface="宋体" panose="02010600030101010101" pitchFamily="2" charset="-122"/>
                <a:cs typeface="+mn-lt"/>
                <a:sym typeface="+mn-ea"/>
              </a:rPr>
              <a:t>n*m</a:t>
            </a:r>
            <a:r>
              <a:rPr lang="zh-CN" altLang="en-US" sz="2400">
                <a:ea typeface="宋体" panose="02010600030101010101" pitchFamily="2" charset="-122"/>
                <a:cs typeface="+mn-lt"/>
                <a:sym typeface="+mn-ea"/>
              </a:rPr>
              <a:t>的表格</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在每个格子中填</a:t>
            </a:r>
            <a:r>
              <a:rPr lang="en-US" altLang="zh-CN" sz="2400">
                <a:ea typeface="宋体" panose="02010600030101010101" pitchFamily="2" charset="-122"/>
                <a:cs typeface="+mn-lt"/>
                <a:sym typeface="+mn-ea"/>
              </a:rPr>
              <a:t>0,1.</a:t>
            </a:r>
            <a:r>
              <a:rPr lang="zh-CN" altLang="en-US" sz="2400">
                <a:ea typeface="宋体" panose="02010600030101010101" pitchFamily="2" charset="-122"/>
                <a:cs typeface="+mn-lt"/>
                <a:sym typeface="+mn-ea"/>
              </a:rPr>
              <a:t>要求对于两条从</a:t>
            </a:r>
            <a:r>
              <a:rPr lang="en-US" altLang="zh-CN" sz="2400">
                <a:ea typeface="宋体" panose="02010600030101010101" pitchFamily="2" charset="-122"/>
                <a:cs typeface="+mn-lt"/>
                <a:sym typeface="+mn-ea"/>
              </a:rPr>
              <a:t>(0,0)</a:t>
            </a:r>
            <a:r>
              <a:rPr lang="zh-CN" altLang="en-US" sz="2400">
                <a:ea typeface="宋体" panose="02010600030101010101" pitchFamily="2" charset="-122"/>
                <a:cs typeface="+mn-lt"/>
                <a:sym typeface="+mn-ea"/>
              </a:rPr>
              <a:t>到</a:t>
            </a:r>
            <a:r>
              <a:rPr lang="en-US" altLang="zh-CN" sz="2400">
                <a:ea typeface="宋体" panose="02010600030101010101" pitchFamily="2" charset="-122"/>
                <a:cs typeface="+mn-lt"/>
                <a:sym typeface="+mn-ea"/>
              </a:rPr>
              <a:t>(n-1,m-1)</a:t>
            </a:r>
            <a:r>
              <a:rPr lang="zh-CN" altLang="en-US" sz="2400">
                <a:ea typeface="宋体" panose="02010600030101010101" pitchFamily="2" charset="-122"/>
                <a:cs typeface="+mn-lt"/>
                <a:sym typeface="+mn-ea"/>
              </a:rPr>
              <a:t>的最短路径</a:t>
            </a:r>
            <a:r>
              <a:rPr lang="en-US" altLang="zh-CN" sz="2400">
                <a:ea typeface="宋体" panose="02010600030101010101" pitchFamily="2" charset="-122"/>
                <a:cs typeface="+mn-lt"/>
                <a:sym typeface="+mn-ea"/>
              </a:rPr>
              <a:t>,如果w(P_1)&gt;w(P_2)，那么必须s(P_1) ≤ s(P_2).</a:t>
            </a:r>
            <a:r>
              <a:rPr lang="zh-CN" altLang="en-US" sz="2400">
                <a:ea typeface="宋体" panose="02010600030101010101" pitchFamily="2" charset="-122"/>
                <a:cs typeface="+mn-lt"/>
                <a:sym typeface="+mn-ea"/>
              </a:rPr>
              <a:t>其中</a:t>
            </a:r>
            <a:r>
              <a:rPr lang="en-US" altLang="zh-CN" sz="2400">
                <a:ea typeface="宋体" panose="02010600030101010101" pitchFamily="2" charset="-122"/>
                <a:cs typeface="+mn-lt"/>
                <a:sym typeface="+mn-ea"/>
              </a:rPr>
              <a:t>w</a:t>
            </a:r>
            <a:r>
              <a:rPr lang="zh-CN" altLang="en-US" sz="2400">
                <a:ea typeface="宋体" panose="02010600030101010101" pitchFamily="2" charset="-122"/>
                <a:cs typeface="+mn-lt"/>
                <a:sym typeface="+mn-ea"/>
              </a:rPr>
              <a:t>定义为路径每步走的方向</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下为</a:t>
            </a:r>
            <a:r>
              <a:rPr lang="en-US" altLang="zh-CN" sz="2400">
                <a:ea typeface="宋体" panose="02010600030101010101" pitchFamily="2" charset="-122"/>
                <a:cs typeface="+mn-lt"/>
                <a:sym typeface="+mn-ea"/>
              </a:rPr>
              <a:t>D,</a:t>
            </a:r>
            <a:r>
              <a:rPr lang="zh-CN" altLang="en-US" sz="2400">
                <a:ea typeface="宋体" panose="02010600030101010101" pitchFamily="2" charset="-122"/>
                <a:cs typeface="+mn-lt"/>
                <a:sym typeface="+mn-ea"/>
              </a:rPr>
              <a:t>右为</a:t>
            </a:r>
            <a:r>
              <a:rPr lang="en-US" altLang="zh-CN" sz="2400">
                <a:ea typeface="宋体" panose="02010600030101010101" pitchFamily="2" charset="-122"/>
                <a:cs typeface="+mn-lt"/>
                <a:sym typeface="+mn-ea"/>
              </a:rPr>
              <a:t>R. s</a:t>
            </a:r>
            <a:r>
              <a:rPr lang="zh-CN" altLang="en-US" sz="2400">
                <a:ea typeface="宋体" panose="02010600030101010101" pitchFamily="2" charset="-122"/>
                <a:cs typeface="+mn-lt"/>
                <a:sym typeface="+mn-ea"/>
              </a:rPr>
              <a:t>为经过格子的数的序列</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求填数的方案数</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r="2125" b="13796"/>
          <a:stretch>
            <a:fillRect/>
          </a:stretch>
        </p:blipFill>
        <p:spPr>
          <a:xfrm>
            <a:off x="1715135" y="605790"/>
            <a:ext cx="8538210" cy="5828665"/>
          </a:xfrm>
          <a:prstGeom prst="rect">
            <a:avLst/>
          </a:prstGeom>
        </p:spPr>
      </p:pic>
      <p:cxnSp>
        <p:nvCxnSpPr>
          <p:cNvPr id="5" name="直接连接符 4"/>
          <p:cNvCxnSpPr/>
          <p:nvPr/>
        </p:nvCxnSpPr>
        <p:spPr>
          <a:xfrm>
            <a:off x="1993265" y="819150"/>
            <a:ext cx="0" cy="53606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D2T2</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骗分</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数据范围告诉我们打表找规律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不过在这之前我们是可以推出</a:t>
            </a:r>
            <a:endParaRPr lang="zh-CN" altLang="en-US"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n=1: 2^m</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n=2: 4*3^(m-1)</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这里大概有个</a:t>
            </a:r>
            <a:r>
              <a:rPr lang="en-US" altLang="zh-CN" sz="2400">
                <a:ea typeface="宋体" panose="02010600030101010101" pitchFamily="2" charset="-122"/>
                <a:cs typeface="+mn-lt"/>
                <a:sym typeface="+mn-ea"/>
              </a:rPr>
              <a:t>50pts</a:t>
            </a:r>
            <a:r>
              <a:rPr lang="zh-CN" altLang="en-US" sz="2400">
                <a:ea typeface="宋体" panose="02010600030101010101" pitchFamily="2" charset="-122"/>
                <a:cs typeface="+mn-lt"/>
                <a:sym typeface="+mn-ea"/>
              </a:rPr>
              <a:t>左右了</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4870"/>
          </a:xfrm>
        </p:spPr>
        <p:txBody>
          <a:bodyPr/>
          <a:p>
            <a:endParaRPr lang="zh-CN" altLang="en-US"/>
          </a:p>
        </p:txBody>
      </p:sp>
      <p:sp>
        <p:nvSpPr>
          <p:cNvPr id="3" name="内容占位符 2"/>
          <p:cNvSpPr>
            <a:spLocks noGrp="1"/>
          </p:cNvSpPr>
          <p:nvPr>
            <p:ph idx="1"/>
          </p:nvPr>
        </p:nvSpPr>
        <p:spPr/>
        <p:txBody>
          <a:bodyPr/>
          <a:p>
            <a:pPr marL="0" indent="0" fontAlgn="auto">
              <a:lnSpc>
                <a:spcPct val="150000"/>
              </a:lnSpc>
              <a:buNone/>
            </a:pPr>
            <a:r>
              <a:rPr lang="en-US" altLang="zh-CN"/>
              <a:t>	</a:t>
            </a:r>
            <a:r>
              <a:rPr lang="zh-CN" altLang="en-US" sz="2400"/>
              <a:t>大家基本上都考过吧</a:t>
            </a:r>
            <a:r>
              <a:rPr lang="en-US" altLang="zh-CN" sz="2400"/>
              <a:t>,</a:t>
            </a:r>
            <a:r>
              <a:rPr lang="zh-CN" altLang="en-US" sz="2400"/>
              <a:t>最近的一年有一定的参考价值</a:t>
            </a:r>
            <a:r>
              <a:rPr lang="en-US" altLang="zh-CN" sz="2400"/>
              <a:t>.</a:t>
            </a:r>
            <a:endParaRPr lang="en-US" altLang="zh-CN" sz="2400"/>
          </a:p>
          <a:p>
            <a:pPr marL="0" indent="0" fontAlgn="auto">
              <a:lnSpc>
                <a:spcPct val="150000"/>
              </a:lnSpc>
              <a:buNone/>
            </a:pPr>
            <a:r>
              <a:rPr lang="en-US" altLang="zh-CN" sz="2400"/>
              <a:t>	</a:t>
            </a:r>
            <a:r>
              <a:rPr lang="zh-CN" altLang="en-US" sz="2400"/>
              <a:t>这里先说明一下</a:t>
            </a:r>
            <a:r>
              <a:rPr lang="en-US" altLang="zh-CN" sz="2400"/>
              <a:t>,</a:t>
            </a:r>
            <a:r>
              <a:rPr lang="zh-CN" altLang="en-US" sz="2400"/>
              <a:t>有些题有多种解法</a:t>
            </a:r>
            <a:r>
              <a:rPr lang="en-US" altLang="zh-CN" sz="2400"/>
              <a:t>,</a:t>
            </a:r>
            <a:r>
              <a:rPr lang="zh-CN" altLang="en-US" sz="2400"/>
              <a:t>不过由于我水平有限</a:t>
            </a:r>
            <a:r>
              <a:rPr lang="en-US" altLang="zh-CN" sz="2400"/>
              <a:t>,</a:t>
            </a:r>
            <a:r>
              <a:rPr lang="zh-CN" altLang="en-US" sz="2400"/>
              <a:t>写出一种也不太容易</a:t>
            </a:r>
            <a:r>
              <a:rPr lang="en-US" altLang="zh-CN" sz="2400"/>
              <a:t>,</a:t>
            </a:r>
            <a:r>
              <a:rPr lang="zh-CN" altLang="en-US" sz="2400"/>
              <a:t>于是对其他解法理解并不深入</a:t>
            </a:r>
            <a:r>
              <a:rPr lang="en-US" altLang="zh-CN" sz="2400"/>
              <a:t>.</a:t>
            </a:r>
            <a:r>
              <a:rPr lang="zh-CN" altLang="en-US" sz="2400"/>
              <a:t>见谅</a:t>
            </a:r>
            <a:r>
              <a:rPr lang="en-US" altLang="zh-CN" sz="2400"/>
              <a:t>!</a:t>
            </a:r>
            <a:endParaRPr lang="en-US" altLang="zh-CN"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D2T2</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骗分</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性质1</a:t>
            </a:r>
            <a:r>
              <a:rPr lang="en-US" altLang="zh-CN" sz="2400" baseline="-25000">
                <a:ea typeface="宋体" panose="02010600030101010101" pitchFamily="2" charset="-122"/>
                <a:cs typeface="+mn-lt"/>
                <a:sym typeface="+mn-ea"/>
              </a:rPr>
              <a:t>、</a:t>
            </a:r>
            <a:r>
              <a:rPr lang="en-US" altLang="zh-CN" sz="2400">
                <a:ea typeface="宋体" panose="02010600030101010101" pitchFamily="2" charset="-122"/>
                <a:cs typeface="+mn-lt"/>
                <a:sym typeface="+mn-ea"/>
              </a:rPr>
              <a:t>每一条对角线上填的数是单调不增的。</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性质2</a:t>
            </a:r>
            <a:r>
              <a:rPr lang="en-US" altLang="zh-CN" sz="2400" baseline="-25000">
                <a:ea typeface="宋体" panose="02010600030101010101" pitchFamily="2" charset="-122"/>
                <a:cs typeface="+mn-lt"/>
                <a:sym typeface="+mn-ea"/>
              </a:rPr>
              <a:t>、</a:t>
            </a:r>
            <a:r>
              <a:rPr lang="en-US" altLang="zh-CN" sz="2400">
                <a:ea typeface="宋体" panose="02010600030101010101" pitchFamily="2" charset="-122"/>
                <a:cs typeface="+mn-lt"/>
                <a:sym typeface="+mn-ea"/>
              </a:rPr>
              <a:t>如果(x-1,y)和(x,y-1)的填的数相同,那么以(x,y)为左上角</a:t>
            </a:r>
            <a:r>
              <a:rPr lang="en-US" altLang="zh-CN" sz="2400" baseline="-25000">
                <a:ea typeface="宋体" panose="02010600030101010101" pitchFamily="2" charset="-122"/>
                <a:cs typeface="+mn-lt"/>
                <a:sym typeface="+mn-ea"/>
              </a:rPr>
              <a:t>、</a:t>
            </a:r>
            <a:r>
              <a:rPr lang="en-US" altLang="zh-CN" sz="2400">
                <a:ea typeface="宋体" panose="02010600030101010101" pitchFamily="2" charset="-122"/>
                <a:cs typeface="+mn-lt"/>
                <a:sym typeface="+mn-ea"/>
              </a:rPr>
              <a:t>以整个矩阵的右下角为右下角的子矩阵内所有对角线内的填数各自相同.</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有了这样的性质</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暴力可以很快的跑出</a:t>
            </a:r>
            <a:r>
              <a:rPr lang="en-US" altLang="zh-CN" sz="2400">
                <a:ea typeface="宋体" panose="02010600030101010101" pitchFamily="2" charset="-122"/>
                <a:cs typeface="+mn-lt"/>
                <a:sym typeface="+mn-ea"/>
              </a:rPr>
              <a:t>n</a:t>
            </a:r>
            <a:r>
              <a:rPr lang="en-US" altLang="zh-CN" sz="2400">
                <a:latin typeface="东文宋体" charset="0"/>
                <a:ea typeface="东文宋体" charset="0"/>
                <a:cs typeface="+mn-lt"/>
                <a:sym typeface="+mn-ea"/>
              </a:rPr>
              <a:t>≤</a:t>
            </a:r>
            <a:r>
              <a:rPr lang="en-US" altLang="zh-CN" sz="2400">
                <a:ea typeface="宋体" panose="02010600030101010101" pitchFamily="2" charset="-122"/>
                <a:cs typeface="+mn-lt"/>
                <a:sym typeface="+mn-ea"/>
              </a:rPr>
              <a:t>8,m</a:t>
            </a:r>
            <a:r>
              <a:rPr lang="en-US" altLang="zh-CN" sz="2400">
                <a:latin typeface="东文宋体" charset="0"/>
                <a:ea typeface="东文宋体" charset="0"/>
                <a:cs typeface="+mn-lt"/>
                <a:sym typeface="+mn-ea"/>
              </a:rPr>
              <a:t>≤</a:t>
            </a:r>
            <a:r>
              <a:rPr lang="en-US" altLang="zh-CN" sz="2400">
                <a:ea typeface="宋体" panose="02010600030101010101" pitchFamily="2" charset="-122"/>
                <a:cs typeface="+mn-lt"/>
                <a:sym typeface="+mn-ea"/>
              </a:rPr>
              <a:t>8</a:t>
            </a:r>
            <a:r>
              <a:rPr lang="zh-CN" altLang="en-US" sz="2400">
                <a:ea typeface="宋体" panose="02010600030101010101" pitchFamily="2" charset="-122"/>
                <a:cs typeface="+mn-lt"/>
                <a:sym typeface="+mn-ea"/>
              </a:rPr>
              <a:t>的情况</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就算你没有看出规律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也得到了</a:t>
            </a:r>
            <a:r>
              <a:rPr lang="en-US" altLang="zh-CN" sz="2400">
                <a:ea typeface="宋体" panose="02010600030101010101" pitchFamily="2" charset="-122"/>
                <a:cs typeface="+mn-lt"/>
                <a:sym typeface="+mn-ea"/>
              </a:rPr>
              <a:t>65pts.</a:t>
            </a:r>
            <a:endParaRPr lang="zh-CN" altLang="en-US" sz="2400">
              <a:ea typeface="宋体" panose="02010600030101010101" pitchFamily="2" charset="-122"/>
              <a:cs typeface="+mn-l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D2T2</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根据表找规律</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ans(3,m)=112*3^(m−3)</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ans(n,n)=( 83*8^n+5*2^(n+7) )/384</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ans(n,n+1)=(83*8^n+2^(n+8))/128</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ans(n,m+1)=3*ans(n,m)</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我也不知道这怎么看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推</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出来</a:t>
            </a:r>
            <a:endParaRPr lang="zh-CN" altLang="en-US" sz="2400">
              <a:ea typeface="宋体" panose="02010600030101010101" pitchFamily="2" charset="-122"/>
              <a:cs typeface="+mn-lt"/>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D2T2</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总结</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小数据是很容易得分的</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打表找规律需要挖掘一些性质使暴力更优秀</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但找出规律好像很有难度</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需要大量的眼力和运气</a:t>
            </a:r>
            <a:endParaRPr lang="zh-CN" altLang="en-US" sz="2400">
              <a:ea typeface="宋体" panose="02010600030101010101" pitchFamily="2" charset="-122"/>
              <a:cs typeface="+mn-lt"/>
              <a:sym typeface="+mn-ea"/>
            </a:endParaRPr>
          </a:p>
          <a:p>
            <a:pPr marL="0" algn="l" fontAlgn="auto">
              <a:lnSpc>
                <a:spcPct val="150000"/>
              </a:lnSpc>
              <a:buClrTx/>
              <a:buSzTx/>
              <a:buNone/>
            </a:pP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易忽视点</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如果你的表打不完</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记得在</a:t>
            </a:r>
            <a:r>
              <a:rPr lang="en-US" altLang="zh-CN" sz="2400">
                <a:ea typeface="宋体" panose="02010600030101010101" pitchFamily="2" charset="-122"/>
                <a:cs typeface="+mn-lt"/>
                <a:sym typeface="+mn-ea"/>
              </a:rPr>
              <a:t>n&gt;m</a:t>
            </a:r>
            <a:r>
              <a:rPr lang="zh-CN" altLang="en-US" sz="2400">
                <a:ea typeface="宋体" panose="02010600030101010101" pitchFamily="2" charset="-122"/>
                <a:cs typeface="+mn-lt"/>
                <a:sym typeface="+mn-ea"/>
              </a:rPr>
              <a:t>时交换</a:t>
            </a:r>
            <a:r>
              <a:rPr lang="en-US" altLang="zh-CN" sz="2400">
                <a:ea typeface="宋体" panose="02010600030101010101" pitchFamily="2" charset="-122"/>
                <a:cs typeface="+mn-lt"/>
                <a:sym typeface="+mn-ea"/>
              </a:rPr>
              <a:t>n,m.</a:t>
            </a:r>
            <a:endParaRPr lang="en-US" altLang="zh-CN" sz="2400">
              <a:ea typeface="宋体" panose="02010600030101010101" pitchFamily="2" charset="-122"/>
              <a:cs typeface="+mn-lt"/>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题意</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给定一棵</a:t>
            </a:r>
            <a:r>
              <a:rPr lang="en-US" altLang="zh-CN" sz="2400">
                <a:ea typeface="宋体" panose="02010600030101010101" pitchFamily="2" charset="-122"/>
                <a:cs typeface="+mn-lt"/>
                <a:sym typeface="+mn-ea"/>
              </a:rPr>
              <a:t>n</a:t>
            </a:r>
            <a:r>
              <a:rPr lang="zh-CN" altLang="en-US" sz="2400">
                <a:ea typeface="宋体" panose="02010600030101010101" pitchFamily="2" charset="-122"/>
                <a:cs typeface="+mn-lt"/>
                <a:sym typeface="+mn-ea"/>
              </a:rPr>
              <a:t>个点的树</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有</a:t>
            </a:r>
            <a:r>
              <a:rPr lang="en-US" altLang="zh-CN" sz="2400">
                <a:ea typeface="宋体" panose="02010600030101010101" pitchFamily="2" charset="-122"/>
                <a:cs typeface="+mn-lt"/>
                <a:sym typeface="+mn-ea"/>
              </a:rPr>
              <a:t>m</a:t>
            </a:r>
            <a:r>
              <a:rPr lang="zh-CN" altLang="en-US" sz="2400">
                <a:ea typeface="宋体" panose="02010600030101010101" pitchFamily="2" charset="-122"/>
                <a:cs typeface="+mn-lt"/>
                <a:sym typeface="+mn-ea"/>
              </a:rPr>
              <a:t>个操作</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每次钦定两个点选或不选</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对每个操作</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求最小权覆盖集</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操作独立</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44%:n,m</a:t>
            </a:r>
            <a:r>
              <a:rPr lang="en-US" altLang="zh-CN" sz="2400">
                <a:latin typeface="东文宋体" charset="0"/>
                <a:ea typeface="东文宋体" charset="0"/>
                <a:cs typeface="+mn-lt"/>
                <a:sym typeface="+mn-ea"/>
              </a:rPr>
              <a:t>≤2000.</a:t>
            </a:r>
            <a:endParaRPr lang="zh-CN" altLang="en-US"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100%:n,m</a:t>
            </a:r>
            <a:r>
              <a:rPr lang="en-US" altLang="zh-CN" sz="2400">
                <a:latin typeface="东文宋体" charset="0"/>
                <a:ea typeface="东文宋体" charset="0"/>
                <a:cs typeface="+mn-lt"/>
                <a:sym typeface="+mn-ea"/>
              </a:rPr>
              <a:t>≤100000.</a:t>
            </a:r>
            <a:endParaRPr lang="en-US" altLang="zh-CN" sz="2400">
              <a:ea typeface="宋体" panose="02010600030101010101" pitchFamily="2" charset="-122"/>
              <a:cs typeface="+mn-l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20000"/>
          </a:bodyPr>
          <a:p>
            <a:pPr marL="0" algn="l" fontAlgn="auto">
              <a:lnSpc>
                <a:spcPct val="150000"/>
              </a:lnSpc>
              <a:buClrTx/>
              <a:buSzTx/>
              <a:buNone/>
            </a:pPr>
            <a:r>
              <a:rPr lang="zh-CN" sz="2400">
                <a:ea typeface="宋体" panose="02010600030101010101" pitchFamily="2" charset="-122"/>
                <a:cs typeface="+mn-lt"/>
                <a:sym typeface="+mn-ea"/>
              </a:rPr>
              <a:t>暴力</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那显然可以树形</a:t>
            </a:r>
            <a:r>
              <a:rPr lang="en-US" altLang="zh-CN" sz="2400">
                <a:ea typeface="宋体" panose="02010600030101010101" pitchFamily="2" charset="-122"/>
                <a:cs typeface="+mn-lt"/>
                <a:sym typeface="+mn-ea"/>
              </a:rPr>
              <a:t>dp.</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f[u][0/1]表示点u不选/选</a:t>
            </a:r>
            <a:r>
              <a:rPr lang="zh-CN" altLang="en-US" sz="2400">
                <a:ea typeface="宋体" panose="02010600030101010101" pitchFamily="2" charset="-122"/>
                <a:cs typeface="+mn-lt"/>
                <a:sym typeface="+mn-ea"/>
              </a:rPr>
              <a:t>时以</a:t>
            </a:r>
            <a:r>
              <a:rPr lang="en-US" altLang="zh-CN" sz="2400">
                <a:ea typeface="宋体" panose="02010600030101010101" pitchFamily="2" charset="-122"/>
                <a:cs typeface="+mn-lt"/>
                <a:sym typeface="+mn-ea"/>
              </a:rPr>
              <a:t>u</a:t>
            </a:r>
            <a:r>
              <a:rPr lang="zh-CN" altLang="en-US" sz="2400">
                <a:ea typeface="宋体" panose="02010600030101010101" pitchFamily="2" charset="-122"/>
                <a:cs typeface="+mn-lt"/>
                <a:sym typeface="+mn-ea"/>
              </a:rPr>
              <a:t>为根的子树答案</a:t>
            </a:r>
            <a:r>
              <a:rPr lang="en-US" altLang="zh-CN" sz="2400">
                <a:ea typeface="宋体" panose="02010600030101010101" pitchFamily="2" charset="-122"/>
                <a:cs typeface="+mn-lt"/>
                <a:sym typeface="+mn-ea"/>
              </a:rPr>
              <a:t>.设v为u的一个儿子:</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f[u][0]=∑f[v][1],</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f[u][1]=a</a:t>
            </a:r>
            <a:r>
              <a:rPr lang="en-US" altLang="zh-CN" sz="2400" baseline="-25000">
                <a:ea typeface="宋体" panose="02010600030101010101" pitchFamily="2" charset="-122"/>
                <a:cs typeface="+mn-lt"/>
                <a:sym typeface="+mn-ea"/>
              </a:rPr>
              <a:t>i</a:t>
            </a:r>
            <a:r>
              <a:rPr lang="en-US" altLang="zh-CN" sz="2400">
                <a:ea typeface="宋体" panose="02010600030101010101" pitchFamily="2" charset="-122"/>
                <a:cs typeface="+mn-lt"/>
                <a:sym typeface="+mn-ea"/>
              </a:rPr>
              <a:t>+∑min{f[v][0],f[v][1]}.</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钦定选就</a:t>
            </a:r>
            <a:r>
              <a:rPr lang="en-US" altLang="zh-CN" sz="2400">
                <a:ea typeface="宋体" panose="02010600030101010101" pitchFamily="2" charset="-122"/>
                <a:cs typeface="+mn-lt"/>
                <a:sym typeface="+mn-ea"/>
              </a:rPr>
              <a:t>a=0,</a:t>
            </a:r>
            <a:r>
              <a:rPr lang="zh-CN" altLang="en-US" sz="2400">
                <a:ea typeface="宋体" panose="02010600030101010101" pitchFamily="2" charset="-122"/>
                <a:cs typeface="+mn-lt"/>
                <a:sym typeface="+mn-ea"/>
              </a:rPr>
              <a:t>不选就</a:t>
            </a:r>
            <a:r>
              <a:rPr lang="en-US" altLang="zh-CN" sz="2400">
                <a:ea typeface="宋体" panose="02010600030101010101" pitchFamily="2" charset="-122"/>
                <a:cs typeface="+mn-lt"/>
                <a:sym typeface="+mn-ea"/>
              </a:rPr>
              <a:t>a=inf.</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o(nm).</a:t>
            </a:r>
            <a:endParaRPr lang="zh-CN" altLang="en-US" sz="2400">
              <a:ea typeface="宋体" panose="02010600030101010101" pitchFamily="2" charset="-122"/>
              <a:cs typeface="+mn-lt"/>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20000"/>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_</a:t>
            </a:r>
            <a:r>
              <a:rPr lang="zh-CN" altLang="en-US" sz="2400">
                <a:ea typeface="宋体" panose="02010600030101010101" pitchFamily="2" charset="-122"/>
                <a:cs typeface="+mn-lt"/>
                <a:sym typeface="+mn-ea"/>
              </a:rPr>
              <a:t>法一</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ddp?! lct</a:t>
            </a:r>
            <a:r>
              <a:rPr lang="zh-CN" altLang="en-US" sz="2400">
                <a:ea typeface="宋体" panose="02010600030101010101" pitchFamily="2" charset="-122"/>
                <a:cs typeface="+mn-lt"/>
                <a:sym typeface="+mn-ea"/>
              </a:rPr>
              <a:t>维护</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g[i][0/1]表示点i不选/选</a:t>
            </a:r>
            <a:r>
              <a:rPr lang="zh-CN" altLang="en-US" sz="2400">
                <a:ea typeface="宋体" panose="02010600030101010101" pitchFamily="2" charset="-122"/>
                <a:cs typeface="+mn-lt"/>
                <a:sym typeface="+mn-ea"/>
              </a:rPr>
              <a:t>时以</a:t>
            </a:r>
            <a:r>
              <a:rPr lang="en-US" altLang="zh-CN" sz="2400">
                <a:ea typeface="宋体" panose="02010600030101010101" pitchFamily="2" charset="-122"/>
                <a:cs typeface="+mn-lt"/>
                <a:sym typeface="+mn-ea"/>
              </a:rPr>
              <a:t>i</a:t>
            </a:r>
            <a:r>
              <a:rPr lang="zh-CN" altLang="en-US" sz="2400">
                <a:ea typeface="宋体" panose="02010600030101010101" pitchFamily="2" charset="-122"/>
                <a:cs typeface="+mn-lt"/>
                <a:sym typeface="+mn-ea"/>
              </a:rPr>
              <a:t>为根的虚子树答案</a:t>
            </a:r>
            <a:r>
              <a:rPr lang="en-US" altLang="zh-CN" sz="2400">
                <a:ea typeface="宋体" panose="02010600030101010101" pitchFamily="2" charset="-122"/>
                <a:cs typeface="+mn-lt"/>
                <a:sym typeface="+mn-ea"/>
              </a:rPr>
              <a:t>.u</a:t>
            </a:r>
            <a:r>
              <a:rPr lang="zh-CN" altLang="en-US" sz="2400">
                <a:ea typeface="宋体" panose="02010600030101010101" pitchFamily="2" charset="-122"/>
                <a:cs typeface="+mn-lt"/>
                <a:sym typeface="+mn-ea"/>
              </a:rPr>
              <a:t>为虚子节点</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g[i][1]=</a:t>
            </a:r>
            <a:r>
              <a:rPr lang="en-US" altLang="zh-CN" sz="2400">
                <a:latin typeface="Abyssinica SIL" panose="02000603020000020004" charset="0"/>
                <a:ea typeface="宋体" panose="02010600030101010101" pitchFamily="2" charset="-122"/>
                <a:cs typeface="Abyssinica SIL" panose="02000603020000020004" charset="0"/>
                <a:sym typeface="+mn-ea"/>
              </a:rPr>
              <a:t>∑min{f[u][0],f[u][1]} + a</a:t>
            </a:r>
            <a:r>
              <a:rPr lang="en-US" altLang="zh-CN" sz="2400" baseline="-25000">
                <a:latin typeface="Abyssinica SIL" panose="02000603020000020004" charset="0"/>
                <a:ea typeface="宋体" panose="02010600030101010101" pitchFamily="2" charset="-122"/>
                <a:cs typeface="Abyssinica SIL" panose="02000603020000020004" charset="0"/>
                <a:sym typeface="+mn-ea"/>
              </a:rPr>
              <a:t>i</a:t>
            </a:r>
            <a:endParaRPr lang="en-US" altLang="zh-CN" sz="2400">
              <a:latin typeface="Abyssinica SIL" panose="02000603020000020004" charset="0"/>
              <a:ea typeface="宋体" panose="02010600030101010101" pitchFamily="2" charset="-122"/>
              <a:cs typeface="Abyssinica SIL" panose="02000603020000020004" charset="0"/>
              <a:sym typeface="+mn-ea"/>
            </a:endParaRPr>
          </a:p>
          <a:p>
            <a:pPr marL="0" algn="l" fontAlgn="auto">
              <a:lnSpc>
                <a:spcPct val="150000"/>
              </a:lnSpc>
              <a:buClrTx/>
              <a:buSzTx/>
              <a:buNone/>
            </a:pPr>
            <a:r>
              <a:rPr lang="en-US" altLang="zh-CN" sz="2400">
                <a:latin typeface="Abyssinica SIL" panose="02000603020000020004" charset="0"/>
                <a:ea typeface="宋体" panose="02010600030101010101" pitchFamily="2" charset="-122"/>
                <a:cs typeface="Abyssinica SIL" panose="02000603020000020004" charset="0"/>
                <a:sym typeface="+mn-ea"/>
              </a:rPr>
              <a:t>	   </a:t>
            </a:r>
            <a:r>
              <a:rPr lang="en-US" altLang="zh-CN" sz="2400">
                <a:ea typeface="宋体" panose="02010600030101010101" pitchFamily="2" charset="-122"/>
                <a:cs typeface="+mn-lt"/>
                <a:sym typeface="+mn-ea"/>
              </a:rPr>
              <a:t>g[i][0]=</a:t>
            </a:r>
            <a:r>
              <a:rPr lang="en-US" altLang="zh-CN" sz="2400">
                <a:latin typeface="Abyssinica SIL" panose="02000603020000020004" charset="0"/>
                <a:ea typeface="宋体" panose="02010600030101010101" pitchFamily="2" charset="-122"/>
                <a:cs typeface="Abyssinica SIL" panose="02000603020000020004" charset="0"/>
                <a:sym typeface="+mn-ea"/>
              </a:rPr>
              <a:t>∑f[u][1]</a:t>
            </a:r>
            <a:endParaRPr lang="en-US" altLang="zh-CN" sz="2400">
              <a:latin typeface="Abyssinica SIL" panose="02000603020000020004" charset="0"/>
              <a:ea typeface="宋体" panose="02010600030101010101" pitchFamily="2" charset="-122"/>
              <a:cs typeface="Abyssinica SIL" panose="02000603020000020004" charset="0"/>
              <a:sym typeface="+mn-ea"/>
            </a:endParaRPr>
          </a:p>
          <a:p>
            <a:pPr marL="0" algn="l" fontAlgn="auto">
              <a:lnSpc>
                <a:spcPct val="150000"/>
              </a:lnSpc>
              <a:buClrTx/>
              <a:buSzTx/>
              <a:buNone/>
            </a:pPr>
            <a:r>
              <a:rPr lang="en-US" altLang="zh-CN" sz="2400">
                <a:ea typeface="+mn-lt"/>
                <a:cs typeface="Abyssinica SIL" panose="02000603020000020004" charset="0"/>
                <a:sym typeface="+mn-ea"/>
              </a:rPr>
              <a:t>	</a:t>
            </a:r>
            <a:r>
              <a:rPr lang="zh-CN" altLang="en-US" sz="2400">
                <a:ea typeface="宋体" panose="02010600030101010101" pitchFamily="2" charset="-122"/>
                <a:cs typeface="Abyssinica SIL" panose="02000603020000020004" charset="0"/>
                <a:sym typeface="+mn-ea"/>
              </a:rPr>
              <a:t>设</a:t>
            </a:r>
            <a:r>
              <a:rPr lang="en-US" altLang="zh-CN" sz="2400">
                <a:ea typeface="宋体" panose="02010600030101010101" pitchFamily="2" charset="-122"/>
                <a:cs typeface="Abyssinica SIL" panose="02000603020000020004" charset="0"/>
                <a:sym typeface="+mn-ea"/>
              </a:rPr>
              <a:t>son[i]</a:t>
            </a:r>
            <a:r>
              <a:rPr lang="zh-CN" altLang="en-US" sz="2400">
                <a:ea typeface="宋体" panose="02010600030101010101" pitchFamily="2" charset="-122"/>
                <a:cs typeface="Abyssinica SIL" panose="02000603020000020004" charset="0"/>
                <a:sym typeface="+mn-ea"/>
              </a:rPr>
              <a:t>表示</a:t>
            </a:r>
            <a:r>
              <a:rPr lang="en-US" altLang="zh-CN" sz="2400">
                <a:ea typeface="宋体" panose="02010600030101010101" pitchFamily="2" charset="-122"/>
                <a:cs typeface="Abyssinica SIL" panose="02000603020000020004" charset="0"/>
                <a:sym typeface="+mn-ea"/>
              </a:rPr>
              <a:t>i</a:t>
            </a:r>
            <a:r>
              <a:rPr lang="zh-CN" altLang="en-US" sz="2400">
                <a:ea typeface="宋体" panose="02010600030101010101" pitchFamily="2" charset="-122"/>
                <a:cs typeface="Abyssinica SIL" panose="02000603020000020004" charset="0"/>
                <a:sym typeface="+mn-ea"/>
              </a:rPr>
              <a:t>的实儿子</a:t>
            </a:r>
            <a:r>
              <a:rPr lang="en-US" altLang="zh-CN" sz="2400">
                <a:ea typeface="宋体" panose="02010600030101010101" pitchFamily="2" charset="-122"/>
                <a:cs typeface="Abyssinica SIL" panose="02000603020000020004" charset="0"/>
                <a:sym typeface="+mn-ea"/>
              </a:rPr>
              <a:t>,</a:t>
            </a:r>
            <a:endParaRPr lang="en-US" altLang="zh-CN" sz="2400">
              <a:ea typeface="宋体" panose="02010600030101010101" pitchFamily="2" charset="-122"/>
              <a:cs typeface="Abyssinica SIL" panose="02000603020000020004" charset="0"/>
              <a:sym typeface="+mn-ea"/>
            </a:endParaRPr>
          </a:p>
          <a:p>
            <a:pPr marL="0" algn="l" fontAlgn="auto">
              <a:lnSpc>
                <a:spcPct val="150000"/>
              </a:lnSpc>
              <a:buClrTx/>
              <a:buSzTx/>
              <a:buNone/>
            </a:pPr>
            <a:r>
              <a:rPr lang="en-US" altLang="zh-CN" sz="2400">
                <a:ea typeface="宋体" panose="02010600030101010101" pitchFamily="2" charset="-122"/>
                <a:cs typeface="Abyssinica SIL" panose="02000603020000020004" charset="0"/>
                <a:sym typeface="+mn-ea"/>
              </a:rPr>
              <a:t>	    f[i][0]=g[i][0]+f[son[i]][1]</a:t>
            </a:r>
            <a:endParaRPr lang="en-US" altLang="zh-CN" sz="2400">
              <a:ea typeface="宋体" panose="02010600030101010101" pitchFamily="2" charset="-122"/>
              <a:cs typeface="Abyssinica SIL" panose="02000603020000020004" charset="0"/>
              <a:sym typeface="+mn-ea"/>
            </a:endParaRPr>
          </a:p>
          <a:p>
            <a:pPr marL="0" algn="l" fontAlgn="auto">
              <a:lnSpc>
                <a:spcPct val="150000"/>
              </a:lnSpc>
              <a:buClrTx/>
              <a:buSzTx/>
              <a:buNone/>
            </a:pPr>
            <a:r>
              <a:rPr lang="en-US" altLang="zh-CN" sz="2400">
                <a:ea typeface="宋体" panose="02010600030101010101" pitchFamily="2" charset="-122"/>
                <a:cs typeface="Abyssinica SIL" panose="02000603020000020004" charset="0"/>
                <a:sym typeface="+mn-ea"/>
              </a:rPr>
              <a:t>	    f[i][1]=g[i][1]+min{f[son[i]][0],f[son[i]][1]}</a:t>
            </a:r>
            <a:endParaRPr lang="en-US" altLang="zh-CN" sz="2400">
              <a:ea typeface="宋体" panose="02010600030101010101" pitchFamily="2" charset="-122"/>
              <a:cs typeface="Abyssinica SIL" panose="0200060302000002000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923925"/>
            <a:ext cx="10515600" cy="598805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_</a:t>
            </a:r>
            <a:r>
              <a:rPr lang="zh-CN" altLang="en-US" sz="2400">
                <a:ea typeface="宋体" panose="02010600030101010101" pitchFamily="2" charset="-122"/>
                <a:cs typeface="+mn-lt"/>
                <a:sym typeface="+mn-ea"/>
              </a:rPr>
              <a:t>法一</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en-US" altLang="zh-CN" sz="2400">
                <a:ea typeface="宋体" panose="02010600030101010101" pitchFamily="2" charset="-122"/>
                <a:cs typeface="Abyssinica SIL" panose="02000603020000020004" charset="0"/>
                <a:sym typeface="+mn-ea"/>
              </a:rPr>
              <a:t>f[i][0]=g[i][0]+f[son[i]][1]</a:t>
            </a:r>
            <a:endParaRPr lang="en-US" altLang="zh-CN" sz="2400">
              <a:ea typeface="宋体" panose="02010600030101010101" pitchFamily="2" charset="-122"/>
              <a:cs typeface="Abyssinica SIL" panose="02000603020000020004" charset="0"/>
              <a:sym typeface="+mn-ea"/>
            </a:endParaRPr>
          </a:p>
          <a:p>
            <a:pPr marL="0" algn="l" fontAlgn="auto">
              <a:lnSpc>
                <a:spcPct val="150000"/>
              </a:lnSpc>
              <a:buClrTx/>
              <a:buSzTx/>
              <a:buNone/>
            </a:pPr>
            <a:r>
              <a:rPr lang="en-US" altLang="zh-CN" sz="2400">
                <a:ea typeface="宋体" panose="02010600030101010101" pitchFamily="2" charset="-122"/>
                <a:cs typeface="Abyssinica SIL" panose="02000603020000020004" charset="0"/>
                <a:sym typeface="+mn-ea"/>
              </a:rPr>
              <a:t>	f[i][1]=g[i][1]+min{f[son[i]][0],f[son[i]][1]}</a:t>
            </a:r>
            <a:endParaRPr lang="en-US" altLang="zh-CN" sz="2400">
              <a:ea typeface="宋体" panose="02010600030101010101" pitchFamily="2" charset="-122"/>
              <a:cs typeface="Abyssinica SIL" panose="02000603020000020004" charset="0"/>
              <a:sym typeface="+mn-ea"/>
            </a:endParaRPr>
          </a:p>
          <a:p>
            <a:pPr marL="0" algn="l" fontAlgn="auto">
              <a:lnSpc>
                <a:spcPct val="150000"/>
              </a:lnSpc>
              <a:buClrTx/>
              <a:buSzTx/>
              <a:buNone/>
            </a:pPr>
            <a:r>
              <a:rPr lang="en-US" altLang="zh-CN" sz="2400">
                <a:ea typeface="宋体" panose="02010600030101010101" pitchFamily="2" charset="-122"/>
                <a:cs typeface="+mn-lt"/>
                <a:sym typeface="+mn-ea"/>
              </a:rPr>
              <a:t>	(f[son[i]][0],f[son[i]][1]) </a:t>
            </a:r>
            <a:r>
              <a:rPr lang="en-US" altLang="zh-CN" sz="1200">
                <a:ea typeface="宋体" panose="02010600030101010101" pitchFamily="2" charset="-122"/>
                <a:cs typeface="+mn-lt"/>
                <a:sym typeface="+mn-ea"/>
              </a:rPr>
              <a:t> </a:t>
            </a:r>
            <a:r>
              <a:rPr lang="en-US" altLang="zh-CN" sz="1200">
                <a:latin typeface="宋体" panose="02010600030101010101" pitchFamily="2" charset="-122"/>
                <a:ea typeface="宋体" panose="02010600030101010101" pitchFamily="2" charset="-122"/>
                <a:cs typeface="+mn-lt"/>
                <a:sym typeface="+mn-ea"/>
              </a:rPr>
              <a:t>◎</a:t>
            </a:r>
            <a:r>
              <a:rPr lang="en-US" altLang="zh-CN" sz="2400">
                <a:ea typeface="宋体" panose="02010600030101010101" pitchFamily="2" charset="-122"/>
                <a:cs typeface="+mn-lt"/>
                <a:sym typeface="+mn-ea"/>
              </a:rPr>
              <a:t>   |  inf   , g[i][1]  |</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 g[i][0] , g[i][1] |</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 (f[i][0],f[i][1])</a:t>
            </a:r>
            <a:endParaRPr lang="en-US" altLang="zh-CN" sz="2400">
              <a:ea typeface="宋体" panose="02010600030101010101" pitchFamily="2" charset="-122"/>
              <a:cs typeface="+mn-lt"/>
              <a:sym typeface="+mn-ea"/>
            </a:endParaRPr>
          </a:p>
          <a:p>
            <a:pPr marL="0" algn="l" fontAlgn="auto">
              <a:lnSpc>
                <a:spcPct val="150000"/>
              </a:lnSpc>
              <a:buClrTx/>
              <a:buSzTx/>
              <a:buNone/>
            </a:pP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en-US" altLang="zh-CN" sz="2400" baseline="30000">
                <a:latin typeface="宋体" panose="02010600030101010101" pitchFamily="2" charset="-122"/>
                <a:ea typeface="宋体" panose="02010600030101010101" pitchFamily="2" charset="-122"/>
                <a:cs typeface="+mn-lt"/>
                <a:sym typeface="+mn-ea"/>
              </a:rPr>
              <a:t>◎</a:t>
            </a:r>
            <a:r>
              <a:rPr lang="zh-CN" altLang="en-US" sz="2400">
                <a:latin typeface="宋体" panose="02010600030101010101" pitchFamily="2" charset="-122"/>
                <a:ea typeface="宋体" panose="02010600030101010101" pitchFamily="2" charset="-122"/>
                <a:cs typeface="+mn-lt"/>
                <a:sym typeface="+mn-ea"/>
              </a:rPr>
              <a:t>是想表达</a:t>
            </a:r>
            <a:r>
              <a:rPr lang="en-US" altLang="zh-CN" sz="2400">
                <a:latin typeface="宋体" panose="02010600030101010101" pitchFamily="2" charset="-122"/>
                <a:ea typeface="宋体" panose="02010600030101010101" pitchFamily="2" charset="-122"/>
                <a:cs typeface="+mn-lt"/>
                <a:sym typeface="+mn-ea"/>
              </a:rPr>
              <a:t>+min</a:t>
            </a:r>
            <a:r>
              <a:rPr lang="zh-CN" altLang="en-US" sz="2400">
                <a:latin typeface="宋体" panose="02010600030101010101" pitchFamily="2" charset="-122"/>
                <a:ea typeface="宋体" panose="02010600030101010101" pitchFamily="2" charset="-122"/>
                <a:cs typeface="+mn-lt"/>
                <a:sym typeface="+mn-ea"/>
              </a:rPr>
              <a:t>的矩阵运算</a:t>
            </a:r>
            <a:r>
              <a:rPr lang="en-US" altLang="zh-CN" sz="2400">
                <a:latin typeface="宋体" panose="02010600030101010101" pitchFamily="2" charset="-122"/>
                <a:ea typeface="宋体" panose="02010600030101010101" pitchFamily="2" charset="-122"/>
                <a:cs typeface="+mn-lt"/>
                <a:sym typeface="+mn-ea"/>
              </a:rPr>
              <a:t>.</a:t>
            </a:r>
            <a:endParaRPr lang="en-US" altLang="zh-CN" sz="2400" baseline="30000">
              <a:latin typeface="宋体" panose="02010600030101010101" pitchFamily="2" charset="-122"/>
              <a:ea typeface="宋体" panose="02010600030101010101" pitchFamily="2" charset="-122"/>
              <a:cs typeface="+mn-lt"/>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20000"/>
          </a:bodyPr>
          <a:p>
            <a:pPr marL="0" algn="l" fontAlgn="auto">
              <a:lnSpc>
                <a:spcPct val="150000"/>
              </a:lnSpc>
              <a:buClrTx/>
              <a:buSzTx/>
              <a:buNone/>
            </a:pPr>
            <a:r>
              <a:rPr lang="zh-CN" altLang="en-US" sz="2400">
                <a:ea typeface="宋体" panose="02010600030101010101" pitchFamily="2" charset="-122"/>
                <a:cs typeface="+mn-lt"/>
                <a:sym typeface="+mn-ea"/>
              </a:rPr>
              <a:t>正解_法一:</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	那么在splay中维护矩阵的积.</a:t>
            </a:r>
            <a:endParaRPr lang="zh-CN" altLang="en-US"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o((n+q)logn)</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易错点:</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	pushup时注意,如果你的矩阵是横的,那么从下往上乘,如果你的矩阵是</a:t>
            </a:r>
            <a:endParaRPr lang="zh-CN" altLang="en-US" sz="2400">
              <a:ea typeface="宋体" panose="02010600030101010101" pitchFamily="2" charset="-122"/>
              <a:cs typeface="+mn-lt"/>
              <a:sym typeface="+mn-ea"/>
            </a:endParaRPr>
          </a:p>
          <a:p>
            <a:pPr marL="0" algn="l" fontAlgn="auto">
              <a:lnSpc>
                <a:spcPct val="150000"/>
              </a:lnSpc>
              <a:buClrTx/>
              <a:buSzTx/>
              <a:buNone/>
            </a:pPr>
            <a:r>
              <a:rPr lang="zh-CN" altLang="en-US" sz="2400">
                <a:ea typeface="宋体" panose="02010600030101010101" pitchFamily="2" charset="-122"/>
                <a:cs typeface="+mn-lt"/>
                <a:sym typeface="+mn-ea"/>
              </a:rPr>
              <a:t>竖的,那么从上往下乘.</a:t>
            </a:r>
            <a:endParaRPr lang="zh-CN" altLang="en-US" sz="2400">
              <a:ea typeface="宋体" panose="02010600030101010101" pitchFamily="2" charset="-122"/>
              <a:cs typeface="+mn-lt"/>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_</a:t>
            </a:r>
            <a:r>
              <a:rPr lang="zh-CN" altLang="en-US" sz="2400">
                <a:ea typeface="宋体" panose="02010600030101010101" pitchFamily="2" charset="-122"/>
                <a:cs typeface="+mn-lt"/>
                <a:sym typeface="+mn-ea"/>
              </a:rPr>
              <a:t>法二</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当然你不一定要写</a:t>
            </a:r>
            <a:r>
              <a:rPr lang="en-US" altLang="zh-CN" sz="2400">
                <a:ea typeface="宋体" panose="02010600030101010101" pitchFamily="2" charset="-122"/>
                <a:cs typeface="+mn-lt"/>
                <a:sym typeface="+mn-ea"/>
              </a:rPr>
              <a:t>ddp,</a:t>
            </a:r>
            <a:r>
              <a:rPr lang="zh-CN" altLang="en-US" sz="2400">
                <a:ea typeface="宋体" panose="02010600030101010101" pitchFamily="2" charset="-122"/>
                <a:cs typeface="+mn-lt"/>
                <a:sym typeface="+mn-ea"/>
              </a:rPr>
              <a:t>倍增优化</a:t>
            </a:r>
            <a:r>
              <a:rPr lang="en-US" altLang="zh-CN" sz="2400">
                <a:ea typeface="宋体" panose="02010600030101010101" pitchFamily="2" charset="-122"/>
                <a:cs typeface="+mn-lt"/>
                <a:sym typeface="+mn-ea"/>
              </a:rPr>
              <a:t>dp</a:t>
            </a:r>
            <a:r>
              <a:rPr lang="zh-CN" altLang="en-US" sz="2400">
                <a:ea typeface="宋体" panose="02010600030101010101" pitchFamily="2" charset="-122"/>
                <a:cs typeface="+mn-lt"/>
                <a:sym typeface="+mn-ea"/>
              </a:rPr>
              <a:t>也是个好办法</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因为修改点权是你为了处理方便自己加的</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题目并没有修改点权</a:t>
            </a:r>
            <a:r>
              <a:rPr lang="en-US" altLang="zh-CN" sz="2400">
                <a:ea typeface="宋体" panose="02010600030101010101" pitchFamily="2" charset="-122"/>
                <a:cs typeface="+mn-lt"/>
                <a:sym typeface="+mn-ea"/>
              </a:rPr>
              <a:t>.令T为整棵树,设f[i][0/1]表示(以i为根的子树),其中 i 选/不选的最小代价,g[i][0/1] 为(T− 以 i 为根的子树),其中i选/不选的最小代价.这两个数组可以树形dp求出.然后令 anc表示i的2^j祖先,fh[i][j][0/1][0/1] 表示(anc 的子树-i的子树),其中i的状态为0/1,anc 的状态为0/1的最小代价,这个数组可以枚举i的 2^(j-1)祖先的状态直接转移.</a:t>
            </a:r>
            <a:endParaRPr lang="en-US" altLang="zh-CN" sz="2400">
              <a:ea typeface="宋体" panose="02010600030101010101" pitchFamily="2" charset="-122"/>
              <a:cs typeface="+mn-lt"/>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en-US" altLang="zh-CN" sz="3600">
                <a:sym typeface="+mn-ea"/>
              </a:rPr>
              <a:t>D2T3</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zh-CN" altLang="en-US" sz="2400">
                <a:ea typeface="宋体" panose="02010600030101010101" pitchFamily="2" charset="-122"/>
                <a:cs typeface="+mn-lt"/>
                <a:sym typeface="+mn-ea"/>
              </a:rPr>
              <a:t>正解</a:t>
            </a:r>
            <a:r>
              <a:rPr lang="en-US" altLang="zh-CN" sz="2400">
                <a:ea typeface="宋体" panose="02010600030101010101" pitchFamily="2" charset="-122"/>
                <a:cs typeface="+mn-lt"/>
                <a:sym typeface="+mn-ea"/>
              </a:rPr>
              <a:t>_</a:t>
            </a:r>
            <a:r>
              <a:rPr lang="zh-CN" altLang="en-US" sz="2400">
                <a:ea typeface="宋体" panose="02010600030101010101" pitchFamily="2" charset="-122"/>
                <a:cs typeface="+mn-lt"/>
                <a:sym typeface="+mn-ea"/>
              </a:rPr>
              <a:t>法二</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然后有了这些数组我们就可以处理询问了.</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如果a是b的祖先,那么可以直接倍增上去(还是像fh一样合并倍增数组,枚举中间点的状态即可),然后不要忘了加上g[a][x].</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否则我们需要先把a和b都倍增到lca的儿子处,然后枚举lca和两个儿子的状态.</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o((n+q)logn)</a:t>
            </a:r>
            <a:endParaRPr lang="en-US" altLang="zh-CN" sz="2400">
              <a:ea typeface="宋体" panose="02010600030101010101" pitchFamily="2" charset="-122"/>
              <a:cs typeface="+mn-l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1050"/>
          </a:xfrm>
        </p:spPr>
        <p:txBody>
          <a:bodyPr/>
          <a:p>
            <a:r>
              <a:rPr lang="en-US" altLang="zh-CN" sz="3600"/>
              <a:t>D1T1</a:t>
            </a:r>
            <a:endParaRPr lang="en-US" altLang="zh-CN" sz="3600"/>
          </a:p>
        </p:txBody>
      </p:sp>
      <p:sp>
        <p:nvSpPr>
          <p:cNvPr id="3" name="内容占位符 2"/>
          <p:cNvSpPr>
            <a:spLocks noGrp="1"/>
          </p:cNvSpPr>
          <p:nvPr>
            <p:ph idx="1"/>
          </p:nvPr>
        </p:nvSpPr>
        <p:spPr>
          <a:xfrm>
            <a:off x="838200" y="1323340"/>
            <a:ext cx="10515600" cy="4853940"/>
          </a:xfrm>
        </p:spPr>
        <p:txBody>
          <a:bodyPr>
            <a:normAutofit/>
          </a:bodyPr>
          <a:p>
            <a:pPr marL="0" indent="0" fontAlgn="auto">
              <a:lnSpc>
                <a:spcPct val="150000"/>
              </a:lnSpc>
              <a:buNone/>
            </a:pPr>
            <a:r>
              <a:rPr lang="zh-CN" altLang="en-US" sz="2400"/>
              <a:t>题意</a:t>
            </a:r>
            <a:r>
              <a:rPr lang="en-US" altLang="zh-CN" sz="2400"/>
              <a:t>:</a:t>
            </a:r>
            <a:endParaRPr lang="en-US" altLang="zh-CN" sz="2400"/>
          </a:p>
          <a:p>
            <a:pPr marL="0" indent="0" fontAlgn="auto">
              <a:lnSpc>
                <a:spcPct val="150000"/>
              </a:lnSpc>
              <a:buNone/>
            </a:pPr>
            <a:r>
              <a:rPr lang="en-US" altLang="zh-CN" sz="2400"/>
              <a:t>	</a:t>
            </a:r>
            <a:r>
              <a:rPr lang="zh-CN" altLang="en-US" sz="2400"/>
              <a:t>给定长度为</a:t>
            </a:r>
            <a:r>
              <a:rPr lang="en-US" altLang="zh-CN" sz="2400"/>
              <a:t>n</a:t>
            </a:r>
            <a:r>
              <a:rPr lang="zh-CN" altLang="en-US" sz="2400"/>
              <a:t>的序列</a:t>
            </a:r>
            <a:r>
              <a:rPr lang="en-US" altLang="zh-CN" sz="2400"/>
              <a:t>d,每</a:t>
            </a:r>
            <a:r>
              <a:rPr lang="zh-CN" altLang="en-US" sz="2400"/>
              <a:t>次操作</a:t>
            </a:r>
            <a:r>
              <a:rPr lang="en-US" altLang="zh-CN" sz="2400"/>
              <a:t>选择一段连续区间</a:t>
            </a:r>
            <a:r>
              <a:rPr lang="zh-CN" altLang="en-US" sz="2400"/>
              <a:t>将</a:t>
            </a:r>
            <a:r>
              <a:rPr lang="en-US" altLang="zh-CN" sz="2400"/>
              <a:t>d</a:t>
            </a:r>
            <a:r>
              <a:rPr lang="zh-CN" altLang="en-US" sz="2400"/>
              <a:t>减</a:t>
            </a:r>
            <a:r>
              <a:rPr lang="en-US" altLang="zh-CN" sz="2400"/>
              <a:t>1.</a:t>
            </a:r>
            <a:r>
              <a:rPr lang="zh-CN" altLang="en-US" sz="2400"/>
              <a:t>问最小操作次数使</a:t>
            </a:r>
            <a:r>
              <a:rPr lang="en-US" altLang="zh-CN" sz="2400"/>
              <a:t>d</a:t>
            </a:r>
            <a:r>
              <a:rPr lang="zh-CN" altLang="en-US" sz="2400"/>
              <a:t>变为全</a:t>
            </a:r>
            <a:r>
              <a:rPr lang="en-US" altLang="zh-CN" sz="2400"/>
              <a:t>0. </a:t>
            </a:r>
            <a:endParaRPr lang="en-US" altLang="zh-CN" sz="2400"/>
          </a:p>
          <a:p>
            <a:pPr marL="0" indent="0" fontAlgn="auto">
              <a:lnSpc>
                <a:spcPct val="150000"/>
              </a:lnSpc>
              <a:buNone/>
            </a:pPr>
            <a:endParaRPr lang="en-US" altLang="zh-CN" sz="2400"/>
          </a:p>
          <a:p>
            <a:pPr marL="0" indent="0" fontAlgn="auto">
              <a:lnSpc>
                <a:spcPct val="150000"/>
              </a:lnSpc>
              <a:buNone/>
            </a:pPr>
            <a:r>
              <a:rPr lang="en-US" altLang="zh-CN" sz="2400"/>
              <a:t>	30%:1≤n≤10.</a:t>
            </a:r>
            <a:endParaRPr lang="en-US" altLang="zh-CN" sz="2400"/>
          </a:p>
          <a:p>
            <a:pPr marL="0" indent="0" fontAlgn="auto">
              <a:lnSpc>
                <a:spcPct val="150000"/>
              </a:lnSpc>
              <a:buNone/>
            </a:pPr>
            <a:r>
              <a:rPr lang="en-US" altLang="zh-CN" sz="2400"/>
              <a:t>	70%:1≤n≤1000.</a:t>
            </a:r>
            <a:endParaRPr lang="en-US" altLang="zh-CN" sz="2400"/>
          </a:p>
          <a:p>
            <a:pPr marL="0" indent="0" fontAlgn="auto">
              <a:lnSpc>
                <a:spcPct val="150000"/>
              </a:lnSpc>
              <a:buNone/>
            </a:pPr>
            <a:r>
              <a:rPr lang="en-US" altLang="zh-CN" sz="2400"/>
              <a:t>	100%:1≤n≤100000,0≤d_i≤10000</a:t>
            </a:r>
            <a:endParaRPr lang="en-US" altLang="zh-CN"/>
          </a:p>
          <a:p>
            <a:pPr marL="0" indent="0" fontAlgn="auto">
              <a:lnSpc>
                <a:spcPct val="150000"/>
              </a:lnSpc>
              <a:buNone/>
            </a:pP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zh-CN" altLang="en-US" sz="3600">
                <a:sym typeface="+mn-ea"/>
              </a:rPr>
              <a:t>考点</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20000"/>
          </a:bodyPr>
          <a:p>
            <a:pPr marL="0" algn="l" fontAlgn="auto">
              <a:lnSpc>
                <a:spcPct val="150000"/>
              </a:lnSpc>
              <a:buClrTx/>
              <a:buSzTx/>
              <a:buNone/>
            </a:pPr>
            <a:r>
              <a:rPr lang="en-US" altLang="zh-CN" sz="2400">
                <a:ea typeface="宋体" panose="02010600030101010101" pitchFamily="2" charset="-122"/>
                <a:cs typeface="+mn-lt"/>
                <a:sym typeface="+mn-ea"/>
              </a:rPr>
              <a:t>T1:</a:t>
            </a:r>
            <a:r>
              <a:rPr lang="zh-CN" altLang="en-US" sz="2400">
                <a:ea typeface="宋体" panose="02010600030101010101" pitchFamily="2" charset="-122"/>
                <a:cs typeface="+mn-lt"/>
                <a:sym typeface="+mn-ea"/>
              </a:rPr>
              <a:t>贪心</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T2:</a:t>
            </a:r>
            <a:r>
              <a:rPr lang="zh-CN" altLang="en-US" sz="2400">
                <a:ea typeface="宋体" panose="02010600030101010101" pitchFamily="2" charset="-122"/>
                <a:cs typeface="+mn-lt"/>
                <a:sym typeface="+mn-ea"/>
              </a:rPr>
              <a:t>背包</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T3:</a:t>
            </a:r>
            <a:r>
              <a:rPr lang="zh-CN" altLang="en-US" sz="2400">
                <a:ea typeface="宋体" panose="02010600030101010101" pitchFamily="2" charset="-122"/>
                <a:cs typeface="+mn-lt"/>
                <a:sym typeface="+mn-ea"/>
              </a:rPr>
              <a:t>二分答案</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贪心</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T4:dfs,</a:t>
            </a:r>
            <a:r>
              <a:rPr lang="zh-CN" altLang="en-US" sz="2400">
                <a:ea typeface="宋体" panose="02010600030101010101" pitchFamily="2" charset="-122"/>
                <a:cs typeface="+mn-lt"/>
                <a:sym typeface="+mn-ea"/>
              </a:rPr>
              <a:t>贪心</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基环树基本处理</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T5:</a:t>
            </a:r>
            <a:r>
              <a:rPr lang="zh-CN" altLang="en-US" sz="2400">
                <a:ea typeface="宋体" panose="02010600030101010101" pitchFamily="2" charset="-122"/>
                <a:cs typeface="+mn-lt"/>
                <a:sym typeface="+mn-ea"/>
              </a:rPr>
              <a:t>数学</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打表找规律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性质挖掘</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T6:</a:t>
            </a:r>
            <a:r>
              <a:rPr lang="zh-CN" altLang="en-US" sz="2400">
                <a:ea typeface="宋体" panose="02010600030101010101" pitchFamily="2" charset="-122"/>
                <a:cs typeface="+mn-lt"/>
                <a:sym typeface="+mn-ea"/>
              </a:rPr>
              <a:t>树形</a:t>
            </a:r>
            <a:r>
              <a:rPr lang="en-US" altLang="zh-CN" sz="2400">
                <a:ea typeface="宋体" panose="02010600030101010101" pitchFamily="2" charset="-122"/>
                <a:cs typeface="+mn-lt"/>
                <a:sym typeface="+mn-ea"/>
              </a:rPr>
              <a:t>dp,</a:t>
            </a:r>
            <a:r>
              <a:rPr lang="zh-CN" altLang="en-US" sz="2400">
                <a:ea typeface="宋体" panose="02010600030101010101" pitchFamily="2" charset="-122"/>
                <a:cs typeface="+mn-lt"/>
                <a:sym typeface="+mn-ea"/>
              </a:rPr>
              <a:t>倍增优化</a:t>
            </a:r>
            <a:r>
              <a:rPr lang="en-US" altLang="zh-CN" sz="2400">
                <a:ea typeface="宋体" panose="02010600030101010101" pitchFamily="2" charset="-122"/>
                <a:cs typeface="+mn-lt"/>
                <a:sym typeface="+mn-ea"/>
              </a:rPr>
              <a:t>,ddp.</a:t>
            </a:r>
            <a:endParaRPr lang="en-US" altLang="zh-CN" sz="2400">
              <a:ea typeface="宋体" panose="02010600030101010101" pitchFamily="2" charset="-122"/>
              <a:cs typeface="+mn-lt"/>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zh-CN" altLang="en-US" sz="3600">
                <a:sym typeface="+mn-ea"/>
              </a:rPr>
              <a:t>策略</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lnSpcReduction="20000"/>
          </a:bodyPr>
          <a:p>
            <a:pPr marL="0" algn="l" fontAlgn="auto">
              <a:lnSpc>
                <a:spcPct val="150000"/>
              </a:lnSpc>
              <a:buClrTx/>
              <a:buSzTx/>
              <a:buNone/>
            </a:pPr>
            <a:r>
              <a:rPr lang="en-US" altLang="zh-CN" sz="2400">
                <a:ea typeface="宋体" panose="02010600030101010101" pitchFamily="2" charset="-122"/>
                <a:cs typeface="+mn-lt"/>
                <a:sym typeface="+mn-ea"/>
              </a:rPr>
              <a:t>D1:</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30min</a:t>
            </a:r>
            <a:r>
              <a:rPr lang="zh-CN" altLang="en-US" sz="2400">
                <a:ea typeface="宋体" panose="02010600030101010101" pitchFamily="2" charset="-122"/>
                <a:cs typeface="+mn-lt"/>
                <a:sym typeface="+mn-ea"/>
              </a:rPr>
              <a:t>读题</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30minT1,</a:t>
            </a:r>
            <a:r>
              <a:rPr lang="zh-CN" altLang="en-US" sz="2400">
                <a:ea typeface="宋体" panose="02010600030101010101" pitchFamily="2" charset="-122"/>
                <a:cs typeface="+mn-lt"/>
                <a:sym typeface="+mn-ea"/>
              </a:rPr>
              <a:t>如果做过原题</a:t>
            </a:r>
            <a:r>
              <a:rPr lang="en-US" altLang="zh-CN" sz="2400">
                <a:ea typeface="宋体" panose="02010600030101010101" pitchFamily="2" charset="-122"/>
                <a:cs typeface="+mn-lt"/>
                <a:sym typeface="+mn-ea"/>
              </a:rPr>
              <a:t>5min</a:t>
            </a:r>
            <a:r>
              <a:rPr lang="zh-CN" altLang="en-US" sz="2400">
                <a:ea typeface="宋体" panose="02010600030101010101" pitchFamily="2" charset="-122"/>
                <a:cs typeface="+mn-lt"/>
                <a:sym typeface="+mn-ea"/>
              </a:rPr>
              <a:t>切掉</a:t>
            </a:r>
            <a:r>
              <a:rPr lang="en-US" altLang="zh-CN" sz="2400">
                <a:ea typeface="宋体" panose="02010600030101010101" pitchFamily="2" charset="-122"/>
                <a:cs typeface="+mn-lt"/>
                <a:sym typeface="+mn-ea"/>
              </a:rPr>
              <a:t>.  100pts.</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30minT2,                                     80~100pts.</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120minT3,</a:t>
            </a:r>
            <a:r>
              <a:rPr lang="zh-CN" altLang="en-US" sz="2400">
                <a:ea typeface="宋体" panose="02010600030101010101" pitchFamily="2" charset="-122"/>
                <a:cs typeface="+mn-lt"/>
                <a:sym typeface="+mn-ea"/>
              </a:rPr>
              <a:t>其实部分分也比较麻烦</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不要急着开始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正解花多点时间是能思考出来的</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也比较好调</a:t>
            </a:r>
            <a:r>
              <a:rPr lang="en-US" altLang="zh-CN" sz="2400">
                <a:ea typeface="宋体" panose="02010600030101010101" pitchFamily="2" charset="-122"/>
                <a:cs typeface="+mn-lt"/>
                <a:sym typeface="+mn-ea"/>
              </a:rPr>
              <a:t>.                         55~100pts.</a:t>
            </a:r>
            <a:endParaRPr lang="en-US" altLang="zh-CN" sz="2400">
              <a:ea typeface="宋体" panose="02010600030101010101" pitchFamily="2" charset="-122"/>
              <a:cs typeface="+mn-lt"/>
              <a:sym typeface="+mn-ea"/>
            </a:endParaRPr>
          </a:p>
          <a:p>
            <a:pPr marL="0" algn="l" fontAlgn="auto">
              <a:lnSpc>
                <a:spcPct val="150000"/>
              </a:lnSpc>
              <a:buClrTx/>
              <a:buSzTx/>
              <a:buNone/>
            </a:pP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期望得分</a:t>
            </a:r>
            <a:r>
              <a:rPr lang="en-US" altLang="zh-CN" sz="2400">
                <a:ea typeface="宋体" panose="02010600030101010101" pitchFamily="2" charset="-122"/>
                <a:cs typeface="+mn-lt"/>
                <a:sym typeface="+mn-ea"/>
              </a:rPr>
              <a:t>:235~300.</a:t>
            </a:r>
            <a:r>
              <a:rPr lang="zh-CN" altLang="en-US" sz="2400">
                <a:ea typeface="宋体" panose="02010600030101010101" pitchFamily="2" charset="-122"/>
                <a:cs typeface="+mn-lt"/>
                <a:sym typeface="+mn-ea"/>
              </a:rPr>
              <a:t>思维难度不高</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代码难度算低的了</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zh-CN" altLang="en-US" sz="3600">
                <a:sym typeface="+mn-ea"/>
              </a:rPr>
              <a:t>策略</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en-US" altLang="zh-CN" sz="2400">
                <a:ea typeface="宋体" panose="02010600030101010101" pitchFamily="2" charset="-122"/>
                <a:cs typeface="+mn-lt"/>
                <a:sym typeface="+mn-ea"/>
              </a:rPr>
              <a:t>D2:</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30min</a:t>
            </a:r>
            <a:r>
              <a:rPr lang="zh-CN" altLang="en-US" sz="2400">
                <a:ea typeface="宋体" panose="02010600030101010101" pitchFamily="2" charset="-122"/>
                <a:cs typeface="+mn-lt"/>
                <a:sym typeface="+mn-ea"/>
              </a:rPr>
              <a:t>读题</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发现难度骤增</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有了点不可做的感脚</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40minT1:</a:t>
            </a:r>
            <a:r>
              <a:rPr lang="zh-CN" altLang="en-US" sz="2400">
                <a:ea typeface="宋体" panose="02010600030101010101" pitchFamily="2" charset="-122"/>
                <a:cs typeface="+mn-lt"/>
                <a:sym typeface="+mn-ea"/>
              </a:rPr>
              <a:t>试题的数据支持</a:t>
            </a:r>
            <a:r>
              <a:rPr lang="en-US" altLang="zh-CN" sz="2400">
                <a:ea typeface="宋体" panose="02010600030101010101" pitchFamily="2" charset="-122"/>
                <a:cs typeface="+mn-lt"/>
                <a:sym typeface="+mn-ea"/>
              </a:rPr>
              <a:t>n</a:t>
            </a:r>
            <a:r>
              <a:rPr lang="en-US" altLang="zh-CN" sz="2400" baseline="30000">
                <a:ea typeface="宋体" panose="02010600030101010101" pitchFamily="2" charset="-122"/>
                <a:cs typeface="+mn-lt"/>
                <a:sym typeface="+mn-ea"/>
              </a:rPr>
              <a:t>2</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就不要去打什么</a:t>
            </a:r>
            <a:r>
              <a:rPr lang="en-US" altLang="zh-CN" sz="2400">
                <a:ea typeface="宋体" panose="02010600030101010101" pitchFamily="2" charset="-122"/>
                <a:cs typeface="+mn-lt"/>
                <a:sym typeface="+mn-ea"/>
              </a:rPr>
              <a:t>nlogn</a:t>
            </a:r>
            <a:r>
              <a:rPr lang="zh-CN" altLang="en-US" sz="2400">
                <a:ea typeface="宋体" panose="02010600030101010101" pitchFamily="2" charset="-122"/>
                <a:cs typeface="+mn-lt"/>
                <a:sym typeface="+mn-ea"/>
              </a:rPr>
              <a:t>了</a:t>
            </a:r>
            <a:r>
              <a:rPr lang="en-US" altLang="zh-CN" sz="2400">
                <a:ea typeface="宋体" panose="02010600030101010101" pitchFamily="2" charset="-122"/>
                <a:cs typeface="+mn-lt"/>
                <a:sym typeface="+mn-ea"/>
              </a:rPr>
              <a:t>.   100pts.</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50minT2:</a:t>
            </a:r>
            <a:r>
              <a:rPr lang="zh-CN" altLang="en-US" sz="2400">
                <a:ea typeface="宋体" panose="02010600030101010101" pitchFamily="2" charset="-122"/>
                <a:cs typeface="+mn-lt"/>
                <a:sym typeface="+mn-ea"/>
              </a:rPr>
              <a:t>冷静下来仔细分析</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小数据都能拿到</a:t>
            </a:r>
            <a:r>
              <a:rPr lang="en-US" altLang="zh-CN" sz="2400">
                <a:ea typeface="宋体" panose="02010600030101010101" pitchFamily="2" charset="-122"/>
                <a:cs typeface="+mn-lt"/>
                <a:sym typeface="+mn-ea"/>
              </a:rPr>
              <a:t>.               50~65pts.</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90minT3:</a:t>
            </a:r>
            <a:r>
              <a:rPr lang="zh-CN" altLang="en-US" sz="2400">
                <a:ea typeface="宋体" panose="02010600030101010101" pitchFamily="2" charset="-122"/>
                <a:cs typeface="+mn-lt"/>
                <a:sym typeface="+mn-ea"/>
              </a:rPr>
              <a:t>先打暴力靠谱</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毕竟</a:t>
            </a:r>
            <a:r>
              <a:rPr lang="en-US" altLang="zh-CN" sz="2400">
                <a:ea typeface="宋体" panose="02010600030101010101" pitchFamily="2" charset="-122"/>
                <a:cs typeface="+mn-lt"/>
                <a:sym typeface="+mn-ea"/>
              </a:rPr>
              <a:t>ddp</a:t>
            </a:r>
            <a:r>
              <a:rPr lang="zh-CN" altLang="en-US" sz="2400">
                <a:ea typeface="宋体" panose="02010600030101010101" pitchFamily="2" charset="-122"/>
                <a:cs typeface="+mn-lt"/>
                <a:sym typeface="+mn-ea"/>
              </a:rPr>
              <a:t>难调</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我调了一个上午</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倍增细节多思维难度大</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推式子也花时间</a:t>
            </a:r>
            <a:r>
              <a:rPr lang="en-US" altLang="zh-CN" sz="2400">
                <a:ea typeface="宋体" panose="02010600030101010101" pitchFamily="2" charset="-122"/>
                <a:cs typeface="+mn-lt"/>
                <a:sym typeface="+mn-ea"/>
              </a:rPr>
              <a:t>.                                                 44~100pts</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期望得分</a:t>
            </a:r>
            <a:r>
              <a:rPr lang="en-US" altLang="zh-CN" sz="2400">
                <a:ea typeface="宋体" panose="02010600030101010101" pitchFamily="2" charset="-122"/>
                <a:cs typeface="+mn-lt"/>
                <a:sym typeface="+mn-ea"/>
              </a:rPr>
              <a:t>:194~265pts.</a:t>
            </a:r>
            <a:r>
              <a:rPr lang="zh-CN" altLang="en-US" sz="2400">
                <a:ea typeface="宋体" panose="02010600030101010101" pitchFamily="2" charset="-122"/>
                <a:cs typeface="+mn-lt"/>
                <a:sym typeface="+mn-ea"/>
              </a:rPr>
              <a:t>难度较大</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zh-CN" altLang="en-US" sz="3600">
                <a:sym typeface="+mn-ea"/>
              </a:rPr>
              <a:t>总结</a:t>
            </a:r>
            <a:r>
              <a:rPr lang="en-US" altLang="zh-CN" sz="2400">
                <a:sym typeface="+mn-ea"/>
              </a:rPr>
              <a:t>(</a:t>
            </a:r>
            <a:r>
              <a:rPr lang="zh-CN" altLang="en-US" sz="2400">
                <a:sym typeface="+mn-ea"/>
              </a:rPr>
              <a:t>考场版</a:t>
            </a:r>
            <a:r>
              <a:rPr lang="en-US" altLang="zh-CN" sz="2400">
                <a:sym typeface="+mn-ea"/>
              </a:rPr>
              <a:t>)</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latinLnBrk="1">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比较好写的部分</a:t>
            </a:r>
            <a:r>
              <a:rPr lang="en-US" altLang="zh-CN" sz="2400">
                <a:ea typeface="宋体" panose="02010600030101010101" pitchFamily="2" charset="-122"/>
                <a:cs typeface="+mn-lt"/>
                <a:sym typeface="+mn-ea"/>
              </a:rPr>
              <a:t>389pts.</a:t>
            </a:r>
            <a:r>
              <a:rPr lang="zh-CN" altLang="en-US" sz="2400">
                <a:ea typeface="宋体" panose="02010600030101010101" pitchFamily="2" charset="-122"/>
                <a:cs typeface="+mn-lt"/>
                <a:sym typeface="+mn-ea"/>
              </a:rPr>
              <a:t>深入思考后</a:t>
            </a:r>
            <a:r>
              <a:rPr lang="en-US" altLang="zh-CN" sz="2400">
                <a:ea typeface="宋体" panose="02010600030101010101" pitchFamily="2" charset="-122"/>
                <a:cs typeface="+mn-lt"/>
                <a:sym typeface="+mn-ea"/>
              </a:rPr>
              <a:t>450pts</a:t>
            </a:r>
            <a:r>
              <a:rPr lang="zh-CN" altLang="en-US" sz="2400">
                <a:ea typeface="宋体" panose="02010600030101010101" pitchFamily="2" charset="-122"/>
                <a:cs typeface="+mn-lt"/>
                <a:sym typeface="+mn-ea"/>
              </a:rPr>
              <a:t>问题也不太大</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至于</a:t>
            </a:r>
            <a:r>
              <a:rPr lang="en-US" altLang="zh-CN" sz="2400">
                <a:ea typeface="宋体" panose="02010600030101010101" pitchFamily="2" charset="-122"/>
                <a:cs typeface="+mn-lt"/>
                <a:sym typeface="+mn-ea"/>
              </a:rPr>
              <a:t>500+</a:t>
            </a:r>
            <a:r>
              <a:rPr lang="zh-CN" altLang="en-US" sz="2400">
                <a:ea typeface="宋体" panose="02010600030101010101" pitchFamily="2" charset="-122"/>
                <a:cs typeface="+mn-lt"/>
                <a:sym typeface="+mn-ea"/>
              </a:rPr>
              <a:t>啊</a:t>
            </a:r>
            <a:r>
              <a:rPr lang="en-US" altLang="zh-CN" sz="2400">
                <a:ea typeface="宋体" panose="02010600030101010101" pitchFamily="2" charset="-122"/>
                <a:cs typeface="+mn-lt"/>
                <a:sym typeface="+mn-ea"/>
              </a:rPr>
              <a:t>...T6</a:t>
            </a:r>
            <a:r>
              <a:rPr lang="zh-CN" altLang="en-US" sz="2400">
                <a:ea typeface="宋体" panose="02010600030101010101" pitchFamily="2" charset="-122"/>
                <a:cs typeface="+mn-lt"/>
                <a:sym typeface="+mn-ea"/>
              </a:rPr>
              <a:t>那种能否调出来就看发挥了</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保持好心态</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遇到</a:t>
            </a:r>
            <a:r>
              <a:rPr lang="en-US" altLang="zh-CN" sz="2400">
                <a:ea typeface="宋体" panose="02010600030101010101" pitchFamily="2" charset="-122"/>
                <a:cs typeface="+mn-lt"/>
                <a:sym typeface="+mn-ea"/>
              </a:rPr>
              <a:t>D2</a:t>
            </a:r>
            <a:r>
              <a:rPr lang="zh-CN" altLang="en-US" sz="2400">
                <a:ea typeface="宋体" panose="02010600030101010101" pitchFamily="2" charset="-122"/>
                <a:cs typeface="+mn-lt"/>
                <a:sym typeface="+mn-ea"/>
              </a:rPr>
              <a:t>题不要慌张</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其实一点点来是可以思考的渐渐深入的</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面对着</a:t>
            </a:r>
            <a:r>
              <a:rPr lang="en-US" altLang="zh-CN" sz="2400">
                <a:ea typeface="宋体" panose="02010600030101010101" pitchFamily="2" charset="-122"/>
                <a:cs typeface="+mn-lt"/>
                <a:sym typeface="+mn-ea"/>
              </a:rPr>
              <a:t>noip</a:t>
            </a:r>
            <a:r>
              <a:rPr lang="zh-CN" altLang="en-US" sz="2400">
                <a:ea typeface="宋体" panose="02010600030101010101" pitchFamily="2" charset="-122"/>
                <a:cs typeface="+mn-lt"/>
                <a:sym typeface="+mn-ea"/>
              </a:rPr>
              <a:t>日渐</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的大趋势</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我们应该说</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怕什么</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今年没</a:t>
            </a:r>
            <a:r>
              <a:rPr lang="en-US" altLang="zh-CN" sz="2400">
                <a:ea typeface="宋体" panose="02010600030101010101" pitchFamily="2" charset="-122"/>
                <a:cs typeface="+mn-lt"/>
                <a:sym typeface="+mn-ea"/>
              </a:rPr>
              <a:t>(zan)</a:t>
            </a:r>
            <a:r>
              <a:rPr lang="zh-CN" altLang="en-US" sz="2400">
                <a:ea typeface="宋体" panose="02010600030101010101" pitchFamily="2" charset="-122"/>
                <a:cs typeface="+mn-lt"/>
                <a:sym typeface="+mn-ea"/>
              </a:rPr>
              <a:t>有</a:t>
            </a:r>
            <a:r>
              <a:rPr lang="en-US" altLang="zh-CN" sz="2400">
                <a:ea typeface="宋体" panose="02010600030101010101" pitchFamily="2" charset="-122"/>
                <a:cs typeface="+mn-lt"/>
                <a:sym typeface="+mn-ea"/>
              </a:rPr>
              <a:t>(ting)noip</a:t>
            </a:r>
            <a:r>
              <a:rPr lang="zh-CN" altLang="en-US" sz="2400">
                <a:ea typeface="宋体" panose="02010600030101010101" pitchFamily="2" charset="-122"/>
                <a:cs typeface="+mn-lt"/>
                <a:sym typeface="+mn-ea"/>
              </a:rPr>
              <a:t>啦</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fontScale="90000"/>
          </a:bodyPr>
          <a:p>
            <a:br>
              <a:rPr lang="en-US" altLang="zh-CN">
                <a:sym typeface="+mn-ea"/>
              </a:rPr>
            </a:br>
            <a:r>
              <a:rPr lang="zh-CN" altLang="en-US" sz="3600">
                <a:sym typeface="+mn-ea"/>
              </a:rPr>
              <a:t>总结</a:t>
            </a:r>
            <a:r>
              <a:rPr lang="en-US" altLang="zh-CN" sz="2400">
                <a:sym typeface="+mn-ea"/>
              </a:rPr>
              <a:t>(</a:t>
            </a:r>
            <a:r>
              <a:rPr lang="zh-CN" altLang="en-US" sz="2400">
                <a:sym typeface="+mn-ea"/>
              </a:rPr>
              <a:t>现实版</a:t>
            </a:r>
            <a:r>
              <a:rPr lang="en-US" altLang="zh-CN" sz="2400">
                <a:sym typeface="+mn-ea"/>
              </a:rPr>
              <a:t>)</a:t>
            </a:r>
            <a:br>
              <a:rPr lang="en-US" altLang="zh-CN">
                <a:sym typeface="+mn-ea"/>
              </a:rPr>
            </a:br>
            <a:endParaRPr lang="zh-CN" altLang="en-US"/>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仔细分析题型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发现数据结构又不受青睐啦</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贪心</a:t>
            </a:r>
            <a:r>
              <a:rPr lang="en-US" altLang="zh-CN" sz="2400">
                <a:ea typeface="宋体" panose="02010600030101010101" pitchFamily="2" charset="-122"/>
                <a:cs typeface="+mn-lt"/>
                <a:sym typeface="+mn-ea"/>
              </a:rPr>
              <a:t>,dp</a:t>
            </a:r>
            <a:r>
              <a:rPr lang="zh-CN" altLang="en-US" sz="2400">
                <a:ea typeface="宋体" panose="02010600030101010101" pitchFamily="2" charset="-122"/>
                <a:cs typeface="+mn-lt"/>
                <a:sym typeface="+mn-ea"/>
              </a:rPr>
              <a:t>等灵活的算法仍然考得火热</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感觉</a:t>
            </a:r>
            <a:r>
              <a:rPr lang="en-US" altLang="zh-CN" sz="2400">
                <a:ea typeface="宋体" panose="02010600030101010101" pitchFamily="2" charset="-122"/>
                <a:cs typeface="+mn-lt"/>
                <a:sym typeface="+mn-ea"/>
              </a:rPr>
              <a:t>ddp</a:t>
            </a:r>
            <a:r>
              <a:rPr lang="zh-CN" altLang="en-US" sz="2400">
                <a:ea typeface="宋体" panose="02010600030101010101" pitchFamily="2" charset="-122"/>
                <a:cs typeface="+mn-lt"/>
                <a:sym typeface="+mn-ea"/>
              </a:rPr>
              <a:t>的强行引入不能说明太多问题</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题目本意应该是倍增吧</a:t>
            </a:r>
            <a:r>
              <a:rPr lang="en-US" altLang="zh-CN" sz="2400">
                <a:ea typeface="宋体" panose="02010600030101010101" pitchFamily="2" charset="-122"/>
                <a:cs typeface="+mn-lt"/>
                <a:sym typeface="+mn-ea"/>
              </a:rPr>
              <a:t>.T5</a:t>
            </a:r>
            <a:r>
              <a:rPr lang="zh-CN" altLang="en-US" sz="2400">
                <a:ea typeface="宋体" panose="02010600030101010101" pitchFamily="2" charset="-122"/>
                <a:cs typeface="+mn-lt"/>
                <a:sym typeface="+mn-ea"/>
              </a:rPr>
              <a:t>的数学规律是无聊了一点</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整套题也没有那么不可做</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当然这是平时无限时间下</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考场上会困难很多</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endParaRPr lang="en-US" altLang="zh-CN" sz="2400">
              <a:ea typeface="宋体" panose="02010600030101010101" pitchFamily="2" charset="-122"/>
              <a:cs typeface="+mn-lt"/>
              <a:sym typeface="+mn-ea"/>
            </a:endParaRPr>
          </a:p>
          <a:p>
            <a:pPr marL="0" algn="l" fontAlgn="auto">
              <a:lnSpc>
                <a:spcPct val="150000"/>
              </a:lnSpc>
              <a:buClrTx/>
              <a:buSzTx/>
              <a:buNone/>
            </a:pP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b="1">
                <a:ea typeface="宋体" panose="02010600030101010101" pitchFamily="2" charset="-122"/>
                <a:cs typeface="+mn-lt"/>
                <a:sym typeface="+mn-ea"/>
              </a:rPr>
              <a:t>纯属个人胡扯</a:t>
            </a:r>
            <a:r>
              <a:rPr lang="en-US" altLang="zh-CN" sz="2400" b="1">
                <a:ea typeface="宋体" panose="02010600030101010101" pitchFamily="2" charset="-122"/>
                <a:cs typeface="+mn-lt"/>
                <a:sym typeface="+mn-ea"/>
              </a:rPr>
              <a:t>,</a:t>
            </a:r>
            <a:r>
              <a:rPr lang="zh-CN" altLang="en-US" sz="2400" b="1">
                <a:ea typeface="宋体" panose="02010600030101010101" pitchFamily="2" charset="-122"/>
                <a:cs typeface="+mn-lt"/>
                <a:sym typeface="+mn-ea"/>
              </a:rPr>
              <a:t>不要轻易当真</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37490"/>
            <a:ext cx="10515600" cy="443865"/>
          </a:xfrm>
        </p:spPr>
        <p:txBody>
          <a:bodyPr>
            <a:normAutofit fontScale="90000"/>
          </a:bodyPr>
          <a:p>
            <a:br>
              <a:rPr lang="en-US" altLang="zh-CN">
                <a:sym typeface="+mn-ea"/>
              </a:rPr>
            </a:br>
            <a:r>
              <a:rPr lang="en-US" altLang="zh-CN" sz="3600">
                <a:sym typeface="+mn-ea"/>
              </a:rPr>
              <a:t>总</a:t>
            </a:r>
            <a:r>
              <a:rPr lang="zh-CN" altLang="en-US" sz="3600">
                <a:sym typeface="+mn-ea"/>
              </a:rPr>
              <a:t>结</a:t>
            </a:r>
            <a:r>
              <a:rPr lang="en-US" altLang="zh-CN" sz="2400">
                <a:sym typeface="+mn-ea"/>
              </a:rPr>
              <a:t>(</a:t>
            </a:r>
            <a:r>
              <a:rPr lang="zh-CN" altLang="en-US" sz="2400">
                <a:sym typeface="+mn-ea"/>
              </a:rPr>
              <a:t>个人版</a:t>
            </a:r>
            <a:r>
              <a:rPr lang="en-US" altLang="zh-CN" sz="2400">
                <a:sym typeface="+mn-ea"/>
              </a:rPr>
              <a:t>)</a:t>
            </a:r>
            <a:endParaRPr lang="en-US" altLang="zh-CN" sz="2400">
              <a:sym typeface="+mn-ea"/>
            </a:endParaRPr>
          </a:p>
        </p:txBody>
      </p:sp>
      <p:sp>
        <p:nvSpPr>
          <p:cNvPr id="3" name="内容占位符 2"/>
          <p:cNvSpPr>
            <a:spLocks noGrp="1"/>
          </p:cNvSpPr>
          <p:nvPr>
            <p:ph idx="1"/>
          </p:nvPr>
        </p:nvSpPr>
        <p:spPr>
          <a:xfrm>
            <a:off x="838200" y="1275080"/>
            <a:ext cx="10515600" cy="4902200"/>
          </a:xfrm>
        </p:spPr>
        <p:txBody>
          <a:bodyPr>
            <a:normAutofit/>
          </a:bodyPr>
          <a:p>
            <a:pPr marL="0" algn="l" fontAlgn="auto">
              <a:lnSpc>
                <a:spcPct val="150000"/>
              </a:lnSpc>
              <a:buClrTx/>
              <a:buSzTx/>
              <a:buNone/>
            </a:pPr>
            <a:r>
              <a:rPr lang="en-US" altLang="zh-CN" sz="2400">
                <a:ea typeface="宋体" panose="02010600030101010101" pitchFamily="2" charset="-122"/>
                <a:cs typeface="+mn-lt"/>
                <a:sym typeface="+mn-ea"/>
              </a:rPr>
              <a:t>	D1T3</a:t>
            </a:r>
            <a:r>
              <a:rPr lang="zh-CN" altLang="en-US" sz="2400">
                <a:ea typeface="宋体" panose="02010600030101010101" pitchFamily="2" charset="-122"/>
                <a:cs typeface="+mn-lt"/>
                <a:sym typeface="+mn-ea"/>
              </a:rPr>
              <a:t>开始没想到贪心策略</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现在想想其实没那么难</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D2T2</a:t>
            </a:r>
            <a:r>
              <a:rPr lang="zh-CN" altLang="en-US" sz="2400">
                <a:ea typeface="宋体" panose="02010600030101010101" pitchFamily="2" charset="-122"/>
                <a:cs typeface="+mn-lt"/>
                <a:sym typeface="+mn-ea"/>
              </a:rPr>
              <a:t>看不出规律</a:t>
            </a:r>
            <a:r>
              <a:rPr lang="en-US" altLang="zh-CN" sz="2400">
                <a:ea typeface="宋体" panose="02010600030101010101" pitchFamily="2" charset="-122"/>
                <a:cs typeface="+mn-lt"/>
                <a:sym typeface="+mn-ea"/>
              </a:rPr>
              <a:t>.</a:t>
            </a:r>
            <a:endParaRPr lang="zh-CN" altLang="en-US"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D3T3</a:t>
            </a:r>
            <a:r>
              <a:rPr lang="zh-CN" altLang="en-US" sz="2400">
                <a:ea typeface="宋体" panose="02010600030101010101" pitchFamily="2" charset="-122"/>
                <a:cs typeface="+mn-lt"/>
                <a:sym typeface="+mn-ea"/>
              </a:rPr>
              <a:t>调了一个上午</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是以前学的</a:t>
            </a:r>
            <a:r>
              <a:rPr lang="en-US" altLang="zh-CN" sz="2400">
                <a:ea typeface="宋体" panose="02010600030101010101" pitchFamily="2" charset="-122"/>
                <a:cs typeface="+mn-lt"/>
                <a:sym typeface="+mn-ea"/>
              </a:rPr>
              <a:t>ddp</a:t>
            </a:r>
            <a:r>
              <a:rPr lang="zh-CN" altLang="en-US" sz="2400">
                <a:ea typeface="宋体" panose="02010600030101010101" pitchFamily="2" charset="-122"/>
                <a:cs typeface="+mn-lt"/>
                <a:sym typeface="+mn-ea"/>
              </a:rPr>
              <a:t>有点问题</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以后应该没锅了</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r>
              <a:rPr lang="zh-CN" altLang="en-US" sz="2400">
                <a:ea typeface="宋体" panose="02010600030101010101" pitchFamily="2" charset="-122"/>
                <a:cs typeface="+mn-lt"/>
                <a:sym typeface="+mn-ea"/>
              </a:rPr>
              <a:t>差距嘛</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思维上还是差一点</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一些技巧</a:t>
            </a:r>
            <a:r>
              <a:rPr lang="zh-CN" altLang="en-US" sz="2400" baseline="-25000">
                <a:ea typeface="宋体" panose="02010600030101010101" pitchFamily="2" charset="-122"/>
                <a:cs typeface="+mn-lt"/>
                <a:sym typeface="+mn-ea"/>
              </a:rPr>
              <a:t>、</a:t>
            </a:r>
            <a:r>
              <a:rPr lang="zh-CN" altLang="en-US" sz="2400">
                <a:ea typeface="宋体" panose="02010600030101010101" pitchFamily="2" charset="-122"/>
                <a:cs typeface="+mn-lt"/>
                <a:sym typeface="+mn-ea"/>
              </a:rPr>
              <a:t>性质想不到</a:t>
            </a:r>
            <a:r>
              <a:rPr lang="en-US" altLang="zh-CN" sz="2400">
                <a:ea typeface="宋体" panose="02010600030101010101" pitchFamily="2" charset="-122"/>
                <a:cs typeface="+mn-lt"/>
                <a:sym typeface="+mn-ea"/>
              </a:rPr>
              <a:t>.</a:t>
            </a:r>
            <a:r>
              <a:rPr lang="zh-CN" altLang="en-US" sz="2400">
                <a:ea typeface="宋体" panose="02010600030101010101" pitchFamily="2" charset="-122"/>
                <a:cs typeface="+mn-lt"/>
                <a:sym typeface="+mn-ea"/>
              </a:rPr>
              <a:t>调试能力也有待提升吧</a:t>
            </a:r>
            <a:r>
              <a:rPr lang="en-US" altLang="zh-CN" sz="2400">
                <a:ea typeface="宋体" panose="02010600030101010101" pitchFamily="2" charset="-122"/>
                <a:cs typeface="+mn-lt"/>
                <a:sym typeface="+mn-ea"/>
              </a:rPr>
              <a:t>.</a:t>
            </a:r>
            <a:endParaRPr lang="en-US" altLang="zh-CN" sz="2400">
              <a:ea typeface="宋体" panose="02010600030101010101" pitchFamily="2" charset="-122"/>
              <a:cs typeface="+mn-lt"/>
              <a:sym typeface="+mn-ea"/>
            </a:endParaRPr>
          </a:p>
          <a:p>
            <a:pPr marL="0" algn="l" fontAlgn="auto">
              <a:lnSpc>
                <a:spcPct val="150000"/>
              </a:lnSpc>
              <a:buClrTx/>
              <a:buSzTx/>
              <a:buNone/>
            </a:pPr>
            <a:endParaRPr lang="en-US" altLang="zh-CN" sz="2400">
              <a:ea typeface="宋体" panose="02010600030101010101" pitchFamily="2" charset="-122"/>
              <a:cs typeface="+mn-lt"/>
              <a:sym typeface="+mn-ea"/>
            </a:endParaRPr>
          </a:p>
          <a:p>
            <a:pPr marL="0" algn="l" fontAlgn="auto">
              <a:lnSpc>
                <a:spcPct val="150000"/>
              </a:lnSpc>
              <a:buClrTx/>
              <a:buSzTx/>
              <a:buNone/>
            </a:pPr>
            <a:r>
              <a:rPr lang="en-US" altLang="zh-CN" sz="2400">
                <a:ea typeface="宋体" panose="02010600030101010101" pitchFamily="2" charset="-122"/>
                <a:cs typeface="+mn-lt"/>
                <a:sym typeface="+mn-ea"/>
              </a:rPr>
              <a:t>		</a:t>
            </a:r>
            <a:endParaRPr lang="en-US" altLang="zh-CN" sz="2400">
              <a:ea typeface="宋体" panose="02010600030101010101" pitchFamily="2" charset="-122"/>
              <a:cs typeface="+mn-lt"/>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1371600" lvl="3" indent="0">
              <a:buNone/>
            </a:pPr>
            <a:r>
              <a:rPr lang="en-US" altLang="zh-CN" sz="6000">
                <a:latin typeface="Arial" panose="020B0604020202020204" pitchFamily="34" charset="0"/>
              </a:rPr>
              <a:t>		</a:t>
            </a:r>
            <a:endParaRPr lang="en-US" altLang="zh-CN" sz="6000">
              <a:latin typeface="Arial" panose="020B0604020202020204" pitchFamily="34" charset="0"/>
            </a:endParaRPr>
          </a:p>
          <a:p>
            <a:pPr marL="1371600" lvl="3" indent="0">
              <a:buNone/>
            </a:pPr>
            <a:r>
              <a:rPr lang="en-US" altLang="zh-CN" sz="6000">
                <a:latin typeface="Arial" panose="020B0604020202020204" pitchFamily="34" charset="0"/>
              </a:rPr>
              <a:t>		</a:t>
            </a:r>
            <a:r>
              <a:rPr lang="en-US" altLang="zh-CN" sz="6000">
                <a:ln w="22225">
                  <a:solidFill>
                    <a:schemeClr val="accent2"/>
                  </a:solidFill>
                  <a:prstDash val="solid"/>
                </a:ln>
                <a:solidFill>
                  <a:schemeClr val="accent2">
                    <a:lumMod val="40000"/>
                    <a:lumOff val="60000"/>
                  </a:schemeClr>
                </a:solidFill>
                <a:effectLst/>
                <a:latin typeface="Arial" panose="020B0604020202020204" pitchFamily="34" charset="0"/>
              </a:rPr>
              <a:t>××××</a:t>
            </a:r>
            <a:r>
              <a:rPr lang="en-US" altLang="zh-CN" sz="6000">
                <a:ln w="22225">
                  <a:solidFill>
                    <a:schemeClr val="accent2"/>
                  </a:solidFill>
                  <a:prstDash val="solid"/>
                </a:ln>
                <a:solidFill>
                  <a:schemeClr val="accent2">
                    <a:lumMod val="40000"/>
                    <a:lumOff val="60000"/>
                  </a:schemeClr>
                </a:solidFill>
                <a:effectLst/>
              </a:rPr>
              <a:t>2019 </a:t>
            </a:r>
            <a:r>
              <a:rPr lang="zh-CN" altLang="en-US" sz="6000">
                <a:ln w="22225">
                  <a:solidFill>
                    <a:schemeClr val="accent2"/>
                  </a:solidFill>
                  <a:prstDash val="solid"/>
                </a:ln>
                <a:solidFill>
                  <a:schemeClr val="accent2">
                    <a:lumMod val="40000"/>
                    <a:lumOff val="60000"/>
                  </a:schemeClr>
                </a:solidFill>
                <a:effectLst/>
              </a:rPr>
              <a:t>加油</a:t>
            </a:r>
            <a:endParaRPr lang="zh-CN" altLang="en-US" sz="6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br>
              <a:rPr lang="en-US" altLang="zh-CN"/>
            </a:br>
            <a:r>
              <a:rPr lang="en-US" altLang="zh-CN"/>
              <a:t>				</a:t>
            </a:r>
            <a:endParaRPr lang="en-US" altLang="zh-CN"/>
          </a:p>
          <a:p>
            <a:pPr marL="0" indent="0">
              <a:buNone/>
            </a:pPr>
            <a:r>
              <a:rPr lang="en-US" altLang="zh-CN"/>
              <a:t>				</a:t>
            </a:r>
            <a:r>
              <a:rPr lang="en-US" altLang="zh-CN" sz="6000"/>
              <a:t>Thanks</a:t>
            </a:r>
            <a:endParaRPr lang="en-US" altLang="zh-CN"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1050"/>
          </a:xfrm>
        </p:spPr>
        <p:txBody>
          <a:bodyPr/>
          <a:p>
            <a:r>
              <a:rPr lang="en-US" altLang="zh-CN" sz="3600"/>
              <a:t>D1T1</a:t>
            </a:r>
            <a:endParaRPr lang="en-US" altLang="zh-CN" sz="3600"/>
          </a:p>
        </p:txBody>
      </p:sp>
      <p:sp>
        <p:nvSpPr>
          <p:cNvPr id="3" name="内容占位符 2"/>
          <p:cNvSpPr>
            <a:spLocks noGrp="1"/>
          </p:cNvSpPr>
          <p:nvPr>
            <p:ph idx="1"/>
          </p:nvPr>
        </p:nvSpPr>
        <p:spPr>
          <a:xfrm>
            <a:off x="838200" y="1323340"/>
            <a:ext cx="10515600" cy="4853940"/>
          </a:xfrm>
        </p:spPr>
        <p:txBody>
          <a:bodyPr>
            <a:normAutofit/>
          </a:bodyPr>
          <a:p>
            <a:pPr marL="0" indent="0" fontAlgn="auto">
              <a:lnSpc>
                <a:spcPct val="150000"/>
              </a:lnSpc>
              <a:buNone/>
            </a:pPr>
            <a:r>
              <a:rPr lang="en-US" altLang="zh-CN"/>
              <a:t>	</a:t>
            </a:r>
            <a:r>
              <a:rPr lang="zh-CN" altLang="en-US" sz="2400"/>
              <a:t>原题啊</a:t>
            </a:r>
            <a:r>
              <a:rPr lang="en-US" altLang="zh-CN" sz="2400"/>
              <a:t>!</a:t>
            </a:r>
            <a:endParaRPr lang="en-US" altLang="zh-CN" sz="2400"/>
          </a:p>
          <a:p>
            <a:pPr marL="0" indent="0" fontAlgn="auto">
              <a:lnSpc>
                <a:spcPct val="150000"/>
              </a:lnSpc>
              <a:buNone/>
            </a:pPr>
            <a:r>
              <a:rPr lang="en-US" altLang="zh-CN" sz="2400"/>
              <a:t>	2013</a:t>
            </a:r>
            <a:r>
              <a:rPr lang="zh-CN" altLang="en-US" sz="2400"/>
              <a:t>积木大赛啊</a:t>
            </a:r>
            <a:r>
              <a:rPr lang="en-US" altLang="zh-CN" sz="2400"/>
              <a:t>!!</a:t>
            </a:r>
            <a:endParaRPr lang="en-US" altLang="zh-CN" sz="2400"/>
          </a:p>
          <a:p>
            <a:pPr marL="0" indent="0" fontAlgn="auto">
              <a:lnSpc>
                <a:spcPct val="150000"/>
              </a:lnSpc>
              <a:buNone/>
            </a:pPr>
            <a:r>
              <a:rPr lang="en-US" altLang="zh-CN" sz="2400"/>
              <a:t>	</a:t>
            </a:r>
            <a:r>
              <a:rPr lang="zh-CN" altLang="en-US" sz="2400"/>
              <a:t>只是变成了逆问题啊</a:t>
            </a:r>
            <a:r>
              <a:rPr lang="en-US" altLang="zh-CN" sz="2400"/>
              <a:t>!!!</a:t>
            </a:r>
            <a:endParaRPr lang="en-US" altLang="zh-CN" sz="2400"/>
          </a:p>
          <a:p>
            <a:pPr marL="0" indent="0" fontAlgn="auto">
              <a:lnSpc>
                <a:spcPct val="150000"/>
              </a:lnSpc>
              <a:buNone/>
            </a:pPr>
            <a:endParaRPr lang="en-US" altLang="zh-CN" sz="2400"/>
          </a:p>
          <a:p>
            <a:pPr marL="0" indent="0" fontAlgn="auto">
              <a:lnSpc>
                <a:spcPct val="150000"/>
              </a:lnSpc>
              <a:buNone/>
            </a:pPr>
            <a:r>
              <a:rPr lang="en-US" altLang="zh-CN" sz="2400"/>
              <a:t>	ljf     </a:t>
            </a:r>
            <a:r>
              <a:rPr lang="zh-CN" altLang="en-US" sz="2400"/>
              <a:t>已经讲过了</a:t>
            </a:r>
            <a:r>
              <a:rPr lang="en-US" altLang="zh-CN" sz="2400"/>
              <a:t>.pass!</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1050"/>
          </a:xfrm>
        </p:spPr>
        <p:txBody>
          <a:bodyPr/>
          <a:p>
            <a:r>
              <a:rPr lang="en-US" altLang="zh-CN" sz="3600"/>
              <a:t>D1T2</a:t>
            </a:r>
            <a:endParaRPr lang="en-US" altLang="zh-CN" sz="3600"/>
          </a:p>
        </p:txBody>
      </p:sp>
      <p:sp>
        <p:nvSpPr>
          <p:cNvPr id="3" name="内容占位符 2"/>
          <p:cNvSpPr>
            <a:spLocks noGrp="1"/>
          </p:cNvSpPr>
          <p:nvPr>
            <p:ph idx="1"/>
          </p:nvPr>
        </p:nvSpPr>
        <p:spPr>
          <a:xfrm>
            <a:off x="838200" y="1323340"/>
            <a:ext cx="10515600" cy="4853940"/>
          </a:xfrm>
        </p:spPr>
        <p:txBody>
          <a:bodyPr>
            <a:normAutofit/>
          </a:bodyPr>
          <a:p>
            <a:pPr marL="0" indent="0" fontAlgn="auto">
              <a:lnSpc>
                <a:spcPct val="150000"/>
              </a:lnSpc>
              <a:buNone/>
            </a:pPr>
            <a:r>
              <a:rPr lang="zh-CN" altLang="en-US" sz="2400"/>
              <a:t>题意</a:t>
            </a:r>
            <a:r>
              <a:rPr lang="en-US" altLang="zh-CN" sz="2400"/>
              <a:t>:</a:t>
            </a:r>
            <a:endParaRPr lang="en-US" altLang="zh-CN" sz="2400"/>
          </a:p>
          <a:p>
            <a:pPr marL="0" indent="0" fontAlgn="auto">
              <a:lnSpc>
                <a:spcPct val="150000"/>
              </a:lnSpc>
              <a:buNone/>
            </a:pPr>
            <a:r>
              <a:rPr lang="en-US" altLang="zh-CN" sz="2400"/>
              <a:t>	</a:t>
            </a:r>
            <a:r>
              <a:rPr lang="zh-CN" altLang="en-US" sz="2400"/>
              <a:t>有</a:t>
            </a:r>
            <a:r>
              <a:rPr lang="en-US" altLang="zh-CN" sz="2400"/>
              <a:t>n</a:t>
            </a:r>
            <a:r>
              <a:rPr lang="zh-CN" altLang="en-US" sz="2400"/>
              <a:t>种面值的货币</a:t>
            </a:r>
            <a:r>
              <a:rPr lang="en-US" altLang="zh-CN" sz="2400"/>
              <a:t>,</a:t>
            </a:r>
            <a:r>
              <a:rPr lang="zh-CN" altLang="en-US" sz="2400"/>
              <a:t>每种面值有无数张</a:t>
            </a:r>
            <a:r>
              <a:rPr lang="en-US" altLang="zh-CN" sz="2400"/>
              <a:t>.</a:t>
            </a:r>
            <a:r>
              <a:rPr lang="zh-CN" altLang="en-US" sz="2400"/>
              <a:t>你设计另一套</a:t>
            </a:r>
            <a:r>
              <a:rPr lang="en-US" altLang="zh-CN" sz="2400"/>
              <a:t>m</a:t>
            </a:r>
            <a:r>
              <a:rPr lang="zh-CN" altLang="en-US" sz="2400"/>
              <a:t>种面值的货币</a:t>
            </a:r>
            <a:r>
              <a:rPr lang="en-US" altLang="zh-CN" sz="2400"/>
              <a:t>,</a:t>
            </a:r>
            <a:r>
              <a:rPr lang="zh-CN" altLang="en-US" sz="2400"/>
              <a:t>使它能凑出的面值和给出的那套完全一样</a:t>
            </a:r>
            <a:r>
              <a:rPr lang="en-US" altLang="zh-CN" sz="2400"/>
              <a:t>.</a:t>
            </a:r>
            <a:r>
              <a:rPr lang="zh-CN" altLang="en-US" sz="2400"/>
              <a:t>输出最小的</a:t>
            </a:r>
            <a:r>
              <a:rPr lang="en-US" altLang="zh-CN" sz="2400"/>
              <a:t>m.</a:t>
            </a:r>
            <a:endParaRPr lang="en-US" altLang="zh-CN" sz="2400"/>
          </a:p>
          <a:p>
            <a:pPr marL="0" indent="0" fontAlgn="auto">
              <a:lnSpc>
                <a:spcPct val="150000"/>
              </a:lnSpc>
              <a:buNone/>
            </a:pPr>
            <a:endParaRPr lang="en-US" altLang="zh-CN" sz="2400"/>
          </a:p>
          <a:p>
            <a:pPr marL="0" indent="0" fontAlgn="auto">
              <a:lnSpc>
                <a:spcPct val="150000"/>
              </a:lnSpc>
              <a:buNone/>
            </a:pPr>
            <a:endParaRPr lang="en-US" altLang="zh-CN" sz="2400"/>
          </a:p>
          <a:p>
            <a:pPr marL="0" indent="0" fontAlgn="auto">
              <a:lnSpc>
                <a:spcPct val="150000"/>
              </a:lnSpc>
              <a:buNone/>
            </a:pPr>
            <a:r>
              <a:rPr lang="en-US" altLang="zh-CN" sz="2400"/>
              <a:t>	n</a:t>
            </a:r>
            <a:r>
              <a:rPr lang="en-US" altLang="zh-CN" sz="2400">
                <a:latin typeface="东文宋体" charset="0"/>
                <a:ea typeface="东文宋体" charset="0"/>
              </a:rPr>
              <a:t>≤100. ai≤25000</a:t>
            </a:r>
            <a:endParaRPr lang="en-US" altLang="zh-CN" sz="2400">
              <a:latin typeface="东文宋体" charset="0"/>
              <a:ea typeface="东文宋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1050"/>
          </a:xfrm>
        </p:spPr>
        <p:txBody>
          <a:bodyPr/>
          <a:p>
            <a:r>
              <a:rPr lang="en-US" altLang="zh-CN" sz="3600"/>
              <a:t>D1T2</a:t>
            </a:r>
            <a:endParaRPr lang="en-US" altLang="zh-CN" sz="3600"/>
          </a:p>
        </p:txBody>
      </p:sp>
      <p:sp>
        <p:nvSpPr>
          <p:cNvPr id="3" name="内容占位符 2"/>
          <p:cNvSpPr>
            <a:spLocks noGrp="1"/>
          </p:cNvSpPr>
          <p:nvPr>
            <p:ph idx="1"/>
          </p:nvPr>
        </p:nvSpPr>
        <p:spPr>
          <a:xfrm>
            <a:off x="838200" y="1323340"/>
            <a:ext cx="10515600" cy="4853940"/>
          </a:xfrm>
        </p:spPr>
        <p:txBody>
          <a:bodyPr>
            <a:normAutofit/>
          </a:bodyPr>
          <a:p>
            <a:pPr marL="0" indent="0" fontAlgn="auto">
              <a:lnSpc>
                <a:spcPct val="150000"/>
              </a:lnSpc>
              <a:buNone/>
            </a:pPr>
            <a:r>
              <a:rPr lang="zh-CN" altLang="en-US" sz="2400"/>
              <a:t>正解</a:t>
            </a:r>
            <a:r>
              <a:rPr lang="en-US" altLang="zh-CN" sz="2400"/>
              <a:t>:</a:t>
            </a:r>
            <a:endParaRPr lang="en-US" altLang="zh-CN" sz="2400"/>
          </a:p>
          <a:p>
            <a:pPr marL="0" indent="0" fontAlgn="auto">
              <a:lnSpc>
                <a:spcPct val="150000"/>
              </a:lnSpc>
              <a:buNone/>
            </a:pPr>
            <a:r>
              <a:rPr lang="en-US" altLang="zh-CN" sz="2400"/>
              <a:t>	</a:t>
            </a:r>
            <a:r>
              <a:rPr lang="zh-CN" altLang="en-US" sz="2400"/>
              <a:t>在原来的货币中</a:t>
            </a:r>
            <a:r>
              <a:rPr lang="en-US" altLang="zh-CN" sz="2400"/>
              <a:t>,</a:t>
            </a:r>
            <a:r>
              <a:rPr lang="zh-CN" altLang="en-US" sz="2400"/>
              <a:t>能被其他面值凑出的肯定不会在新系统中</a:t>
            </a:r>
            <a:r>
              <a:rPr lang="en-US" altLang="zh-CN" sz="2400"/>
              <a:t>.</a:t>
            </a:r>
            <a:r>
              <a:rPr lang="zh-CN" altLang="en-US" sz="2400"/>
              <a:t>对于剩下的货币</a:t>
            </a:r>
            <a:r>
              <a:rPr lang="en-US" altLang="zh-CN" sz="2400"/>
              <a:t>,</a:t>
            </a:r>
            <a:r>
              <a:rPr lang="zh-CN" altLang="en-US" sz="2400"/>
              <a:t>从小到大考虑</a:t>
            </a:r>
            <a:r>
              <a:rPr lang="en-US" altLang="zh-CN" sz="2400"/>
              <a:t>,</a:t>
            </a:r>
            <a:r>
              <a:rPr lang="zh-CN" altLang="en-US" sz="2400"/>
              <a:t>比它小的面值不能凑出它</a:t>
            </a:r>
            <a:r>
              <a:rPr lang="en-US" altLang="zh-CN" sz="2400"/>
              <a:t>,</a:t>
            </a:r>
            <a:r>
              <a:rPr lang="zh-CN" altLang="en-US" sz="2400"/>
              <a:t>不能添加原先无法表示的面值</a:t>
            </a:r>
            <a:r>
              <a:rPr lang="en-US" altLang="zh-CN" sz="2400"/>
              <a:t>,</a:t>
            </a:r>
            <a:r>
              <a:rPr lang="zh-CN" altLang="en-US" sz="2400"/>
              <a:t>比它大的面值无法凑出它</a:t>
            </a:r>
            <a:r>
              <a:rPr lang="en-US" altLang="zh-CN" sz="2400"/>
              <a:t>,</a:t>
            </a:r>
            <a:r>
              <a:rPr lang="zh-CN" altLang="en-US" sz="2400"/>
              <a:t>所以它必须在新系统中</a:t>
            </a:r>
            <a:r>
              <a:rPr lang="en-US" altLang="zh-CN" sz="2400"/>
              <a:t>.</a:t>
            </a:r>
            <a:endParaRPr lang="en-US" altLang="zh-CN" sz="2400"/>
          </a:p>
          <a:p>
            <a:pPr marL="0" indent="0" fontAlgn="auto">
              <a:lnSpc>
                <a:spcPct val="150000"/>
              </a:lnSpc>
              <a:buNone/>
            </a:pPr>
            <a:r>
              <a:rPr lang="en-US" altLang="zh-CN" sz="2400">
                <a:latin typeface="东文宋体" charset="0"/>
                <a:ea typeface="东文宋体" charset="0"/>
              </a:rPr>
              <a:t>	</a:t>
            </a:r>
            <a:r>
              <a:rPr lang="zh-CN" altLang="en-US" sz="2400">
                <a:latin typeface="东文宋体" charset="0"/>
                <a:ea typeface="宋体" panose="02010600030101010101" pitchFamily="2" charset="-122"/>
              </a:rPr>
              <a:t>那么只需背包找出原先就能被其他货币表示出的系统中的面值</a:t>
            </a:r>
            <a:r>
              <a:rPr lang="en-US" altLang="zh-CN" sz="2400">
                <a:latin typeface="东文宋体" charset="0"/>
                <a:ea typeface="宋体" panose="02010600030101010101" pitchFamily="2" charset="-122"/>
              </a:rPr>
              <a:t>,</a:t>
            </a:r>
            <a:r>
              <a:rPr lang="zh-CN" altLang="en-US" sz="2400">
                <a:latin typeface="东文宋体" charset="0"/>
                <a:ea typeface="宋体" panose="02010600030101010101" pitchFamily="2" charset="-122"/>
              </a:rPr>
              <a:t>剩下的个数就是答案</a:t>
            </a:r>
            <a:r>
              <a:rPr lang="en-US" altLang="zh-CN" sz="2400">
                <a:latin typeface="东文宋体" charset="0"/>
                <a:ea typeface="宋体" panose="02010600030101010101" pitchFamily="2" charset="-122"/>
              </a:rPr>
              <a:t>.o(na).</a:t>
            </a:r>
            <a:endParaRPr lang="en-US" altLang="zh-CN" sz="2400">
              <a:latin typeface="东文宋体"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21385"/>
          </a:xfrm>
        </p:spPr>
        <p:txBody>
          <a:bodyPr/>
          <a:p>
            <a:r>
              <a:rPr lang="en-US" altLang="zh-CN" sz="3600">
                <a:sym typeface="+mn-ea"/>
              </a:rPr>
              <a:t>D1T3</a:t>
            </a:r>
            <a:endParaRPr lang="en-US" altLang="zh-CN" sz="3600">
              <a:sym typeface="+mn-ea"/>
            </a:endParaRPr>
          </a:p>
        </p:txBody>
      </p:sp>
      <p:sp>
        <p:nvSpPr>
          <p:cNvPr id="3" name="内容占位符 2"/>
          <p:cNvSpPr>
            <a:spLocks noGrp="1"/>
          </p:cNvSpPr>
          <p:nvPr>
            <p:ph idx="1"/>
          </p:nvPr>
        </p:nvSpPr>
        <p:spPr>
          <a:xfrm>
            <a:off x="838200" y="1838960"/>
            <a:ext cx="10515600" cy="4338320"/>
          </a:xfrm>
        </p:spPr>
        <p:txBody>
          <a:bodyPr/>
          <a:p>
            <a:pPr marL="0" indent="0" fontAlgn="auto">
              <a:lnSpc>
                <a:spcPct val="150000"/>
              </a:lnSpc>
              <a:buNone/>
            </a:pPr>
            <a:r>
              <a:rPr lang="zh-CN" altLang="en-US"/>
              <a:t>题意</a:t>
            </a:r>
            <a:r>
              <a:rPr lang="en-US" altLang="zh-CN"/>
              <a:t>:</a:t>
            </a:r>
            <a:endParaRPr lang="en-US" altLang="zh-CN"/>
          </a:p>
          <a:p>
            <a:pPr marL="0" indent="0" fontAlgn="auto">
              <a:lnSpc>
                <a:spcPct val="150000"/>
              </a:lnSpc>
              <a:buNone/>
            </a:pPr>
            <a:r>
              <a:rPr lang="en-US" altLang="zh-CN"/>
              <a:t>	</a:t>
            </a:r>
            <a:r>
              <a:rPr lang="zh-CN" altLang="en-US">
                <a:ea typeface="+mn-lt"/>
                <a:cs typeface="+mn-lt"/>
              </a:rPr>
              <a:t>给定一棵</a:t>
            </a:r>
            <a:r>
              <a:rPr lang="en-US" altLang="zh-CN">
                <a:ea typeface="+mn-lt"/>
                <a:cs typeface="+mn-lt"/>
              </a:rPr>
              <a:t>n</a:t>
            </a:r>
            <a:r>
              <a:rPr lang="zh-CN" altLang="en-US">
                <a:ea typeface="+mn-lt"/>
                <a:cs typeface="+mn-lt"/>
              </a:rPr>
              <a:t>个节点的有边权的树</a:t>
            </a:r>
            <a:r>
              <a:rPr lang="en-US" altLang="zh-CN">
                <a:ea typeface="+mn-lt"/>
                <a:cs typeface="+mn-lt"/>
              </a:rPr>
              <a:t>,</a:t>
            </a:r>
            <a:r>
              <a:rPr lang="zh-CN" altLang="en-US">
                <a:ea typeface="+mn-lt"/>
                <a:cs typeface="+mn-lt"/>
              </a:rPr>
              <a:t>你需要在树上划分出</a:t>
            </a:r>
            <a:r>
              <a:rPr lang="en-US" altLang="zh-CN">
                <a:ea typeface="+mn-lt"/>
                <a:cs typeface="+mn-lt"/>
              </a:rPr>
              <a:t>m</a:t>
            </a:r>
            <a:r>
              <a:rPr lang="zh-CN" altLang="en-US">
                <a:ea typeface="+mn-lt"/>
                <a:cs typeface="+mn-lt"/>
              </a:rPr>
              <a:t>条路径</a:t>
            </a:r>
            <a:r>
              <a:rPr lang="en-US" altLang="zh-CN">
                <a:ea typeface="+mn-lt"/>
                <a:cs typeface="+mn-lt"/>
              </a:rPr>
              <a:t>,</a:t>
            </a:r>
            <a:r>
              <a:rPr lang="zh-CN" altLang="en-US">
                <a:ea typeface="+mn-lt"/>
                <a:cs typeface="+mn-lt"/>
              </a:rPr>
              <a:t>两条路径可以经过相同的点</a:t>
            </a:r>
            <a:r>
              <a:rPr lang="en-US" altLang="zh-CN">
                <a:ea typeface="+mn-lt"/>
                <a:cs typeface="+mn-lt"/>
              </a:rPr>
              <a:t>,</a:t>
            </a:r>
            <a:r>
              <a:rPr lang="zh-CN" altLang="en-US">
                <a:ea typeface="+mn-lt"/>
                <a:cs typeface="+mn-lt"/>
              </a:rPr>
              <a:t>不能经过相同的边</a:t>
            </a:r>
            <a:r>
              <a:rPr lang="en-US" altLang="zh-CN">
                <a:ea typeface="+mn-lt"/>
                <a:cs typeface="+mn-lt"/>
              </a:rPr>
              <a:t>.</a:t>
            </a:r>
            <a:r>
              <a:rPr lang="zh-CN" altLang="en-US">
                <a:ea typeface="+mn-lt"/>
                <a:cs typeface="+mn-lt"/>
              </a:rPr>
              <a:t>问最短的一条路径的长度最大值</a:t>
            </a:r>
            <a:r>
              <a:rPr lang="en-US" altLang="zh-CN">
                <a:ea typeface="+mn-lt"/>
                <a:cs typeface="+mn-lt"/>
              </a:rPr>
              <a:t>.</a:t>
            </a:r>
            <a:endParaRPr lang="en-US" altLang="zh-CN">
              <a:ea typeface="+mn-lt"/>
              <a:cs typeface="+mn-lt"/>
            </a:endParaRPr>
          </a:p>
          <a:p>
            <a:pPr marL="0" indent="0" fontAlgn="auto">
              <a:lnSpc>
                <a:spcPct val="150000"/>
              </a:lnSpc>
              <a:buNone/>
            </a:pPr>
            <a:r>
              <a:rPr lang="en-US" altLang="zh-CN">
                <a:ea typeface="+mn-lt"/>
                <a:cs typeface="+mn-lt"/>
              </a:rPr>
              <a:t>	</a:t>
            </a:r>
            <a:endParaRPr lang="en-US" altLang="zh-CN">
              <a:ea typeface="+mn-lt"/>
              <a:cs typeface="+mn-lt"/>
            </a:endParaRPr>
          </a:p>
          <a:p>
            <a:pPr marL="0" indent="0" fontAlgn="auto">
              <a:lnSpc>
                <a:spcPct val="150000"/>
              </a:lnSpc>
              <a:buNone/>
            </a:pPr>
            <a:r>
              <a:rPr lang="en-US" altLang="zh-CN">
                <a:ea typeface="+mn-lt"/>
                <a:cs typeface="+mn-lt"/>
              </a:rPr>
              <a:t>	n,m</a:t>
            </a:r>
            <a:r>
              <a:rPr lang="en-US" altLang="zh-CN">
                <a:latin typeface="东文宋体" charset="0"/>
                <a:ea typeface="东文宋体" charset="0"/>
                <a:cs typeface="+mn-lt"/>
              </a:rPr>
              <a:t>≤50000. Li≤10000.</a:t>
            </a:r>
            <a:endParaRPr lang="zh-CN" altLang="en-US">
              <a:latin typeface="东文宋体" charset="0"/>
              <a:ea typeface="宋体" panose="02010600030101010101" pitchFamily="2" charset="-122"/>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l="337" t="622" b="1096"/>
          <a:stretch>
            <a:fillRect/>
          </a:stretch>
        </p:blipFill>
        <p:spPr>
          <a:xfrm>
            <a:off x="1541145" y="40640"/>
            <a:ext cx="8828405" cy="6320155"/>
          </a:xfrm>
          <a:prstGeom prst="rect">
            <a:avLst/>
          </a:prstGeom>
        </p:spPr>
      </p:pic>
      <p:cxnSp>
        <p:nvCxnSpPr>
          <p:cNvPr id="5" name="直接连接符 4"/>
          <p:cNvCxnSpPr/>
          <p:nvPr/>
        </p:nvCxnSpPr>
        <p:spPr>
          <a:xfrm>
            <a:off x="1597660" y="6391910"/>
            <a:ext cx="87407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21385"/>
          </a:xfrm>
        </p:spPr>
        <p:txBody>
          <a:bodyPr/>
          <a:p>
            <a:r>
              <a:rPr lang="en-US" altLang="zh-CN" sz="3600">
                <a:sym typeface="+mn-ea"/>
              </a:rPr>
              <a:t>D1T3</a:t>
            </a:r>
            <a:endParaRPr lang="en-US" altLang="zh-CN" sz="3600">
              <a:sym typeface="+mn-ea"/>
            </a:endParaRPr>
          </a:p>
        </p:txBody>
      </p:sp>
      <p:sp>
        <p:nvSpPr>
          <p:cNvPr id="3" name="内容占位符 2"/>
          <p:cNvSpPr>
            <a:spLocks noGrp="1"/>
          </p:cNvSpPr>
          <p:nvPr>
            <p:ph idx="1"/>
          </p:nvPr>
        </p:nvSpPr>
        <p:spPr>
          <a:xfrm>
            <a:off x="838200" y="1703070"/>
            <a:ext cx="10515600" cy="4474210"/>
          </a:xfrm>
        </p:spPr>
        <p:txBody>
          <a:bodyPr>
            <a:normAutofit lnSpcReduction="10000"/>
          </a:bodyPr>
          <a:p>
            <a:pPr marL="0" indent="0" fontAlgn="auto">
              <a:lnSpc>
                <a:spcPct val="150000"/>
              </a:lnSpc>
              <a:buNone/>
            </a:pPr>
            <a:r>
              <a:rPr lang="zh-CN" altLang="en-US">
                <a:latin typeface="东文宋体" charset="0"/>
                <a:ea typeface="宋体" panose="02010600030101010101" pitchFamily="2" charset="-122"/>
                <a:cs typeface="+mn-lt"/>
              </a:rPr>
              <a:t>部分分</a:t>
            </a:r>
            <a:r>
              <a:rPr lang="en-US" altLang="zh-CN">
                <a:latin typeface="东文宋体" charset="0"/>
                <a:ea typeface="宋体" panose="02010600030101010101" pitchFamily="2" charset="-122"/>
                <a:cs typeface="+mn-lt"/>
              </a:rPr>
              <a:t>:</a:t>
            </a:r>
            <a:endParaRPr lang="en-US" altLang="zh-CN">
              <a:latin typeface="东文宋体" charset="0"/>
              <a:ea typeface="宋体" panose="02010600030101010101" pitchFamily="2" charset="-122"/>
              <a:cs typeface="+mn-lt"/>
            </a:endParaRPr>
          </a:p>
          <a:p>
            <a:pPr marL="0" indent="0" fontAlgn="auto">
              <a:lnSpc>
                <a:spcPct val="150000"/>
              </a:lnSpc>
              <a:buNone/>
            </a:pPr>
            <a:r>
              <a:rPr lang="en-US" altLang="zh-CN">
                <a:latin typeface="东文宋体" charset="0"/>
                <a:ea typeface="宋体" panose="02010600030101010101" pitchFamily="2" charset="-122"/>
                <a:cs typeface="+mn-lt"/>
              </a:rPr>
              <a:t>	m=1:</a:t>
            </a:r>
            <a:r>
              <a:rPr lang="zh-CN" altLang="en-US">
                <a:latin typeface="东文宋体" charset="0"/>
                <a:ea typeface="宋体" panose="02010600030101010101" pitchFamily="2" charset="-122"/>
                <a:cs typeface="+mn-lt"/>
              </a:rPr>
              <a:t>求树的直径</a:t>
            </a:r>
            <a:r>
              <a:rPr lang="en-US" altLang="zh-CN">
                <a:latin typeface="东文宋体" charset="0"/>
                <a:ea typeface="宋体" panose="02010600030101010101" pitchFamily="2" charset="-122"/>
                <a:cs typeface="+mn-lt"/>
              </a:rPr>
              <a:t>.20pts.</a:t>
            </a:r>
            <a:endParaRPr lang="en-US" altLang="zh-CN">
              <a:latin typeface="东文宋体" charset="0"/>
              <a:ea typeface="宋体" panose="02010600030101010101" pitchFamily="2" charset="-122"/>
              <a:cs typeface="+mn-lt"/>
            </a:endParaRPr>
          </a:p>
          <a:p>
            <a:pPr marL="0" indent="0" fontAlgn="auto">
              <a:lnSpc>
                <a:spcPct val="150000"/>
              </a:lnSpc>
              <a:buNone/>
            </a:pPr>
            <a:r>
              <a:rPr lang="en-US" altLang="zh-CN">
                <a:latin typeface="东文宋体" charset="0"/>
                <a:ea typeface="宋体" panose="02010600030101010101" pitchFamily="2" charset="-122"/>
                <a:cs typeface="+mn-lt"/>
              </a:rPr>
              <a:t>	</a:t>
            </a:r>
            <a:r>
              <a:rPr lang="zh-CN" altLang="en-US">
                <a:latin typeface="东文宋体" charset="0"/>
                <a:ea typeface="宋体" panose="02010600030101010101" pitchFamily="2" charset="-122"/>
                <a:cs typeface="+mn-lt"/>
              </a:rPr>
              <a:t>链</a:t>
            </a:r>
            <a:r>
              <a:rPr lang="en-US" altLang="zh-CN">
                <a:latin typeface="东文宋体" charset="0"/>
                <a:ea typeface="宋体" panose="02010600030101010101" pitchFamily="2" charset="-122"/>
                <a:cs typeface="+mn-lt"/>
              </a:rPr>
              <a:t>:</a:t>
            </a:r>
            <a:r>
              <a:rPr lang="zh-CN" altLang="en-US">
                <a:latin typeface="东文宋体" charset="0"/>
                <a:ea typeface="宋体" panose="02010600030101010101" pitchFamily="2" charset="-122"/>
                <a:cs typeface="+mn-lt"/>
              </a:rPr>
              <a:t>二分答案</a:t>
            </a:r>
            <a:r>
              <a:rPr lang="en-US" altLang="zh-CN">
                <a:latin typeface="东文宋体" charset="0"/>
                <a:ea typeface="宋体" panose="02010600030101010101" pitchFamily="2" charset="-122"/>
                <a:cs typeface="+mn-lt"/>
              </a:rPr>
              <a:t>.</a:t>
            </a:r>
            <a:r>
              <a:rPr lang="zh-CN" altLang="en-US">
                <a:latin typeface="东文宋体" charset="0"/>
                <a:ea typeface="宋体" panose="02010600030101010101" pitchFamily="2" charset="-122"/>
                <a:cs typeface="+mn-lt"/>
              </a:rPr>
              <a:t>另外</a:t>
            </a:r>
            <a:r>
              <a:rPr lang="en-US" altLang="zh-CN">
                <a:latin typeface="东文宋体" charset="0"/>
                <a:ea typeface="宋体" panose="02010600030101010101" pitchFamily="2" charset="-122"/>
                <a:cs typeface="+mn-lt"/>
              </a:rPr>
              <a:t>20pts.</a:t>
            </a:r>
            <a:endParaRPr lang="en-US" altLang="zh-CN">
              <a:latin typeface="东文宋体" charset="0"/>
              <a:ea typeface="宋体" panose="02010600030101010101" pitchFamily="2" charset="-122"/>
              <a:cs typeface="+mn-lt"/>
            </a:endParaRPr>
          </a:p>
          <a:p>
            <a:pPr marL="0" indent="0" fontAlgn="auto">
              <a:lnSpc>
                <a:spcPct val="150000"/>
              </a:lnSpc>
              <a:buNone/>
            </a:pPr>
            <a:r>
              <a:rPr lang="en-US" altLang="zh-CN">
                <a:latin typeface="东文宋体" charset="0"/>
                <a:ea typeface="宋体" panose="02010600030101010101" pitchFamily="2" charset="-122"/>
                <a:cs typeface="+mn-lt"/>
              </a:rPr>
              <a:t>	</a:t>
            </a:r>
            <a:r>
              <a:rPr lang="zh-CN" altLang="en-US">
                <a:latin typeface="东文宋体" charset="0"/>
                <a:ea typeface="宋体" panose="02010600030101010101" pitchFamily="2" charset="-122"/>
                <a:cs typeface="+mn-lt"/>
              </a:rPr>
              <a:t>菊花图</a:t>
            </a:r>
            <a:r>
              <a:rPr lang="en-US" altLang="zh-CN">
                <a:latin typeface="东文宋体" charset="0"/>
                <a:ea typeface="宋体" panose="02010600030101010101" pitchFamily="2" charset="-122"/>
                <a:cs typeface="+mn-lt"/>
              </a:rPr>
              <a:t>:</a:t>
            </a:r>
            <a:r>
              <a:rPr lang="zh-CN" altLang="en-US">
                <a:latin typeface="东文宋体" charset="0"/>
                <a:ea typeface="宋体" panose="02010600030101010101" pitchFamily="2" charset="-122"/>
                <a:cs typeface="+mn-lt"/>
              </a:rPr>
              <a:t>二分</a:t>
            </a:r>
            <a:r>
              <a:rPr lang="en-US" altLang="zh-CN">
                <a:latin typeface="东文宋体" charset="0"/>
                <a:ea typeface="宋体" panose="02010600030101010101" pitchFamily="2" charset="-122"/>
                <a:cs typeface="+mn-lt"/>
              </a:rPr>
              <a:t>,</a:t>
            </a:r>
            <a:r>
              <a:rPr lang="zh-CN" altLang="en-US">
                <a:latin typeface="东文宋体" charset="0"/>
                <a:ea typeface="宋体" panose="02010600030101010101" pitchFamily="2" charset="-122"/>
                <a:cs typeface="+mn-lt"/>
              </a:rPr>
              <a:t>贪心</a:t>
            </a:r>
            <a:r>
              <a:rPr lang="en-US" altLang="zh-CN">
                <a:latin typeface="东文宋体" charset="0"/>
                <a:ea typeface="宋体" panose="02010600030101010101" pitchFamily="2" charset="-122"/>
                <a:cs typeface="+mn-lt"/>
              </a:rPr>
              <a:t>.</a:t>
            </a:r>
            <a:r>
              <a:rPr lang="zh-CN" altLang="en-US">
                <a:latin typeface="东文宋体" charset="0"/>
                <a:ea typeface="宋体" panose="02010600030101010101" pitchFamily="2" charset="-122"/>
                <a:cs typeface="+mn-lt"/>
              </a:rPr>
              <a:t>另外</a:t>
            </a:r>
            <a:r>
              <a:rPr lang="en-US" altLang="zh-CN">
                <a:latin typeface="东文宋体" charset="0"/>
                <a:ea typeface="宋体" panose="02010600030101010101" pitchFamily="2" charset="-122"/>
                <a:cs typeface="+mn-lt"/>
              </a:rPr>
              <a:t>15pts.</a:t>
            </a:r>
            <a:endParaRPr lang="en-US" altLang="zh-CN">
              <a:latin typeface="东文宋体" charset="0"/>
              <a:ea typeface="宋体" panose="02010600030101010101" pitchFamily="2" charset="-122"/>
              <a:cs typeface="+mn-lt"/>
            </a:endParaRPr>
          </a:p>
          <a:p>
            <a:pPr marL="0" indent="0" fontAlgn="auto">
              <a:lnSpc>
                <a:spcPct val="150000"/>
              </a:lnSpc>
              <a:buNone/>
            </a:pPr>
            <a:r>
              <a:rPr lang="en-US" altLang="zh-CN">
                <a:latin typeface="东文宋体" charset="0"/>
                <a:ea typeface="宋体" panose="02010600030101010101" pitchFamily="2" charset="-122"/>
                <a:cs typeface="+mn-lt"/>
              </a:rPr>
              <a:t>	</a:t>
            </a:r>
            <a:r>
              <a:rPr lang="zh-CN" altLang="en-US">
                <a:latin typeface="东文宋体" charset="0"/>
                <a:ea typeface="宋体" panose="02010600030101010101" pitchFamily="2" charset="-122"/>
                <a:cs typeface="+mn-lt"/>
              </a:rPr>
              <a:t>据说大众分</a:t>
            </a:r>
            <a:r>
              <a:rPr lang="en-US" altLang="zh-CN">
                <a:latin typeface="东文宋体" charset="0"/>
                <a:ea typeface="宋体" panose="02010600030101010101" pitchFamily="2" charset="-122"/>
                <a:cs typeface="+mn-lt"/>
              </a:rPr>
              <a:t>55pts.</a:t>
            </a:r>
            <a:endParaRPr lang="en-US" altLang="zh-CN">
              <a:latin typeface="东文宋体" charset="0"/>
              <a:ea typeface="宋体" panose="02010600030101010101" pitchFamily="2" charset="-122"/>
              <a:cs typeface="+mn-lt"/>
            </a:endParaRPr>
          </a:p>
          <a:p>
            <a:pPr marL="0" indent="0" fontAlgn="auto">
              <a:lnSpc>
                <a:spcPct val="150000"/>
              </a:lnSpc>
              <a:buNone/>
            </a:pPr>
            <a:r>
              <a:rPr lang="zh-CN" altLang="en-US">
                <a:latin typeface="东文宋体" charset="0"/>
                <a:ea typeface="宋体" panose="02010600030101010101" pitchFamily="2" charset="-122"/>
                <a:cs typeface="+mn-lt"/>
              </a:rPr>
              <a:t>不过菊花图已经很有启发性了</a:t>
            </a:r>
            <a:r>
              <a:rPr lang="en-US" altLang="zh-CN">
                <a:latin typeface="东文宋体" charset="0"/>
                <a:ea typeface="宋体" panose="02010600030101010101" pitchFamily="2" charset="-122"/>
                <a:cs typeface="+mn-lt"/>
              </a:rPr>
              <a:t>~~,</a:t>
            </a:r>
            <a:r>
              <a:rPr lang="zh-CN" altLang="en-US">
                <a:latin typeface="东文宋体" charset="0"/>
                <a:ea typeface="宋体" panose="02010600030101010101" pitchFamily="2" charset="-122"/>
                <a:cs typeface="+mn-lt"/>
              </a:rPr>
              <a:t>于是</a:t>
            </a:r>
            <a:endParaRPr lang="zh-CN" altLang="en-US">
              <a:latin typeface="东文宋体" charset="0"/>
              <a:ea typeface="宋体" panose="02010600030101010101" pitchFamily="2" charset="-122"/>
              <a:cs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4491</Words>
  <Application>WPS 演示</Application>
  <PresentationFormat>宽屏</PresentationFormat>
  <Paragraphs>257</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东文宋体</vt:lpstr>
      <vt:lpstr>Calibri Light</vt:lpstr>
      <vt:lpstr>Calibri</vt:lpstr>
      <vt:lpstr>微软雅黑</vt:lpstr>
      <vt:lpstr>Arial Unicode MS</vt:lpstr>
      <vt:lpstr>Abyssinica SIL</vt:lpstr>
      <vt:lpstr>Trebuchet MS</vt:lpstr>
      <vt:lpstr>Office 主题</vt:lpstr>
      <vt:lpstr>noip2018试题分析</vt:lpstr>
      <vt:lpstr>PowerPoint 演示文稿</vt:lpstr>
      <vt:lpstr>D1T1</vt:lpstr>
      <vt:lpstr>D1T1</vt:lpstr>
      <vt:lpstr>D1T2</vt:lpstr>
      <vt:lpstr>D1T2</vt:lpstr>
      <vt:lpstr>D1T3</vt:lpstr>
      <vt:lpstr>PowerPoint 演示文稿</vt:lpstr>
      <vt:lpstr>D1T3</vt:lpstr>
      <vt:lpstr> D1T3 </vt:lpstr>
      <vt:lpstr> D1T3 </vt:lpstr>
      <vt:lpstr> D1T3 </vt:lpstr>
      <vt:lpstr> D2T1 </vt:lpstr>
      <vt:lpstr> D2T1 </vt:lpstr>
      <vt:lpstr> D2T1 </vt:lpstr>
      <vt:lpstr> D2T1 </vt:lpstr>
      <vt:lpstr> D2T2 </vt:lpstr>
      <vt:lpstr>PowerPoint 演示文稿</vt:lpstr>
      <vt:lpstr> D2T2 </vt:lpstr>
      <vt:lpstr> D2T2 </vt:lpstr>
      <vt:lpstr> D2T2 </vt:lpstr>
      <vt:lpstr> D2T2 </vt:lpstr>
      <vt:lpstr> D2T3 </vt:lpstr>
      <vt:lpstr> D2T3 </vt:lpstr>
      <vt:lpstr> D2T3 </vt:lpstr>
      <vt:lpstr> D2T3 </vt:lpstr>
      <vt:lpstr> D2T3 </vt:lpstr>
      <vt:lpstr> D2T3 </vt:lpstr>
      <vt:lpstr> D2T3 </vt:lpstr>
      <vt:lpstr> 考点 </vt:lpstr>
      <vt:lpstr> 策略 </vt:lpstr>
      <vt:lpstr> 策略 </vt:lpstr>
      <vt:lpstr> 总结(考场版) </vt:lpstr>
      <vt:lpstr> 总结(现实版) </vt:lpstr>
      <vt:lpstr> 总结(个人版)</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402</cp:lastModifiedBy>
  <cp:revision>217</cp:revision>
  <dcterms:created xsi:type="dcterms:W3CDTF">2019-08-18T11:34:00Z</dcterms:created>
  <dcterms:modified xsi:type="dcterms:W3CDTF">2019-08-19T01:33:06Z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