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333" r:id="rId4"/>
    <p:sldId id="356" r:id="rId5"/>
    <p:sldId id="346" r:id="rId6"/>
    <p:sldId id="355" r:id="rId7"/>
    <p:sldId id="354" r:id="rId8"/>
    <p:sldId id="353" r:id="rId9"/>
    <p:sldId id="352" r:id="rId10"/>
    <p:sldId id="351" r:id="rId11"/>
    <p:sldId id="357" r:id="rId12"/>
    <p:sldId id="339" r:id="rId13"/>
    <p:sldId id="350" r:id="rId14"/>
    <p:sldId id="348" r:id="rId15"/>
    <p:sldId id="349" r:id="rId16"/>
    <p:sldId id="358" r:id="rId17"/>
    <p:sldId id="359" r:id="rId18"/>
    <p:sldId id="347" r:id="rId19"/>
    <p:sldId id="360" r:id="rId20"/>
    <p:sldId id="344" r:id="rId21"/>
    <p:sldId id="345" r:id="rId22"/>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3E"/>
    <a:srgbClr val="43B02A"/>
    <a:srgbClr val="267A52"/>
    <a:srgbClr val="006643"/>
    <a:srgbClr val="589278"/>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08" autoAdjust="0"/>
  </p:normalViewPr>
  <p:slideViewPr>
    <p:cSldViewPr snapToGrid="0" snapToObjects="1">
      <p:cViewPr varScale="1">
        <p:scale>
          <a:sx n="80" d="100"/>
          <a:sy n="80" d="100"/>
        </p:scale>
        <p:origin x="690" y="96"/>
      </p:cViewPr>
      <p:guideLst>
        <p:guide orient="horz" pos="2880"/>
        <p:guide pos="5121"/>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dirty="0"/>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dirty="0"/>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dirty="0"/>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dirty="0"/>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82" y="1716573"/>
            <a:ext cx="14756632" cy="2180690"/>
          </a:xfrm>
        </p:spPr>
        <p:txBody>
          <a:bodyPr>
            <a:normAutofit/>
          </a:bodyPr>
          <a:lstStyle/>
          <a:p>
            <a:r>
              <a:rPr lang="en-US" dirty="0"/>
              <a:t>CST8116 Intro. to Comp. </a:t>
            </a:r>
            <a:r>
              <a:rPr lang="en-US" dirty="0" err="1"/>
              <a:t>Prog</a:t>
            </a:r>
            <a:r>
              <a:rPr lang="en-US" dirty="0"/>
              <a:t>.</a:t>
            </a:r>
          </a:p>
        </p:txBody>
      </p:sp>
      <p:sp>
        <p:nvSpPr>
          <p:cNvPr id="3" name="Subtitle 2"/>
          <p:cNvSpPr>
            <a:spLocks noGrp="1"/>
          </p:cNvSpPr>
          <p:nvPr>
            <p:ph type="subTitle" idx="1"/>
          </p:nvPr>
        </p:nvSpPr>
        <p:spPr>
          <a:xfrm>
            <a:off x="812881" y="4032727"/>
            <a:ext cx="14756633" cy="2336800"/>
          </a:xfrm>
        </p:spPr>
        <p:txBody>
          <a:bodyPr/>
          <a:lstStyle/>
          <a:p>
            <a:r>
              <a:rPr lang="en-US" dirty="0"/>
              <a:t>Week 09 Lesson 01 Selection Structure (Decisions)</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245066"/>
            <a:ext cx="14456346" cy="578521"/>
          </a:xfrm>
        </p:spPr>
        <p:txBody>
          <a:bodyPr/>
          <a:lstStyle/>
          <a:p>
            <a:r>
              <a:rPr lang="en-US" dirty="0"/>
              <a:t>Using AND </a:t>
            </a:r>
            <a:r>
              <a:rPr lang="en-US" dirty="0" err="1"/>
              <a:t>and</a:t>
            </a:r>
            <a:r>
              <a:rPr lang="en-US" dirty="0"/>
              <a:t> OR</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10</a:t>
            </a:fld>
            <a:endParaRPr lang="en-US" dirty="0"/>
          </a:p>
        </p:txBody>
      </p:sp>
      <p:sp>
        <p:nvSpPr>
          <p:cNvPr id="8" name="Text Placeholder 7"/>
          <p:cNvSpPr>
            <a:spLocks noGrp="1"/>
          </p:cNvSpPr>
          <p:nvPr>
            <p:ph type="body" sz="quarter" idx="15"/>
          </p:nvPr>
        </p:nvSpPr>
        <p:spPr>
          <a:xfrm>
            <a:off x="812882" y="2304789"/>
            <a:ext cx="6915677" cy="6050071"/>
          </a:xfrm>
        </p:spPr>
        <p:txBody>
          <a:bodyPr/>
          <a:lstStyle/>
          <a:p>
            <a:pPr>
              <a:spcBef>
                <a:spcPts val="0"/>
              </a:spcBef>
            </a:pPr>
            <a:r>
              <a:rPr lang="en-US" sz="2800" dirty="0"/>
              <a:t>start    </a:t>
            </a:r>
          </a:p>
          <a:p>
            <a:pPr>
              <a:spcBef>
                <a:spcPts val="0"/>
              </a:spcBef>
            </a:pPr>
            <a:r>
              <a:rPr lang="en-US" sz="2800" dirty="0"/>
              <a:t>    declarations</a:t>
            </a:r>
          </a:p>
          <a:p>
            <a:pPr>
              <a:spcBef>
                <a:spcPts val="0"/>
              </a:spcBef>
            </a:pPr>
            <a:r>
              <a:rPr lang="en-US" sz="2800" dirty="0"/>
              <a:t>        </a:t>
            </a:r>
            <a:r>
              <a:rPr lang="en-US" sz="2800" dirty="0" err="1"/>
              <a:t>num</a:t>
            </a:r>
            <a:r>
              <a:rPr lang="en-US" sz="2800" dirty="0"/>
              <a:t> number</a:t>
            </a:r>
          </a:p>
          <a:p>
            <a:pPr>
              <a:spcBef>
                <a:spcPts val="0"/>
              </a:spcBef>
            </a:pPr>
            <a:r>
              <a:rPr lang="en-US" sz="2800" dirty="0"/>
              <a:t>    output "please enter a number"</a:t>
            </a:r>
          </a:p>
          <a:p>
            <a:pPr>
              <a:spcBef>
                <a:spcPts val="0"/>
              </a:spcBef>
            </a:pPr>
            <a:r>
              <a:rPr lang="en-US" sz="2800" dirty="0"/>
              <a:t>    input number</a:t>
            </a:r>
          </a:p>
          <a:p>
            <a:pPr>
              <a:spcBef>
                <a:spcPts val="0"/>
              </a:spcBef>
            </a:pPr>
            <a:r>
              <a:rPr lang="en-US" sz="2800" dirty="0"/>
              <a:t>    if number &gt;= 1 AND number &lt;= 10 then</a:t>
            </a:r>
          </a:p>
          <a:p>
            <a:pPr>
              <a:spcBef>
                <a:spcPts val="0"/>
              </a:spcBef>
            </a:pPr>
            <a:r>
              <a:rPr lang="en-US" sz="2800" dirty="0"/>
              <a:t>        output "inside range</a:t>
            </a:r>
          </a:p>
          <a:p>
            <a:pPr>
              <a:spcBef>
                <a:spcPts val="0"/>
              </a:spcBef>
            </a:pPr>
            <a:r>
              <a:rPr lang="en-US" sz="2800" dirty="0"/>
              <a:t>    else</a:t>
            </a:r>
          </a:p>
          <a:p>
            <a:pPr>
              <a:spcBef>
                <a:spcPts val="0"/>
              </a:spcBef>
            </a:pPr>
            <a:r>
              <a:rPr lang="en-US" sz="2800" dirty="0"/>
              <a:t>       output "outside range"</a:t>
            </a:r>
          </a:p>
          <a:p>
            <a:pPr>
              <a:spcBef>
                <a:spcPts val="0"/>
              </a:spcBef>
            </a:pPr>
            <a:r>
              <a:rPr lang="en-US" sz="2800" dirty="0"/>
              <a:t>    </a:t>
            </a:r>
            <a:r>
              <a:rPr lang="en-US" sz="2800" dirty="0" err="1"/>
              <a:t>endif</a:t>
            </a:r>
            <a:endParaRPr lang="en-US" sz="2800" dirty="0"/>
          </a:p>
          <a:p>
            <a:pPr>
              <a:spcBef>
                <a:spcPts val="0"/>
              </a:spcBef>
            </a:pPr>
            <a:r>
              <a:rPr lang="en-US" sz="2800" dirty="0"/>
              <a:t>stop</a:t>
            </a:r>
          </a:p>
        </p:txBody>
      </p:sp>
      <p:sp>
        <p:nvSpPr>
          <p:cNvPr id="7" name="Text Placeholder 7"/>
          <p:cNvSpPr>
            <a:spLocks noGrp="1"/>
          </p:cNvSpPr>
          <p:nvPr>
            <p:ph type="body" sz="quarter" idx="15"/>
          </p:nvPr>
        </p:nvSpPr>
        <p:spPr>
          <a:xfrm>
            <a:off x="812882" y="823587"/>
            <a:ext cx="14569080" cy="1568884"/>
          </a:xfrm>
        </p:spPr>
        <p:txBody>
          <a:bodyPr/>
          <a:lstStyle/>
          <a:p>
            <a:pPr>
              <a:spcBef>
                <a:spcPts val="0"/>
              </a:spcBef>
            </a:pPr>
            <a:r>
              <a:rPr lang="en-US" dirty="0"/>
              <a:t>By using the AND, and OR operators we can make more complicated decisions.</a:t>
            </a:r>
          </a:p>
          <a:p>
            <a:pPr>
              <a:spcBef>
                <a:spcPts val="0"/>
              </a:spcBef>
            </a:pPr>
            <a:r>
              <a:rPr lang="en-US" dirty="0"/>
              <a:t>E.g. is a number is within a range of values, or outside a range of values. </a:t>
            </a:r>
            <a:br>
              <a:rPr lang="en-US" dirty="0"/>
            </a:br>
            <a:r>
              <a:rPr lang="en-US" dirty="0"/>
              <a:t>E.g. AND</a:t>
            </a:r>
          </a:p>
        </p:txBody>
      </p:sp>
      <p:pic>
        <p:nvPicPr>
          <p:cNvPr id="2" name="Picture 1">
            <a:extLst>
              <a:ext uri="{FF2B5EF4-FFF2-40B4-BE49-F238E27FC236}">
                <a16:creationId xmlns:a16="http://schemas.microsoft.com/office/drawing/2014/main" id="{DCF6C49B-567E-47D4-8430-F9BD060AFD1D}"/>
              </a:ext>
            </a:extLst>
          </p:cNvPr>
          <p:cNvPicPr>
            <a:picLocks noChangeAspect="1"/>
          </p:cNvPicPr>
          <p:nvPr/>
        </p:nvPicPr>
        <p:blipFill>
          <a:blip r:embed="rId2"/>
          <a:stretch>
            <a:fillRect/>
          </a:stretch>
        </p:blipFill>
        <p:spPr>
          <a:xfrm>
            <a:off x="7728558" y="2063922"/>
            <a:ext cx="6800241" cy="6211759"/>
          </a:xfrm>
          <a:prstGeom prst="rect">
            <a:avLst/>
          </a:prstGeom>
        </p:spPr>
      </p:pic>
    </p:spTree>
    <p:extLst>
      <p:ext uri="{BB962C8B-B14F-4D97-AF65-F5344CB8AC3E}">
        <p14:creationId xmlns:p14="http://schemas.microsoft.com/office/powerpoint/2010/main" val="315780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245066"/>
            <a:ext cx="14456346" cy="578521"/>
          </a:xfrm>
        </p:spPr>
        <p:txBody>
          <a:bodyPr/>
          <a:lstStyle/>
          <a:p>
            <a:r>
              <a:rPr lang="en-US" dirty="0"/>
              <a:t>Using AND </a:t>
            </a:r>
            <a:r>
              <a:rPr lang="en-US" dirty="0" err="1"/>
              <a:t>and</a:t>
            </a:r>
            <a:r>
              <a:rPr lang="en-US" dirty="0"/>
              <a:t> OR</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11</a:t>
            </a:fld>
            <a:endParaRPr lang="en-US" dirty="0"/>
          </a:p>
        </p:txBody>
      </p:sp>
      <p:sp>
        <p:nvSpPr>
          <p:cNvPr id="8" name="Text Placeholder 7"/>
          <p:cNvSpPr>
            <a:spLocks noGrp="1"/>
          </p:cNvSpPr>
          <p:nvPr>
            <p:ph type="body" sz="quarter" idx="15"/>
          </p:nvPr>
        </p:nvSpPr>
        <p:spPr>
          <a:xfrm>
            <a:off x="812882" y="2304789"/>
            <a:ext cx="6915677" cy="6050071"/>
          </a:xfrm>
        </p:spPr>
        <p:txBody>
          <a:bodyPr/>
          <a:lstStyle/>
          <a:p>
            <a:pPr>
              <a:spcBef>
                <a:spcPts val="0"/>
              </a:spcBef>
            </a:pPr>
            <a:r>
              <a:rPr lang="en-US" sz="2800" dirty="0"/>
              <a:t>start</a:t>
            </a:r>
          </a:p>
          <a:p>
            <a:pPr>
              <a:spcBef>
                <a:spcPts val="0"/>
              </a:spcBef>
            </a:pPr>
            <a:r>
              <a:rPr lang="en-US" sz="2800" dirty="0"/>
              <a:t>    declarations</a:t>
            </a:r>
          </a:p>
          <a:p>
            <a:pPr>
              <a:spcBef>
                <a:spcPts val="0"/>
              </a:spcBef>
            </a:pPr>
            <a:r>
              <a:rPr lang="en-US" sz="2800" dirty="0"/>
              <a:t>        </a:t>
            </a:r>
            <a:r>
              <a:rPr lang="en-US" sz="2800" dirty="0" err="1"/>
              <a:t>num</a:t>
            </a:r>
            <a:r>
              <a:rPr lang="en-US" sz="2800" dirty="0"/>
              <a:t> number</a:t>
            </a:r>
          </a:p>
          <a:p>
            <a:pPr>
              <a:spcBef>
                <a:spcPts val="0"/>
              </a:spcBef>
            </a:pPr>
            <a:r>
              <a:rPr lang="en-US" sz="2800" dirty="0"/>
              <a:t>    output "please enter a number"</a:t>
            </a:r>
          </a:p>
          <a:p>
            <a:pPr>
              <a:spcBef>
                <a:spcPts val="0"/>
              </a:spcBef>
            </a:pPr>
            <a:r>
              <a:rPr lang="en-US" sz="2800" dirty="0"/>
              <a:t>    input number</a:t>
            </a:r>
          </a:p>
          <a:p>
            <a:pPr>
              <a:spcBef>
                <a:spcPts val="0"/>
              </a:spcBef>
            </a:pPr>
            <a:r>
              <a:rPr lang="en-US" sz="2800" dirty="0"/>
              <a:t>    if number &lt; 1 OR number &gt; 10 then</a:t>
            </a:r>
          </a:p>
          <a:p>
            <a:pPr>
              <a:spcBef>
                <a:spcPts val="0"/>
              </a:spcBef>
            </a:pPr>
            <a:r>
              <a:rPr lang="en-US" sz="2800" dirty="0"/>
              <a:t>        output "</a:t>
            </a:r>
            <a:r>
              <a:rPr lang="en-US" sz="2800" b="1" dirty="0"/>
              <a:t>outside range</a:t>
            </a:r>
            <a:r>
              <a:rPr lang="en-US" sz="2800" dirty="0"/>
              <a:t>"</a:t>
            </a:r>
          </a:p>
          <a:p>
            <a:pPr>
              <a:spcBef>
                <a:spcPts val="0"/>
              </a:spcBef>
            </a:pPr>
            <a:r>
              <a:rPr lang="en-US" sz="2800" dirty="0"/>
              <a:t>    else</a:t>
            </a:r>
          </a:p>
          <a:p>
            <a:pPr>
              <a:spcBef>
                <a:spcPts val="0"/>
              </a:spcBef>
            </a:pPr>
            <a:r>
              <a:rPr lang="en-US" sz="2800" dirty="0"/>
              <a:t>        output "</a:t>
            </a:r>
            <a:r>
              <a:rPr lang="en-US" sz="2800" b="1" dirty="0"/>
              <a:t>inside range</a:t>
            </a:r>
            <a:r>
              <a:rPr lang="en-US" sz="2800" dirty="0"/>
              <a:t>"</a:t>
            </a:r>
          </a:p>
          <a:p>
            <a:pPr>
              <a:spcBef>
                <a:spcPts val="0"/>
              </a:spcBef>
            </a:pPr>
            <a:r>
              <a:rPr lang="en-US" sz="2800" dirty="0"/>
              <a:t>    </a:t>
            </a:r>
            <a:r>
              <a:rPr lang="en-US" sz="2800" dirty="0" err="1"/>
              <a:t>endif</a:t>
            </a:r>
            <a:endParaRPr lang="en-US" sz="2800" dirty="0"/>
          </a:p>
          <a:p>
            <a:pPr>
              <a:spcBef>
                <a:spcPts val="0"/>
              </a:spcBef>
            </a:pPr>
            <a:r>
              <a:rPr lang="en-US" sz="2800" dirty="0"/>
              <a:t>stop</a:t>
            </a:r>
          </a:p>
        </p:txBody>
      </p:sp>
      <p:sp>
        <p:nvSpPr>
          <p:cNvPr id="7" name="Text Placeholder 7"/>
          <p:cNvSpPr>
            <a:spLocks noGrp="1"/>
          </p:cNvSpPr>
          <p:nvPr>
            <p:ph type="body" sz="quarter" idx="15"/>
          </p:nvPr>
        </p:nvSpPr>
        <p:spPr>
          <a:xfrm>
            <a:off x="812882" y="823587"/>
            <a:ext cx="14569080" cy="1568884"/>
          </a:xfrm>
        </p:spPr>
        <p:txBody>
          <a:bodyPr/>
          <a:lstStyle/>
          <a:p>
            <a:pPr>
              <a:spcBef>
                <a:spcPts val="0"/>
              </a:spcBef>
            </a:pPr>
            <a:r>
              <a:rPr lang="en-US" dirty="0"/>
              <a:t>By using the AND, and OR operators we can make more complicated decisions.</a:t>
            </a:r>
          </a:p>
          <a:p>
            <a:pPr>
              <a:spcBef>
                <a:spcPts val="0"/>
              </a:spcBef>
            </a:pPr>
            <a:r>
              <a:rPr lang="en-US" dirty="0"/>
              <a:t>E.g. is a number is within a range of values, or outside a range of values. </a:t>
            </a:r>
            <a:br>
              <a:rPr lang="en-US" dirty="0"/>
            </a:br>
            <a:r>
              <a:rPr lang="en-US" dirty="0"/>
              <a:t>E.g. OR</a:t>
            </a:r>
          </a:p>
        </p:txBody>
      </p:sp>
      <p:pic>
        <p:nvPicPr>
          <p:cNvPr id="3" name="Picture 2">
            <a:extLst>
              <a:ext uri="{FF2B5EF4-FFF2-40B4-BE49-F238E27FC236}">
                <a16:creationId xmlns:a16="http://schemas.microsoft.com/office/drawing/2014/main" id="{3AD5DEED-3E7A-412A-BD1F-991BA2BF51B6}"/>
              </a:ext>
            </a:extLst>
          </p:cNvPr>
          <p:cNvPicPr>
            <a:picLocks noChangeAspect="1"/>
          </p:cNvPicPr>
          <p:nvPr/>
        </p:nvPicPr>
        <p:blipFill>
          <a:blip r:embed="rId2"/>
          <a:stretch>
            <a:fillRect/>
          </a:stretch>
        </p:blipFill>
        <p:spPr>
          <a:xfrm>
            <a:off x="7728559" y="2025194"/>
            <a:ext cx="6730206" cy="6251834"/>
          </a:xfrm>
          <a:prstGeom prst="rect">
            <a:avLst/>
          </a:prstGeom>
        </p:spPr>
      </p:pic>
    </p:spTree>
    <p:extLst>
      <p:ext uri="{BB962C8B-B14F-4D97-AF65-F5344CB8AC3E}">
        <p14:creationId xmlns:p14="http://schemas.microsoft.com/office/powerpoint/2010/main" val="426780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latin typeface="Helvetica" panose="020B0604020202020204" pitchFamily="34" charset="0"/>
                <a:cs typeface="Helvetica" panose="020B0604020202020204" pitchFamily="34" charset="0"/>
              </a:rPr>
              <a:t>Testing Boundary Cases</a:t>
            </a: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12</a:t>
            </a:fld>
            <a:endParaRPr lang="en-US" dirty="0"/>
          </a:p>
        </p:txBody>
      </p:sp>
      <p:sp>
        <p:nvSpPr>
          <p:cNvPr id="8" name="Text Placeholder 7"/>
          <p:cNvSpPr>
            <a:spLocks noGrp="1"/>
          </p:cNvSpPr>
          <p:nvPr>
            <p:ph type="body" sz="quarter" idx="15"/>
          </p:nvPr>
        </p:nvSpPr>
        <p:spPr>
          <a:xfrm>
            <a:off x="812882" y="1408502"/>
            <a:ext cx="14215084" cy="2168888"/>
          </a:xfrm>
        </p:spPr>
        <p:txBody>
          <a:bodyPr/>
          <a:lstStyle/>
          <a:p>
            <a:pPr marL="457200" lvl="0" indent="-457200">
              <a:spcBef>
                <a:spcPts val="0"/>
              </a:spcBef>
              <a:buFont typeface="Arial" panose="020B0604020202020204" pitchFamily="34" charset="0"/>
              <a:buChar char="•"/>
            </a:pPr>
            <a:r>
              <a:rPr lang="en-CA" dirty="0"/>
              <a:t>Programmers cannot test all possible values that could go into a program.</a:t>
            </a:r>
          </a:p>
          <a:p>
            <a:pPr marL="457200" lvl="0" indent="-457200">
              <a:spcBef>
                <a:spcPts val="0"/>
              </a:spcBef>
              <a:buFont typeface="Arial" panose="020B0604020202020204" pitchFamily="34" charset="0"/>
              <a:buChar char="•"/>
            </a:pPr>
            <a:r>
              <a:rPr lang="en-US" dirty="0"/>
              <a:t>Instead, we focus on boundary cases, also called border cases.</a:t>
            </a:r>
          </a:p>
          <a:p>
            <a:pPr marL="457200" lvl="0" indent="-457200">
              <a:spcBef>
                <a:spcPts val="0"/>
              </a:spcBef>
              <a:buFont typeface="Arial" panose="020B0604020202020204" pitchFamily="34" charset="0"/>
              <a:buChar char="•"/>
            </a:pPr>
            <a:r>
              <a:rPr lang="en-US" dirty="0"/>
              <a:t>For a program that verifies that a number is between 1 to 10 this is a sample test plan.</a:t>
            </a:r>
            <a:endParaRPr lang="en-CA"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1861954"/>
              </p:ext>
            </p:extLst>
          </p:nvPr>
        </p:nvGraphicFramePr>
        <p:xfrm>
          <a:off x="812881" y="3577389"/>
          <a:ext cx="14003050" cy="4095819"/>
        </p:xfrm>
        <a:graphic>
          <a:graphicData uri="http://schemas.openxmlformats.org/drawingml/2006/table">
            <a:tbl>
              <a:tblPr firstRow="1" firstCol="1" bandRow="1">
                <a:tableStyleId>{5940675A-B579-460E-94D1-54222C63F5DA}</a:tableStyleId>
              </a:tblPr>
              <a:tblGrid>
                <a:gridCol w="2948230">
                  <a:extLst>
                    <a:ext uri="{9D8B030D-6E8A-4147-A177-3AD203B41FA5}">
                      <a16:colId xmlns:a16="http://schemas.microsoft.com/office/drawing/2014/main" val="3689828544"/>
                    </a:ext>
                  </a:extLst>
                </a:gridCol>
                <a:gridCol w="2565253">
                  <a:extLst>
                    <a:ext uri="{9D8B030D-6E8A-4147-A177-3AD203B41FA5}">
                      <a16:colId xmlns:a16="http://schemas.microsoft.com/office/drawing/2014/main" val="1480208554"/>
                    </a:ext>
                  </a:extLst>
                </a:gridCol>
                <a:gridCol w="2172528">
                  <a:extLst>
                    <a:ext uri="{9D8B030D-6E8A-4147-A177-3AD203B41FA5}">
                      <a16:colId xmlns:a16="http://schemas.microsoft.com/office/drawing/2014/main" val="203704676"/>
                    </a:ext>
                  </a:extLst>
                </a:gridCol>
                <a:gridCol w="6317039">
                  <a:extLst>
                    <a:ext uri="{9D8B030D-6E8A-4147-A177-3AD203B41FA5}">
                      <a16:colId xmlns:a16="http://schemas.microsoft.com/office/drawing/2014/main" val="3722493485"/>
                    </a:ext>
                  </a:extLst>
                </a:gridCol>
              </a:tblGrid>
              <a:tr h="545179">
                <a:tc>
                  <a:txBody>
                    <a:bodyPr/>
                    <a:lstStyle/>
                    <a:p>
                      <a:pPr>
                        <a:lnSpc>
                          <a:spcPct val="107000"/>
                        </a:lnSpc>
                        <a:spcAft>
                          <a:spcPts val="0"/>
                        </a:spcAft>
                      </a:pPr>
                      <a:r>
                        <a:rPr lang="en-CA" sz="2000" dirty="0">
                          <a:effectLst/>
                        </a:rPr>
                        <a:t>External Input (user)</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Expected Output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Actual Output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Description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84778030"/>
                  </a:ext>
                </a:extLst>
              </a:tr>
              <a:tr h="788907">
                <a:tc>
                  <a:txBody>
                    <a:bodyPr/>
                    <a:lstStyle/>
                    <a:p>
                      <a:pPr>
                        <a:lnSpc>
                          <a:spcPct val="107000"/>
                        </a:lnSpc>
                        <a:spcAft>
                          <a:spcPts val="0"/>
                        </a:spcAft>
                      </a:pPr>
                      <a:r>
                        <a:rPr lang="en-CA" sz="2000" dirty="0">
                          <a:effectLst/>
                        </a:rPr>
                        <a:t>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Outside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Outside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Matches expectations. Number below lower range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30032901"/>
                  </a:ext>
                </a:extLst>
              </a:tr>
              <a:tr h="788907">
                <a:tc>
                  <a:txBody>
                    <a:bodyPr/>
                    <a:lstStyle/>
                    <a:p>
                      <a:pPr>
                        <a:lnSpc>
                          <a:spcPct val="107000"/>
                        </a:lnSpc>
                        <a:spcAft>
                          <a:spcPts val="0"/>
                        </a:spcAft>
                      </a:pPr>
                      <a:r>
                        <a:rPr lang="en-CA"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Matches expectations. Number is valid equal to lower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913850830"/>
                  </a:ext>
                </a:extLst>
              </a:tr>
              <a:tr h="395012">
                <a:tc>
                  <a:txBody>
                    <a:bodyPr/>
                    <a:lstStyle/>
                    <a:p>
                      <a:pPr>
                        <a:lnSpc>
                          <a:spcPct val="107000"/>
                        </a:lnSpc>
                        <a:spcAft>
                          <a:spcPts val="0"/>
                        </a:spcAft>
                      </a:pPr>
                      <a:r>
                        <a:rPr lang="en-CA" sz="2000" dirty="0">
                          <a:effectLst/>
                        </a:rPr>
                        <a:t>5</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Matches expectations. Number is valid</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84729481"/>
                  </a:ext>
                </a:extLst>
              </a:tr>
              <a:tr h="788907">
                <a:tc>
                  <a:txBody>
                    <a:bodyPr/>
                    <a:lstStyle/>
                    <a:p>
                      <a:pPr>
                        <a:lnSpc>
                          <a:spcPct val="107000"/>
                        </a:lnSpc>
                        <a:spcAft>
                          <a:spcPts val="0"/>
                        </a:spcAft>
                      </a:pPr>
                      <a:r>
                        <a:rPr lang="en-CA" sz="2000" dirty="0">
                          <a:effectLst/>
                        </a:rPr>
                        <a:t>10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Inside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a:effectLst/>
                        </a:rPr>
                        <a:t>Matches expectations. Number is valid equal to upper range.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43291590"/>
                  </a:ext>
                </a:extLst>
              </a:tr>
              <a:tr h="788907">
                <a:tc>
                  <a:txBody>
                    <a:bodyPr/>
                    <a:lstStyle/>
                    <a:p>
                      <a:pPr>
                        <a:lnSpc>
                          <a:spcPct val="107000"/>
                        </a:lnSpc>
                        <a:spcAft>
                          <a:spcPts val="0"/>
                        </a:spcAft>
                      </a:pPr>
                      <a:r>
                        <a:rPr lang="en-CA" sz="2000" dirty="0">
                          <a:effectLst/>
                        </a:rPr>
                        <a:t>11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Outside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Outside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0"/>
                        </a:spcAft>
                      </a:pPr>
                      <a:r>
                        <a:rPr lang="en-CA" sz="2000" dirty="0">
                          <a:effectLst/>
                        </a:rPr>
                        <a:t>Matches expectations. Number above upper 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33778111"/>
                  </a:ext>
                </a:extLst>
              </a:tr>
            </a:tbl>
          </a:graphicData>
        </a:graphic>
      </p:graphicFrame>
    </p:spTree>
    <p:extLst>
      <p:ext uri="{BB962C8B-B14F-4D97-AF65-F5344CB8AC3E}">
        <p14:creationId xmlns:p14="http://schemas.microsoft.com/office/powerpoint/2010/main" val="20785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479104"/>
            <a:ext cx="14904914" cy="578521"/>
          </a:xfrm>
        </p:spPr>
        <p:txBody>
          <a:bodyPr/>
          <a:lstStyle/>
          <a:p>
            <a:r>
              <a:rPr lang="en-US" dirty="0"/>
              <a:t>Using AND </a:t>
            </a:r>
            <a:r>
              <a:rPr lang="en-US" dirty="0" err="1"/>
              <a:t>and</a:t>
            </a:r>
            <a:r>
              <a:rPr lang="en-US" dirty="0"/>
              <a:t> OR together</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13</a:t>
            </a:fld>
            <a:endParaRPr lang="en-US" dirty="0"/>
          </a:p>
        </p:txBody>
      </p:sp>
      <p:sp>
        <p:nvSpPr>
          <p:cNvPr id="8" name="Text Placeholder 7"/>
          <p:cNvSpPr>
            <a:spLocks noGrp="1"/>
          </p:cNvSpPr>
          <p:nvPr>
            <p:ph type="body" sz="quarter" idx="15"/>
          </p:nvPr>
        </p:nvSpPr>
        <p:spPr>
          <a:xfrm>
            <a:off x="812881" y="1057625"/>
            <a:ext cx="14904913" cy="7322287"/>
          </a:xfrm>
        </p:spPr>
        <p:txBody>
          <a:bodyPr/>
          <a:lstStyle/>
          <a:p>
            <a:pPr marL="457200" indent="-457200">
              <a:buFont typeface="Arial" panose="020B0604020202020204" pitchFamily="34" charset="0"/>
              <a:buChar char="•"/>
            </a:pPr>
            <a:r>
              <a:rPr lang="en-US" dirty="0"/>
              <a:t>When using AND &amp; OR together in expressions remember order-of-operations</a:t>
            </a:r>
          </a:p>
          <a:p>
            <a:pPr marL="457200" indent="-457200">
              <a:buFont typeface="Arial" panose="020B0604020202020204" pitchFamily="34" charset="0"/>
              <a:buChar char="•"/>
            </a:pPr>
            <a:r>
              <a:rPr lang="en-US" dirty="0"/>
              <a:t>For a movie theater, if the customer is younger than 12 or older than 65, and the movie is rated G a discount is applied to the ticket sale ([1] pp 161)</a:t>
            </a:r>
          </a:p>
          <a:p>
            <a:pPr marL="781583" lvl="1" indent="0">
              <a:spcBef>
                <a:spcPts val="0"/>
              </a:spcBef>
              <a:buNone/>
            </a:pPr>
            <a:r>
              <a:rPr lang="en-US" dirty="0"/>
              <a:t>if age &lt;= 12 OR </a:t>
            </a:r>
            <a:r>
              <a:rPr lang="en-US" b="1" dirty="0"/>
              <a:t>age &gt;= 65 AND rating = “G” </a:t>
            </a:r>
            <a:r>
              <a:rPr lang="en-US" dirty="0"/>
              <a:t>then</a:t>
            </a:r>
          </a:p>
          <a:p>
            <a:pPr marL="781583" lvl="1" indent="0">
              <a:spcBef>
                <a:spcPts val="0"/>
              </a:spcBef>
              <a:buNone/>
            </a:pPr>
            <a:r>
              <a:rPr lang="en-US" dirty="0"/>
              <a:t>    output “Discount applies”</a:t>
            </a:r>
          </a:p>
          <a:p>
            <a:pPr marL="781583" lvl="1" indent="0">
              <a:spcBef>
                <a:spcPts val="0"/>
              </a:spcBef>
              <a:buNone/>
            </a:pPr>
            <a:r>
              <a:rPr lang="en-US" dirty="0" err="1"/>
              <a:t>endif</a:t>
            </a:r>
            <a:endParaRPr lang="en-US" dirty="0"/>
          </a:p>
          <a:p>
            <a:pPr marL="781583" lvl="1" indent="0">
              <a:spcBef>
                <a:spcPts val="0"/>
              </a:spcBef>
              <a:buNone/>
            </a:pPr>
            <a:endParaRPr lang="en-US" dirty="0"/>
          </a:p>
          <a:p>
            <a:pPr marL="457200" indent="-457200">
              <a:spcBef>
                <a:spcPts val="0"/>
              </a:spcBef>
              <a:buFont typeface="Arial" panose="020B0604020202020204" pitchFamily="34" charset="0"/>
              <a:buChar char="•"/>
            </a:pPr>
            <a:r>
              <a:rPr lang="en-US" dirty="0"/>
              <a:t>The Bug?: Anyone 12 and under will get a discount, true OR false is true.</a:t>
            </a:r>
          </a:p>
          <a:p>
            <a:pPr>
              <a:spcBef>
                <a:spcPts val="0"/>
              </a:spcBef>
            </a:pPr>
            <a:endParaRPr lang="en-US" dirty="0"/>
          </a:p>
          <a:p>
            <a:pPr marL="457200" indent="-457200">
              <a:spcBef>
                <a:spcPts val="0"/>
              </a:spcBef>
              <a:buFont typeface="Arial" panose="020B0604020202020204" pitchFamily="34" charset="0"/>
              <a:buChar char="•"/>
            </a:pPr>
            <a:r>
              <a:rPr lang="en-US" dirty="0"/>
              <a:t>To fix use ( and )</a:t>
            </a:r>
          </a:p>
          <a:p>
            <a:pPr marL="781583" lvl="1" indent="0">
              <a:spcBef>
                <a:spcPts val="0"/>
              </a:spcBef>
              <a:buNone/>
            </a:pPr>
            <a:r>
              <a:rPr lang="en-US" dirty="0"/>
              <a:t>if </a:t>
            </a:r>
            <a:r>
              <a:rPr lang="en-US" b="1" dirty="0"/>
              <a:t>(age &lt;= 12 OR age &gt;= 65) </a:t>
            </a:r>
            <a:r>
              <a:rPr lang="en-US" dirty="0"/>
              <a:t>AND rating = “G” then</a:t>
            </a:r>
          </a:p>
          <a:p>
            <a:pPr marL="781583" lvl="1" indent="0">
              <a:spcBef>
                <a:spcPts val="0"/>
              </a:spcBef>
              <a:buNone/>
            </a:pPr>
            <a:r>
              <a:rPr lang="en-US" dirty="0"/>
              <a:t>    output “Discount applies”</a:t>
            </a:r>
          </a:p>
          <a:p>
            <a:pPr marL="781583" lvl="1" indent="0">
              <a:spcBef>
                <a:spcPts val="0"/>
              </a:spcBef>
              <a:buNone/>
            </a:pPr>
            <a:r>
              <a:rPr lang="en-US" dirty="0" err="1"/>
              <a:t>endif</a:t>
            </a:r>
            <a:endParaRPr lang="en-US" dirty="0"/>
          </a:p>
          <a:p>
            <a:pPr>
              <a:spcBef>
                <a:spcPts val="0"/>
              </a:spcBef>
            </a:pPr>
            <a:endParaRPr lang="en-US" dirty="0"/>
          </a:p>
        </p:txBody>
      </p:sp>
    </p:spTree>
    <p:extLst>
      <p:ext uri="{BB962C8B-B14F-4D97-AF65-F5344CB8AC3E}">
        <p14:creationId xmlns:p14="http://schemas.microsoft.com/office/powerpoint/2010/main" val="136701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367532"/>
            <a:ext cx="9475914" cy="578521"/>
          </a:xfrm>
        </p:spPr>
        <p:txBody>
          <a:bodyPr/>
          <a:lstStyle/>
          <a:p>
            <a:r>
              <a:rPr lang="en-US" dirty="0"/>
              <a:t>NOT operator (negative logic)</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14</a:t>
            </a:fld>
            <a:endParaRPr lang="en-US" dirty="0"/>
          </a:p>
        </p:txBody>
      </p:sp>
      <p:sp>
        <p:nvSpPr>
          <p:cNvPr id="8" name="Text Placeholder 7"/>
          <p:cNvSpPr>
            <a:spLocks noGrp="1"/>
          </p:cNvSpPr>
          <p:nvPr>
            <p:ph type="body" sz="quarter" idx="15"/>
          </p:nvPr>
        </p:nvSpPr>
        <p:spPr>
          <a:xfrm>
            <a:off x="728214" y="946054"/>
            <a:ext cx="14904913" cy="4815920"/>
          </a:xfrm>
        </p:spPr>
        <p:txBody>
          <a:bodyPr/>
          <a:lstStyle/>
          <a:p>
            <a:r>
              <a:rPr lang="en-US" dirty="0"/>
              <a:t>The NOT operator can be used to flip logic which can simplify a selection structure.</a:t>
            </a:r>
          </a:p>
          <a:p>
            <a:r>
              <a:rPr lang="en-US" dirty="0"/>
              <a:t>There are times where you need to take no action if a condition is true, but take action when it is false. For example this program needs to provide a warning if a value is not equal to 42, but it looks strange without NOT:</a:t>
            </a:r>
          </a:p>
          <a:p>
            <a:pPr>
              <a:spcBef>
                <a:spcPts val="0"/>
              </a:spcBef>
            </a:pPr>
            <a:r>
              <a:rPr lang="en-US" dirty="0"/>
              <a:t>    </a:t>
            </a:r>
            <a:r>
              <a:rPr lang="en-US" sz="2800" dirty="0"/>
              <a:t>if number = 42 then</a:t>
            </a:r>
          </a:p>
          <a:p>
            <a:pPr>
              <a:spcBef>
                <a:spcPts val="0"/>
              </a:spcBef>
            </a:pPr>
            <a:endParaRPr lang="en-US" sz="2800" dirty="0"/>
          </a:p>
          <a:p>
            <a:pPr>
              <a:spcBef>
                <a:spcPts val="0"/>
              </a:spcBef>
            </a:pPr>
            <a:r>
              <a:rPr lang="en-US" sz="2800" dirty="0"/>
              <a:t>    else</a:t>
            </a:r>
          </a:p>
          <a:p>
            <a:pPr>
              <a:spcBef>
                <a:spcPts val="0"/>
              </a:spcBef>
            </a:pPr>
            <a:r>
              <a:rPr lang="en-US" sz="2800" dirty="0"/>
              <a:t>        output "not 42"</a:t>
            </a:r>
          </a:p>
          <a:p>
            <a:pPr>
              <a:spcBef>
                <a:spcPts val="0"/>
              </a:spcBef>
            </a:pPr>
            <a:r>
              <a:rPr lang="en-US" sz="2800" dirty="0"/>
              <a:t>    </a:t>
            </a:r>
            <a:r>
              <a:rPr lang="en-US" sz="2800" dirty="0" err="1"/>
              <a:t>endif</a:t>
            </a:r>
            <a:endParaRPr lang="en-US" sz="2800" dirty="0"/>
          </a:p>
        </p:txBody>
      </p:sp>
      <p:sp>
        <p:nvSpPr>
          <p:cNvPr id="2" name="Right Arrow 1"/>
          <p:cNvSpPr/>
          <p:nvPr/>
        </p:nvSpPr>
        <p:spPr>
          <a:xfrm flipH="1">
            <a:off x="5334778" y="3620022"/>
            <a:ext cx="8331118" cy="10521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instructions here, looks awkward </a:t>
            </a:r>
          </a:p>
        </p:txBody>
      </p:sp>
      <p:sp>
        <p:nvSpPr>
          <p:cNvPr id="7" name="Text Placeholder 7"/>
          <p:cNvSpPr>
            <a:spLocks noGrp="1"/>
          </p:cNvSpPr>
          <p:nvPr>
            <p:ph type="body" sz="quarter" idx="15"/>
          </p:nvPr>
        </p:nvSpPr>
        <p:spPr>
          <a:xfrm>
            <a:off x="463649" y="5874708"/>
            <a:ext cx="4747178" cy="2295226"/>
          </a:xfrm>
        </p:spPr>
        <p:style>
          <a:lnRef idx="2">
            <a:schemeClr val="dk1"/>
          </a:lnRef>
          <a:fillRef idx="1">
            <a:schemeClr val="lt1"/>
          </a:fillRef>
          <a:effectRef idx="0">
            <a:schemeClr val="dk1"/>
          </a:effectRef>
          <a:fontRef idx="minor">
            <a:schemeClr val="dk1"/>
          </a:fontRef>
        </p:style>
        <p:txBody>
          <a:bodyPr/>
          <a:lstStyle/>
          <a:p>
            <a:pPr>
              <a:spcBef>
                <a:spcPts val="0"/>
              </a:spcBef>
            </a:pPr>
            <a:r>
              <a:rPr lang="en-US" sz="2800" dirty="0"/>
              <a:t>Compare (NOT)</a:t>
            </a:r>
          </a:p>
          <a:p>
            <a:pPr>
              <a:spcBef>
                <a:spcPts val="0"/>
              </a:spcBef>
            </a:pPr>
            <a:r>
              <a:rPr lang="en-US" sz="2800" dirty="0"/>
              <a:t>     if NOT (number = 42) then</a:t>
            </a:r>
          </a:p>
          <a:p>
            <a:pPr>
              <a:spcBef>
                <a:spcPts val="0"/>
              </a:spcBef>
            </a:pPr>
            <a:r>
              <a:rPr lang="en-US" sz="2800" dirty="0"/>
              <a:t>        output “not 42"</a:t>
            </a:r>
          </a:p>
          <a:p>
            <a:pPr>
              <a:spcBef>
                <a:spcPts val="0"/>
              </a:spcBef>
            </a:pPr>
            <a:r>
              <a:rPr lang="en-US" sz="2800" dirty="0"/>
              <a:t>    </a:t>
            </a:r>
            <a:r>
              <a:rPr lang="en-US" sz="2800" dirty="0" err="1"/>
              <a:t>endif</a:t>
            </a:r>
            <a:endParaRPr lang="en-US" sz="2800" dirty="0"/>
          </a:p>
        </p:txBody>
      </p:sp>
      <p:sp>
        <p:nvSpPr>
          <p:cNvPr id="10" name="Text Placeholder 7"/>
          <p:cNvSpPr>
            <a:spLocks noGrp="1"/>
          </p:cNvSpPr>
          <p:nvPr>
            <p:ph type="body" sz="quarter" idx="15"/>
          </p:nvPr>
        </p:nvSpPr>
        <p:spPr>
          <a:xfrm>
            <a:off x="5550839" y="5874709"/>
            <a:ext cx="4282094" cy="2295224"/>
          </a:xfrm>
          <a:ln/>
        </p:spPr>
        <p:style>
          <a:lnRef idx="2">
            <a:schemeClr val="dk1"/>
          </a:lnRef>
          <a:fillRef idx="1">
            <a:schemeClr val="lt1"/>
          </a:fillRef>
          <a:effectRef idx="0">
            <a:schemeClr val="dk1"/>
          </a:effectRef>
          <a:fontRef idx="minor">
            <a:schemeClr val="dk1"/>
          </a:fontRef>
        </p:style>
        <p:txBody>
          <a:bodyPr/>
          <a:lstStyle/>
          <a:p>
            <a:pPr>
              <a:spcBef>
                <a:spcPts val="0"/>
              </a:spcBef>
            </a:pPr>
            <a:r>
              <a:rPr lang="en-US" sz="2800" dirty="0"/>
              <a:t>Compare (Not-equals, &lt;&gt;)</a:t>
            </a:r>
          </a:p>
          <a:p>
            <a:pPr>
              <a:spcBef>
                <a:spcPts val="0"/>
              </a:spcBef>
            </a:pPr>
            <a:r>
              <a:rPr lang="en-US" sz="2800" dirty="0"/>
              <a:t>     if number &lt;&gt; 42 then</a:t>
            </a:r>
          </a:p>
          <a:p>
            <a:pPr>
              <a:spcBef>
                <a:spcPts val="0"/>
              </a:spcBef>
            </a:pPr>
            <a:r>
              <a:rPr lang="en-US" sz="2800" dirty="0"/>
              <a:t>        output "not 42"</a:t>
            </a:r>
          </a:p>
          <a:p>
            <a:pPr>
              <a:spcBef>
                <a:spcPts val="0"/>
              </a:spcBef>
            </a:pPr>
            <a:r>
              <a:rPr lang="en-US" sz="2800" dirty="0"/>
              <a:t>    </a:t>
            </a:r>
            <a:r>
              <a:rPr lang="en-US" sz="2800" dirty="0" err="1"/>
              <a:t>endif</a:t>
            </a:r>
            <a:endParaRPr lang="en-US" sz="2800" dirty="0"/>
          </a:p>
        </p:txBody>
      </p:sp>
      <p:sp>
        <p:nvSpPr>
          <p:cNvPr id="11" name="Text Placeholder 7"/>
          <p:cNvSpPr>
            <a:spLocks noGrp="1"/>
          </p:cNvSpPr>
          <p:nvPr>
            <p:ph type="body" sz="quarter" idx="15"/>
          </p:nvPr>
        </p:nvSpPr>
        <p:spPr>
          <a:xfrm>
            <a:off x="10619860" y="5874709"/>
            <a:ext cx="5304897" cy="2295225"/>
          </a:xfrm>
        </p:spPr>
        <p:style>
          <a:lnRef idx="2">
            <a:schemeClr val="dk1"/>
          </a:lnRef>
          <a:fillRef idx="1">
            <a:schemeClr val="lt1"/>
          </a:fillRef>
          <a:effectRef idx="0">
            <a:schemeClr val="dk1"/>
          </a:effectRef>
          <a:fontRef idx="minor">
            <a:schemeClr val="dk1"/>
          </a:fontRef>
        </p:style>
        <p:txBody>
          <a:bodyPr/>
          <a:lstStyle/>
          <a:p>
            <a:pPr>
              <a:spcBef>
                <a:spcPts val="0"/>
              </a:spcBef>
            </a:pPr>
            <a:r>
              <a:rPr lang="en-US" sz="2800" dirty="0"/>
              <a:t>Compare (OR)</a:t>
            </a:r>
          </a:p>
          <a:p>
            <a:pPr>
              <a:spcBef>
                <a:spcPts val="0"/>
              </a:spcBef>
            </a:pPr>
            <a:r>
              <a:rPr lang="en-US" sz="2800" dirty="0"/>
              <a:t>     if number &lt; 42 OR </a:t>
            </a:r>
          </a:p>
          <a:p>
            <a:pPr>
              <a:spcBef>
                <a:spcPts val="0"/>
              </a:spcBef>
            </a:pPr>
            <a:r>
              <a:rPr lang="en-US" sz="2800" dirty="0"/>
              <a:t>        number &gt; 42 then</a:t>
            </a:r>
          </a:p>
          <a:p>
            <a:pPr>
              <a:spcBef>
                <a:spcPts val="0"/>
              </a:spcBef>
            </a:pPr>
            <a:r>
              <a:rPr lang="en-US" sz="2800" dirty="0"/>
              <a:t>        output "not 42"</a:t>
            </a:r>
          </a:p>
          <a:p>
            <a:pPr>
              <a:spcBef>
                <a:spcPts val="0"/>
              </a:spcBef>
            </a:pPr>
            <a:r>
              <a:rPr lang="en-US" sz="2800" dirty="0"/>
              <a:t>    </a:t>
            </a:r>
            <a:r>
              <a:rPr lang="en-US" sz="2800" dirty="0" err="1"/>
              <a:t>endif</a:t>
            </a:r>
            <a:endParaRPr lang="en-US" sz="2800" dirty="0"/>
          </a:p>
        </p:txBody>
      </p:sp>
    </p:spTree>
    <p:extLst>
      <p:ext uri="{BB962C8B-B14F-4D97-AF65-F5344CB8AC3E}">
        <p14:creationId xmlns:p14="http://schemas.microsoft.com/office/powerpoint/2010/main" val="93103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904913" cy="578521"/>
          </a:xfrm>
        </p:spPr>
        <p:txBody>
          <a:bodyPr/>
          <a:lstStyle/>
          <a:p>
            <a:r>
              <a:rPr lang="en-US" dirty="0"/>
              <a:t>Nested logic for ranges of values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15</a:t>
            </a:fld>
            <a:endParaRPr lang="en-US" dirty="0"/>
          </a:p>
        </p:txBody>
      </p:sp>
      <p:sp>
        <p:nvSpPr>
          <p:cNvPr id="8" name="Text Placeholder 7"/>
          <p:cNvSpPr>
            <a:spLocks noGrp="1"/>
          </p:cNvSpPr>
          <p:nvPr>
            <p:ph type="body" sz="quarter" idx="15"/>
          </p:nvPr>
        </p:nvSpPr>
        <p:spPr>
          <a:xfrm>
            <a:off x="812881" y="1371261"/>
            <a:ext cx="14904913" cy="6895917"/>
          </a:xfrm>
        </p:spPr>
        <p:txBody>
          <a:bodyPr/>
          <a:lstStyle/>
          <a:p>
            <a:r>
              <a:rPr lang="en-US" dirty="0"/>
              <a:t>Where an if-statement is evaluated top-down sequentially, and only one branch of logic per if-else is processed, you do not need to check each range of values.</a:t>
            </a:r>
          </a:p>
          <a:p>
            <a:r>
              <a:rPr lang="en-US" dirty="0"/>
              <a:t>Assume that there are letter grades with ranges at a school:</a:t>
            </a:r>
          </a:p>
          <a:p>
            <a:r>
              <a:rPr lang="en-US" dirty="0"/>
              <a:t>Percent Grade	Letter Grade		Numeric Grade</a:t>
            </a:r>
          </a:p>
          <a:p>
            <a:pPr>
              <a:spcBef>
                <a:spcPts val="0"/>
              </a:spcBef>
            </a:pPr>
            <a:r>
              <a:rPr lang="en-US" dirty="0"/>
              <a:t>80 – 100		A				4.0</a:t>
            </a:r>
          </a:p>
          <a:p>
            <a:pPr>
              <a:spcBef>
                <a:spcPts val="0"/>
              </a:spcBef>
            </a:pPr>
            <a:r>
              <a:rPr lang="en-US" dirty="0"/>
              <a:t>70 – 79			B				3.0</a:t>
            </a:r>
          </a:p>
          <a:p>
            <a:pPr>
              <a:spcBef>
                <a:spcPts val="0"/>
              </a:spcBef>
            </a:pPr>
            <a:r>
              <a:rPr lang="en-US" dirty="0"/>
              <a:t>60 – 69			C				2.0</a:t>
            </a:r>
          </a:p>
          <a:p>
            <a:pPr>
              <a:spcBef>
                <a:spcPts val="0"/>
              </a:spcBef>
            </a:pPr>
            <a:r>
              <a:rPr lang="en-US" dirty="0"/>
              <a:t>50 – 59			D				1.0</a:t>
            </a:r>
          </a:p>
          <a:p>
            <a:pPr>
              <a:spcBef>
                <a:spcPts val="0"/>
              </a:spcBef>
            </a:pPr>
            <a:r>
              <a:rPr lang="en-US" dirty="0"/>
              <a:t>0 – 49			F				0.0</a:t>
            </a:r>
          </a:p>
          <a:p>
            <a:pPr>
              <a:spcBef>
                <a:spcPts val="0"/>
              </a:spcBef>
            </a:pPr>
            <a:r>
              <a:rPr lang="en-US" dirty="0"/>
              <a:t>To determine a student grade based on an entered integer number that falls between a range we could use a sequence of statements with AND logic, but should we or can things be simpler (see next slides)</a:t>
            </a:r>
          </a:p>
        </p:txBody>
      </p:sp>
    </p:spTree>
    <p:extLst>
      <p:ext uri="{BB962C8B-B14F-4D97-AF65-F5344CB8AC3E}">
        <p14:creationId xmlns:p14="http://schemas.microsoft.com/office/powerpoint/2010/main" val="83213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342480"/>
            <a:ext cx="15045070" cy="578521"/>
          </a:xfrm>
        </p:spPr>
        <p:txBody>
          <a:bodyPr/>
          <a:lstStyle/>
          <a:p>
            <a:r>
              <a:rPr lang="en-US" dirty="0"/>
              <a:t>Nested logic for ranges of values (AND not needed)</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16</a:t>
            </a:fld>
            <a:endParaRPr lang="en-US" dirty="0"/>
          </a:p>
        </p:txBody>
      </p:sp>
      <p:sp>
        <p:nvSpPr>
          <p:cNvPr id="8" name="Text Placeholder 7"/>
          <p:cNvSpPr>
            <a:spLocks noGrp="1"/>
          </p:cNvSpPr>
          <p:nvPr>
            <p:ph type="body" sz="quarter" idx="15"/>
          </p:nvPr>
        </p:nvSpPr>
        <p:spPr>
          <a:xfrm>
            <a:off x="812881" y="921001"/>
            <a:ext cx="15045069" cy="7346177"/>
          </a:xfrm>
        </p:spPr>
        <p:txBody>
          <a:bodyPr/>
          <a:lstStyle/>
          <a:p>
            <a:pPr>
              <a:spcBef>
                <a:spcPts val="0"/>
              </a:spcBef>
            </a:pPr>
            <a:r>
              <a:rPr lang="en-US" sz="2400" dirty="0"/>
              <a:t>if grade &gt;= 80 AND grade &lt;= 100 then</a:t>
            </a:r>
          </a:p>
          <a:p>
            <a:pPr>
              <a:spcBef>
                <a:spcPts val="0"/>
              </a:spcBef>
            </a:pPr>
            <a:r>
              <a:rPr lang="en-US" sz="2400" dirty="0"/>
              <a:t>    output "A"</a:t>
            </a:r>
          </a:p>
          <a:p>
            <a:pPr>
              <a:spcBef>
                <a:spcPts val="0"/>
              </a:spcBef>
            </a:pPr>
            <a:r>
              <a:rPr lang="en-US" sz="2400" dirty="0"/>
              <a:t>else</a:t>
            </a:r>
          </a:p>
          <a:p>
            <a:pPr>
              <a:spcBef>
                <a:spcPts val="0"/>
              </a:spcBef>
            </a:pPr>
            <a:r>
              <a:rPr lang="en-US" sz="2400" dirty="0"/>
              <a:t>    if grade &gt;= 70 AND grade &lt;= 79 then</a:t>
            </a:r>
          </a:p>
          <a:p>
            <a:pPr>
              <a:spcBef>
                <a:spcPts val="0"/>
              </a:spcBef>
            </a:pPr>
            <a:r>
              <a:rPr lang="en-US" sz="2400" dirty="0"/>
              <a:t>        output "B"</a:t>
            </a:r>
          </a:p>
          <a:p>
            <a:pPr>
              <a:spcBef>
                <a:spcPts val="0"/>
              </a:spcBef>
            </a:pPr>
            <a:r>
              <a:rPr lang="en-US" sz="2400" dirty="0"/>
              <a:t>    else</a:t>
            </a:r>
          </a:p>
          <a:p>
            <a:pPr>
              <a:spcBef>
                <a:spcPts val="0"/>
              </a:spcBef>
            </a:pPr>
            <a:r>
              <a:rPr lang="en-US" sz="2400" dirty="0"/>
              <a:t>        if grade &gt;= 60 AND grade &lt;= 69 then</a:t>
            </a:r>
          </a:p>
          <a:p>
            <a:pPr>
              <a:spcBef>
                <a:spcPts val="0"/>
              </a:spcBef>
            </a:pPr>
            <a:r>
              <a:rPr lang="en-US" sz="2400" dirty="0"/>
              <a:t>            output "C"</a:t>
            </a:r>
          </a:p>
          <a:p>
            <a:pPr>
              <a:spcBef>
                <a:spcPts val="0"/>
              </a:spcBef>
            </a:pPr>
            <a:r>
              <a:rPr lang="en-US" sz="2400" dirty="0"/>
              <a:t>        else</a:t>
            </a:r>
          </a:p>
          <a:p>
            <a:pPr>
              <a:spcBef>
                <a:spcPts val="0"/>
              </a:spcBef>
            </a:pPr>
            <a:r>
              <a:rPr lang="en-US" sz="2400" dirty="0"/>
              <a:t>            if grade &gt;= 50 AND grade &lt;= 59 then</a:t>
            </a:r>
          </a:p>
          <a:p>
            <a:pPr>
              <a:spcBef>
                <a:spcPts val="0"/>
              </a:spcBef>
            </a:pPr>
            <a:r>
              <a:rPr lang="en-US" sz="2400" dirty="0"/>
              <a:t>                </a:t>
            </a:r>
            <a:r>
              <a:rPr lang="en-US" sz="2400" dirty="0" err="1"/>
              <a:t>ouput</a:t>
            </a:r>
            <a:r>
              <a:rPr lang="en-US" sz="2400" dirty="0"/>
              <a:t> "D"</a:t>
            </a:r>
          </a:p>
          <a:p>
            <a:pPr>
              <a:spcBef>
                <a:spcPts val="0"/>
              </a:spcBef>
            </a:pPr>
            <a:r>
              <a:rPr lang="en-US" sz="2400" dirty="0"/>
              <a:t>            else</a:t>
            </a:r>
          </a:p>
          <a:p>
            <a:pPr>
              <a:spcBef>
                <a:spcPts val="0"/>
              </a:spcBef>
            </a:pPr>
            <a:r>
              <a:rPr lang="en-US" sz="2400" dirty="0"/>
              <a:t>                output "F"</a:t>
            </a:r>
          </a:p>
          <a:p>
            <a:pPr>
              <a:spcBef>
                <a:spcPts val="0"/>
              </a:spcBef>
            </a:pPr>
            <a:r>
              <a:rPr lang="en-US" sz="2400" dirty="0"/>
              <a:t>            </a:t>
            </a:r>
            <a:r>
              <a:rPr lang="en-US" sz="2400" dirty="0" err="1"/>
              <a:t>endif</a:t>
            </a:r>
            <a:endParaRPr lang="en-US" sz="2400" dirty="0"/>
          </a:p>
          <a:p>
            <a:pPr>
              <a:spcBef>
                <a:spcPts val="0"/>
              </a:spcBef>
            </a:pPr>
            <a:r>
              <a:rPr lang="en-US" sz="2400" dirty="0"/>
              <a:t>        </a:t>
            </a:r>
            <a:r>
              <a:rPr lang="en-US" sz="2400" dirty="0" err="1"/>
              <a:t>endif</a:t>
            </a:r>
            <a:endParaRPr lang="en-US" sz="2400" dirty="0"/>
          </a:p>
          <a:p>
            <a:pPr>
              <a:spcBef>
                <a:spcPts val="0"/>
              </a:spcBef>
            </a:pPr>
            <a:r>
              <a:rPr lang="en-US" sz="2400" dirty="0"/>
              <a:t>    </a:t>
            </a:r>
            <a:r>
              <a:rPr lang="en-US" sz="2400" dirty="0" err="1"/>
              <a:t>endif</a:t>
            </a:r>
            <a:endParaRPr lang="en-US" sz="2400" dirty="0"/>
          </a:p>
          <a:p>
            <a:pPr>
              <a:spcBef>
                <a:spcPts val="0"/>
              </a:spcBef>
            </a:pPr>
            <a:r>
              <a:rPr lang="en-US" sz="2400" dirty="0" err="1"/>
              <a:t>endif</a:t>
            </a:r>
            <a:endParaRPr lang="en-US" sz="2400" dirty="0"/>
          </a:p>
          <a:p>
            <a:pPr>
              <a:spcBef>
                <a:spcPts val="0"/>
              </a:spcBef>
            </a:pPr>
            <a:r>
              <a:rPr lang="en-US" sz="2400" b="1" dirty="0"/>
              <a:t>There is a problem: someone with a score more than 100 would get F.</a:t>
            </a:r>
          </a:p>
        </p:txBody>
      </p:sp>
      <p:pic>
        <p:nvPicPr>
          <p:cNvPr id="2" name="Picture 1"/>
          <p:cNvPicPr>
            <a:picLocks noChangeAspect="1"/>
          </p:cNvPicPr>
          <p:nvPr/>
        </p:nvPicPr>
        <p:blipFill>
          <a:blip r:embed="rId2"/>
          <a:stretch>
            <a:fillRect/>
          </a:stretch>
        </p:blipFill>
        <p:spPr>
          <a:xfrm>
            <a:off x="6997014" y="921001"/>
            <a:ext cx="8447578" cy="6736481"/>
          </a:xfrm>
          <a:prstGeom prst="rect">
            <a:avLst/>
          </a:prstGeom>
        </p:spPr>
      </p:pic>
    </p:spTree>
    <p:extLst>
      <p:ext uri="{BB962C8B-B14F-4D97-AF65-F5344CB8AC3E}">
        <p14:creationId xmlns:p14="http://schemas.microsoft.com/office/powerpoint/2010/main" val="353213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342480"/>
            <a:ext cx="15045070" cy="578521"/>
          </a:xfrm>
        </p:spPr>
        <p:txBody>
          <a:bodyPr/>
          <a:lstStyle/>
          <a:p>
            <a:r>
              <a:rPr lang="en-US" dirty="0"/>
              <a:t>Nested logic for ranges of values (simplified)</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17</a:t>
            </a:fld>
            <a:endParaRPr lang="en-US" dirty="0"/>
          </a:p>
        </p:txBody>
      </p:sp>
      <p:sp>
        <p:nvSpPr>
          <p:cNvPr id="8" name="Text Placeholder 7"/>
          <p:cNvSpPr>
            <a:spLocks noGrp="1"/>
          </p:cNvSpPr>
          <p:nvPr>
            <p:ph type="body" sz="quarter" idx="15"/>
          </p:nvPr>
        </p:nvSpPr>
        <p:spPr>
          <a:xfrm>
            <a:off x="812881" y="921001"/>
            <a:ext cx="15045069" cy="7346177"/>
          </a:xfrm>
        </p:spPr>
        <p:txBody>
          <a:bodyPr/>
          <a:lstStyle/>
          <a:p>
            <a:pPr>
              <a:spcBef>
                <a:spcPts val="0"/>
              </a:spcBef>
            </a:pPr>
            <a:r>
              <a:rPr lang="en-US" sz="2400" dirty="0"/>
              <a:t>if grade &gt;= 80 then</a:t>
            </a:r>
          </a:p>
          <a:p>
            <a:pPr>
              <a:spcBef>
                <a:spcPts val="0"/>
              </a:spcBef>
            </a:pPr>
            <a:r>
              <a:rPr lang="en-US" sz="2400" dirty="0"/>
              <a:t>    output "A"</a:t>
            </a:r>
          </a:p>
          <a:p>
            <a:pPr>
              <a:spcBef>
                <a:spcPts val="0"/>
              </a:spcBef>
            </a:pPr>
            <a:r>
              <a:rPr lang="en-US" sz="2400" dirty="0"/>
              <a:t>else</a:t>
            </a:r>
          </a:p>
          <a:p>
            <a:pPr>
              <a:spcBef>
                <a:spcPts val="0"/>
              </a:spcBef>
            </a:pPr>
            <a:r>
              <a:rPr lang="en-US" sz="2400" dirty="0"/>
              <a:t>    if grade &gt;= 70 then</a:t>
            </a:r>
          </a:p>
          <a:p>
            <a:pPr>
              <a:spcBef>
                <a:spcPts val="0"/>
              </a:spcBef>
            </a:pPr>
            <a:r>
              <a:rPr lang="en-US" sz="2400" dirty="0"/>
              <a:t>        output "B"</a:t>
            </a:r>
          </a:p>
          <a:p>
            <a:pPr>
              <a:spcBef>
                <a:spcPts val="0"/>
              </a:spcBef>
            </a:pPr>
            <a:r>
              <a:rPr lang="en-US" sz="2400" dirty="0"/>
              <a:t>    else</a:t>
            </a:r>
          </a:p>
          <a:p>
            <a:pPr>
              <a:spcBef>
                <a:spcPts val="0"/>
              </a:spcBef>
            </a:pPr>
            <a:r>
              <a:rPr lang="en-US" sz="2400" dirty="0"/>
              <a:t>        if grade &gt;= 60 then</a:t>
            </a:r>
          </a:p>
          <a:p>
            <a:pPr>
              <a:spcBef>
                <a:spcPts val="0"/>
              </a:spcBef>
            </a:pPr>
            <a:r>
              <a:rPr lang="en-US" sz="2400" dirty="0"/>
              <a:t>            output "C"</a:t>
            </a:r>
          </a:p>
          <a:p>
            <a:pPr>
              <a:spcBef>
                <a:spcPts val="0"/>
              </a:spcBef>
            </a:pPr>
            <a:r>
              <a:rPr lang="en-US" sz="2400" dirty="0"/>
              <a:t>        else</a:t>
            </a:r>
          </a:p>
          <a:p>
            <a:pPr>
              <a:spcBef>
                <a:spcPts val="0"/>
              </a:spcBef>
            </a:pPr>
            <a:r>
              <a:rPr lang="en-US" sz="2400" dirty="0"/>
              <a:t>            if grade &gt;= 50 then</a:t>
            </a:r>
          </a:p>
          <a:p>
            <a:pPr>
              <a:spcBef>
                <a:spcPts val="0"/>
              </a:spcBef>
            </a:pPr>
            <a:r>
              <a:rPr lang="en-US" sz="2400" dirty="0"/>
              <a:t>                </a:t>
            </a:r>
            <a:r>
              <a:rPr lang="en-US" sz="2400" dirty="0" err="1"/>
              <a:t>ouput</a:t>
            </a:r>
            <a:r>
              <a:rPr lang="en-US" sz="2400" dirty="0"/>
              <a:t> "D"</a:t>
            </a:r>
          </a:p>
          <a:p>
            <a:pPr>
              <a:spcBef>
                <a:spcPts val="0"/>
              </a:spcBef>
            </a:pPr>
            <a:r>
              <a:rPr lang="en-US" sz="2400" dirty="0"/>
              <a:t>            else</a:t>
            </a:r>
          </a:p>
          <a:p>
            <a:pPr>
              <a:spcBef>
                <a:spcPts val="0"/>
              </a:spcBef>
            </a:pPr>
            <a:r>
              <a:rPr lang="en-US" sz="2400" dirty="0"/>
              <a:t>                output "F"</a:t>
            </a:r>
          </a:p>
          <a:p>
            <a:pPr>
              <a:spcBef>
                <a:spcPts val="0"/>
              </a:spcBef>
            </a:pPr>
            <a:r>
              <a:rPr lang="en-US" sz="2400" dirty="0"/>
              <a:t>            </a:t>
            </a:r>
            <a:r>
              <a:rPr lang="en-US" sz="2400" dirty="0" err="1"/>
              <a:t>endif</a:t>
            </a:r>
            <a:endParaRPr lang="en-US" sz="2400" dirty="0"/>
          </a:p>
          <a:p>
            <a:pPr>
              <a:spcBef>
                <a:spcPts val="0"/>
              </a:spcBef>
            </a:pPr>
            <a:r>
              <a:rPr lang="en-US" sz="2400" dirty="0"/>
              <a:t>        </a:t>
            </a:r>
            <a:r>
              <a:rPr lang="en-US" sz="2400" dirty="0" err="1"/>
              <a:t>endif</a:t>
            </a:r>
            <a:endParaRPr lang="en-US" sz="2400" dirty="0"/>
          </a:p>
          <a:p>
            <a:pPr>
              <a:spcBef>
                <a:spcPts val="0"/>
              </a:spcBef>
            </a:pPr>
            <a:r>
              <a:rPr lang="en-US" sz="2400" dirty="0"/>
              <a:t>    </a:t>
            </a:r>
            <a:r>
              <a:rPr lang="en-US" sz="2400" dirty="0" err="1"/>
              <a:t>endif</a:t>
            </a:r>
            <a:endParaRPr lang="en-US" sz="2400" dirty="0"/>
          </a:p>
          <a:p>
            <a:pPr>
              <a:spcBef>
                <a:spcPts val="0"/>
              </a:spcBef>
            </a:pPr>
            <a:r>
              <a:rPr lang="en-US" sz="2400" dirty="0" err="1"/>
              <a:t>endif</a:t>
            </a:r>
            <a:endParaRPr lang="en-US" sz="2400" dirty="0"/>
          </a:p>
          <a:p>
            <a:pPr>
              <a:spcBef>
                <a:spcPts val="0"/>
              </a:spcBef>
            </a:pPr>
            <a:r>
              <a:rPr lang="en-US" sz="2400" b="1" dirty="0"/>
              <a:t>If already know a value is not &gt;= 80, no need to check again, just ask is it &gt;= 70 and so on</a:t>
            </a:r>
          </a:p>
        </p:txBody>
      </p:sp>
      <p:pic>
        <p:nvPicPr>
          <p:cNvPr id="3" name="Picture 2"/>
          <p:cNvPicPr>
            <a:picLocks noChangeAspect="1"/>
          </p:cNvPicPr>
          <p:nvPr/>
        </p:nvPicPr>
        <p:blipFill>
          <a:blip r:embed="rId2"/>
          <a:stretch>
            <a:fillRect/>
          </a:stretch>
        </p:blipFill>
        <p:spPr>
          <a:xfrm>
            <a:off x="6490493" y="921002"/>
            <a:ext cx="8564865" cy="6839366"/>
          </a:xfrm>
          <a:prstGeom prst="rect">
            <a:avLst/>
          </a:prstGeom>
        </p:spPr>
      </p:pic>
    </p:spTree>
    <p:extLst>
      <p:ext uri="{BB962C8B-B14F-4D97-AF65-F5344CB8AC3E}">
        <p14:creationId xmlns:p14="http://schemas.microsoft.com/office/powerpoint/2010/main" val="73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t>Selection Structure: Case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18</a:t>
            </a:fld>
            <a:endParaRPr lang="en-US" dirty="0"/>
          </a:p>
        </p:txBody>
      </p:sp>
      <p:sp>
        <p:nvSpPr>
          <p:cNvPr id="8" name="Text Placeholder 7"/>
          <p:cNvSpPr>
            <a:spLocks noGrp="1"/>
          </p:cNvSpPr>
          <p:nvPr>
            <p:ph type="body" sz="quarter" idx="15"/>
          </p:nvPr>
        </p:nvSpPr>
        <p:spPr>
          <a:xfrm>
            <a:off x="812881" y="1371261"/>
            <a:ext cx="14904913" cy="6745605"/>
          </a:xfrm>
        </p:spPr>
        <p:txBody>
          <a:bodyPr/>
          <a:lstStyle/>
          <a:p>
            <a:pPr marL="457200" indent="-457200">
              <a:spcBef>
                <a:spcPts val="600"/>
              </a:spcBef>
              <a:buFont typeface="Arial" panose="020B0604020202020204" pitchFamily="34" charset="0"/>
              <a:buChar char="•"/>
            </a:pPr>
            <a:r>
              <a:rPr lang="en-US" dirty="0"/>
              <a:t>The case Structure (known as switch in Java)</a:t>
            </a:r>
          </a:p>
          <a:p>
            <a:pPr marL="457200" indent="-457200">
              <a:spcBef>
                <a:spcPts val="600"/>
              </a:spcBef>
              <a:buFont typeface="Arial" panose="020B0604020202020204" pitchFamily="34" charset="0"/>
              <a:buChar char="•"/>
            </a:pPr>
            <a:r>
              <a:rPr lang="en-US" dirty="0"/>
              <a:t>This is a specialized selection structure that matches a value against single values.</a:t>
            </a:r>
          </a:p>
          <a:p>
            <a:pPr marL="457200" indent="-457200">
              <a:spcBef>
                <a:spcPts val="600"/>
              </a:spcBef>
              <a:buFont typeface="Arial" panose="020B0604020202020204" pitchFamily="34" charset="0"/>
              <a:buChar char="•"/>
            </a:pPr>
            <a:r>
              <a:rPr lang="en-US" dirty="0"/>
              <a:t>Note: If a decision needs to be made based on a value exactly matching a set of values this is a good choice of decision structure</a:t>
            </a:r>
          </a:p>
          <a:p>
            <a:pPr marL="457200" indent="-457200">
              <a:spcBef>
                <a:spcPts val="600"/>
              </a:spcBef>
              <a:buFont typeface="Arial" panose="020B0604020202020204" pitchFamily="34" charset="0"/>
              <a:buChar char="•"/>
            </a:pPr>
            <a:r>
              <a:rPr lang="en-US" dirty="0"/>
              <a:t>However, if you need to make decisions based on ranges of values, the nested if-else is much better.</a:t>
            </a:r>
          </a:p>
          <a:p>
            <a:pPr marL="457200" indent="-457200">
              <a:spcBef>
                <a:spcPts val="600"/>
              </a:spcBef>
              <a:buFont typeface="Arial" panose="020B0604020202020204" pitchFamily="34" charset="0"/>
              <a:buChar char="•"/>
            </a:pPr>
            <a:r>
              <a:rPr lang="en-US" dirty="0"/>
              <a:t>Similar to else, you can provide a default branch of logic.</a:t>
            </a:r>
          </a:p>
        </p:txBody>
      </p:sp>
    </p:spTree>
    <p:extLst>
      <p:ext uri="{BB962C8B-B14F-4D97-AF65-F5344CB8AC3E}">
        <p14:creationId xmlns:p14="http://schemas.microsoft.com/office/powerpoint/2010/main" val="102959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455666"/>
            <a:ext cx="9475914" cy="578521"/>
          </a:xfrm>
        </p:spPr>
        <p:txBody>
          <a:bodyPr/>
          <a:lstStyle/>
          <a:p>
            <a:r>
              <a:rPr lang="en-US" dirty="0"/>
              <a:t>Selection Structure: Case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19</a:t>
            </a:fld>
            <a:endParaRPr lang="en-US" dirty="0"/>
          </a:p>
        </p:txBody>
      </p:sp>
      <p:sp>
        <p:nvSpPr>
          <p:cNvPr id="8" name="Text Placeholder 7"/>
          <p:cNvSpPr>
            <a:spLocks noGrp="1"/>
          </p:cNvSpPr>
          <p:nvPr>
            <p:ph type="body" sz="quarter" idx="15"/>
          </p:nvPr>
        </p:nvSpPr>
        <p:spPr>
          <a:xfrm>
            <a:off x="812881" y="1034187"/>
            <a:ext cx="14904913" cy="7261674"/>
          </a:xfrm>
        </p:spPr>
        <p:txBody>
          <a:bodyPr/>
          <a:lstStyle/>
          <a:p>
            <a:pPr>
              <a:spcBef>
                <a:spcPts val="600"/>
              </a:spcBef>
            </a:pPr>
            <a:r>
              <a:rPr lang="en-US" dirty="0"/>
              <a:t>Here is a simple example where a user enters one of two options in operating a program, based on numeric integer input.</a:t>
            </a:r>
          </a:p>
          <a:p>
            <a:pPr>
              <a:spcBef>
                <a:spcPts val="0"/>
              </a:spcBef>
            </a:pPr>
            <a:r>
              <a:rPr lang="en-US" sz="2400" dirty="0"/>
              <a:t>start</a:t>
            </a:r>
          </a:p>
          <a:p>
            <a:pPr>
              <a:spcBef>
                <a:spcPts val="0"/>
              </a:spcBef>
            </a:pPr>
            <a:r>
              <a:rPr lang="en-US" sz="2400" dirty="0"/>
              <a:t>    declaration</a:t>
            </a:r>
          </a:p>
          <a:p>
            <a:pPr>
              <a:spcBef>
                <a:spcPts val="0"/>
              </a:spcBef>
            </a:pPr>
            <a:r>
              <a:rPr lang="en-US" sz="2400" dirty="0"/>
              <a:t>        </a:t>
            </a:r>
            <a:r>
              <a:rPr lang="en-US" sz="2400" dirty="0" err="1"/>
              <a:t>num</a:t>
            </a:r>
            <a:r>
              <a:rPr lang="en-US" sz="2400" dirty="0"/>
              <a:t> </a:t>
            </a:r>
            <a:r>
              <a:rPr lang="en-US" sz="2400" dirty="0" err="1"/>
              <a:t>userOption</a:t>
            </a:r>
            <a:endParaRPr lang="en-US" sz="2400" dirty="0"/>
          </a:p>
          <a:p>
            <a:pPr>
              <a:spcBef>
                <a:spcPts val="0"/>
              </a:spcBef>
            </a:pPr>
            <a:r>
              <a:rPr lang="en-US" sz="2400" dirty="0"/>
              <a:t>    output "Please enter 1 or 2 for option"</a:t>
            </a:r>
          </a:p>
          <a:p>
            <a:pPr>
              <a:spcBef>
                <a:spcPts val="0"/>
              </a:spcBef>
            </a:pPr>
            <a:r>
              <a:rPr lang="en-US" sz="2400" dirty="0"/>
              <a:t>    input </a:t>
            </a:r>
            <a:r>
              <a:rPr lang="en-US" sz="2400" dirty="0" err="1"/>
              <a:t>userOption</a:t>
            </a:r>
            <a:endParaRPr lang="en-US" sz="2400" dirty="0"/>
          </a:p>
          <a:p>
            <a:pPr>
              <a:spcBef>
                <a:spcPts val="0"/>
              </a:spcBef>
            </a:pPr>
            <a:r>
              <a:rPr lang="en-US" sz="2400" dirty="0"/>
              <a:t>    case </a:t>
            </a:r>
            <a:r>
              <a:rPr lang="en-US" sz="2400" dirty="0" err="1"/>
              <a:t>userOption</a:t>
            </a:r>
            <a:endParaRPr lang="en-US" sz="2400" dirty="0"/>
          </a:p>
          <a:p>
            <a:pPr>
              <a:spcBef>
                <a:spcPts val="0"/>
              </a:spcBef>
            </a:pPr>
            <a:r>
              <a:rPr lang="en-US" sz="2400" dirty="0"/>
              <a:t>        1: </a:t>
            </a:r>
          </a:p>
          <a:p>
            <a:pPr>
              <a:spcBef>
                <a:spcPts val="0"/>
              </a:spcBef>
            </a:pPr>
            <a:r>
              <a:rPr lang="en-US" sz="2400" dirty="0"/>
              <a:t>            output "</a:t>
            </a:r>
            <a:r>
              <a:rPr lang="en-US" sz="2400" dirty="0" err="1"/>
              <a:t>abc</a:t>
            </a:r>
            <a:r>
              <a:rPr lang="en-US" sz="2400" dirty="0"/>
              <a:t>"</a:t>
            </a:r>
          </a:p>
          <a:p>
            <a:pPr>
              <a:spcBef>
                <a:spcPts val="0"/>
              </a:spcBef>
            </a:pPr>
            <a:r>
              <a:rPr lang="en-US" sz="2400" dirty="0"/>
              <a:t>        2: </a:t>
            </a:r>
          </a:p>
          <a:p>
            <a:pPr>
              <a:spcBef>
                <a:spcPts val="0"/>
              </a:spcBef>
            </a:pPr>
            <a:r>
              <a:rPr lang="en-US" sz="2400" dirty="0"/>
              <a:t>            output "xyz"</a:t>
            </a:r>
          </a:p>
          <a:p>
            <a:pPr>
              <a:spcBef>
                <a:spcPts val="0"/>
              </a:spcBef>
            </a:pPr>
            <a:r>
              <a:rPr lang="en-US" sz="2400" dirty="0"/>
              <a:t>        default:</a:t>
            </a:r>
          </a:p>
          <a:p>
            <a:pPr>
              <a:spcBef>
                <a:spcPts val="0"/>
              </a:spcBef>
            </a:pPr>
            <a:r>
              <a:rPr lang="en-US" sz="2400" dirty="0"/>
              <a:t>            output "invalid option selected"</a:t>
            </a:r>
          </a:p>
          <a:p>
            <a:pPr>
              <a:spcBef>
                <a:spcPts val="0"/>
              </a:spcBef>
            </a:pPr>
            <a:r>
              <a:rPr lang="en-US" sz="2400" dirty="0"/>
              <a:t>    </a:t>
            </a:r>
            <a:r>
              <a:rPr lang="en-US" sz="2400" dirty="0" err="1"/>
              <a:t>endcase</a:t>
            </a:r>
            <a:endParaRPr lang="en-US" sz="2400" dirty="0"/>
          </a:p>
          <a:p>
            <a:pPr>
              <a:spcBef>
                <a:spcPts val="0"/>
              </a:spcBef>
            </a:pPr>
            <a:r>
              <a:rPr lang="en-US" sz="2400" dirty="0"/>
              <a:t>stop</a:t>
            </a:r>
          </a:p>
          <a:p>
            <a:pPr>
              <a:spcBef>
                <a:spcPts val="0"/>
              </a:spcBef>
            </a:pPr>
            <a:r>
              <a:rPr lang="en-US" sz="2400" dirty="0"/>
              <a:t>Typically Magic Numbers, like 1 and 2 above, are replaced with constants e.g. OPTION_ABC, OPTION_XYZ</a:t>
            </a:r>
          </a:p>
        </p:txBody>
      </p:sp>
      <p:pic>
        <p:nvPicPr>
          <p:cNvPr id="2" name="Picture 1"/>
          <p:cNvPicPr>
            <a:picLocks noChangeAspect="1"/>
          </p:cNvPicPr>
          <p:nvPr/>
        </p:nvPicPr>
        <p:blipFill>
          <a:blip r:embed="rId2"/>
          <a:stretch>
            <a:fillRect/>
          </a:stretch>
        </p:blipFill>
        <p:spPr>
          <a:xfrm>
            <a:off x="6610926" y="2220890"/>
            <a:ext cx="8812340" cy="5257147"/>
          </a:xfrm>
          <a:prstGeom prst="rect">
            <a:avLst/>
          </a:prstGeom>
        </p:spPr>
      </p:pic>
    </p:spTree>
    <p:extLst>
      <p:ext uri="{BB962C8B-B14F-4D97-AF65-F5344CB8AC3E}">
        <p14:creationId xmlns:p14="http://schemas.microsoft.com/office/powerpoint/2010/main" val="313119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81" y="1628383"/>
            <a:ext cx="14768990" cy="806740"/>
          </a:xfrm>
        </p:spPr>
        <p:txBody>
          <a:bodyPr/>
          <a:lstStyle/>
          <a:p>
            <a:r>
              <a:rPr lang="en-US" dirty="0"/>
              <a:t>Week 09 Lesson 01 </a:t>
            </a:r>
            <a:br>
              <a:rPr lang="en-US" dirty="0"/>
            </a:br>
            <a:r>
              <a:rPr lang="en-US" dirty="0"/>
              <a:t>Selection Structure (Decisions)</a:t>
            </a:r>
          </a:p>
        </p:txBody>
      </p:sp>
      <p:sp>
        <p:nvSpPr>
          <p:cNvPr id="3" name="Text Placeholder 2"/>
          <p:cNvSpPr>
            <a:spLocks noGrp="1"/>
          </p:cNvSpPr>
          <p:nvPr>
            <p:ph type="body" idx="1"/>
          </p:nvPr>
        </p:nvSpPr>
        <p:spPr>
          <a:xfrm>
            <a:off x="812881" y="2435123"/>
            <a:ext cx="14768990" cy="6624202"/>
          </a:xfrm>
        </p:spPr>
        <p:txBody>
          <a:bodyPr/>
          <a:lstStyle/>
          <a:p>
            <a:pPr marL="457200" indent="-457200">
              <a:buFont typeface="Arial" panose="020B0604020202020204" pitchFamily="34" charset="0"/>
              <a:buChar char="•"/>
            </a:pPr>
            <a:r>
              <a:rPr lang="en-US" dirty="0"/>
              <a:t>Selection Structure, also called Decision Structure</a:t>
            </a:r>
          </a:p>
          <a:p>
            <a:pPr marL="457200" indent="-457200">
              <a:buFont typeface="Arial" panose="020B0604020202020204" pitchFamily="34" charset="0"/>
              <a:buChar char="•"/>
            </a:pPr>
            <a:r>
              <a:rPr lang="en-US" dirty="0"/>
              <a:t>Single-alternative selection structure</a:t>
            </a:r>
          </a:p>
          <a:p>
            <a:pPr marL="457200" indent="-457200">
              <a:buFont typeface="Arial" panose="020B0604020202020204" pitchFamily="34" charset="0"/>
              <a:buChar char="•"/>
            </a:pPr>
            <a:r>
              <a:rPr lang="en-US" dirty="0"/>
              <a:t>Dual-alternative selection structure</a:t>
            </a:r>
          </a:p>
          <a:p>
            <a:pPr marL="457200" indent="-457200">
              <a:buFont typeface="Arial" panose="020B0604020202020204" pitchFamily="34" charset="0"/>
              <a:buChar char="•"/>
            </a:pPr>
            <a:r>
              <a:rPr lang="en-US" dirty="0"/>
              <a:t>Nested Selection Structure</a:t>
            </a:r>
          </a:p>
          <a:p>
            <a:pPr marL="457200" indent="-457200">
              <a:buFont typeface="Arial" panose="020B0604020202020204" pitchFamily="34" charset="0"/>
              <a:buChar char="•"/>
            </a:pPr>
            <a:r>
              <a:rPr lang="en-US" dirty="0"/>
              <a:t>Using AND </a:t>
            </a:r>
            <a:r>
              <a:rPr lang="en-US" dirty="0" err="1"/>
              <a:t>and</a:t>
            </a:r>
            <a:r>
              <a:rPr lang="en-US" dirty="0"/>
              <a:t> OR</a:t>
            </a:r>
          </a:p>
          <a:p>
            <a:pPr marL="457200" indent="-457200">
              <a:buFont typeface="Arial" panose="020B0604020202020204" pitchFamily="34" charset="0"/>
              <a:buChar char="•"/>
            </a:pPr>
            <a:r>
              <a:rPr lang="en-US" dirty="0">
                <a:latin typeface="Helvetica" panose="020B0604020202020204" pitchFamily="34" charset="0"/>
                <a:cs typeface="Helvetica" panose="020B0604020202020204" pitchFamily="34" charset="0"/>
              </a:rPr>
              <a:t>Testing Boundary Cases</a:t>
            </a:r>
          </a:p>
          <a:p>
            <a:pPr marL="457200" indent="-457200">
              <a:buFont typeface="Arial" panose="020B0604020202020204" pitchFamily="34" charset="0"/>
              <a:buChar char="•"/>
            </a:pPr>
            <a:r>
              <a:rPr lang="en-US" dirty="0"/>
              <a:t>Using AND </a:t>
            </a:r>
            <a:r>
              <a:rPr lang="en-US" dirty="0" err="1"/>
              <a:t>and</a:t>
            </a:r>
            <a:r>
              <a:rPr lang="en-US" dirty="0"/>
              <a:t> OR together</a:t>
            </a:r>
            <a:endParaRPr lang="en-US"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US" dirty="0"/>
              <a:t>NOT operator (negative logic)</a:t>
            </a:r>
          </a:p>
          <a:p>
            <a:pPr marL="457200" indent="-457200">
              <a:buFont typeface="Arial" panose="020B0604020202020204" pitchFamily="34" charset="0"/>
              <a:buChar char="•"/>
            </a:pPr>
            <a:r>
              <a:rPr lang="en-US" dirty="0"/>
              <a:t>Nested logic for ranges of values</a:t>
            </a:r>
          </a:p>
          <a:p>
            <a:pPr marL="457200" indent="-457200">
              <a:buFont typeface="Arial" panose="020B0604020202020204" pitchFamily="34" charset="0"/>
              <a:buChar char="•"/>
            </a:pPr>
            <a:r>
              <a:rPr lang="en-US" dirty="0"/>
              <a:t>Selection Structure: Case</a:t>
            </a:r>
          </a:p>
          <a:p>
            <a:pPr marL="457200" indent="-457200">
              <a:buFont typeface="Arial" panose="020B0604020202020204" pitchFamily="34" charset="0"/>
              <a:buChar char="•"/>
            </a:pPr>
            <a:endParaRPr lang="en-US" dirty="0"/>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2</a:t>
            </a:fld>
            <a:endParaRPr lang="en-US" dirty="0"/>
          </a:p>
        </p:txBody>
      </p:sp>
    </p:spTree>
    <p:extLst>
      <p:ext uri="{BB962C8B-B14F-4D97-AF65-F5344CB8AC3E}">
        <p14:creationId xmlns:p14="http://schemas.microsoft.com/office/powerpoint/2010/main" val="35730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latin typeface="Helvetica" panose="020B0604020202020204" pitchFamily="34" charset="0"/>
                <a:cs typeface="Helvetica" panose="020B0604020202020204" pitchFamily="34" charset="0"/>
              </a:rPr>
              <a:t>Conclusion</a:t>
            </a: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20</a:t>
            </a:fld>
            <a:endParaRPr lang="en-US" dirty="0"/>
          </a:p>
        </p:txBody>
      </p:sp>
      <p:sp>
        <p:nvSpPr>
          <p:cNvPr id="8" name="Text Placeholder 7"/>
          <p:cNvSpPr>
            <a:spLocks noGrp="1"/>
          </p:cNvSpPr>
          <p:nvPr>
            <p:ph type="body" sz="quarter" idx="15"/>
          </p:nvPr>
        </p:nvSpPr>
        <p:spPr>
          <a:xfrm>
            <a:off x="812881" y="1395975"/>
            <a:ext cx="14904913" cy="6668525"/>
          </a:xfrm>
        </p:spPr>
        <p:txBody>
          <a:bodyPr/>
          <a:lstStyle/>
          <a:p>
            <a:pPr>
              <a:spcBef>
                <a:spcPts val="0"/>
              </a:spcBef>
            </a:pPr>
            <a:r>
              <a:rPr lang="en-US" dirty="0"/>
              <a:t>In this lesson we reviewed:</a:t>
            </a:r>
          </a:p>
          <a:p>
            <a:pPr marL="457200" indent="-457200">
              <a:spcBef>
                <a:spcPts val="0"/>
              </a:spcBef>
              <a:buFont typeface="Arial" panose="020B0604020202020204" pitchFamily="34" charset="0"/>
              <a:buChar char="•"/>
            </a:pPr>
            <a:r>
              <a:rPr lang="en-US" dirty="0"/>
              <a:t>Structured Programming Overview</a:t>
            </a:r>
          </a:p>
          <a:p>
            <a:pPr marL="457200" indent="-457200">
              <a:spcBef>
                <a:spcPts val="0"/>
              </a:spcBef>
              <a:buFont typeface="Arial" panose="020B0604020202020204" pitchFamily="34" charset="0"/>
              <a:buChar char="•"/>
            </a:pPr>
            <a:r>
              <a:rPr lang="en-US" dirty="0"/>
              <a:t>Selection Structure, also called Decision Structure</a:t>
            </a:r>
          </a:p>
          <a:p>
            <a:pPr marL="457200" indent="-457200">
              <a:spcBef>
                <a:spcPts val="0"/>
              </a:spcBef>
              <a:buFont typeface="Arial" panose="020B0604020202020204" pitchFamily="34" charset="0"/>
              <a:buChar char="•"/>
            </a:pPr>
            <a:r>
              <a:rPr lang="en-US" dirty="0"/>
              <a:t>Single-alternative selection structure</a:t>
            </a:r>
          </a:p>
          <a:p>
            <a:pPr marL="457200" indent="-457200">
              <a:spcBef>
                <a:spcPts val="0"/>
              </a:spcBef>
              <a:buFont typeface="Arial" panose="020B0604020202020204" pitchFamily="34" charset="0"/>
              <a:buChar char="•"/>
            </a:pPr>
            <a:r>
              <a:rPr lang="en-US" dirty="0"/>
              <a:t>Dual-alternative selection structure</a:t>
            </a:r>
          </a:p>
          <a:p>
            <a:pPr marL="457200" indent="-457200">
              <a:spcBef>
                <a:spcPts val="0"/>
              </a:spcBef>
              <a:buFont typeface="Arial" panose="020B0604020202020204" pitchFamily="34" charset="0"/>
              <a:buChar char="•"/>
            </a:pPr>
            <a:r>
              <a:rPr lang="en-US" dirty="0"/>
              <a:t>Nested Selection Structure</a:t>
            </a:r>
          </a:p>
          <a:p>
            <a:pPr marL="457200" indent="-457200">
              <a:spcBef>
                <a:spcPts val="0"/>
              </a:spcBef>
              <a:buFont typeface="Arial" panose="020B0604020202020204" pitchFamily="34" charset="0"/>
              <a:buChar char="•"/>
            </a:pPr>
            <a:r>
              <a:rPr lang="en-US" dirty="0"/>
              <a:t>Using AND </a:t>
            </a:r>
            <a:r>
              <a:rPr lang="en-US" dirty="0" err="1"/>
              <a:t>and</a:t>
            </a:r>
            <a:r>
              <a:rPr lang="en-US" dirty="0"/>
              <a:t> OR</a:t>
            </a:r>
          </a:p>
          <a:p>
            <a:pPr marL="457200" indent="-457200">
              <a:spcBef>
                <a:spcPts val="0"/>
              </a:spcBef>
              <a:buFont typeface="Arial" panose="020B0604020202020204" pitchFamily="34" charset="0"/>
              <a:buChar char="•"/>
            </a:pPr>
            <a:r>
              <a:rPr lang="en-US" dirty="0">
                <a:latin typeface="Helvetica" panose="020B0604020202020204" pitchFamily="34" charset="0"/>
                <a:cs typeface="Helvetica" panose="020B0604020202020204" pitchFamily="34" charset="0"/>
              </a:rPr>
              <a:t>Testing Boundary Cases</a:t>
            </a:r>
          </a:p>
          <a:p>
            <a:pPr marL="457200" indent="-457200">
              <a:spcBef>
                <a:spcPts val="0"/>
              </a:spcBef>
              <a:buFont typeface="Arial" panose="020B0604020202020204" pitchFamily="34" charset="0"/>
              <a:buChar char="•"/>
            </a:pPr>
            <a:r>
              <a:rPr lang="en-US" dirty="0"/>
              <a:t>Using AND </a:t>
            </a:r>
            <a:r>
              <a:rPr lang="en-US" dirty="0" err="1"/>
              <a:t>and</a:t>
            </a:r>
            <a:r>
              <a:rPr lang="en-US" dirty="0"/>
              <a:t> OR together</a:t>
            </a:r>
            <a:endParaRPr lang="en-US" dirty="0">
              <a:latin typeface="Helvetica" panose="020B0604020202020204" pitchFamily="34" charset="0"/>
              <a:cs typeface="Helvetica" panose="020B0604020202020204" pitchFamily="34" charset="0"/>
            </a:endParaRPr>
          </a:p>
          <a:p>
            <a:pPr marL="457200" indent="-457200">
              <a:spcBef>
                <a:spcPts val="0"/>
              </a:spcBef>
              <a:buFont typeface="Arial" panose="020B0604020202020204" pitchFamily="34" charset="0"/>
              <a:buChar char="•"/>
            </a:pPr>
            <a:r>
              <a:rPr lang="en-US" dirty="0"/>
              <a:t>NOT operator (negative logic)</a:t>
            </a:r>
          </a:p>
          <a:p>
            <a:pPr marL="457200" indent="-457200">
              <a:spcBef>
                <a:spcPts val="0"/>
              </a:spcBef>
              <a:buFont typeface="Arial" panose="020B0604020202020204" pitchFamily="34" charset="0"/>
              <a:buChar char="•"/>
            </a:pPr>
            <a:r>
              <a:rPr lang="en-US" dirty="0"/>
              <a:t>Nested logic for ranges of values</a:t>
            </a:r>
          </a:p>
          <a:p>
            <a:pPr marL="457200" indent="-457200">
              <a:spcBef>
                <a:spcPts val="0"/>
              </a:spcBef>
              <a:buFont typeface="Arial" panose="020B0604020202020204" pitchFamily="34" charset="0"/>
              <a:buChar char="•"/>
            </a:pPr>
            <a:r>
              <a:rPr lang="en-US" dirty="0"/>
              <a:t>Selection Structure: Case</a:t>
            </a:r>
          </a:p>
        </p:txBody>
      </p:sp>
    </p:spTree>
    <p:extLst>
      <p:ext uri="{BB962C8B-B14F-4D97-AF65-F5344CB8AC3E}">
        <p14:creationId xmlns:p14="http://schemas.microsoft.com/office/powerpoint/2010/main" val="56620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latin typeface="Helvetica" panose="020B0604020202020204" pitchFamily="34" charset="0"/>
                <a:cs typeface="Helvetica" panose="020B0604020202020204" pitchFamily="34" charset="0"/>
              </a:rPr>
              <a:t>References</a:t>
            </a: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21</a:t>
            </a:fld>
            <a:endParaRPr lang="en-US" dirty="0"/>
          </a:p>
        </p:txBody>
      </p:sp>
      <p:sp>
        <p:nvSpPr>
          <p:cNvPr id="8" name="Text Placeholder 7"/>
          <p:cNvSpPr>
            <a:spLocks noGrp="1"/>
          </p:cNvSpPr>
          <p:nvPr>
            <p:ph type="body" sz="quarter" idx="15"/>
          </p:nvPr>
        </p:nvSpPr>
        <p:spPr>
          <a:xfrm>
            <a:off x="812881" y="1346886"/>
            <a:ext cx="14904913" cy="6203091"/>
          </a:xfrm>
        </p:spPr>
        <p:txBody>
          <a:bodyPr/>
          <a:lstStyle/>
          <a:p>
            <a:r>
              <a:rPr lang="en-US" dirty="0"/>
              <a:t>[1] </a:t>
            </a:r>
            <a:r>
              <a:rPr lang="en-CA" dirty="0"/>
              <a:t>Joyce Farrell. 2018. Programming Logic &amp; Design Comprehensive. 9</a:t>
            </a:r>
            <a:r>
              <a:rPr lang="en-CA" baseline="30000" dirty="0"/>
              <a:t>th</a:t>
            </a:r>
            <a:r>
              <a:rPr lang="en-CA" dirty="0"/>
              <a:t> Ed. Cengage Learning. Chapter 4 pp. 124 to 167</a:t>
            </a:r>
            <a:endParaRPr lang="en-US" dirty="0"/>
          </a:p>
          <a:p>
            <a:r>
              <a:rPr lang="en-US" dirty="0"/>
              <a:t>[2] </a:t>
            </a:r>
            <a:r>
              <a:rPr lang="en-CA" dirty="0"/>
              <a:t>Cay Horstmann. 2019. Big Java Early Objects. 7</a:t>
            </a:r>
            <a:r>
              <a:rPr lang="en-CA" baseline="30000" dirty="0"/>
              <a:t>th</a:t>
            </a:r>
            <a:r>
              <a:rPr lang="en-CA" dirty="0"/>
              <a:t> Ed. Wiley. Chapter 5 pp. 131 to 170</a:t>
            </a:r>
          </a:p>
          <a:p>
            <a:endParaRPr lang="en-US" dirty="0"/>
          </a:p>
          <a:p>
            <a:endParaRPr lang="en-US" dirty="0"/>
          </a:p>
        </p:txBody>
      </p:sp>
    </p:spTree>
    <p:extLst>
      <p:ext uri="{BB962C8B-B14F-4D97-AF65-F5344CB8AC3E}">
        <p14:creationId xmlns:p14="http://schemas.microsoft.com/office/powerpoint/2010/main" val="139873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t>Welcome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3</a:t>
            </a:fld>
            <a:endParaRPr lang="en-US" dirty="0"/>
          </a:p>
        </p:txBody>
      </p:sp>
      <p:sp>
        <p:nvSpPr>
          <p:cNvPr id="8" name="Text Placeholder 7"/>
          <p:cNvSpPr>
            <a:spLocks noGrp="1"/>
          </p:cNvSpPr>
          <p:nvPr>
            <p:ph type="body" sz="quarter" idx="15"/>
          </p:nvPr>
        </p:nvSpPr>
        <p:spPr>
          <a:xfrm>
            <a:off x="812881" y="1395975"/>
            <a:ext cx="14904913" cy="6203091"/>
          </a:xfrm>
        </p:spPr>
        <p:txBody>
          <a:bodyPr/>
          <a:lstStyle/>
          <a:p>
            <a:r>
              <a:rPr lang="en-US" dirty="0"/>
              <a:t>This presentation provides an introduction to the Selection Structure.</a:t>
            </a:r>
          </a:p>
        </p:txBody>
      </p:sp>
    </p:spTree>
    <p:extLst>
      <p:ext uri="{BB962C8B-B14F-4D97-AF65-F5344CB8AC3E}">
        <p14:creationId xmlns:p14="http://schemas.microsoft.com/office/powerpoint/2010/main" val="156482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756971" cy="578521"/>
          </a:xfrm>
        </p:spPr>
        <p:txBody>
          <a:bodyPr/>
          <a:lstStyle/>
          <a:p>
            <a:r>
              <a:rPr lang="en-US" dirty="0"/>
              <a:t>Selection Structure, also called Decision Structure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4</a:t>
            </a:fld>
            <a:endParaRPr lang="en-US" dirty="0"/>
          </a:p>
        </p:txBody>
      </p:sp>
      <p:sp>
        <p:nvSpPr>
          <p:cNvPr id="8" name="Text Placeholder 7"/>
          <p:cNvSpPr>
            <a:spLocks noGrp="1"/>
          </p:cNvSpPr>
          <p:nvPr>
            <p:ph type="body" sz="quarter" idx="15"/>
          </p:nvPr>
        </p:nvSpPr>
        <p:spPr>
          <a:xfrm>
            <a:off x="812881" y="1371261"/>
            <a:ext cx="14904913" cy="6745605"/>
          </a:xfrm>
        </p:spPr>
        <p:txBody>
          <a:bodyPr/>
          <a:lstStyle/>
          <a:p>
            <a:pPr marL="457200" indent="-457200">
              <a:buFont typeface="Arial" panose="020B0604020202020204" pitchFamily="34" charset="0"/>
              <a:buChar char="•"/>
            </a:pPr>
            <a:r>
              <a:rPr lang="en-US" dirty="0"/>
              <a:t>The selection structure permits the program to make a decision, based on data and logic, resulting in different sequence structures to be executed.</a:t>
            </a:r>
          </a:p>
          <a:p>
            <a:pPr marL="457200" indent="-457200">
              <a:buFont typeface="Arial" panose="020B0604020202020204" pitchFamily="34" charset="0"/>
              <a:buChar char="•"/>
            </a:pPr>
            <a:r>
              <a:rPr lang="en-US" dirty="0"/>
              <a:t>A selection structure starts with a boolean expression, and then takes one of two paths.[1]</a:t>
            </a:r>
          </a:p>
          <a:p>
            <a:pPr marL="457200" indent="-457200">
              <a:buFont typeface="Arial" panose="020B0604020202020204" pitchFamily="34" charset="0"/>
              <a:buChar char="•"/>
            </a:pPr>
            <a:r>
              <a:rPr lang="en-US" dirty="0"/>
              <a:t>Most programming languages will have selection structure, either if, if-then-else, and a case structure (called switch in Java).</a:t>
            </a:r>
          </a:p>
        </p:txBody>
      </p:sp>
    </p:spTree>
    <p:extLst>
      <p:ext uri="{BB962C8B-B14F-4D97-AF65-F5344CB8AC3E}">
        <p14:creationId xmlns:p14="http://schemas.microsoft.com/office/powerpoint/2010/main" val="286113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904913" cy="578521"/>
          </a:xfrm>
        </p:spPr>
        <p:txBody>
          <a:bodyPr/>
          <a:lstStyle/>
          <a:p>
            <a:r>
              <a:rPr lang="en-US" dirty="0"/>
              <a:t>Single-alternative selection structure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5</a:t>
            </a:fld>
            <a:endParaRPr lang="en-US" dirty="0"/>
          </a:p>
        </p:txBody>
      </p:sp>
      <p:sp>
        <p:nvSpPr>
          <p:cNvPr id="8" name="Text Placeholder 7"/>
          <p:cNvSpPr>
            <a:spLocks noGrp="1"/>
          </p:cNvSpPr>
          <p:nvPr>
            <p:ph type="body" sz="quarter" idx="15"/>
          </p:nvPr>
        </p:nvSpPr>
        <p:spPr>
          <a:xfrm>
            <a:off x="812881" y="1371261"/>
            <a:ext cx="9232993" cy="6946021"/>
          </a:xfrm>
        </p:spPr>
        <p:txBody>
          <a:bodyPr/>
          <a:lstStyle/>
          <a:p>
            <a:pPr>
              <a:spcBef>
                <a:spcPts val="0"/>
              </a:spcBef>
            </a:pPr>
            <a:r>
              <a:rPr lang="en-US" dirty="0"/>
              <a:t>A simple program can obtain a user input numeric value and determine if it is less than 10 providing output if this is true.</a:t>
            </a:r>
          </a:p>
          <a:p>
            <a:pPr>
              <a:spcBef>
                <a:spcPts val="0"/>
              </a:spcBef>
            </a:pPr>
            <a:r>
              <a:rPr lang="en-US" dirty="0"/>
              <a:t>start</a:t>
            </a:r>
          </a:p>
          <a:p>
            <a:pPr>
              <a:spcBef>
                <a:spcPts val="0"/>
              </a:spcBef>
            </a:pPr>
            <a:r>
              <a:rPr lang="en-US" dirty="0"/>
              <a:t>    declarations</a:t>
            </a:r>
          </a:p>
          <a:p>
            <a:pPr>
              <a:spcBef>
                <a:spcPts val="0"/>
              </a:spcBef>
            </a:pPr>
            <a:r>
              <a:rPr lang="en-US" dirty="0"/>
              <a:t>        </a:t>
            </a:r>
            <a:r>
              <a:rPr lang="en-US" dirty="0" err="1"/>
              <a:t>num</a:t>
            </a:r>
            <a:r>
              <a:rPr lang="en-US" dirty="0"/>
              <a:t> number</a:t>
            </a:r>
          </a:p>
          <a:p>
            <a:pPr>
              <a:spcBef>
                <a:spcPts val="0"/>
              </a:spcBef>
            </a:pPr>
            <a:r>
              <a:rPr lang="en-US" dirty="0"/>
              <a:t>    output "enter a number"</a:t>
            </a:r>
          </a:p>
          <a:p>
            <a:pPr>
              <a:spcBef>
                <a:spcPts val="0"/>
              </a:spcBef>
            </a:pPr>
            <a:r>
              <a:rPr lang="en-US" dirty="0"/>
              <a:t>    input number</a:t>
            </a:r>
          </a:p>
          <a:p>
            <a:pPr>
              <a:spcBef>
                <a:spcPts val="0"/>
              </a:spcBef>
            </a:pPr>
            <a:r>
              <a:rPr lang="en-US" dirty="0"/>
              <a:t>    if number &lt; 10 then</a:t>
            </a:r>
          </a:p>
          <a:p>
            <a:pPr>
              <a:spcBef>
                <a:spcPts val="0"/>
              </a:spcBef>
            </a:pPr>
            <a:r>
              <a:rPr lang="en-US" dirty="0"/>
              <a:t>        output "number is less than 10"</a:t>
            </a:r>
          </a:p>
          <a:p>
            <a:pPr>
              <a:spcBef>
                <a:spcPts val="0"/>
              </a:spcBef>
            </a:pPr>
            <a:r>
              <a:rPr lang="en-US" dirty="0"/>
              <a:t>    </a:t>
            </a:r>
            <a:r>
              <a:rPr lang="en-US" dirty="0" err="1"/>
              <a:t>endif</a:t>
            </a:r>
            <a:endParaRPr lang="en-US" dirty="0"/>
          </a:p>
          <a:p>
            <a:pPr>
              <a:spcBef>
                <a:spcPts val="0"/>
              </a:spcBef>
            </a:pPr>
            <a:r>
              <a:rPr lang="en-US" dirty="0"/>
              <a:t>    output "thank you for using the program"</a:t>
            </a:r>
          </a:p>
          <a:p>
            <a:pPr>
              <a:spcBef>
                <a:spcPts val="0"/>
              </a:spcBef>
            </a:pPr>
            <a:r>
              <a:rPr lang="en-US" dirty="0"/>
              <a:t>stop</a:t>
            </a:r>
          </a:p>
          <a:p>
            <a:pPr>
              <a:spcBef>
                <a:spcPts val="0"/>
              </a:spcBef>
            </a:pPr>
            <a:endParaRPr lang="en-US" dirty="0"/>
          </a:p>
        </p:txBody>
      </p:sp>
      <p:pic>
        <p:nvPicPr>
          <p:cNvPr id="7" name="Picture 6">
            <a:extLst>
              <a:ext uri="{FF2B5EF4-FFF2-40B4-BE49-F238E27FC236}">
                <a16:creationId xmlns:a16="http://schemas.microsoft.com/office/drawing/2014/main" id="{CCC381E0-1153-408A-AEFA-3D2F00032866}"/>
              </a:ext>
            </a:extLst>
          </p:cNvPr>
          <p:cNvPicPr>
            <a:picLocks noChangeAspect="1"/>
          </p:cNvPicPr>
          <p:nvPr/>
        </p:nvPicPr>
        <p:blipFill>
          <a:blip r:embed="rId2"/>
          <a:stretch>
            <a:fillRect/>
          </a:stretch>
        </p:blipFill>
        <p:spPr>
          <a:xfrm>
            <a:off x="8596962" y="2425700"/>
            <a:ext cx="7328030" cy="5581650"/>
          </a:xfrm>
          <a:prstGeom prst="rect">
            <a:avLst/>
          </a:prstGeom>
        </p:spPr>
      </p:pic>
    </p:spTree>
    <p:extLst>
      <p:ext uri="{BB962C8B-B14F-4D97-AF65-F5344CB8AC3E}">
        <p14:creationId xmlns:p14="http://schemas.microsoft.com/office/powerpoint/2010/main" val="160931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904913" cy="578521"/>
          </a:xfrm>
        </p:spPr>
        <p:txBody>
          <a:bodyPr/>
          <a:lstStyle/>
          <a:p>
            <a:r>
              <a:rPr lang="en-US" dirty="0"/>
              <a:t>Dual-alternative selection structure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6</a:t>
            </a:fld>
            <a:endParaRPr lang="en-US" dirty="0"/>
          </a:p>
        </p:txBody>
      </p:sp>
      <p:sp>
        <p:nvSpPr>
          <p:cNvPr id="8" name="Text Placeholder 7"/>
          <p:cNvSpPr>
            <a:spLocks noGrp="1"/>
          </p:cNvSpPr>
          <p:nvPr>
            <p:ph type="body" sz="quarter" idx="15"/>
          </p:nvPr>
        </p:nvSpPr>
        <p:spPr>
          <a:xfrm>
            <a:off x="812882" y="1371261"/>
            <a:ext cx="8991518" cy="6745605"/>
          </a:xfrm>
        </p:spPr>
        <p:txBody>
          <a:bodyPr/>
          <a:lstStyle/>
          <a:p>
            <a:pPr>
              <a:spcBef>
                <a:spcPts val="0"/>
              </a:spcBef>
            </a:pPr>
            <a:r>
              <a:rPr lang="en-US" dirty="0"/>
              <a:t>Determine if it is less than 10 or greater than 10:</a:t>
            </a:r>
          </a:p>
          <a:p>
            <a:pPr>
              <a:spcBef>
                <a:spcPts val="0"/>
              </a:spcBef>
            </a:pPr>
            <a:r>
              <a:rPr lang="en-US" sz="2800" dirty="0"/>
              <a:t>start</a:t>
            </a:r>
          </a:p>
          <a:p>
            <a:pPr>
              <a:spcBef>
                <a:spcPts val="0"/>
              </a:spcBef>
            </a:pPr>
            <a:r>
              <a:rPr lang="en-US" sz="2800" dirty="0"/>
              <a:t>    declarations</a:t>
            </a:r>
          </a:p>
          <a:p>
            <a:pPr>
              <a:spcBef>
                <a:spcPts val="0"/>
              </a:spcBef>
            </a:pPr>
            <a:r>
              <a:rPr lang="en-US" sz="2800" dirty="0"/>
              <a:t>        </a:t>
            </a:r>
            <a:r>
              <a:rPr lang="en-US" sz="2800" dirty="0" err="1"/>
              <a:t>num</a:t>
            </a:r>
            <a:r>
              <a:rPr lang="en-US" sz="2800" dirty="0"/>
              <a:t> number</a:t>
            </a:r>
          </a:p>
          <a:p>
            <a:pPr>
              <a:spcBef>
                <a:spcPts val="0"/>
              </a:spcBef>
            </a:pPr>
            <a:r>
              <a:rPr lang="en-US" sz="2800" dirty="0"/>
              <a:t>    output "enter a number"</a:t>
            </a:r>
          </a:p>
          <a:p>
            <a:pPr>
              <a:spcBef>
                <a:spcPts val="0"/>
              </a:spcBef>
            </a:pPr>
            <a:r>
              <a:rPr lang="en-US" sz="2800" dirty="0"/>
              <a:t>    input number</a:t>
            </a:r>
          </a:p>
          <a:p>
            <a:pPr>
              <a:spcBef>
                <a:spcPts val="0"/>
              </a:spcBef>
            </a:pPr>
            <a:r>
              <a:rPr lang="en-US" sz="2800" dirty="0"/>
              <a:t>    if number &lt; 10 then</a:t>
            </a:r>
          </a:p>
          <a:p>
            <a:pPr>
              <a:spcBef>
                <a:spcPts val="0"/>
              </a:spcBef>
            </a:pPr>
            <a:r>
              <a:rPr lang="en-US" sz="2800" dirty="0"/>
              <a:t>        output "number is less than 10"</a:t>
            </a:r>
          </a:p>
          <a:p>
            <a:pPr>
              <a:spcBef>
                <a:spcPts val="0"/>
              </a:spcBef>
            </a:pPr>
            <a:r>
              <a:rPr lang="en-US" sz="2800" dirty="0"/>
              <a:t>    else</a:t>
            </a:r>
          </a:p>
          <a:p>
            <a:pPr>
              <a:spcBef>
                <a:spcPts val="0"/>
              </a:spcBef>
            </a:pPr>
            <a:r>
              <a:rPr lang="en-US" sz="2800" dirty="0"/>
              <a:t>        output "number is greater than 10"</a:t>
            </a:r>
          </a:p>
          <a:p>
            <a:pPr>
              <a:spcBef>
                <a:spcPts val="0"/>
              </a:spcBef>
            </a:pPr>
            <a:r>
              <a:rPr lang="en-US" sz="2800" dirty="0"/>
              <a:t>    </a:t>
            </a:r>
            <a:r>
              <a:rPr lang="en-US" sz="2800" dirty="0" err="1"/>
              <a:t>endif</a:t>
            </a:r>
            <a:endParaRPr lang="en-US" sz="2800" dirty="0"/>
          </a:p>
          <a:p>
            <a:pPr>
              <a:spcBef>
                <a:spcPts val="0"/>
              </a:spcBef>
            </a:pPr>
            <a:r>
              <a:rPr lang="en-US" sz="2800" dirty="0"/>
              <a:t>    output "thank you for using the program"</a:t>
            </a:r>
          </a:p>
          <a:p>
            <a:pPr>
              <a:spcBef>
                <a:spcPts val="0"/>
              </a:spcBef>
            </a:pPr>
            <a:r>
              <a:rPr lang="en-US" sz="2800" dirty="0"/>
              <a:t>stop</a:t>
            </a:r>
          </a:p>
        </p:txBody>
      </p:sp>
      <p:pic>
        <p:nvPicPr>
          <p:cNvPr id="3" name="Picture 2">
            <a:extLst>
              <a:ext uri="{FF2B5EF4-FFF2-40B4-BE49-F238E27FC236}">
                <a16:creationId xmlns:a16="http://schemas.microsoft.com/office/drawing/2014/main" id="{0BA366A5-1F77-433F-B386-CD35DBEEFA20}"/>
              </a:ext>
            </a:extLst>
          </p:cNvPr>
          <p:cNvPicPr>
            <a:picLocks noChangeAspect="1"/>
          </p:cNvPicPr>
          <p:nvPr/>
        </p:nvPicPr>
        <p:blipFill>
          <a:blip r:embed="rId2"/>
          <a:stretch>
            <a:fillRect/>
          </a:stretch>
        </p:blipFill>
        <p:spPr>
          <a:xfrm>
            <a:off x="7659228" y="2190750"/>
            <a:ext cx="8354595" cy="5473700"/>
          </a:xfrm>
          <a:prstGeom prst="rect">
            <a:avLst/>
          </a:prstGeom>
        </p:spPr>
      </p:pic>
    </p:spTree>
    <p:extLst>
      <p:ext uri="{BB962C8B-B14F-4D97-AF65-F5344CB8AC3E}">
        <p14:creationId xmlns:p14="http://schemas.microsoft.com/office/powerpoint/2010/main" val="64494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t>What about 10?</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7</a:t>
            </a:fld>
            <a:endParaRPr lang="en-US" dirty="0"/>
          </a:p>
        </p:txBody>
      </p:sp>
      <p:sp>
        <p:nvSpPr>
          <p:cNvPr id="8" name="Text Placeholder 7"/>
          <p:cNvSpPr>
            <a:spLocks noGrp="1"/>
          </p:cNvSpPr>
          <p:nvPr>
            <p:ph type="body" sz="quarter" idx="15"/>
          </p:nvPr>
        </p:nvSpPr>
        <p:spPr>
          <a:xfrm>
            <a:off x="812881" y="1371261"/>
            <a:ext cx="14904913" cy="6745605"/>
          </a:xfrm>
        </p:spPr>
        <p:txBody>
          <a:bodyPr/>
          <a:lstStyle/>
          <a:p>
            <a:r>
              <a:rPr lang="en-US" dirty="0"/>
              <a:t>If you missed it, a value that is exactly 10 will be reported by the program as greater than 10. The program only checks for less than 10, otherwise it will report greater than 10, it does not address if the value is exactly 10.</a:t>
            </a:r>
          </a:p>
          <a:p>
            <a:pPr marL="457200" indent="-457200">
              <a:buFont typeface="Arial" panose="020B0604020202020204" pitchFamily="34" charset="0"/>
              <a:buChar char="•"/>
            </a:pPr>
            <a:r>
              <a:rPr lang="en-US" dirty="0"/>
              <a:t>Either need to ask the client the program is for, if 10 needs to be in the lower-range, or upper-range i.e. use &lt;= or &lt;</a:t>
            </a:r>
          </a:p>
          <a:p>
            <a:pPr marL="457200" indent="-457200">
              <a:buFont typeface="Arial" panose="020B0604020202020204" pitchFamily="34" charset="0"/>
              <a:buChar char="•"/>
            </a:pPr>
            <a:r>
              <a:rPr lang="en-US" dirty="0"/>
              <a:t>or, if the value 10 needs special treatment we may need to nest one if structure within the other</a:t>
            </a:r>
          </a:p>
          <a:p>
            <a:pPr marL="457200" indent="-457200">
              <a:buFont typeface="Arial" panose="020B0604020202020204" pitchFamily="34" charset="0"/>
              <a:buChar char="•"/>
            </a:pPr>
            <a:r>
              <a:rPr lang="en-US" dirty="0"/>
              <a:t>indentation is used to help visualize the structures.</a:t>
            </a:r>
          </a:p>
        </p:txBody>
      </p:sp>
    </p:spTree>
    <p:extLst>
      <p:ext uri="{BB962C8B-B14F-4D97-AF65-F5344CB8AC3E}">
        <p14:creationId xmlns:p14="http://schemas.microsoft.com/office/powerpoint/2010/main" val="72462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367532"/>
            <a:ext cx="14904913" cy="578521"/>
          </a:xfrm>
        </p:spPr>
        <p:txBody>
          <a:bodyPr/>
          <a:lstStyle/>
          <a:p>
            <a:r>
              <a:rPr lang="en-US" dirty="0"/>
              <a:t>Nested Selection Structure (less, greater, equal 10)</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8</a:t>
            </a:fld>
            <a:endParaRPr lang="en-US" dirty="0"/>
          </a:p>
        </p:txBody>
      </p:sp>
      <p:sp>
        <p:nvSpPr>
          <p:cNvPr id="8" name="Text Placeholder 7"/>
          <p:cNvSpPr>
            <a:spLocks noGrp="1"/>
          </p:cNvSpPr>
          <p:nvPr>
            <p:ph type="body" sz="quarter" idx="15"/>
          </p:nvPr>
        </p:nvSpPr>
        <p:spPr>
          <a:xfrm>
            <a:off x="812882" y="946053"/>
            <a:ext cx="7015886" cy="7408807"/>
          </a:xfrm>
        </p:spPr>
        <p:txBody>
          <a:bodyPr/>
          <a:lstStyle/>
          <a:p>
            <a:pPr>
              <a:spcBef>
                <a:spcPts val="0"/>
              </a:spcBef>
            </a:pPr>
            <a:r>
              <a:rPr lang="en-US" sz="2800" dirty="0"/>
              <a:t>start</a:t>
            </a:r>
          </a:p>
          <a:p>
            <a:pPr>
              <a:spcBef>
                <a:spcPts val="0"/>
              </a:spcBef>
            </a:pPr>
            <a:r>
              <a:rPr lang="en-US" sz="2800" dirty="0"/>
              <a:t>    declarations</a:t>
            </a:r>
          </a:p>
          <a:p>
            <a:pPr>
              <a:spcBef>
                <a:spcPts val="0"/>
              </a:spcBef>
            </a:pPr>
            <a:r>
              <a:rPr lang="en-US" sz="2800" dirty="0"/>
              <a:t>        </a:t>
            </a:r>
            <a:r>
              <a:rPr lang="en-US" sz="2800" dirty="0" err="1"/>
              <a:t>num</a:t>
            </a:r>
            <a:r>
              <a:rPr lang="en-US" sz="2800" dirty="0"/>
              <a:t> number</a:t>
            </a:r>
          </a:p>
          <a:p>
            <a:pPr>
              <a:spcBef>
                <a:spcPts val="0"/>
              </a:spcBef>
            </a:pPr>
            <a:r>
              <a:rPr lang="en-US" sz="2800" dirty="0"/>
              <a:t>    output "please enter a number"</a:t>
            </a:r>
          </a:p>
          <a:p>
            <a:pPr>
              <a:spcBef>
                <a:spcPts val="0"/>
              </a:spcBef>
            </a:pPr>
            <a:r>
              <a:rPr lang="en-US" sz="2800" dirty="0"/>
              <a:t>    input number</a:t>
            </a:r>
          </a:p>
          <a:p>
            <a:pPr>
              <a:spcBef>
                <a:spcPts val="0"/>
              </a:spcBef>
            </a:pPr>
            <a:r>
              <a:rPr lang="en-US" sz="2800" dirty="0"/>
              <a:t>    if number &lt; 10 then</a:t>
            </a:r>
          </a:p>
          <a:p>
            <a:pPr>
              <a:spcBef>
                <a:spcPts val="0"/>
              </a:spcBef>
            </a:pPr>
            <a:r>
              <a:rPr lang="en-US" sz="2800" dirty="0"/>
              <a:t>        output "number is less than 10"</a:t>
            </a:r>
          </a:p>
          <a:p>
            <a:pPr>
              <a:spcBef>
                <a:spcPts val="0"/>
              </a:spcBef>
            </a:pPr>
            <a:r>
              <a:rPr lang="en-US" sz="2800" dirty="0"/>
              <a:t>    else</a:t>
            </a:r>
          </a:p>
          <a:p>
            <a:pPr>
              <a:spcBef>
                <a:spcPts val="0"/>
              </a:spcBef>
            </a:pPr>
            <a:r>
              <a:rPr lang="en-US" sz="2800" dirty="0"/>
              <a:t>        if number &gt; 10 then</a:t>
            </a:r>
          </a:p>
          <a:p>
            <a:pPr>
              <a:spcBef>
                <a:spcPts val="0"/>
              </a:spcBef>
            </a:pPr>
            <a:r>
              <a:rPr lang="en-US" sz="2800" dirty="0"/>
              <a:t>            output "number is greater than 10"</a:t>
            </a:r>
          </a:p>
          <a:p>
            <a:pPr>
              <a:spcBef>
                <a:spcPts val="0"/>
              </a:spcBef>
            </a:pPr>
            <a:r>
              <a:rPr lang="en-US" sz="2800" dirty="0"/>
              <a:t>        else</a:t>
            </a:r>
          </a:p>
          <a:p>
            <a:pPr>
              <a:spcBef>
                <a:spcPts val="0"/>
              </a:spcBef>
            </a:pPr>
            <a:r>
              <a:rPr lang="en-US" sz="2800" dirty="0"/>
              <a:t>            output "number is equal to 10“</a:t>
            </a:r>
          </a:p>
          <a:p>
            <a:pPr>
              <a:spcBef>
                <a:spcPts val="0"/>
              </a:spcBef>
            </a:pPr>
            <a:r>
              <a:rPr lang="en-US" sz="2800" dirty="0"/>
              <a:t>        </a:t>
            </a:r>
            <a:r>
              <a:rPr lang="en-US" sz="2800" dirty="0" err="1"/>
              <a:t>endif</a:t>
            </a:r>
            <a:endParaRPr lang="en-US" sz="2800" dirty="0"/>
          </a:p>
          <a:p>
            <a:pPr>
              <a:spcBef>
                <a:spcPts val="0"/>
              </a:spcBef>
            </a:pPr>
            <a:r>
              <a:rPr lang="en-US" sz="2800" dirty="0"/>
              <a:t>    </a:t>
            </a:r>
            <a:r>
              <a:rPr lang="en-US" sz="2800" dirty="0" err="1"/>
              <a:t>endif</a:t>
            </a:r>
            <a:endParaRPr lang="en-US" sz="2800" dirty="0"/>
          </a:p>
          <a:p>
            <a:pPr>
              <a:spcBef>
                <a:spcPts val="0"/>
              </a:spcBef>
            </a:pPr>
            <a:r>
              <a:rPr lang="en-US" sz="2800" dirty="0"/>
              <a:t>    output "thank you for using the program"</a:t>
            </a:r>
          </a:p>
          <a:p>
            <a:pPr>
              <a:spcBef>
                <a:spcPts val="0"/>
              </a:spcBef>
            </a:pPr>
            <a:r>
              <a:rPr lang="en-US" sz="2800" dirty="0"/>
              <a:t>stop</a:t>
            </a:r>
          </a:p>
        </p:txBody>
      </p:sp>
      <p:pic>
        <p:nvPicPr>
          <p:cNvPr id="3" name="Picture 2"/>
          <p:cNvPicPr>
            <a:picLocks noChangeAspect="1"/>
          </p:cNvPicPr>
          <p:nvPr/>
        </p:nvPicPr>
        <p:blipFill>
          <a:blip r:embed="rId2"/>
          <a:stretch>
            <a:fillRect/>
          </a:stretch>
        </p:blipFill>
        <p:spPr>
          <a:xfrm>
            <a:off x="7828768" y="946053"/>
            <a:ext cx="8249766" cy="7045552"/>
          </a:xfrm>
          <a:prstGeom prst="rect">
            <a:avLst/>
          </a:prstGeom>
        </p:spPr>
      </p:pic>
    </p:spTree>
    <p:extLst>
      <p:ext uri="{BB962C8B-B14F-4D97-AF65-F5344CB8AC3E}">
        <p14:creationId xmlns:p14="http://schemas.microsoft.com/office/powerpoint/2010/main" val="315977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214" y="206647"/>
            <a:ext cx="14904913" cy="578521"/>
          </a:xfrm>
        </p:spPr>
        <p:txBody>
          <a:bodyPr/>
          <a:lstStyle/>
          <a:p>
            <a:r>
              <a:rPr lang="en-US" dirty="0"/>
              <a:t>Nested Selection Structure Alternative Solutions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9</a:t>
            </a:fld>
            <a:endParaRPr lang="en-US" dirty="0"/>
          </a:p>
        </p:txBody>
      </p:sp>
      <p:sp>
        <p:nvSpPr>
          <p:cNvPr id="8" name="Text Placeholder 7"/>
          <p:cNvSpPr>
            <a:spLocks noGrp="1"/>
          </p:cNvSpPr>
          <p:nvPr>
            <p:ph type="body" sz="quarter" idx="15"/>
          </p:nvPr>
        </p:nvSpPr>
        <p:spPr>
          <a:xfrm>
            <a:off x="812881" y="785169"/>
            <a:ext cx="14904913" cy="7569691"/>
          </a:xfrm>
        </p:spPr>
        <p:txBody>
          <a:bodyPr/>
          <a:lstStyle/>
          <a:p>
            <a:pPr marL="457200" indent="-457200">
              <a:buFont typeface="Arial" panose="020B0604020202020204" pitchFamily="34" charset="0"/>
              <a:buChar char="•"/>
            </a:pPr>
            <a:r>
              <a:rPr lang="en-US" dirty="0"/>
              <a:t>Alternative solutions are possible.</a:t>
            </a:r>
          </a:p>
          <a:p>
            <a:pPr marL="457200" indent="-457200">
              <a:buFont typeface="Arial" panose="020B0604020202020204" pitchFamily="34" charset="0"/>
              <a:buChar char="•"/>
            </a:pPr>
            <a:r>
              <a:rPr lang="en-US" dirty="0"/>
              <a:t>Test your learning:</a:t>
            </a:r>
          </a:p>
          <a:p>
            <a:pPr marL="457200" indent="-457200">
              <a:buFont typeface="Arial" panose="020B0604020202020204" pitchFamily="34" charset="0"/>
              <a:buChar char="•"/>
            </a:pPr>
            <a:r>
              <a:rPr lang="en-US" dirty="0"/>
              <a:t>Can you re-write the decision structure above to start with checking if the number equals 10 as well as draw a flowchart?</a:t>
            </a:r>
          </a:p>
          <a:p>
            <a:pPr marL="457200" indent="-457200">
              <a:buFont typeface="Arial" panose="020B0604020202020204" pitchFamily="34" charset="0"/>
              <a:buChar char="•"/>
            </a:pPr>
            <a:r>
              <a:rPr lang="en-US" dirty="0"/>
              <a:t>Can you re-write the decision structure to start with checking if the number is greater than 10 as well as draw a flowchart?</a:t>
            </a:r>
          </a:p>
          <a:p>
            <a:pPr marL="457200" indent="-457200">
              <a:buFont typeface="Arial" panose="020B0604020202020204" pitchFamily="34" charset="0"/>
              <a:buChar char="•"/>
            </a:pPr>
            <a:r>
              <a:rPr lang="en-US" dirty="0"/>
              <a:t>For this trivial example, there will not be (m)any changes to the structure itself, however there are cases where carefully choosing the order of the logic impacts the number of decisions needed to solve the problem.</a:t>
            </a:r>
          </a:p>
        </p:txBody>
      </p:sp>
    </p:spTree>
    <p:extLst>
      <p:ext uri="{BB962C8B-B14F-4D97-AF65-F5344CB8AC3E}">
        <p14:creationId xmlns:p14="http://schemas.microsoft.com/office/powerpoint/2010/main" val="3102393745"/>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5367</TotalTime>
  <Words>1869</Words>
  <Application>Microsoft Office PowerPoint</Application>
  <PresentationFormat>Custom</PresentationFormat>
  <Paragraphs>271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vt:lpstr>
      <vt:lpstr>Times New Roman</vt:lpstr>
      <vt:lpstr>Wingdings</vt:lpstr>
      <vt:lpstr>Office Theme</vt:lpstr>
      <vt:lpstr>CST8116 Intro. to Comp. Prog.</vt:lpstr>
      <vt:lpstr>Week 09 Lesson 01  Selection Structure (Decisions)</vt:lpstr>
      <vt:lpstr>Welcome</vt:lpstr>
      <vt:lpstr>Selection Structure, also called Decision Structure</vt:lpstr>
      <vt:lpstr>Single-alternative selection structure [1]</vt:lpstr>
      <vt:lpstr>Dual-alternative selection structure [1]</vt:lpstr>
      <vt:lpstr>What about 10?</vt:lpstr>
      <vt:lpstr>Nested Selection Structure (less, greater, equal 10)</vt:lpstr>
      <vt:lpstr>Nested Selection Structure Alternative Solutions</vt:lpstr>
      <vt:lpstr>Using AND and OR</vt:lpstr>
      <vt:lpstr>Using AND and OR</vt:lpstr>
      <vt:lpstr>Testing Boundary Cases</vt:lpstr>
      <vt:lpstr>Using AND and OR together</vt:lpstr>
      <vt:lpstr>NOT operator (negative logic)</vt:lpstr>
      <vt:lpstr>Nested logic for ranges of values</vt:lpstr>
      <vt:lpstr>Nested logic for ranges of values (AND not needed)</vt:lpstr>
      <vt:lpstr>Nested logic for ranges of values (simplified)</vt:lpstr>
      <vt:lpstr>Selection Structure: Case</vt:lpstr>
      <vt:lpstr>Selection Structure: Case</vt:lpstr>
      <vt:lpstr>Conclusion</vt:lpstr>
      <vt:lpstr>References</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Stanley Pieda</cp:lastModifiedBy>
  <cp:revision>296</cp:revision>
  <dcterms:created xsi:type="dcterms:W3CDTF">2016-12-21T16:02:28Z</dcterms:created>
  <dcterms:modified xsi:type="dcterms:W3CDTF">2022-01-03T19:49:31Z</dcterms:modified>
</cp:coreProperties>
</file>