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9" r:id="rId2"/>
    <p:sldId id="266" r:id="rId3"/>
    <p:sldId id="260" r:id="rId4"/>
    <p:sldId id="258" r:id="rId5"/>
    <p:sldId id="263" r:id="rId6"/>
    <p:sldId id="267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FF8E8-D94F-4B61-9A66-7C6FFDFD083C}">
          <p14:sldIdLst>
            <p14:sldId id="259"/>
            <p14:sldId id="266"/>
            <p14:sldId id="260"/>
            <p14:sldId id="258"/>
            <p14:sldId id="263"/>
            <p14:sldId id="267"/>
            <p14:sldId id="262"/>
            <p14:sldId id="261"/>
            <p14:sldId id="265"/>
          </p14:sldIdLst>
        </p14:section>
        <p14:section name="Untitled Section" id="{07A95022-802C-4CC6-B910-ABF75A8B4C0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9966-8F84-4275-A942-4F73E60AF589}" v="1" dt="2024-03-31T14:16:24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06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7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4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9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7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5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2329-technolog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raw_twitter/pages/index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hand holding a computer and a globe&#10;&#10;Description automatically generated">
            <a:extLst>
              <a:ext uri="{FF2B5EF4-FFF2-40B4-BE49-F238E27FC236}">
                <a16:creationId xmlns:a16="http://schemas.microsoft.com/office/drawing/2014/main" id="{5CDBB1CF-E574-4822-96AF-E779E1AF8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776"/>
          <a:stretch/>
        </p:blipFill>
        <p:spPr>
          <a:xfrm>
            <a:off x="1897813" y="328323"/>
            <a:ext cx="7268583" cy="4627206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4478EE-E151-E4F2-BD25-0479ABB8914A}"/>
              </a:ext>
            </a:extLst>
          </p:cNvPr>
          <p:cNvSpPr txBox="1"/>
          <p:nvPr/>
        </p:nvSpPr>
        <p:spPr>
          <a:xfrm>
            <a:off x="7680599" y="5501637"/>
            <a:ext cx="36316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alibri"/>
                <a:ea typeface="Calibri"/>
                <a:cs typeface="Calibri"/>
              </a:rPr>
              <a:t>Zhonghan</a:t>
            </a:r>
            <a:r>
              <a:rPr lang="en-US" sz="2400">
                <a:latin typeface="Calibri"/>
                <a:ea typeface="Calibri"/>
                <a:cs typeface="Calibri"/>
              </a:rPr>
              <a:t> Tang</a:t>
            </a:r>
          </a:p>
          <a:p>
            <a:r>
              <a:rPr lang="en-US" sz="2400">
                <a:latin typeface="Calibri"/>
                <a:ea typeface="Calibri"/>
                <a:cs typeface="Calibri"/>
              </a:rPr>
              <a:t>Azadeh </a:t>
            </a:r>
            <a:r>
              <a:rPr lang="en-US" sz="2400" err="1">
                <a:latin typeface="Calibri"/>
                <a:ea typeface="Calibri"/>
                <a:cs typeface="Calibri"/>
              </a:rPr>
              <a:t>Sadeghtehrani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>
                <a:latin typeface="Calibri"/>
                <a:ea typeface="Calibri"/>
                <a:cs typeface="Calibri"/>
              </a:rPr>
              <a:t>Yuchen Wang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84B2E-3DBA-CFB4-86C0-98F3E9F96418}"/>
              </a:ext>
            </a:extLst>
          </p:cNvPr>
          <p:cNvSpPr txBox="1"/>
          <p:nvPr/>
        </p:nvSpPr>
        <p:spPr>
          <a:xfrm>
            <a:off x="7682880" y="4254872"/>
            <a:ext cx="43924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Professor Hala Own</a:t>
            </a:r>
          </a:p>
          <a:p>
            <a:r>
              <a:rPr lang="en-US" sz="2400">
                <a:latin typeface="Calibri"/>
                <a:ea typeface="Calibri"/>
                <a:cs typeface="Segoe UI"/>
              </a:rPr>
              <a:t>Web Programming CST8285_312</a:t>
            </a:r>
          </a:p>
          <a:p>
            <a:r>
              <a:rPr lang="en-US" sz="2400">
                <a:latin typeface="Calibri"/>
                <a:ea typeface="Calibri"/>
                <a:cs typeface="Segoe UI"/>
              </a:rPr>
              <a:t>March 31,2024</a:t>
            </a:r>
          </a:p>
        </p:txBody>
      </p:sp>
    </p:spTree>
    <p:extLst>
      <p:ext uri="{BB962C8B-B14F-4D97-AF65-F5344CB8AC3E}">
        <p14:creationId xmlns:p14="http://schemas.microsoft.com/office/powerpoint/2010/main" val="311606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481B-5FE4-7A68-6BCA-577A42A3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6319" y="3117936"/>
            <a:ext cx="10018713" cy="635695"/>
          </a:xfrm>
        </p:spPr>
        <p:txBody>
          <a:bodyPr/>
          <a:lstStyle/>
          <a:p>
            <a:r>
              <a:rPr lang="en-US" sz="3200" b="1">
                <a:latin typeface="Calibri"/>
                <a:ea typeface="Calibri"/>
                <a:cs typeface="Calibri"/>
              </a:rPr>
              <a:t>Web Map, </a:t>
            </a:r>
            <a:r>
              <a:rPr lang="en-US" sz="3200" b="1" err="1">
                <a:latin typeface="Calibri"/>
                <a:ea typeface="Calibri"/>
                <a:cs typeface="Calibri"/>
              </a:rPr>
              <a:t>WireFrame</a:t>
            </a:r>
            <a:endParaRPr lang="en-US" sz="3200" b="1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81039FE4-1200-893B-C0EE-134AD73E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38" y="223382"/>
            <a:ext cx="5048313" cy="6411238"/>
          </a:xfrm>
          <a:prstGeom prst="rect">
            <a:avLst/>
          </a:prstGeom>
          <a:effectLst>
            <a:outerShdw blurRad="190500" dist="190500" dir="3540000">
              <a:srgbClr val="000000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6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3" name="Picture 2" descr="A screenshot of a sign up&#10;&#10;Description automatically generated">
            <a:extLst>
              <a:ext uri="{FF2B5EF4-FFF2-40B4-BE49-F238E27FC236}">
                <a16:creationId xmlns:a16="http://schemas.microsoft.com/office/drawing/2014/main" id="{8F66E2F4-A57B-940F-EC51-FBA942B53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03" y="1548334"/>
            <a:ext cx="6096000" cy="3343797"/>
          </a:xfrm>
          <a:prstGeom prst="rect">
            <a:avLst/>
          </a:prstGeom>
          <a:effectLst>
            <a:outerShdw blurRad="266700" dist="317500" dir="4140000">
              <a:srgbClr val="000000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161D7A-099B-EB13-16D5-A842503B5E66}"/>
              </a:ext>
            </a:extLst>
          </p:cNvPr>
          <p:cNvSpPr txBox="1"/>
          <p:nvPr/>
        </p:nvSpPr>
        <p:spPr>
          <a:xfrm>
            <a:off x="469724" y="1440494"/>
            <a:ext cx="488515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Address Sites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 </a:t>
            </a:r>
            <a:r>
              <a:rPr lang="en-US">
                <a:latin typeface="Calibri"/>
                <a:ea typeface="Calibri"/>
                <a:cs typeface="Calibri"/>
                <a:hlinkClick r:id="rId4"/>
              </a:rPr>
              <a:t>http</a:t>
            </a:r>
            <a:r>
              <a:rPr lang="en-US">
                <a:latin typeface="Calibri"/>
                <a:ea typeface="+mn-lt"/>
                <a:cs typeface="+mn-lt"/>
                <a:hlinkClick r:id="rId4"/>
              </a:rPr>
              <a:t>://localhost/raw_twitter/pages/index.php</a:t>
            </a:r>
            <a:endParaRPr lang="en-US">
              <a:latin typeface="Calibr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Create account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Sign In 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A7BD0-A009-0C70-7846-0284B99DEAAD}"/>
              </a:ext>
            </a:extLst>
          </p:cNvPr>
          <p:cNvSpPr txBox="1"/>
          <p:nvPr/>
        </p:nvSpPr>
        <p:spPr>
          <a:xfrm>
            <a:off x="3559478" y="480164"/>
            <a:ext cx="51356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Fake Twitter</a:t>
            </a:r>
          </a:p>
        </p:txBody>
      </p:sp>
    </p:spTree>
    <p:extLst>
      <p:ext uri="{BB962C8B-B14F-4D97-AF65-F5344CB8AC3E}">
        <p14:creationId xmlns:p14="http://schemas.microsoft.com/office/powerpoint/2010/main" val="13248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A screenshot of a computer&#10;&#10;Description automatically generated">
            <a:extLst>
              <a:ext uri="{FF2B5EF4-FFF2-40B4-BE49-F238E27FC236}">
                <a16:creationId xmlns:a16="http://schemas.microsoft.com/office/drawing/2014/main" id="{92759D44-3255-5F84-B082-30F55209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57" y="1804792"/>
            <a:ext cx="1778827" cy="771525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69" name="Picture 68" descr="A screenshot of a login page&#10;&#10;Description automatically generated">
            <a:extLst>
              <a:ext uri="{FF2B5EF4-FFF2-40B4-BE49-F238E27FC236}">
                <a16:creationId xmlns:a16="http://schemas.microsoft.com/office/drawing/2014/main" id="{8A168AB2-E0F5-4277-EF23-8BA902F06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540" y="4542251"/>
            <a:ext cx="2056226" cy="854249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70" name="Picture 69" descr="A screenshot of a login form&#10;&#10;Description automatically generated">
            <a:extLst>
              <a:ext uri="{FF2B5EF4-FFF2-40B4-BE49-F238E27FC236}">
                <a16:creationId xmlns:a16="http://schemas.microsoft.com/office/drawing/2014/main" id="{2918644C-344F-3C21-D251-144E7268C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929" y="745298"/>
            <a:ext cx="2325160" cy="2799568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71" name="Picture 70" descr="A screenshot of a login page&#10;&#10;Description automatically generated">
            <a:extLst>
              <a:ext uri="{FF2B5EF4-FFF2-40B4-BE49-F238E27FC236}">
                <a16:creationId xmlns:a16="http://schemas.microsoft.com/office/drawing/2014/main" id="{20DE44C1-0411-01FD-9FB7-FBFEDE147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537" y="3806347"/>
            <a:ext cx="2320056" cy="2268386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74" name="Arrow: Bent-Up 73">
            <a:extLst>
              <a:ext uri="{FF2B5EF4-FFF2-40B4-BE49-F238E27FC236}">
                <a16:creationId xmlns:a16="http://schemas.microsoft.com/office/drawing/2014/main" id="{B7674558-F7A3-E35B-CC0E-901DA261AAA3}"/>
              </a:ext>
            </a:extLst>
          </p:cNvPr>
          <p:cNvSpPr/>
          <p:nvPr/>
        </p:nvSpPr>
        <p:spPr>
          <a:xfrm>
            <a:off x="4290166" y="2578275"/>
            <a:ext cx="1231723" cy="427971"/>
          </a:xfrm>
          <a:prstGeom prst="bentUpArrow">
            <a:avLst/>
          </a:prstGeom>
          <a:solidFill>
            <a:schemeClr val="accent4"/>
          </a:solidFill>
          <a:effectLst>
            <a:outerShdw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Bent-Up 76">
            <a:extLst>
              <a:ext uri="{FF2B5EF4-FFF2-40B4-BE49-F238E27FC236}">
                <a16:creationId xmlns:a16="http://schemas.microsoft.com/office/drawing/2014/main" id="{E0DCABF6-97E9-136D-FAC5-6426FFD069AD}"/>
              </a:ext>
            </a:extLst>
          </p:cNvPr>
          <p:cNvSpPr/>
          <p:nvPr/>
        </p:nvSpPr>
        <p:spPr>
          <a:xfrm>
            <a:off x="4290165" y="5396630"/>
            <a:ext cx="1033396" cy="459287"/>
          </a:xfrm>
          <a:prstGeom prst="bentUp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7E8A49-4CDE-BFD3-0963-9ACD9C1F01FA}"/>
              </a:ext>
            </a:extLst>
          </p:cNvPr>
          <p:cNvSpPr txBox="1"/>
          <p:nvPr/>
        </p:nvSpPr>
        <p:spPr>
          <a:xfrm>
            <a:off x="7724383" y="3810000"/>
            <a:ext cx="30480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   Go to login page</a:t>
            </a:r>
            <a:endParaRPr lang="en-US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   Enter Email and Password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   Click "Sign In"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   Access account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A3523F-3EC5-7F90-0C5A-711A87C13606}"/>
              </a:ext>
            </a:extLst>
          </p:cNvPr>
          <p:cNvSpPr txBox="1"/>
          <p:nvPr/>
        </p:nvSpPr>
        <p:spPr>
          <a:xfrm>
            <a:off x="7693068" y="1231725"/>
            <a:ext cx="3379938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Find sign-out option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Click "Create account"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Fill all the fields that required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Click sign-out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Access account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EA5EEF-1BAC-6A0B-0BA9-9C1708D7DD10}"/>
              </a:ext>
            </a:extLst>
          </p:cNvPr>
          <p:cNvSpPr txBox="1"/>
          <p:nvPr/>
        </p:nvSpPr>
        <p:spPr>
          <a:xfrm>
            <a:off x="4718137" y="741123"/>
            <a:ext cx="350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Sign-In &amp; Sign-Up Form</a:t>
            </a:r>
          </a:p>
        </p:txBody>
      </p:sp>
    </p:spTree>
    <p:extLst>
      <p:ext uri="{BB962C8B-B14F-4D97-AF65-F5344CB8AC3E}">
        <p14:creationId xmlns:p14="http://schemas.microsoft.com/office/powerpoint/2010/main" val="132503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B33E8-5740-FC4F-02C4-CC0F88B7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279" y="1094803"/>
            <a:ext cx="3193320" cy="4754478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58C338-A386-5882-D733-6B910DB02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024" y="962144"/>
            <a:ext cx="2536257" cy="2442514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B14F58-81AE-C81A-49B1-BFF4F3232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140" y="3608384"/>
            <a:ext cx="2564094" cy="3040483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F76995EC-8E94-CC78-189F-A192FFE60ED6}"/>
              </a:ext>
            </a:extLst>
          </p:cNvPr>
          <p:cNvSpPr/>
          <p:nvPr/>
        </p:nvSpPr>
        <p:spPr>
          <a:xfrm>
            <a:off x="8374407" y="3285775"/>
            <a:ext cx="347133" cy="186267"/>
          </a:xfrm>
          <a:prstGeom prst="leftArrow">
            <a:avLst/>
          </a:prstGeom>
          <a:solidFill>
            <a:schemeClr val="accent4"/>
          </a:solidFill>
          <a:effectLst>
            <a:outerShdw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0CFB32-696A-DA15-1E52-7114BB1938DA}"/>
              </a:ext>
            </a:extLst>
          </p:cNvPr>
          <p:cNvSpPr txBox="1"/>
          <p:nvPr/>
        </p:nvSpPr>
        <p:spPr>
          <a:xfrm>
            <a:off x="4317361" y="398616"/>
            <a:ext cx="350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Home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F9318-AABD-4708-BD1D-22C73C0108FC}"/>
              </a:ext>
            </a:extLst>
          </p:cNvPr>
          <p:cNvSpPr txBox="1"/>
          <p:nvPr/>
        </p:nvSpPr>
        <p:spPr>
          <a:xfrm>
            <a:off x="1717255" y="1037078"/>
            <a:ext cx="3379938" cy="2957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can post something at the top area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“click post" the content will be fill into database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filter that allows users to choose to see all tweets or tweets which has 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Left 20">
            <a:extLst>
              <a:ext uri="{FF2B5EF4-FFF2-40B4-BE49-F238E27FC236}">
                <a16:creationId xmlns:a16="http://schemas.microsoft.com/office/drawing/2014/main" id="{F76995EC-8E94-CC78-189F-A192FFE60ED6}"/>
              </a:ext>
            </a:extLst>
          </p:cNvPr>
          <p:cNvSpPr/>
          <p:nvPr/>
        </p:nvSpPr>
        <p:spPr>
          <a:xfrm rot="10800000">
            <a:off x="7142294" y="2091258"/>
            <a:ext cx="270455" cy="183731"/>
          </a:xfrm>
          <a:prstGeom prst="leftArrow">
            <a:avLst/>
          </a:prstGeom>
          <a:solidFill>
            <a:schemeClr val="accent4"/>
          </a:solidFill>
          <a:effectLst>
            <a:outerShdw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0CFB32-696A-DA15-1E52-7114BB1938DA}"/>
              </a:ext>
            </a:extLst>
          </p:cNvPr>
          <p:cNvSpPr txBox="1"/>
          <p:nvPr/>
        </p:nvSpPr>
        <p:spPr>
          <a:xfrm>
            <a:off x="4444361" y="249058"/>
            <a:ext cx="350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Search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F9318-AABD-4708-BD1D-22C73C0108FC}"/>
              </a:ext>
            </a:extLst>
          </p:cNvPr>
          <p:cNvSpPr txBox="1"/>
          <p:nvPr/>
        </p:nvSpPr>
        <p:spPr>
          <a:xfrm>
            <a:off x="2716554" y="3670390"/>
            <a:ext cx="4558498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content section is empty by default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ea typeface="+mn-lt"/>
                <a:cs typeface="+mn-lt"/>
              </a:rPr>
              <a:t>User can fill keywords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ea typeface="+mn-lt"/>
                <a:cs typeface="+mn-lt"/>
              </a:rPr>
              <a:t>Click search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content with the keywords will be shown at the main area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44BA5-8885-D429-CD81-6B9D6D66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12" y="1082041"/>
            <a:ext cx="3493716" cy="2016938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EAF61-7B02-05AA-3EC3-DF96BD7B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32" y="1085142"/>
            <a:ext cx="3503876" cy="5596467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44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73301-FDD1-3C48-A4EC-41969E81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17" y="986937"/>
            <a:ext cx="4672463" cy="1594134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9F6DF6-EE00-A179-BB62-EEDB220731AA}"/>
              </a:ext>
            </a:extLst>
          </p:cNvPr>
          <p:cNvSpPr txBox="1"/>
          <p:nvPr/>
        </p:nvSpPr>
        <p:spPr>
          <a:xfrm>
            <a:off x="3189821" y="25560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/>
              <a:t>Profile &amp; edit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E57EA-A844-4A29-9F41-B0A7D17C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46" y="3043874"/>
            <a:ext cx="3579069" cy="3465543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BC64265-87B9-1DBA-3851-C6E3D565A3D9}"/>
              </a:ext>
            </a:extLst>
          </p:cNvPr>
          <p:cNvSpPr/>
          <p:nvPr/>
        </p:nvSpPr>
        <p:spPr>
          <a:xfrm>
            <a:off x="5019304" y="2638181"/>
            <a:ext cx="254000" cy="348582"/>
          </a:xfrm>
          <a:prstGeom prst="downArrow">
            <a:avLst/>
          </a:prstGeom>
          <a:solidFill>
            <a:schemeClr val="accent4"/>
          </a:solidFill>
          <a:effectLst>
            <a:outerShdw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6791C-35E3-5472-8DD7-761CA43DAADF}"/>
              </a:ext>
            </a:extLst>
          </p:cNvPr>
          <p:cNvSpPr txBox="1"/>
          <p:nvPr/>
        </p:nvSpPr>
        <p:spPr>
          <a:xfrm>
            <a:off x="7425636" y="894391"/>
            <a:ext cx="4518375" cy="3373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user’s information will be shown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Click “</a:t>
            </a:r>
            <a:r>
              <a:rPr lang="en-US" altLang="zh-CN" dirty="0">
                <a:ea typeface="+mn-lt"/>
                <a:cs typeface="+mn-lt"/>
              </a:rPr>
              <a:t>edit profile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 information will be passed to the pop-up window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 and edit name and description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Click “save”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Pass to the database and displayed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1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D55A8A3-F5BC-E5C7-CFB3-49423B9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62" y="1089498"/>
            <a:ext cx="5226274" cy="1712935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71568C-960A-4E26-2731-E18DC7E1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262" y="3269906"/>
            <a:ext cx="5199322" cy="2566690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89601041-B39D-BA93-A666-46C9FE69280F}"/>
              </a:ext>
            </a:extLst>
          </p:cNvPr>
          <p:cNvSpPr/>
          <p:nvPr/>
        </p:nvSpPr>
        <p:spPr>
          <a:xfrm>
            <a:off x="4205399" y="2895889"/>
            <a:ext cx="254000" cy="348582"/>
          </a:xfrm>
          <a:prstGeom prst="downArrow">
            <a:avLst/>
          </a:prstGeom>
          <a:solidFill>
            <a:schemeClr val="accent4"/>
          </a:solidFill>
          <a:effectLst>
            <a:outerShdw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DCC57-D7D6-F0BE-0713-2CDE86D6B9DD}"/>
              </a:ext>
            </a:extLst>
          </p:cNvPr>
          <p:cNvSpPr txBox="1"/>
          <p:nvPr/>
        </p:nvSpPr>
        <p:spPr>
          <a:xfrm>
            <a:off x="3189821" y="25560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/>
              <a:t>Tweets</a:t>
            </a:r>
            <a:r>
              <a:rPr lang="en-US" sz="1800" b="1"/>
              <a:t> &amp; edit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20F461-3AF3-B9A7-C7EA-65EF05A74BAE}"/>
              </a:ext>
            </a:extLst>
          </p:cNvPr>
          <p:cNvSpPr txBox="1"/>
          <p:nvPr/>
        </p:nvSpPr>
        <p:spPr>
          <a:xfrm>
            <a:off x="7373080" y="1383500"/>
            <a:ext cx="4518375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tweet of this user  will be shown at profile page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Click “</a:t>
            </a:r>
            <a:r>
              <a:rPr lang="en-US" altLang="zh-CN" dirty="0">
                <a:ea typeface="+mn-lt"/>
                <a:cs typeface="+mn-lt"/>
              </a:rPr>
              <a:t>edit profile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Specific will be passed to the pop-up window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 and edit </a:t>
            </a:r>
            <a:r>
              <a:rPr lang="en-US" altLang="zh-CN" dirty="0">
                <a:ea typeface="+mn-lt"/>
                <a:cs typeface="+mn-lt"/>
              </a:rPr>
              <a:t>this tweet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Click submit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Pass to the database and displayed on the page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Users can also choose to delete the tweet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3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FDDAC-0509-B796-B03E-19519D6C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366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Metadata/LabelInfo.xml><?xml version="1.0" encoding="utf-8"?>
<clbl:labelList xmlns:clbl="http://schemas.microsoft.com/office/2020/mipLabelMetadata">
  <clbl:label id="{ec1bd924-0a6a-4aa9-aa89-c980316c0449}" enabled="0" method="" siteId="{ec1bd924-0a6a-4aa9-aa89-c980316c044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239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PowerPoint Presentation</vt:lpstr>
      <vt:lpstr>Web Map, WireFrame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Azadeh Tehrani</dc:creator>
  <cp:lastModifiedBy>Zhonghan Tang</cp:lastModifiedBy>
  <cp:revision>4</cp:revision>
  <dcterms:created xsi:type="dcterms:W3CDTF">2024-03-27T23:22:26Z</dcterms:created>
  <dcterms:modified xsi:type="dcterms:W3CDTF">2024-03-31T14:30:43Z</dcterms:modified>
</cp:coreProperties>
</file>