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59" r:id="rId7"/>
    <p:sldId id="263" r:id="rId8"/>
    <p:sldId id="264" r:id="rId9"/>
    <p:sldId id="262" r:id="rId10"/>
    <p:sldId id="265" r:id="rId11"/>
    <p:sldId id="266" r:id="rId12"/>
    <p:sldId id="268" r:id="rId13"/>
    <p:sldId id="267" r:id="rId14"/>
    <p:sldId id="270" r:id="rId15"/>
    <p:sldId id="271" r:id="rId16"/>
    <p:sldId id="272"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183498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304690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ABEDF3-D1F1-4CF5-A9A6-98330BE8EDC2}"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31685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719778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ABEDF3-D1F1-4CF5-A9A6-98330BE8EDC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78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2101316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2544555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111458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17724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356257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3628739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9995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419830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331175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698685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77DEE1-1F2E-43F5-BF6C-42E707B1A719}" type="datetimeFigureOut">
              <a:rPr lang="zh-CN" altLang="en-US" smtClean="0"/>
              <a:t>2017/7/6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427570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77DEE1-1F2E-43F5-BF6C-42E707B1A719}" type="datetimeFigureOut">
              <a:rPr lang="zh-CN" altLang="en-US" smtClean="0"/>
              <a:t>2017/7/6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ABEDF3-D1F1-4CF5-A9A6-98330BE8EDC2}" type="slidenum">
              <a:rPr lang="zh-CN" altLang="en-US" smtClean="0"/>
              <a:t>‹#›</a:t>
            </a:fld>
            <a:endParaRPr lang="zh-CN" altLang="en-US"/>
          </a:p>
        </p:txBody>
      </p:sp>
    </p:spTree>
    <p:extLst>
      <p:ext uri="{BB962C8B-B14F-4D97-AF65-F5344CB8AC3E}">
        <p14:creationId xmlns:p14="http://schemas.microsoft.com/office/powerpoint/2010/main" val="18996138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tiangen.com/asset/imsupload/up045312800149155411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0780" y="560232"/>
            <a:ext cx="7766936" cy="1646302"/>
          </a:xfrm>
        </p:spPr>
        <p:txBody>
          <a:bodyPr/>
          <a:lstStyle/>
          <a:p>
            <a:pPr algn="ctr"/>
            <a:r>
              <a:rPr lang="zh-CN" altLang="en-US" dirty="0" smtClean="0"/>
              <a:t>总结 </a:t>
            </a:r>
            <a:endParaRPr lang="zh-CN" altLang="en-US" dirty="0"/>
          </a:p>
        </p:txBody>
      </p:sp>
      <p:sp>
        <p:nvSpPr>
          <p:cNvPr id="3" name="副标题 2"/>
          <p:cNvSpPr>
            <a:spLocks noGrp="1"/>
          </p:cNvSpPr>
          <p:nvPr>
            <p:ph type="subTitle" idx="1"/>
          </p:nvPr>
        </p:nvSpPr>
        <p:spPr>
          <a:xfrm>
            <a:off x="1437397" y="4809830"/>
            <a:ext cx="7766936" cy="1096899"/>
          </a:xfrm>
        </p:spPr>
        <p:txBody>
          <a:bodyPr>
            <a:normAutofit lnSpcReduction="10000"/>
          </a:bodyPr>
          <a:lstStyle/>
          <a:p>
            <a:endParaRPr lang="en-US" altLang="zh-CN" dirty="0" smtClean="0"/>
          </a:p>
          <a:p>
            <a:r>
              <a:rPr lang="zh-CN" altLang="en-US" dirty="0" smtClean="0"/>
              <a:t>谭政堂</a:t>
            </a:r>
            <a:endParaRPr lang="en-US" altLang="zh-CN" dirty="0" smtClean="0"/>
          </a:p>
          <a:p>
            <a:r>
              <a:rPr lang="en-US" altLang="zh-CN" dirty="0" smtClean="0"/>
              <a:t>6</a:t>
            </a:r>
            <a:r>
              <a:rPr lang="zh-CN" altLang="en-US" dirty="0" smtClean="0"/>
              <a:t>月</a:t>
            </a:r>
            <a:r>
              <a:rPr lang="en-US" altLang="zh-CN" dirty="0" smtClean="0"/>
              <a:t>30</a:t>
            </a:r>
            <a:r>
              <a:rPr lang="zh-CN" altLang="en-US" dirty="0" smtClean="0"/>
              <a:t>号</a:t>
            </a:r>
            <a:endParaRPr lang="en-US" altLang="zh-CN" dirty="0"/>
          </a:p>
        </p:txBody>
      </p:sp>
      <p:sp>
        <p:nvSpPr>
          <p:cNvPr id="4" name="文本框 3"/>
          <p:cNvSpPr txBox="1"/>
          <p:nvPr/>
        </p:nvSpPr>
        <p:spPr>
          <a:xfrm>
            <a:off x="5869578" y="2769518"/>
            <a:ext cx="1759132" cy="1477328"/>
          </a:xfrm>
          <a:prstGeom prst="rect">
            <a:avLst/>
          </a:prstGeom>
          <a:noFill/>
        </p:spPr>
        <p:txBody>
          <a:bodyPr wrap="square" rtlCol="0">
            <a:spAutoFit/>
          </a:bodyPr>
          <a:lstStyle/>
          <a:p>
            <a:r>
              <a:rPr lang="zh-CN" altLang="en-US" dirty="0" smtClean="0">
                <a:solidFill>
                  <a:schemeClr val="accent1"/>
                </a:solidFill>
              </a:rPr>
              <a:t>背景</a:t>
            </a:r>
            <a:endParaRPr lang="en-US" altLang="zh-CN" dirty="0" smtClean="0">
              <a:solidFill>
                <a:schemeClr val="accent1"/>
              </a:solidFill>
            </a:endParaRPr>
          </a:p>
          <a:p>
            <a:r>
              <a:rPr lang="zh-CN" altLang="en-US" dirty="0" smtClean="0">
                <a:solidFill>
                  <a:schemeClr val="accent1"/>
                </a:solidFill>
              </a:rPr>
              <a:t>建库方法</a:t>
            </a:r>
            <a:endParaRPr lang="en-US" altLang="zh-CN" dirty="0" smtClean="0">
              <a:solidFill>
                <a:schemeClr val="accent1"/>
              </a:solidFill>
            </a:endParaRPr>
          </a:p>
          <a:p>
            <a:r>
              <a:rPr lang="zh-CN" altLang="en-US" dirty="0">
                <a:solidFill>
                  <a:schemeClr val="accent1"/>
                </a:solidFill>
              </a:rPr>
              <a:t>无</a:t>
            </a:r>
            <a:r>
              <a:rPr lang="zh-CN" altLang="en-US" dirty="0" smtClean="0">
                <a:solidFill>
                  <a:schemeClr val="accent1"/>
                </a:solidFill>
              </a:rPr>
              <a:t>创产前</a:t>
            </a:r>
            <a:endParaRPr lang="en-US" altLang="zh-CN" dirty="0" smtClean="0">
              <a:solidFill>
                <a:schemeClr val="accent1"/>
              </a:solidFill>
            </a:endParaRPr>
          </a:p>
          <a:p>
            <a:r>
              <a:rPr lang="zh-CN" altLang="en-US" dirty="0" smtClean="0">
                <a:solidFill>
                  <a:schemeClr val="accent1"/>
                </a:solidFill>
              </a:rPr>
              <a:t>测序平台</a:t>
            </a:r>
            <a:endParaRPr lang="en-US" altLang="zh-CN" dirty="0" smtClean="0">
              <a:solidFill>
                <a:schemeClr val="accent1"/>
              </a:solidFill>
            </a:endParaRPr>
          </a:p>
          <a:p>
            <a:endParaRPr lang="en-US" altLang="zh-CN" dirty="0" smtClean="0"/>
          </a:p>
        </p:txBody>
      </p:sp>
      <p:cxnSp>
        <p:nvCxnSpPr>
          <p:cNvPr id="14" name="肘形连接符 13"/>
          <p:cNvCxnSpPr/>
          <p:nvPr/>
        </p:nvCxnSpPr>
        <p:spPr>
          <a:xfrm>
            <a:off x="5677989" y="2807334"/>
            <a:ext cx="2386148" cy="1088572"/>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441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65463"/>
            <a:ext cx="8596668" cy="1320800"/>
          </a:xfrm>
        </p:spPr>
        <p:txBody>
          <a:bodyPr/>
          <a:lstStyle/>
          <a:p>
            <a:r>
              <a:rPr lang="zh-CN" altLang="en-US" dirty="0" smtClean="0"/>
              <a:t>                       测序平台</a:t>
            </a:r>
            <a:endParaRPr lang="zh-CN" altLang="en-US" dirty="0"/>
          </a:p>
        </p:txBody>
      </p:sp>
      <p:cxnSp>
        <p:nvCxnSpPr>
          <p:cNvPr id="5" name="直接连接符 4"/>
          <p:cNvCxnSpPr/>
          <p:nvPr/>
        </p:nvCxnSpPr>
        <p:spPr>
          <a:xfrm>
            <a:off x="0" y="101745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21921" y="1286208"/>
            <a:ext cx="8708571" cy="400110"/>
          </a:xfrm>
          <a:prstGeom prst="rect">
            <a:avLst/>
          </a:prstGeom>
          <a:noFill/>
        </p:spPr>
        <p:txBody>
          <a:bodyPr wrap="square" rtlCol="0">
            <a:spAutoFit/>
          </a:bodyPr>
          <a:lstStyle/>
          <a:p>
            <a:r>
              <a:rPr lang="zh-CN" altLang="en-US" sz="2000" dirty="0" smtClean="0"/>
              <a:t>二代测序平台技术对比：</a:t>
            </a:r>
            <a:endParaRPr lang="zh-CN" altLang="en-US" sz="2000" dirty="0"/>
          </a:p>
        </p:txBody>
      </p:sp>
      <p:pic>
        <p:nvPicPr>
          <p:cNvPr id="6" name="图片 5"/>
          <p:cNvPicPr>
            <a:picLocks noChangeAspect="1"/>
          </p:cNvPicPr>
          <p:nvPr/>
        </p:nvPicPr>
        <p:blipFill>
          <a:blip r:embed="rId2"/>
          <a:stretch>
            <a:fillRect/>
          </a:stretch>
        </p:blipFill>
        <p:spPr>
          <a:xfrm>
            <a:off x="1807979" y="2028689"/>
            <a:ext cx="5667375" cy="619125"/>
          </a:xfrm>
          <a:prstGeom prst="rect">
            <a:avLst/>
          </a:prstGeom>
        </p:spPr>
      </p:pic>
      <p:pic>
        <p:nvPicPr>
          <p:cNvPr id="9" name="图片 8"/>
          <p:cNvPicPr>
            <a:picLocks noChangeAspect="1"/>
          </p:cNvPicPr>
          <p:nvPr/>
        </p:nvPicPr>
        <p:blipFill>
          <a:blip r:embed="rId3"/>
          <a:stretch>
            <a:fillRect/>
          </a:stretch>
        </p:blipFill>
        <p:spPr>
          <a:xfrm>
            <a:off x="1807978" y="2647814"/>
            <a:ext cx="5667375" cy="3505200"/>
          </a:xfrm>
          <a:prstGeom prst="rect">
            <a:avLst/>
          </a:prstGeom>
        </p:spPr>
      </p:pic>
    </p:spTree>
    <p:extLst>
      <p:ext uri="{BB962C8B-B14F-4D97-AF65-F5344CB8AC3E}">
        <p14:creationId xmlns:p14="http://schemas.microsoft.com/office/powerpoint/2010/main" val="3176266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65463"/>
            <a:ext cx="8596668" cy="1320800"/>
          </a:xfrm>
        </p:spPr>
        <p:txBody>
          <a:bodyPr/>
          <a:lstStyle/>
          <a:p>
            <a:r>
              <a:rPr lang="zh-CN" altLang="en-US" dirty="0" smtClean="0"/>
              <a:t>                       测序平台</a:t>
            </a:r>
            <a:endParaRPr lang="zh-CN" altLang="en-US" dirty="0"/>
          </a:p>
        </p:txBody>
      </p:sp>
      <p:cxnSp>
        <p:nvCxnSpPr>
          <p:cNvPr id="5" name="直接连接符 4"/>
          <p:cNvCxnSpPr/>
          <p:nvPr/>
        </p:nvCxnSpPr>
        <p:spPr>
          <a:xfrm>
            <a:off x="0" y="101745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21921" y="1286208"/>
            <a:ext cx="8708571" cy="400110"/>
          </a:xfrm>
          <a:prstGeom prst="rect">
            <a:avLst/>
          </a:prstGeom>
          <a:noFill/>
        </p:spPr>
        <p:txBody>
          <a:bodyPr wrap="square" rtlCol="0">
            <a:spAutoFit/>
          </a:bodyPr>
          <a:lstStyle/>
          <a:p>
            <a:r>
              <a:rPr lang="zh-CN" altLang="en-US" sz="2000" dirty="0"/>
              <a:t>三</a:t>
            </a:r>
            <a:r>
              <a:rPr lang="zh-CN" altLang="en-US" sz="2000" dirty="0" smtClean="0"/>
              <a:t>代测序平台技术对比：</a:t>
            </a:r>
            <a:endParaRPr lang="zh-CN" altLang="en-US" sz="2000" dirty="0"/>
          </a:p>
        </p:txBody>
      </p:sp>
      <p:pic>
        <p:nvPicPr>
          <p:cNvPr id="6" name="图片 5"/>
          <p:cNvPicPr>
            <a:picLocks noChangeAspect="1"/>
          </p:cNvPicPr>
          <p:nvPr/>
        </p:nvPicPr>
        <p:blipFill>
          <a:blip r:embed="rId2"/>
          <a:stretch>
            <a:fillRect/>
          </a:stretch>
        </p:blipFill>
        <p:spPr>
          <a:xfrm>
            <a:off x="1807980" y="1905334"/>
            <a:ext cx="5667375" cy="61912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980" y="2524459"/>
            <a:ext cx="5715000" cy="4070442"/>
          </a:xfrm>
          <a:prstGeom prst="rect">
            <a:avLst/>
          </a:prstGeom>
        </p:spPr>
      </p:pic>
    </p:spTree>
    <p:extLst>
      <p:ext uri="{BB962C8B-B14F-4D97-AF65-F5344CB8AC3E}">
        <p14:creationId xmlns:p14="http://schemas.microsoft.com/office/powerpoint/2010/main" val="2998529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65463"/>
            <a:ext cx="8596668" cy="1320800"/>
          </a:xfrm>
        </p:spPr>
        <p:txBody>
          <a:bodyPr/>
          <a:lstStyle/>
          <a:p>
            <a:r>
              <a:rPr lang="zh-CN" altLang="en-US" dirty="0" smtClean="0"/>
              <a:t>                       测序平台</a:t>
            </a:r>
            <a:endParaRPr lang="zh-CN" altLang="en-US" dirty="0"/>
          </a:p>
        </p:txBody>
      </p:sp>
      <p:cxnSp>
        <p:nvCxnSpPr>
          <p:cNvPr id="5" name="直接连接符 4"/>
          <p:cNvCxnSpPr/>
          <p:nvPr/>
        </p:nvCxnSpPr>
        <p:spPr>
          <a:xfrm>
            <a:off x="0" y="101745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21921" y="1286208"/>
            <a:ext cx="8708571" cy="400110"/>
          </a:xfrm>
          <a:prstGeom prst="rect">
            <a:avLst/>
          </a:prstGeom>
          <a:noFill/>
        </p:spPr>
        <p:txBody>
          <a:bodyPr wrap="square" rtlCol="0">
            <a:spAutoFit/>
          </a:bodyPr>
          <a:lstStyle/>
          <a:p>
            <a:r>
              <a:rPr lang="zh-CN" altLang="en-US" sz="2000" dirty="0"/>
              <a:t>各</a:t>
            </a:r>
            <a:r>
              <a:rPr lang="zh-CN" altLang="en-US" sz="2000" dirty="0" smtClean="0"/>
              <a:t>测序平台成本对比：</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395" y="2338252"/>
            <a:ext cx="7340546" cy="3278777"/>
          </a:xfrm>
          <a:prstGeom prst="rect">
            <a:avLst/>
          </a:prstGeom>
        </p:spPr>
      </p:pic>
    </p:spTree>
    <p:extLst>
      <p:ext uri="{BB962C8B-B14F-4D97-AF65-F5344CB8AC3E}">
        <p14:creationId xmlns:p14="http://schemas.microsoft.com/office/powerpoint/2010/main" val="2922657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65463"/>
            <a:ext cx="8596668" cy="1320800"/>
          </a:xfrm>
        </p:spPr>
        <p:txBody>
          <a:bodyPr/>
          <a:lstStyle/>
          <a:p>
            <a:r>
              <a:rPr lang="zh-CN" altLang="en-US" dirty="0" smtClean="0"/>
              <a:t>                       测序平台</a:t>
            </a:r>
            <a:endParaRPr lang="zh-CN" altLang="en-US" dirty="0"/>
          </a:p>
        </p:txBody>
      </p:sp>
      <p:cxnSp>
        <p:nvCxnSpPr>
          <p:cNvPr id="5" name="直接连接符 4"/>
          <p:cNvCxnSpPr/>
          <p:nvPr/>
        </p:nvCxnSpPr>
        <p:spPr>
          <a:xfrm>
            <a:off x="0" y="101745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53439" y="1320800"/>
            <a:ext cx="7898674" cy="5632311"/>
          </a:xfrm>
          <a:prstGeom prst="rect">
            <a:avLst/>
          </a:prstGeom>
          <a:noFill/>
        </p:spPr>
        <p:txBody>
          <a:bodyPr wrap="square" rtlCol="0">
            <a:spAutoFit/>
          </a:bodyPr>
          <a:lstStyle/>
          <a:p>
            <a:r>
              <a:rPr lang="en-US" altLang="zh-CN" dirty="0" smtClean="0"/>
              <a:t>                                                </a:t>
            </a:r>
            <a:r>
              <a:rPr lang="zh-CN" altLang="en-US" dirty="0" smtClean="0"/>
              <a:t>小结</a:t>
            </a:r>
            <a:endParaRPr lang="en-US" altLang="zh-CN" dirty="0" smtClean="0"/>
          </a:p>
          <a:p>
            <a:endParaRPr lang="en-US" altLang="zh-CN" dirty="0" smtClean="0"/>
          </a:p>
          <a:p>
            <a:endParaRPr lang="en-US" altLang="zh-CN" dirty="0"/>
          </a:p>
          <a:p>
            <a:endParaRPr lang="en-US" altLang="zh-CN" dirty="0" smtClean="0"/>
          </a:p>
          <a:p>
            <a:r>
              <a:rPr lang="en-US" altLang="zh-CN" dirty="0" smtClean="0"/>
              <a:t>1.  </a:t>
            </a:r>
            <a:r>
              <a:rPr lang="zh-CN" altLang="en-US" dirty="0" smtClean="0"/>
              <a:t>第二</a:t>
            </a:r>
            <a:r>
              <a:rPr lang="zh-CN" altLang="en-US" dirty="0"/>
              <a:t>代测序</a:t>
            </a:r>
            <a:r>
              <a:rPr lang="zh-CN" altLang="en-US" dirty="0" smtClean="0"/>
              <a:t>技术比之一代测序大大</a:t>
            </a:r>
            <a:r>
              <a:rPr lang="zh-CN" altLang="en-US" dirty="0"/>
              <a:t>降低了测序成本的同时，还大幅提高了测序速度，并且保持了高</a:t>
            </a:r>
            <a:r>
              <a:rPr lang="zh-CN" altLang="en-US" dirty="0" smtClean="0"/>
              <a:t>准确性，</a:t>
            </a:r>
            <a:r>
              <a:rPr lang="zh-CN" altLang="en-US" dirty="0"/>
              <a:t>所以</a:t>
            </a:r>
            <a:r>
              <a:rPr lang="zh-CN" altLang="en-US" dirty="0" smtClean="0"/>
              <a:t>当前占据市场主流的仍然是二代测序平台，保持着很好的发展趋势。其中</a:t>
            </a:r>
            <a:r>
              <a:rPr lang="en-US" altLang="zh-CN" dirty="0" err="1" smtClean="0"/>
              <a:t>illumian</a:t>
            </a:r>
            <a:r>
              <a:rPr lang="zh-CN" altLang="en-US" dirty="0" smtClean="0"/>
              <a:t>公司的产品最为流行。</a:t>
            </a:r>
            <a:endParaRPr lang="en-US" altLang="zh-CN" dirty="0" smtClean="0"/>
          </a:p>
          <a:p>
            <a:endParaRPr lang="en-US" altLang="zh-CN" dirty="0"/>
          </a:p>
          <a:p>
            <a:endParaRPr lang="en-US" altLang="zh-CN" dirty="0" smtClean="0"/>
          </a:p>
          <a:p>
            <a:endParaRPr lang="en-US" altLang="zh-CN" dirty="0" smtClean="0"/>
          </a:p>
          <a:p>
            <a:endParaRPr lang="en-US" altLang="zh-CN" dirty="0"/>
          </a:p>
          <a:p>
            <a:r>
              <a:rPr lang="en-US" altLang="zh-CN" dirty="0" smtClean="0"/>
              <a:t>2.  </a:t>
            </a:r>
            <a:r>
              <a:rPr lang="zh-CN" altLang="en-US" dirty="0" smtClean="0"/>
              <a:t>第</a:t>
            </a:r>
            <a:r>
              <a:rPr lang="zh-CN" altLang="en-US" dirty="0"/>
              <a:t>三代测序技术是为了解决第二代所存在的缺点而开发的，它的根本特点是单分子测序，不需要任何</a:t>
            </a:r>
            <a:r>
              <a:rPr lang="en-US" altLang="zh-CN" dirty="0"/>
              <a:t>PCR</a:t>
            </a:r>
            <a:r>
              <a:rPr lang="zh-CN" altLang="en-US" dirty="0"/>
              <a:t>的过程，这是为了能有效避免因</a:t>
            </a:r>
            <a:r>
              <a:rPr lang="en-US" altLang="zh-CN" dirty="0"/>
              <a:t>PCR</a:t>
            </a:r>
            <a:r>
              <a:rPr lang="zh-CN" altLang="en-US" dirty="0"/>
              <a:t>偏向性而导致的系统</a:t>
            </a:r>
            <a:r>
              <a:rPr lang="zh-CN" altLang="en-US" dirty="0" smtClean="0"/>
              <a:t>错误，同时提高读长。因为通量不足，以及测序成本较高的缺点，三代测序平台还在发展中。其中以</a:t>
            </a:r>
            <a:r>
              <a:rPr lang="en-US" altLang="zh-CN" dirty="0" err="1" smtClean="0">
                <a:solidFill>
                  <a:schemeClr val="tx1"/>
                </a:solidFill>
              </a:rPr>
              <a:t>PacBiog</a:t>
            </a:r>
            <a:r>
              <a:rPr lang="zh-CN" altLang="en-US" dirty="0" smtClean="0">
                <a:solidFill>
                  <a:schemeClr val="tx1"/>
                </a:solidFill>
              </a:rPr>
              <a:t>公司的</a:t>
            </a:r>
            <a:r>
              <a:rPr lang="en-US" altLang="zh-CN" b="1" dirty="0">
                <a:latin typeface="+mn-ea"/>
              </a:rPr>
              <a:t>Sequel </a:t>
            </a:r>
            <a:r>
              <a:rPr lang="en-US" altLang="zh-CN" b="1" dirty="0" smtClean="0">
                <a:latin typeface="+mn-ea"/>
              </a:rPr>
              <a:t>System</a:t>
            </a:r>
            <a:r>
              <a:rPr lang="zh-CN" altLang="en-US" dirty="0" smtClean="0">
                <a:latin typeface="+mn-ea"/>
              </a:rPr>
              <a:t>平台为主要代表</a:t>
            </a:r>
            <a:r>
              <a:rPr lang="zh-CN" altLang="en-US" b="1" dirty="0">
                <a:latin typeface="+mn-ea"/>
              </a:rPr>
              <a:t>。</a:t>
            </a:r>
            <a:endParaRPr lang="en-US" altLang="zh-CN" dirty="0">
              <a:latin typeface="+mn-ea"/>
            </a:endParaRPr>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155348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1126" y="287628"/>
            <a:ext cx="8596668" cy="1320800"/>
          </a:xfrm>
        </p:spPr>
        <p:txBody>
          <a:bodyPr>
            <a:normAutofit fontScale="90000"/>
          </a:bodyPr>
          <a:lstStyle/>
          <a:p>
            <a:r>
              <a:rPr lang="en-US" altLang="zh-CN" dirty="0" smtClean="0"/>
              <a:t>                        </a:t>
            </a:r>
            <a:r>
              <a:rPr lang="zh-CN" altLang="en-US" b="1" dirty="0" smtClean="0"/>
              <a:t>测序平台</a:t>
            </a:r>
            <a:r>
              <a:rPr lang="en-US" altLang="zh-CN" dirty="0" smtClean="0"/>
              <a:t/>
            </a:r>
            <a:br>
              <a:rPr lang="en-US" altLang="zh-CN" dirty="0" smtClean="0"/>
            </a:br>
            <a:r>
              <a:rPr lang="en-US" altLang="zh-CN" dirty="0"/>
              <a:t> </a:t>
            </a:r>
            <a:r>
              <a:rPr lang="en-US" altLang="zh-CN" dirty="0" smtClean="0"/>
              <a:t>             </a:t>
            </a:r>
            <a:r>
              <a:rPr lang="en-US" altLang="zh-CN" sz="2200" dirty="0" smtClean="0"/>
              <a:t/>
            </a:r>
            <a:br>
              <a:rPr lang="en-US" altLang="zh-CN" sz="2200" dirty="0" smtClean="0"/>
            </a:b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862065" y="2186714"/>
            <a:ext cx="8596668" cy="3880773"/>
          </a:xfrm>
        </p:spPr>
        <p:txBody>
          <a:bodyPr/>
          <a:lstStyle/>
          <a:p>
            <a:r>
              <a:rPr lang="en-US" altLang="zh-CN" dirty="0" smtClean="0"/>
              <a:t>Ion Torrent </a:t>
            </a:r>
          </a:p>
          <a:p>
            <a:r>
              <a:rPr lang="en-US" altLang="zh-CN" dirty="0"/>
              <a:t> </a:t>
            </a:r>
            <a:r>
              <a:rPr lang="en-US" altLang="zh-CN" dirty="0" smtClean="0"/>
              <a:t>    Ion PGM   Ion S5   Ion S5 </a:t>
            </a:r>
            <a:r>
              <a:rPr lang="en-US" altLang="zh-CN" dirty="0" smtClean="0"/>
              <a:t>XL    </a:t>
            </a:r>
            <a:r>
              <a:rPr lang="zh-CN" altLang="en-US" dirty="0" smtClean="0"/>
              <a:t>准确</a:t>
            </a:r>
            <a:endParaRPr lang="en-US" altLang="zh-CN" dirty="0" smtClean="0"/>
          </a:p>
          <a:p>
            <a:r>
              <a:rPr lang="en-US" altLang="zh-CN" dirty="0" smtClean="0"/>
              <a:t>Illumina</a:t>
            </a:r>
          </a:p>
          <a:p>
            <a:r>
              <a:rPr lang="en-US" altLang="zh-CN" dirty="0"/>
              <a:t> </a:t>
            </a:r>
            <a:r>
              <a:rPr lang="en-US" altLang="zh-CN" dirty="0" smtClean="0"/>
              <a:t>   Benchtop Sequences  </a:t>
            </a:r>
            <a:r>
              <a:rPr lang="en-US" altLang="zh-CN" dirty="0" err="1" smtClean="0"/>
              <a:t>MiniSeq</a:t>
            </a:r>
            <a:r>
              <a:rPr lang="en-US" altLang="zh-CN" dirty="0" smtClean="0"/>
              <a:t>   </a:t>
            </a:r>
            <a:r>
              <a:rPr lang="en-US" altLang="zh-CN" dirty="0" err="1" smtClean="0"/>
              <a:t>MiSeq</a:t>
            </a:r>
            <a:r>
              <a:rPr lang="en-US" altLang="zh-CN" dirty="0" smtClean="0"/>
              <a:t>  </a:t>
            </a:r>
            <a:r>
              <a:rPr lang="en-US" altLang="zh-CN" dirty="0" err="1" smtClean="0"/>
              <a:t>NextSeq</a:t>
            </a:r>
            <a:endParaRPr lang="en-US" altLang="zh-CN" dirty="0" smtClean="0"/>
          </a:p>
          <a:p>
            <a:r>
              <a:rPr lang="en-US" altLang="zh-CN" dirty="0"/>
              <a:t> </a:t>
            </a:r>
            <a:r>
              <a:rPr lang="en-US" altLang="zh-CN" dirty="0" smtClean="0"/>
              <a:t>   Production Sequences  </a:t>
            </a:r>
            <a:r>
              <a:rPr lang="en-US" altLang="zh-CN" dirty="0" err="1" smtClean="0"/>
              <a:t>NextSeq</a:t>
            </a:r>
            <a:r>
              <a:rPr lang="en-US" altLang="zh-CN" dirty="0" smtClean="0"/>
              <a:t>  </a:t>
            </a:r>
            <a:r>
              <a:rPr lang="en-US" altLang="zh-CN" dirty="0" err="1" smtClean="0"/>
              <a:t>HiSeq</a:t>
            </a:r>
            <a:r>
              <a:rPr lang="en-US" altLang="zh-CN" dirty="0" smtClean="0"/>
              <a:t>  </a:t>
            </a:r>
            <a:r>
              <a:rPr lang="en-US" altLang="zh-CN" dirty="0" err="1" smtClean="0"/>
              <a:t>Novaseq</a:t>
            </a:r>
            <a:r>
              <a:rPr lang="en-US" altLang="zh-CN" dirty="0" smtClean="0"/>
              <a:t>       </a:t>
            </a:r>
            <a:r>
              <a:rPr lang="zh-CN" altLang="en-US" dirty="0" smtClean="0"/>
              <a:t>通量</a:t>
            </a:r>
            <a:endParaRPr lang="en-US" altLang="zh-CN" dirty="0" smtClean="0"/>
          </a:p>
          <a:p>
            <a:endParaRPr lang="zh-CN" altLang="en-US" dirty="0"/>
          </a:p>
        </p:txBody>
      </p:sp>
      <p:sp>
        <p:nvSpPr>
          <p:cNvPr id="4" name="文本框 3"/>
          <p:cNvSpPr txBox="1"/>
          <p:nvPr/>
        </p:nvSpPr>
        <p:spPr>
          <a:xfrm>
            <a:off x="677334" y="4711337"/>
            <a:ext cx="184731" cy="369332"/>
          </a:xfrm>
          <a:prstGeom prst="rect">
            <a:avLst/>
          </a:prstGeom>
          <a:noFill/>
        </p:spPr>
        <p:txBody>
          <a:bodyPr wrap="none" rtlCol="0">
            <a:spAutoFit/>
          </a:bodyPr>
          <a:lstStyle/>
          <a:p>
            <a:endParaRPr lang="en-US" altLang="zh-CN" dirty="0" smtClean="0"/>
          </a:p>
        </p:txBody>
      </p:sp>
    </p:spTree>
    <p:extLst>
      <p:ext uri="{BB962C8B-B14F-4D97-AF65-F5344CB8AC3E}">
        <p14:creationId xmlns:p14="http://schemas.microsoft.com/office/powerpoint/2010/main" val="188958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48991"/>
            <a:ext cx="8596668" cy="1320800"/>
          </a:xfrm>
        </p:spPr>
        <p:txBody>
          <a:bodyPr/>
          <a:lstStyle/>
          <a:p>
            <a:r>
              <a:rPr lang="en-US" altLang="zh-CN" dirty="0" smtClean="0"/>
              <a:t>               </a:t>
            </a:r>
            <a:r>
              <a:rPr lang="en-US" altLang="zh-CN" dirty="0"/>
              <a:t>Ion </a:t>
            </a:r>
            <a:r>
              <a:rPr lang="en-US" altLang="zh-CN" dirty="0" err="1"/>
              <a:t>AmpliSeq</a:t>
            </a:r>
            <a:r>
              <a:rPr lang="en-US" altLang="zh-CN" dirty="0"/>
              <a:t>™ Library Kit</a:t>
            </a:r>
            <a:endParaRPr lang="zh-CN" altLang="en-US" dirty="0"/>
          </a:p>
        </p:txBody>
      </p:sp>
      <p:sp>
        <p:nvSpPr>
          <p:cNvPr id="3" name="内容占位符 2"/>
          <p:cNvSpPr>
            <a:spLocks noGrp="1"/>
          </p:cNvSpPr>
          <p:nvPr>
            <p:ph idx="1"/>
          </p:nvPr>
        </p:nvSpPr>
        <p:spPr>
          <a:xfrm>
            <a:off x="443920" y="1726546"/>
            <a:ext cx="8596668" cy="3880773"/>
          </a:xfrm>
        </p:spPr>
        <p:txBody>
          <a:bodyPr/>
          <a:lstStyle/>
          <a:p>
            <a:r>
              <a:rPr lang="en-US" altLang="zh-CN" b="1" dirty="0"/>
              <a:t>Set up DNA target amplification </a:t>
            </a:r>
            <a:r>
              <a:rPr lang="en-US" altLang="zh-CN" b="1" dirty="0" smtClean="0"/>
              <a:t>reactions :  </a:t>
            </a:r>
            <a:r>
              <a:rPr lang="en-US" altLang="zh-CN" dirty="0"/>
              <a:t>Prepare </a:t>
            </a:r>
            <a:r>
              <a:rPr lang="en-US" altLang="zh-CN" dirty="0" smtClean="0"/>
              <a:t>DNA Target Amplification reactions </a:t>
            </a:r>
            <a:r>
              <a:rPr lang="en-US" altLang="zh-CN" dirty="0"/>
              <a:t>— </a:t>
            </a:r>
            <a:r>
              <a:rPr lang="en-US" altLang="zh-CN" dirty="0" smtClean="0"/>
              <a:t>single primer pool or Prepare DNA Target Amplification reactions — 2 </a:t>
            </a:r>
            <a:r>
              <a:rPr lang="en-US" altLang="zh-CN" dirty="0"/>
              <a:t>primer pools</a:t>
            </a:r>
            <a:endParaRPr lang="en-US" altLang="zh-CN" b="1" dirty="0" smtClean="0"/>
          </a:p>
          <a:p>
            <a:r>
              <a:rPr lang="en-US" altLang="zh-CN" b="1" dirty="0"/>
              <a:t>Amplify the </a:t>
            </a:r>
            <a:r>
              <a:rPr lang="en-US" altLang="zh-CN" b="1" dirty="0" smtClean="0"/>
              <a:t>targets</a:t>
            </a:r>
          </a:p>
          <a:p>
            <a:r>
              <a:rPr lang="en-US" altLang="zh-CN" b="1" dirty="0"/>
              <a:t>Partially digest </a:t>
            </a:r>
            <a:r>
              <a:rPr lang="en-US" altLang="zh-CN" b="1" dirty="0" smtClean="0"/>
              <a:t>amplicons</a:t>
            </a:r>
          </a:p>
          <a:p>
            <a:r>
              <a:rPr lang="en-US" altLang="zh-CN" b="1" dirty="0"/>
              <a:t>Ligate adapters to the amplicons and </a:t>
            </a:r>
            <a:r>
              <a:rPr lang="en-US" altLang="zh-CN" b="1" dirty="0" smtClean="0"/>
              <a:t>purify :</a:t>
            </a:r>
            <a:r>
              <a:rPr lang="en-US" altLang="zh-CN" dirty="0" smtClean="0"/>
              <a:t>Ion </a:t>
            </a:r>
            <a:r>
              <a:rPr lang="en-US" altLang="zh-CN" dirty="0"/>
              <a:t>Xpress</a:t>
            </a:r>
            <a:r>
              <a:rPr lang="en-US" altLang="zh-CN" dirty="0" smtClean="0"/>
              <a:t>™ adapters only Combine and dilute adapters </a:t>
            </a:r>
          </a:p>
          <a:p>
            <a:r>
              <a:rPr lang="en-US" altLang="zh-CN" dirty="0" smtClean="0"/>
              <a:t>Perform the ligation reaction</a:t>
            </a:r>
          </a:p>
          <a:p>
            <a:r>
              <a:rPr lang="en-US" altLang="zh-CN" dirty="0" smtClean="0"/>
              <a:t>Purify </a:t>
            </a:r>
            <a:r>
              <a:rPr lang="en-US" altLang="zh-CN" dirty="0"/>
              <a:t>the </a:t>
            </a:r>
            <a:r>
              <a:rPr lang="en-US" altLang="zh-CN" dirty="0" smtClean="0"/>
              <a:t>library Proceed </a:t>
            </a:r>
            <a:r>
              <a:rPr lang="en-US" altLang="zh-CN" dirty="0"/>
              <a:t>to </a:t>
            </a:r>
            <a:r>
              <a:rPr lang="en-US" altLang="zh-CN" dirty="0" smtClean="0"/>
              <a:t>library equalization or quantification</a:t>
            </a:r>
            <a:endParaRPr lang="zh-CN" altLang="en-US" dirty="0"/>
          </a:p>
        </p:txBody>
      </p:sp>
    </p:spTree>
    <p:extLst>
      <p:ext uri="{BB962C8B-B14F-4D97-AF65-F5344CB8AC3E}">
        <p14:creationId xmlns:p14="http://schemas.microsoft.com/office/powerpoint/2010/main" val="116681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7936" y="339144"/>
            <a:ext cx="8596668" cy="1320800"/>
          </a:xfrm>
        </p:spPr>
        <p:txBody>
          <a:bodyPr/>
          <a:lstStyle/>
          <a:p>
            <a:r>
              <a:rPr lang="en-US" altLang="zh-CN" dirty="0" smtClean="0"/>
              <a:t>          </a:t>
            </a:r>
            <a:r>
              <a:rPr lang="en-US" altLang="zh-CN" dirty="0" err="1" smtClean="0"/>
              <a:t>Nextera</a:t>
            </a:r>
            <a:r>
              <a:rPr lang="en-US" altLang="zh-CN" dirty="0" smtClean="0"/>
              <a:t> </a:t>
            </a:r>
            <a:r>
              <a:rPr lang="en-US" altLang="zh-CN" dirty="0"/>
              <a:t>DNA Library </a:t>
            </a:r>
            <a:r>
              <a:rPr lang="en-US" altLang="zh-CN" dirty="0" smtClean="0"/>
              <a:t>Prep Kit</a:t>
            </a:r>
            <a:br>
              <a:rPr lang="en-US" altLang="zh-CN" dirty="0" smtClean="0"/>
            </a:br>
            <a:r>
              <a:rPr lang="zh-CN" altLang="en-US" sz="1200" dirty="0" smtClean="0"/>
              <a:t>要求 纯度 输入量</a:t>
            </a:r>
            <a:endParaRPr lang="zh-CN" altLang="en-US" sz="1200" dirty="0"/>
          </a:p>
        </p:txBody>
      </p:sp>
      <p:pic>
        <p:nvPicPr>
          <p:cNvPr id="4" name="内容占位符 3"/>
          <p:cNvPicPr>
            <a:picLocks noGrp="1" noChangeAspect="1"/>
          </p:cNvPicPr>
          <p:nvPr>
            <p:ph idx="1"/>
          </p:nvPr>
        </p:nvPicPr>
        <p:blipFill>
          <a:blip r:embed="rId2"/>
          <a:stretch>
            <a:fillRect/>
          </a:stretch>
        </p:blipFill>
        <p:spPr>
          <a:xfrm>
            <a:off x="2079181" y="1472402"/>
            <a:ext cx="4503762" cy="4741108"/>
          </a:xfrm>
          <a:prstGeom prst="rect">
            <a:avLst/>
          </a:prstGeom>
        </p:spPr>
      </p:pic>
    </p:spTree>
    <p:extLst>
      <p:ext uri="{BB962C8B-B14F-4D97-AF65-F5344CB8AC3E}">
        <p14:creationId xmlns:p14="http://schemas.microsoft.com/office/powerpoint/2010/main" val="327279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对比</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p:txBody>
      </p:sp>
    </p:spTree>
    <p:extLst>
      <p:ext uri="{BB962C8B-B14F-4D97-AF65-F5344CB8AC3E}">
        <p14:creationId xmlns:p14="http://schemas.microsoft.com/office/powerpoint/2010/main" val="327110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373" y="282440"/>
            <a:ext cx="8596668" cy="823548"/>
          </a:xfrm>
        </p:spPr>
        <p:txBody>
          <a:bodyPr/>
          <a:lstStyle/>
          <a:p>
            <a:pPr algn="ctr"/>
            <a:r>
              <a:rPr lang="zh-CN" altLang="en-US" dirty="0" smtClean="0"/>
              <a:t>背景</a:t>
            </a:r>
            <a:endParaRPr lang="zh-CN" altLang="en-US" dirty="0"/>
          </a:p>
        </p:txBody>
      </p:sp>
      <p:cxnSp>
        <p:nvCxnSpPr>
          <p:cNvPr id="5" name="直接连接符 4"/>
          <p:cNvCxnSpPr/>
          <p:nvPr/>
        </p:nvCxnSpPr>
        <p:spPr>
          <a:xfrm>
            <a:off x="0" y="1105988"/>
            <a:ext cx="12192000" cy="17418"/>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87381" y="1929536"/>
            <a:ext cx="9457509" cy="304698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solidFill>
                  <a:schemeClr val="tx1"/>
                </a:solidFill>
              </a:rPr>
              <a:t>  DNA</a:t>
            </a:r>
            <a:r>
              <a:rPr lang="zh-CN" altLang="en-US" sz="2400" dirty="0" smtClean="0">
                <a:solidFill>
                  <a:schemeClr val="tx1"/>
                </a:solidFill>
              </a:rPr>
              <a:t>测序技术发展迅速，目前已有第三代的技术出现。第二代测序技术因需求，在应用上越来越为广泛。</a:t>
            </a:r>
            <a:endParaRPr lang="en-US" altLang="zh-CN" sz="2400" dirty="0" smtClean="0">
              <a:solidFill>
                <a:schemeClr val="tx1"/>
              </a:solidFill>
            </a:endParaRPr>
          </a:p>
          <a:p>
            <a:endParaRPr lang="en-US" altLang="zh-CN" sz="2400" dirty="0" smtClean="0">
              <a:solidFill>
                <a:schemeClr val="tx1"/>
              </a:solidFill>
            </a:endParaRPr>
          </a:p>
          <a:p>
            <a:endParaRPr lang="en-US" altLang="zh-CN" sz="2400" dirty="0">
              <a:solidFill>
                <a:schemeClr val="tx1"/>
              </a:solidFill>
            </a:endParaRPr>
          </a:p>
          <a:p>
            <a:r>
              <a:rPr lang="en-US" altLang="zh-CN" sz="2400" dirty="0">
                <a:solidFill>
                  <a:schemeClr val="tx1"/>
                </a:solidFill>
              </a:rPr>
              <a:t> </a:t>
            </a:r>
            <a:r>
              <a:rPr lang="en-US" altLang="zh-CN" sz="2400" dirty="0" smtClean="0">
                <a:solidFill>
                  <a:schemeClr val="tx1"/>
                </a:solidFill>
              </a:rPr>
              <a:t> </a:t>
            </a:r>
            <a:r>
              <a:rPr lang="zh-CN" altLang="en-US" sz="2400" dirty="0" smtClean="0">
                <a:solidFill>
                  <a:schemeClr val="tx1"/>
                </a:solidFill>
              </a:rPr>
              <a:t>现市场上提供第二代测序平台主要为</a:t>
            </a:r>
            <a:r>
              <a:rPr lang="en-US" altLang="zh-CN" sz="2400" dirty="0" err="1" smtClean="0">
                <a:solidFill>
                  <a:schemeClr val="accent5"/>
                </a:solidFill>
              </a:rPr>
              <a:t>illumina</a:t>
            </a:r>
            <a:r>
              <a:rPr lang="zh-CN" altLang="en-US" sz="2400" dirty="0" smtClean="0">
                <a:solidFill>
                  <a:schemeClr val="tx1"/>
                </a:solidFill>
              </a:rPr>
              <a:t>，</a:t>
            </a:r>
            <a:r>
              <a:rPr lang="en-US" altLang="zh-CN" sz="2400" dirty="0" err="1" smtClean="0">
                <a:solidFill>
                  <a:schemeClr val="tx1"/>
                </a:solidFill>
              </a:rPr>
              <a:t>PacBio</a:t>
            </a:r>
            <a:r>
              <a:rPr lang="zh-CN" altLang="en-US" sz="2400" dirty="0" smtClean="0">
                <a:solidFill>
                  <a:schemeClr val="tx1"/>
                </a:solidFill>
              </a:rPr>
              <a:t>，赛默飞公司等。国内的测序服务也多为这几个平台而设计。其中</a:t>
            </a:r>
            <a:r>
              <a:rPr lang="en-US" altLang="zh-CN" sz="2400" dirty="0" err="1" smtClean="0">
                <a:solidFill>
                  <a:schemeClr val="accent5"/>
                </a:solidFill>
              </a:rPr>
              <a:t>illumina</a:t>
            </a:r>
            <a:r>
              <a:rPr lang="zh-CN" altLang="en-US" sz="2400" dirty="0" smtClean="0">
                <a:solidFill>
                  <a:schemeClr val="tx1"/>
                </a:solidFill>
              </a:rPr>
              <a:t>平台的应用比较广泛</a:t>
            </a:r>
            <a:r>
              <a:rPr lang="en-US" altLang="zh-CN" sz="2400" dirty="0" smtClean="0">
                <a:solidFill>
                  <a:schemeClr val="tx1"/>
                </a:solidFill>
              </a:rPr>
              <a:t>,</a:t>
            </a:r>
            <a:r>
              <a:rPr lang="zh-CN" altLang="en-US" sz="2400" dirty="0" smtClean="0">
                <a:solidFill>
                  <a:schemeClr val="tx1"/>
                </a:solidFill>
              </a:rPr>
              <a:t>许多国内有名的公司，如：天根生化，华大基因，诺禾致源，贝瑞和康等都比较多的在采用</a:t>
            </a:r>
            <a:r>
              <a:rPr lang="en-US" altLang="zh-CN" sz="2400" dirty="0" err="1" smtClean="0">
                <a:solidFill>
                  <a:schemeClr val="accent5"/>
                </a:solidFill>
              </a:rPr>
              <a:t>illumian</a:t>
            </a:r>
            <a:r>
              <a:rPr lang="zh-CN" altLang="en-US" sz="2400" dirty="0" smtClean="0">
                <a:solidFill>
                  <a:schemeClr val="tx1"/>
                </a:solidFill>
              </a:rPr>
              <a:t>平台进行测序服务。</a:t>
            </a:r>
            <a:endParaRPr lang="zh-CN" altLang="en-US" sz="2400" dirty="0">
              <a:solidFill>
                <a:schemeClr val="tx1"/>
              </a:solidFill>
            </a:endParaRPr>
          </a:p>
        </p:txBody>
      </p:sp>
    </p:spTree>
    <p:extLst>
      <p:ext uri="{BB962C8B-B14F-4D97-AF65-F5344CB8AC3E}">
        <p14:creationId xmlns:p14="http://schemas.microsoft.com/office/powerpoint/2010/main" val="1401354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911" y="191589"/>
            <a:ext cx="8596668" cy="783771"/>
          </a:xfrm>
        </p:spPr>
        <p:txBody>
          <a:bodyPr/>
          <a:lstStyle/>
          <a:p>
            <a:r>
              <a:rPr lang="zh-CN" altLang="en-US" dirty="0" smtClean="0"/>
              <a:t>                        建库方法</a:t>
            </a:r>
            <a:endParaRPr lang="zh-CN" altLang="en-US" dirty="0"/>
          </a:p>
        </p:txBody>
      </p:sp>
      <p:cxnSp>
        <p:nvCxnSpPr>
          <p:cNvPr id="5" name="直接连接符 4"/>
          <p:cNvCxnSpPr/>
          <p:nvPr/>
        </p:nvCxnSpPr>
        <p:spPr>
          <a:xfrm>
            <a:off x="0" y="1045029"/>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669" y="1210492"/>
            <a:ext cx="7654834" cy="369332"/>
          </a:xfrm>
          <a:prstGeom prst="rect">
            <a:avLst/>
          </a:prstGeom>
          <a:noFill/>
        </p:spPr>
        <p:txBody>
          <a:bodyPr wrap="square" rtlCol="0">
            <a:spAutoFit/>
          </a:bodyPr>
          <a:lstStyle/>
          <a:p>
            <a:r>
              <a:rPr lang="en-US" altLang="zh-CN" dirty="0" smtClean="0"/>
              <a:t>Illumina</a:t>
            </a:r>
            <a:r>
              <a:rPr lang="zh-CN" altLang="en-US" dirty="0" smtClean="0"/>
              <a:t>平台建库流程：</a:t>
            </a:r>
            <a:endParaRPr lang="zh-CN" altLang="en-US" dirty="0"/>
          </a:p>
        </p:txBody>
      </p:sp>
      <p:pic>
        <p:nvPicPr>
          <p:cNvPr id="8" name="图片 7"/>
          <p:cNvPicPr>
            <a:picLocks noChangeAspect="1"/>
          </p:cNvPicPr>
          <p:nvPr/>
        </p:nvPicPr>
        <p:blipFill>
          <a:blip r:embed="rId2"/>
          <a:stretch>
            <a:fillRect/>
          </a:stretch>
        </p:blipFill>
        <p:spPr>
          <a:xfrm>
            <a:off x="2861310" y="1210492"/>
            <a:ext cx="4610644" cy="5451565"/>
          </a:xfrm>
          <a:prstGeom prst="rect">
            <a:avLst/>
          </a:prstGeom>
        </p:spPr>
      </p:pic>
      <p:sp>
        <p:nvSpPr>
          <p:cNvPr id="9" name="文本框 8"/>
          <p:cNvSpPr txBox="1"/>
          <p:nvPr/>
        </p:nvSpPr>
        <p:spPr>
          <a:xfrm>
            <a:off x="7384869" y="6278880"/>
            <a:ext cx="2140330" cy="369332"/>
          </a:xfrm>
          <a:prstGeom prst="rect">
            <a:avLst/>
          </a:prstGeom>
          <a:noFill/>
        </p:spPr>
        <p:txBody>
          <a:bodyPr wrap="none" rtlCol="0">
            <a:spAutoFit/>
          </a:bodyPr>
          <a:lstStyle/>
          <a:p>
            <a:r>
              <a:rPr lang="en-US" altLang="zh-CN" dirty="0" smtClean="0"/>
              <a:t>——</a:t>
            </a:r>
            <a:r>
              <a:rPr lang="zh-CN" altLang="en-US" dirty="0" smtClean="0"/>
              <a:t>引用自天根生化</a:t>
            </a:r>
            <a:endParaRPr lang="zh-CN" altLang="en-US" dirty="0"/>
          </a:p>
        </p:txBody>
      </p:sp>
    </p:spTree>
    <p:extLst>
      <p:ext uri="{BB962C8B-B14F-4D97-AF65-F5344CB8AC3E}">
        <p14:creationId xmlns:p14="http://schemas.microsoft.com/office/powerpoint/2010/main" val="2022484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911" y="191589"/>
            <a:ext cx="8596668" cy="783771"/>
          </a:xfrm>
        </p:spPr>
        <p:txBody>
          <a:bodyPr/>
          <a:lstStyle/>
          <a:p>
            <a:r>
              <a:rPr lang="zh-CN" altLang="en-US" dirty="0" smtClean="0"/>
              <a:t>                        建库方法</a:t>
            </a:r>
            <a:endParaRPr lang="zh-CN" altLang="en-US" dirty="0"/>
          </a:p>
        </p:txBody>
      </p:sp>
      <p:cxnSp>
        <p:nvCxnSpPr>
          <p:cNvPr id="5" name="直接连接符 4"/>
          <p:cNvCxnSpPr/>
          <p:nvPr/>
        </p:nvCxnSpPr>
        <p:spPr>
          <a:xfrm>
            <a:off x="0" y="1045029"/>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0" y="1162744"/>
            <a:ext cx="7654834" cy="369332"/>
          </a:xfrm>
          <a:prstGeom prst="rect">
            <a:avLst/>
          </a:prstGeom>
          <a:noFill/>
        </p:spPr>
        <p:txBody>
          <a:bodyPr wrap="square" rtlCol="0">
            <a:spAutoFit/>
          </a:bodyPr>
          <a:lstStyle/>
          <a:p>
            <a:r>
              <a:rPr lang="en-US" altLang="zh-CN" dirty="0" smtClean="0"/>
              <a:t>Ion Torrent</a:t>
            </a:r>
            <a:r>
              <a:rPr lang="zh-CN" altLang="en-US" dirty="0" smtClean="0"/>
              <a:t>（赛默飞</a:t>
            </a:r>
            <a:r>
              <a:rPr lang="en-US" altLang="zh-CN" dirty="0" smtClean="0"/>
              <a:t>):</a:t>
            </a:r>
            <a:endParaRPr lang="zh-CN" altLang="en-US" dirty="0"/>
          </a:p>
        </p:txBody>
      </p:sp>
      <p:sp>
        <p:nvSpPr>
          <p:cNvPr id="9" name="文本框 8"/>
          <p:cNvSpPr txBox="1"/>
          <p:nvPr/>
        </p:nvSpPr>
        <p:spPr>
          <a:xfrm>
            <a:off x="7384869" y="6278880"/>
            <a:ext cx="2140330" cy="369332"/>
          </a:xfrm>
          <a:prstGeom prst="rect">
            <a:avLst/>
          </a:prstGeom>
          <a:noFill/>
        </p:spPr>
        <p:txBody>
          <a:bodyPr wrap="none" rtlCol="0">
            <a:spAutoFit/>
          </a:bodyPr>
          <a:lstStyle/>
          <a:p>
            <a:r>
              <a:rPr lang="en-US" altLang="zh-CN" dirty="0" smtClean="0"/>
              <a:t>——</a:t>
            </a:r>
            <a:r>
              <a:rPr lang="zh-CN" altLang="en-US" dirty="0" smtClean="0"/>
              <a:t>引用自天根生化</a:t>
            </a:r>
            <a:endParaRPr lang="zh-CN" altLang="en-US" dirty="0"/>
          </a:p>
        </p:txBody>
      </p:sp>
      <p:pic>
        <p:nvPicPr>
          <p:cNvPr id="3" name="图片 2"/>
          <p:cNvPicPr>
            <a:picLocks noChangeAspect="1"/>
          </p:cNvPicPr>
          <p:nvPr/>
        </p:nvPicPr>
        <p:blipFill>
          <a:blip r:embed="rId2"/>
          <a:stretch>
            <a:fillRect/>
          </a:stretch>
        </p:blipFill>
        <p:spPr>
          <a:xfrm>
            <a:off x="2560966" y="1232414"/>
            <a:ext cx="4919698" cy="5625586"/>
          </a:xfrm>
          <a:prstGeom prst="rect">
            <a:avLst/>
          </a:prstGeom>
        </p:spPr>
      </p:pic>
    </p:spTree>
    <p:extLst>
      <p:ext uri="{BB962C8B-B14F-4D97-AF65-F5344CB8AC3E}">
        <p14:creationId xmlns:p14="http://schemas.microsoft.com/office/powerpoint/2010/main" val="674812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911" y="191589"/>
            <a:ext cx="8596668" cy="783771"/>
          </a:xfrm>
        </p:spPr>
        <p:txBody>
          <a:bodyPr/>
          <a:lstStyle/>
          <a:p>
            <a:r>
              <a:rPr lang="zh-CN" altLang="en-US" dirty="0" smtClean="0"/>
              <a:t>                        建库方法</a:t>
            </a:r>
            <a:endParaRPr lang="zh-CN" altLang="en-US" dirty="0"/>
          </a:p>
        </p:txBody>
      </p:sp>
      <p:cxnSp>
        <p:nvCxnSpPr>
          <p:cNvPr id="5" name="直接连接符 4"/>
          <p:cNvCxnSpPr/>
          <p:nvPr/>
        </p:nvCxnSpPr>
        <p:spPr>
          <a:xfrm>
            <a:off x="0" y="1045029"/>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38056" y="1445623"/>
            <a:ext cx="9554585" cy="4708981"/>
          </a:xfrm>
          <a:prstGeom prst="rect">
            <a:avLst/>
          </a:prstGeom>
          <a:noFill/>
        </p:spPr>
        <p:txBody>
          <a:bodyPr wrap="square" rtlCol="0">
            <a:spAutoFit/>
          </a:bodyPr>
          <a:lstStyle/>
          <a:p>
            <a:r>
              <a:rPr lang="zh-CN" altLang="en-US" dirty="0" smtClean="0"/>
              <a:t>                                                            </a:t>
            </a:r>
            <a:r>
              <a:rPr lang="zh-CN" altLang="en-US" sz="2400" b="1" dirty="0" smtClean="0"/>
              <a:t>小结</a:t>
            </a:r>
            <a:endParaRPr lang="en-US" altLang="zh-CN" sz="2400" b="1" dirty="0" smtClean="0"/>
          </a:p>
          <a:p>
            <a:endParaRPr lang="en-US" altLang="zh-CN" dirty="0" smtClean="0"/>
          </a:p>
          <a:p>
            <a:r>
              <a:rPr lang="en-US" altLang="zh-CN" dirty="0"/>
              <a:t> </a:t>
            </a:r>
            <a:r>
              <a:rPr lang="en-US" altLang="zh-CN" dirty="0" smtClean="0"/>
              <a:t> </a:t>
            </a:r>
          </a:p>
          <a:p>
            <a:r>
              <a:rPr lang="en-US" altLang="zh-CN" dirty="0"/>
              <a:t> </a:t>
            </a:r>
            <a:r>
              <a:rPr lang="en-US" altLang="zh-CN" dirty="0" smtClean="0"/>
              <a:t> </a:t>
            </a:r>
            <a:r>
              <a:rPr lang="en-US" altLang="zh-CN" sz="2000" dirty="0" smtClean="0"/>
              <a:t>1.</a:t>
            </a:r>
            <a:r>
              <a:rPr lang="zh-CN" altLang="en-US" sz="2000" dirty="0" smtClean="0"/>
              <a:t>除以上</a:t>
            </a:r>
            <a:r>
              <a:rPr lang="en-US" altLang="zh-CN" sz="2000" dirty="0" smtClean="0"/>
              <a:t>2</a:t>
            </a:r>
            <a:r>
              <a:rPr lang="zh-CN" altLang="en-US" sz="2000" dirty="0" smtClean="0"/>
              <a:t>种</a:t>
            </a:r>
            <a:r>
              <a:rPr lang="en-US" altLang="zh-CN" sz="2000" dirty="0" smtClean="0"/>
              <a:t>DNA</a:t>
            </a:r>
            <a:r>
              <a:rPr lang="zh-CN" altLang="en-US" sz="2000" dirty="0" smtClean="0"/>
              <a:t>文库制备流程外，天根生化还提供有其他不同功能的建库方案，基本包括了市场上主要的建库流程。                                                                                              （浏览地址：</a:t>
            </a:r>
            <a:r>
              <a:rPr lang="en-US" altLang="zh-CN" sz="2000" dirty="0" smtClean="0">
                <a:solidFill>
                  <a:prstClr val="black"/>
                </a:solidFill>
                <a:hlinkClick r:id="rId2"/>
              </a:rPr>
              <a:t>http</a:t>
            </a:r>
            <a:r>
              <a:rPr lang="en-US" altLang="zh-CN" sz="2000" dirty="0">
                <a:solidFill>
                  <a:prstClr val="black"/>
                </a:solidFill>
                <a:hlinkClick r:id="rId2"/>
              </a:rPr>
              <a:t>://</a:t>
            </a:r>
            <a:r>
              <a:rPr lang="en-US" altLang="zh-CN" sz="2000" dirty="0" smtClean="0">
                <a:solidFill>
                  <a:prstClr val="black"/>
                </a:solidFill>
                <a:hlinkClick r:id="rId2"/>
              </a:rPr>
              <a:t>www.tiangen.com/asset/imsupload/up0453128001491554112.pdf</a:t>
            </a:r>
            <a:r>
              <a:rPr lang="zh-CN" altLang="en-US" sz="2000" dirty="0" smtClean="0">
                <a:solidFill>
                  <a:prstClr val="black"/>
                </a:solidFill>
              </a:rPr>
              <a:t>）</a:t>
            </a:r>
            <a:endParaRPr lang="en-US" altLang="zh-CN" sz="2000" dirty="0" smtClean="0">
              <a:solidFill>
                <a:prstClr val="black"/>
              </a:solidFill>
            </a:endParaRPr>
          </a:p>
          <a:p>
            <a:endParaRPr lang="en-US" altLang="zh-CN" sz="2000" dirty="0">
              <a:solidFill>
                <a:prstClr val="black"/>
              </a:solidFill>
            </a:endParaRPr>
          </a:p>
          <a:p>
            <a:endParaRPr lang="en-US" altLang="zh-CN" sz="2000" dirty="0" smtClean="0"/>
          </a:p>
          <a:p>
            <a:r>
              <a:rPr lang="en-US" altLang="zh-CN" sz="2000" dirty="0" smtClean="0"/>
              <a:t>                         </a:t>
            </a:r>
          </a:p>
          <a:p>
            <a:r>
              <a:rPr lang="en-US" altLang="zh-CN" sz="2000" dirty="0" smtClean="0"/>
              <a:t> 2.</a:t>
            </a:r>
            <a:r>
              <a:rPr lang="zh-CN" altLang="en-US" sz="2000" dirty="0" smtClean="0"/>
              <a:t>按试剂盒划分，一般</a:t>
            </a:r>
            <a:r>
              <a:rPr lang="en-US" altLang="zh-CN" sz="2000" dirty="0" err="1" smtClean="0"/>
              <a:t>illumina</a:t>
            </a:r>
            <a:r>
              <a:rPr lang="zh-CN" altLang="en-US" sz="2000" dirty="0" smtClean="0"/>
              <a:t>平台的文库制备有以下四种：</a:t>
            </a:r>
            <a:endParaRPr lang="en-US" altLang="zh-CN" sz="2000" dirty="0" smtClean="0"/>
          </a:p>
          <a:p>
            <a:r>
              <a:rPr lang="en-US" altLang="zh-CN" sz="2000" dirty="0"/>
              <a:t> </a:t>
            </a:r>
            <a:r>
              <a:rPr lang="en-US" altLang="zh-CN" sz="2000" dirty="0" smtClean="0"/>
              <a:t>         </a:t>
            </a:r>
            <a:r>
              <a:rPr lang="en-US" altLang="zh-CN" sz="2000" dirty="0" err="1" smtClean="0">
                <a:solidFill>
                  <a:schemeClr val="accent1"/>
                </a:solidFill>
              </a:rPr>
              <a:t>TruSeq</a:t>
            </a:r>
            <a:r>
              <a:rPr lang="en-US" altLang="zh-CN" sz="2000" dirty="0">
                <a:solidFill>
                  <a:schemeClr val="accent1"/>
                </a:solidFill>
              </a:rPr>
              <a:t>®</a:t>
            </a:r>
            <a:r>
              <a:rPr lang="zh-CN" altLang="en-US" sz="2000" dirty="0">
                <a:solidFill>
                  <a:schemeClr val="accent1"/>
                </a:solidFill>
              </a:rPr>
              <a:t>微量</a:t>
            </a:r>
            <a:r>
              <a:rPr lang="en-US" altLang="zh-CN" sz="2000" dirty="0">
                <a:solidFill>
                  <a:schemeClr val="accent1"/>
                </a:solidFill>
              </a:rPr>
              <a:t>DNA</a:t>
            </a:r>
            <a:r>
              <a:rPr lang="zh-CN" altLang="en-US" sz="2000" dirty="0">
                <a:solidFill>
                  <a:schemeClr val="accent1"/>
                </a:solidFill>
              </a:rPr>
              <a:t>建库试剂</a:t>
            </a:r>
            <a:r>
              <a:rPr lang="zh-CN" altLang="en-US" sz="2000" dirty="0" smtClean="0">
                <a:solidFill>
                  <a:schemeClr val="accent1"/>
                </a:solidFill>
              </a:rPr>
              <a:t>盒</a:t>
            </a:r>
            <a:endParaRPr lang="en-US" altLang="zh-CN" sz="2000" dirty="0" smtClean="0">
              <a:solidFill>
                <a:schemeClr val="accent1"/>
              </a:solidFill>
            </a:endParaRPr>
          </a:p>
          <a:p>
            <a:r>
              <a:rPr lang="zh-CN" altLang="en-US" sz="2000" dirty="0" smtClean="0"/>
              <a:t>          </a:t>
            </a:r>
            <a:r>
              <a:rPr lang="en-US" altLang="zh-CN" sz="2000" dirty="0" err="1" smtClean="0">
                <a:solidFill>
                  <a:schemeClr val="accent1"/>
                </a:solidFill>
              </a:rPr>
              <a:t>TruSeq</a:t>
            </a:r>
            <a:r>
              <a:rPr lang="en-US" altLang="zh-CN" sz="2000" dirty="0" smtClean="0">
                <a:solidFill>
                  <a:schemeClr val="accent1"/>
                </a:solidFill>
              </a:rPr>
              <a:t> </a:t>
            </a:r>
            <a:r>
              <a:rPr lang="en-US" altLang="zh-CN" sz="2000" dirty="0">
                <a:solidFill>
                  <a:schemeClr val="accent1"/>
                </a:solidFill>
              </a:rPr>
              <a:t>PCR-Free DNA</a:t>
            </a:r>
            <a:r>
              <a:rPr lang="zh-CN" altLang="en-US" sz="2000" dirty="0">
                <a:solidFill>
                  <a:schemeClr val="accent1"/>
                </a:solidFill>
              </a:rPr>
              <a:t>建库试剂</a:t>
            </a:r>
            <a:r>
              <a:rPr lang="zh-CN" altLang="en-US" sz="2000" dirty="0" smtClean="0">
                <a:solidFill>
                  <a:schemeClr val="accent1"/>
                </a:solidFill>
              </a:rPr>
              <a:t>盒 </a:t>
            </a:r>
            <a:endParaRPr lang="en-US" altLang="zh-CN" sz="2000" dirty="0" smtClean="0">
              <a:solidFill>
                <a:schemeClr val="accent1"/>
              </a:solidFill>
            </a:endParaRPr>
          </a:p>
          <a:p>
            <a:r>
              <a:rPr lang="en-US" altLang="zh-CN" sz="2000" dirty="0" smtClean="0"/>
              <a:t>          </a:t>
            </a:r>
            <a:r>
              <a:rPr lang="en-US" altLang="zh-CN" sz="2000" dirty="0" err="1" smtClean="0">
                <a:solidFill>
                  <a:schemeClr val="accent1"/>
                </a:solidFill>
              </a:rPr>
              <a:t>Nextera</a:t>
            </a:r>
            <a:r>
              <a:rPr lang="en-US" altLang="zh-CN" sz="2000" dirty="0" smtClean="0">
                <a:solidFill>
                  <a:schemeClr val="accent1"/>
                </a:solidFill>
              </a:rPr>
              <a:t> </a:t>
            </a:r>
            <a:r>
              <a:rPr lang="en-US" altLang="zh-CN" sz="2000" dirty="0">
                <a:solidFill>
                  <a:schemeClr val="accent1"/>
                </a:solidFill>
              </a:rPr>
              <a:t>DNA</a:t>
            </a:r>
            <a:r>
              <a:rPr lang="zh-CN" altLang="en-US" sz="2000" dirty="0">
                <a:solidFill>
                  <a:schemeClr val="accent1"/>
                </a:solidFill>
              </a:rPr>
              <a:t>建库试剂</a:t>
            </a:r>
            <a:r>
              <a:rPr lang="zh-CN" altLang="en-US" sz="2000" dirty="0" smtClean="0">
                <a:solidFill>
                  <a:schemeClr val="accent1"/>
                </a:solidFill>
              </a:rPr>
              <a:t>盒 </a:t>
            </a:r>
            <a:endParaRPr lang="en-US" altLang="zh-CN" sz="2000" dirty="0" smtClean="0">
              <a:solidFill>
                <a:schemeClr val="accent1"/>
              </a:solidFill>
            </a:endParaRPr>
          </a:p>
          <a:p>
            <a:r>
              <a:rPr lang="en-US" altLang="zh-CN" sz="2000" dirty="0" smtClean="0"/>
              <a:t>          </a:t>
            </a:r>
            <a:r>
              <a:rPr lang="en-US" altLang="zh-CN" sz="2000" dirty="0" err="1" smtClean="0">
                <a:solidFill>
                  <a:schemeClr val="accent1"/>
                </a:solidFill>
              </a:rPr>
              <a:t>Nextera</a:t>
            </a:r>
            <a:r>
              <a:rPr lang="en-US" altLang="zh-CN" sz="2000" dirty="0" smtClean="0">
                <a:solidFill>
                  <a:schemeClr val="accent1"/>
                </a:solidFill>
              </a:rPr>
              <a:t> </a:t>
            </a:r>
            <a:r>
              <a:rPr lang="en-US" altLang="zh-CN" sz="2000" dirty="0">
                <a:solidFill>
                  <a:schemeClr val="accent1"/>
                </a:solidFill>
              </a:rPr>
              <a:t>XT DNA</a:t>
            </a:r>
            <a:r>
              <a:rPr lang="zh-CN" altLang="en-US" sz="2000" dirty="0">
                <a:solidFill>
                  <a:schemeClr val="accent1"/>
                </a:solidFill>
              </a:rPr>
              <a:t>建库试剂盒</a:t>
            </a:r>
            <a:endParaRPr lang="en-US" altLang="zh-CN" sz="2000" dirty="0">
              <a:solidFill>
                <a:schemeClr val="accent1"/>
              </a:solidFill>
            </a:endParaRPr>
          </a:p>
        </p:txBody>
      </p:sp>
    </p:spTree>
    <p:extLst>
      <p:ext uri="{BB962C8B-B14F-4D97-AF65-F5344CB8AC3E}">
        <p14:creationId xmlns:p14="http://schemas.microsoft.com/office/powerpoint/2010/main" val="2565823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998" y="165463"/>
            <a:ext cx="8596668" cy="1320800"/>
          </a:xfrm>
        </p:spPr>
        <p:txBody>
          <a:bodyPr/>
          <a:lstStyle/>
          <a:p>
            <a:r>
              <a:rPr lang="en-US" altLang="zh-CN" dirty="0" smtClean="0"/>
              <a:t>                       </a:t>
            </a:r>
            <a:r>
              <a:rPr lang="zh-CN" altLang="en-US" dirty="0" smtClean="0"/>
              <a:t>无创产前</a:t>
            </a:r>
            <a:endParaRPr lang="zh-CN" altLang="en-US" dirty="0"/>
          </a:p>
        </p:txBody>
      </p:sp>
      <p:cxnSp>
        <p:nvCxnSpPr>
          <p:cNvPr id="5" name="直接连接符 4"/>
          <p:cNvCxnSpPr/>
          <p:nvPr/>
        </p:nvCxnSpPr>
        <p:spPr>
          <a:xfrm>
            <a:off x="0" y="10000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31520" y="1486263"/>
            <a:ext cx="452846" cy="369332"/>
          </a:xfrm>
          <a:prstGeom prst="rect">
            <a:avLst/>
          </a:prstGeom>
          <a:noFill/>
        </p:spPr>
        <p:txBody>
          <a:bodyPr wrap="square" rtlCol="0">
            <a:spAutoFit/>
          </a:bodyPr>
          <a:lstStyle/>
          <a:p>
            <a:endParaRPr lang="zh-CN" altLang="en-US" dirty="0"/>
          </a:p>
        </p:txBody>
      </p:sp>
      <p:sp>
        <p:nvSpPr>
          <p:cNvPr id="7" name="文本框 6"/>
          <p:cNvSpPr txBox="1"/>
          <p:nvPr/>
        </p:nvSpPr>
        <p:spPr>
          <a:xfrm>
            <a:off x="957943" y="1493855"/>
            <a:ext cx="7141028" cy="4401205"/>
          </a:xfrm>
          <a:prstGeom prst="rect">
            <a:avLst/>
          </a:prstGeom>
          <a:noFill/>
        </p:spPr>
        <p:txBody>
          <a:bodyPr wrap="square" rtlCol="0">
            <a:spAutoFit/>
          </a:bodyPr>
          <a:lstStyle/>
          <a:p>
            <a:r>
              <a:rPr lang="zh-CN" altLang="en-US" dirty="0" smtClean="0"/>
              <a:t>    </a:t>
            </a:r>
            <a:r>
              <a:rPr lang="zh-CN" altLang="en-US" sz="2000" dirty="0" smtClean="0"/>
              <a:t>无创产前是一项由新一代</a:t>
            </a:r>
            <a:r>
              <a:rPr lang="en-US" altLang="zh-CN" sz="2000" dirty="0" smtClean="0"/>
              <a:t>DNA</a:t>
            </a:r>
            <a:r>
              <a:rPr lang="zh-CN" altLang="en-US" sz="2000" dirty="0" smtClean="0"/>
              <a:t>测序技术开发出来的检测技术：</a:t>
            </a:r>
            <a:endParaRPr lang="en-US" altLang="zh-CN" sz="2000" dirty="0" smtClean="0"/>
          </a:p>
          <a:p>
            <a:r>
              <a:rPr lang="zh-CN" altLang="en-US" sz="2000" dirty="0" smtClean="0"/>
              <a:t>采集母体外周血浆中的游离</a:t>
            </a:r>
            <a:r>
              <a:rPr lang="en-US" altLang="zh-CN" sz="2000" dirty="0" smtClean="0"/>
              <a:t>DNA</a:t>
            </a:r>
            <a:r>
              <a:rPr lang="zh-CN" altLang="en-US" sz="2000" dirty="0" smtClean="0"/>
              <a:t>片段（包含胎儿游离</a:t>
            </a:r>
            <a:r>
              <a:rPr lang="en-US" altLang="zh-CN" sz="2000" dirty="0" smtClean="0"/>
              <a:t>DNA</a:t>
            </a:r>
            <a:r>
              <a:rPr lang="zh-CN" altLang="en-US" sz="2000" dirty="0" smtClean="0"/>
              <a:t>）进行测序，并将测序结果进行生物信息分析，可以从中得到胎儿的遗传信息，从而检测胎儿是否患</a:t>
            </a:r>
            <a:r>
              <a:rPr lang="en-US" altLang="zh-CN" sz="2000" dirty="0" smtClean="0"/>
              <a:t>21</a:t>
            </a:r>
            <a:r>
              <a:rPr lang="zh-CN" altLang="en-US" sz="2000" dirty="0" smtClean="0"/>
              <a:t>三体综合征</a:t>
            </a:r>
            <a:r>
              <a:rPr lang="en-US" altLang="zh-CN" sz="2000" dirty="0" smtClean="0"/>
              <a:t>(</a:t>
            </a:r>
            <a:r>
              <a:rPr lang="zh-CN" altLang="en-US" sz="2000" dirty="0" smtClean="0"/>
              <a:t>唐氏综合征</a:t>
            </a:r>
            <a:r>
              <a:rPr lang="en-US" altLang="zh-CN" sz="2000" dirty="0" smtClean="0"/>
              <a:t>)</a:t>
            </a:r>
            <a:r>
              <a:rPr lang="zh-CN" altLang="en-US" sz="2000" dirty="0" smtClean="0"/>
              <a:t>、</a:t>
            </a:r>
            <a:r>
              <a:rPr lang="en-US" altLang="zh-CN" sz="2000" dirty="0" smtClean="0"/>
              <a:t>18</a:t>
            </a:r>
            <a:r>
              <a:rPr lang="zh-CN" altLang="en-US" sz="2000" dirty="0" smtClean="0"/>
              <a:t>三体综合征</a:t>
            </a:r>
            <a:r>
              <a:rPr lang="en-US" altLang="zh-CN" sz="2000" dirty="0" smtClean="0"/>
              <a:t>(</a:t>
            </a:r>
            <a:r>
              <a:rPr lang="zh-CN" altLang="en-US" sz="2000" dirty="0" smtClean="0"/>
              <a:t>爱德华氏综合征</a:t>
            </a:r>
            <a:r>
              <a:rPr lang="en-US" altLang="zh-CN" sz="2000" dirty="0" smtClean="0"/>
              <a:t>)</a:t>
            </a:r>
            <a:r>
              <a:rPr lang="zh-CN" altLang="en-US" sz="2000" dirty="0" smtClean="0"/>
              <a:t>、</a:t>
            </a:r>
            <a:r>
              <a:rPr lang="en-US" altLang="zh-CN" sz="2000" dirty="0" smtClean="0"/>
              <a:t>13</a:t>
            </a:r>
            <a:r>
              <a:rPr lang="zh-CN" altLang="en-US" sz="2000" dirty="0" smtClean="0"/>
              <a:t>三体综合征</a:t>
            </a:r>
            <a:r>
              <a:rPr lang="en-US" altLang="zh-CN" sz="2000" dirty="0" smtClean="0"/>
              <a:t>(</a:t>
            </a:r>
            <a:r>
              <a:rPr lang="zh-CN" altLang="en-US" sz="2000" dirty="0" smtClean="0"/>
              <a:t>帕陶氏综合征</a:t>
            </a:r>
            <a:r>
              <a:rPr lang="en-US" altLang="zh-CN" sz="2000" dirty="0" smtClean="0"/>
              <a:t>)</a:t>
            </a:r>
            <a:r>
              <a:rPr lang="zh-CN" altLang="en-US" sz="2000" dirty="0" smtClean="0"/>
              <a:t>三大染色体疾病。</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smtClean="0"/>
          </a:p>
          <a:p>
            <a:r>
              <a:rPr lang="en-US" altLang="zh-CN" sz="2000" dirty="0"/>
              <a:t> </a:t>
            </a:r>
            <a:r>
              <a:rPr lang="en-US" altLang="zh-CN" sz="2000" dirty="0" smtClean="0"/>
              <a:t>  </a:t>
            </a:r>
            <a:r>
              <a:rPr lang="zh-CN" altLang="en-US" sz="2000" dirty="0" smtClean="0"/>
              <a:t>理论上，能提供高通量测序服务的公司都有可能进军无创产前。</a:t>
            </a:r>
            <a:endParaRPr lang="en-US" altLang="zh-CN" sz="2000" dirty="0" smtClean="0"/>
          </a:p>
          <a:p>
            <a:r>
              <a:rPr lang="en-US" altLang="zh-CN" sz="2000" dirty="0" smtClean="0"/>
              <a:t>   </a:t>
            </a:r>
            <a:r>
              <a:rPr lang="zh-CN" altLang="en-US" sz="2000" dirty="0" smtClean="0"/>
              <a:t>而当前在这一领域比较具有代表性的国内三家公司：贝瑞和康，华大基因，达安基因。</a:t>
            </a:r>
            <a:endParaRPr lang="zh-CN" altLang="en-US" sz="2000" dirty="0"/>
          </a:p>
        </p:txBody>
      </p:sp>
    </p:spTree>
    <p:extLst>
      <p:ext uri="{BB962C8B-B14F-4D97-AF65-F5344CB8AC3E}">
        <p14:creationId xmlns:p14="http://schemas.microsoft.com/office/powerpoint/2010/main" val="1366037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998" y="165463"/>
            <a:ext cx="8596668" cy="1320800"/>
          </a:xfrm>
        </p:spPr>
        <p:txBody>
          <a:bodyPr/>
          <a:lstStyle/>
          <a:p>
            <a:r>
              <a:rPr lang="en-US" altLang="zh-CN" dirty="0" smtClean="0"/>
              <a:t>                       </a:t>
            </a:r>
            <a:r>
              <a:rPr lang="zh-CN" altLang="en-US" dirty="0" smtClean="0"/>
              <a:t>无创产前</a:t>
            </a:r>
            <a:endParaRPr lang="zh-CN" altLang="en-US" dirty="0"/>
          </a:p>
        </p:txBody>
      </p:sp>
      <p:cxnSp>
        <p:nvCxnSpPr>
          <p:cNvPr id="5" name="直接连接符 4"/>
          <p:cNvCxnSpPr/>
          <p:nvPr/>
        </p:nvCxnSpPr>
        <p:spPr>
          <a:xfrm>
            <a:off x="0" y="10000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31520" y="1486263"/>
            <a:ext cx="452846" cy="369332"/>
          </a:xfrm>
          <a:prstGeom prst="rect">
            <a:avLst/>
          </a:prstGeom>
          <a:noFill/>
        </p:spPr>
        <p:txBody>
          <a:bodyPr wrap="square" rtlCol="0">
            <a:spAutoFit/>
          </a:bodyPr>
          <a:lstStyle/>
          <a:p>
            <a:endParaRPr lang="zh-CN" altLang="en-US" dirty="0"/>
          </a:p>
        </p:txBody>
      </p:sp>
      <p:sp>
        <p:nvSpPr>
          <p:cNvPr id="7" name="文本框 6"/>
          <p:cNvSpPr txBox="1"/>
          <p:nvPr/>
        </p:nvSpPr>
        <p:spPr>
          <a:xfrm>
            <a:off x="537998" y="1486263"/>
            <a:ext cx="7141028" cy="4093428"/>
          </a:xfrm>
          <a:prstGeom prst="rect">
            <a:avLst/>
          </a:prstGeom>
          <a:noFill/>
        </p:spPr>
        <p:txBody>
          <a:bodyPr wrap="square" rtlCol="0">
            <a:spAutoFit/>
          </a:bodyPr>
          <a:lstStyle/>
          <a:p>
            <a:r>
              <a:rPr lang="zh-CN" altLang="en-US" dirty="0" smtClean="0"/>
              <a:t>  </a:t>
            </a:r>
            <a:r>
              <a:rPr lang="zh-CN" altLang="en-US" sz="2000" dirty="0" smtClean="0"/>
              <a:t>技术原理：</a:t>
            </a:r>
            <a:endParaRPr lang="en-US" altLang="zh-CN" sz="2000" dirty="0" smtClean="0"/>
          </a:p>
          <a:p>
            <a:endParaRPr lang="en-US" altLang="zh-CN" sz="2000" dirty="0" smtClean="0"/>
          </a:p>
          <a:p>
            <a:r>
              <a:rPr lang="en-US" altLang="zh-CN" sz="2000" dirty="0"/>
              <a:t> </a:t>
            </a:r>
            <a:r>
              <a:rPr lang="en-US" altLang="zh-CN" sz="2000" dirty="0" smtClean="0"/>
              <a:t> 1997</a:t>
            </a:r>
            <a:r>
              <a:rPr lang="zh-CN" altLang="en-US" sz="2000" dirty="0"/>
              <a:t>年，香港中文大学的研究人员发现孕妇外周血的血浆和血清中存在游离的胎儿</a:t>
            </a:r>
            <a:r>
              <a:rPr lang="en-US" altLang="zh-CN" sz="2000" dirty="0"/>
              <a:t>DNA</a:t>
            </a:r>
            <a:r>
              <a:rPr lang="zh-CN" altLang="en-US" sz="2000" dirty="0"/>
              <a:t>，这使得通过采集孕妇外周血检测胎儿的染色体疾病成为了可能</a:t>
            </a:r>
            <a:r>
              <a:rPr lang="zh-CN" altLang="en-US" sz="2000" dirty="0" smtClean="0"/>
              <a:t>。</a:t>
            </a:r>
            <a:endParaRPr lang="en-US" altLang="zh-CN" sz="2000" dirty="0" smtClean="0"/>
          </a:p>
          <a:p>
            <a:endParaRPr lang="zh-CN" altLang="en-US" sz="2000" dirty="0"/>
          </a:p>
          <a:p>
            <a:r>
              <a:rPr lang="zh-CN" altLang="en-US" sz="2000" dirty="0" smtClean="0"/>
              <a:t>  对于</a:t>
            </a:r>
            <a:r>
              <a:rPr lang="zh-CN" altLang="en-US" sz="2000" dirty="0"/>
              <a:t>孕妇外周血中游离的胎儿</a:t>
            </a:r>
            <a:r>
              <a:rPr lang="en-US" altLang="zh-CN" sz="2000" dirty="0"/>
              <a:t>DNA</a:t>
            </a:r>
            <a:r>
              <a:rPr lang="zh-CN" altLang="en-US" sz="2000" dirty="0"/>
              <a:t>，由于唐氏综合征胎儿比正常胎儿多一条</a:t>
            </a:r>
            <a:r>
              <a:rPr lang="en-US" altLang="zh-CN" sz="2000" dirty="0"/>
              <a:t>21</a:t>
            </a:r>
            <a:r>
              <a:rPr lang="zh-CN" altLang="en-US" sz="2000" dirty="0"/>
              <a:t>号染色体，导致怀有唐氏综合征胎儿的孕妇外周血中</a:t>
            </a:r>
            <a:r>
              <a:rPr lang="en-US" altLang="zh-CN" sz="2000" dirty="0"/>
              <a:t>21</a:t>
            </a:r>
            <a:r>
              <a:rPr lang="zh-CN" altLang="en-US" sz="2000" dirty="0"/>
              <a:t>号染色体含量比正常孕妇略高</a:t>
            </a:r>
            <a:r>
              <a:rPr lang="zh-CN" altLang="en-US" sz="2000" dirty="0" smtClean="0"/>
              <a:t>。</a:t>
            </a:r>
            <a:r>
              <a:rPr lang="zh-CN" altLang="en-US" sz="2000" dirty="0"/>
              <a:t>通过对孕妇外周血中</a:t>
            </a:r>
            <a:r>
              <a:rPr lang="en-US" altLang="zh-CN" sz="2000" dirty="0"/>
              <a:t>21</a:t>
            </a:r>
            <a:r>
              <a:rPr lang="zh-CN" altLang="en-US" sz="2000" dirty="0"/>
              <a:t>号染色体的相对含量进行直接检测，分析比对受检者与普通孕妇人群的外周血中</a:t>
            </a:r>
            <a:r>
              <a:rPr lang="en-US" altLang="zh-CN" sz="2000" dirty="0"/>
              <a:t>21</a:t>
            </a:r>
            <a:r>
              <a:rPr lang="zh-CN" altLang="en-US" sz="2000" dirty="0"/>
              <a:t>号染色体含量水平，即可进一步得到受检者生育唐氏儿的</a:t>
            </a:r>
            <a:r>
              <a:rPr lang="zh-CN" altLang="en-US" sz="2000" dirty="0" smtClean="0"/>
              <a:t>风险。</a:t>
            </a:r>
            <a:endParaRPr lang="en-US" altLang="zh-CN" sz="2000" dirty="0" smtClean="0"/>
          </a:p>
          <a:p>
            <a:r>
              <a:rPr lang="en-US" altLang="zh-CN" sz="2000" dirty="0"/>
              <a:t> </a:t>
            </a:r>
            <a:r>
              <a:rPr lang="en-US" altLang="zh-CN" sz="2000" dirty="0" smtClean="0"/>
              <a:t>  </a:t>
            </a:r>
            <a:endParaRPr lang="zh-CN" altLang="en-US" sz="2000" dirty="0"/>
          </a:p>
        </p:txBody>
      </p:sp>
    </p:spTree>
    <p:extLst>
      <p:ext uri="{BB962C8B-B14F-4D97-AF65-F5344CB8AC3E}">
        <p14:creationId xmlns:p14="http://schemas.microsoft.com/office/powerpoint/2010/main" val="3803817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998" y="165463"/>
            <a:ext cx="8596668" cy="1320800"/>
          </a:xfrm>
        </p:spPr>
        <p:txBody>
          <a:bodyPr/>
          <a:lstStyle/>
          <a:p>
            <a:r>
              <a:rPr lang="en-US" altLang="zh-CN" dirty="0" smtClean="0"/>
              <a:t>                       </a:t>
            </a:r>
            <a:r>
              <a:rPr lang="zh-CN" altLang="en-US" dirty="0" smtClean="0"/>
              <a:t>无创产前</a:t>
            </a:r>
            <a:endParaRPr lang="zh-CN" altLang="en-US" dirty="0"/>
          </a:p>
        </p:txBody>
      </p:sp>
      <p:cxnSp>
        <p:nvCxnSpPr>
          <p:cNvPr id="5" name="直接连接符 4"/>
          <p:cNvCxnSpPr/>
          <p:nvPr/>
        </p:nvCxnSpPr>
        <p:spPr>
          <a:xfrm>
            <a:off x="0" y="100003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31520" y="1486263"/>
            <a:ext cx="452846" cy="369332"/>
          </a:xfrm>
          <a:prstGeom prst="rect">
            <a:avLst/>
          </a:prstGeom>
          <a:noFill/>
        </p:spPr>
        <p:txBody>
          <a:bodyPr wrap="square" rtlCol="0">
            <a:spAutoFit/>
          </a:bodyPr>
          <a:lstStyle/>
          <a:p>
            <a:endParaRPr lang="zh-CN" altLang="en-US" dirty="0"/>
          </a:p>
        </p:txBody>
      </p:sp>
      <p:sp>
        <p:nvSpPr>
          <p:cNvPr id="7" name="文本框 6"/>
          <p:cNvSpPr txBox="1"/>
          <p:nvPr/>
        </p:nvSpPr>
        <p:spPr>
          <a:xfrm>
            <a:off x="233198" y="1296070"/>
            <a:ext cx="7141028" cy="400110"/>
          </a:xfrm>
          <a:prstGeom prst="rect">
            <a:avLst/>
          </a:prstGeom>
          <a:noFill/>
        </p:spPr>
        <p:txBody>
          <a:bodyPr wrap="square" rtlCol="0">
            <a:spAutoFit/>
          </a:bodyPr>
          <a:lstStyle/>
          <a:p>
            <a:r>
              <a:rPr lang="zh-CN" altLang="en-US" dirty="0" smtClean="0"/>
              <a:t>  一般流程</a:t>
            </a:r>
            <a:r>
              <a:rPr lang="en-US" altLang="zh-CN" sz="2000" dirty="0"/>
              <a:t>:</a:t>
            </a:r>
            <a:endParaRPr lang="zh-CN" altLang="en-US" sz="20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681" y="1088570"/>
            <a:ext cx="3840658" cy="5693957"/>
          </a:xfrm>
          <a:prstGeom prst="rect">
            <a:avLst/>
          </a:prstGeom>
        </p:spPr>
      </p:pic>
      <p:sp>
        <p:nvSpPr>
          <p:cNvPr id="4" name="文本框 3"/>
          <p:cNvSpPr txBox="1"/>
          <p:nvPr/>
        </p:nvSpPr>
        <p:spPr>
          <a:xfrm>
            <a:off x="7210697" y="6357257"/>
            <a:ext cx="2290354" cy="369332"/>
          </a:xfrm>
          <a:prstGeom prst="rect">
            <a:avLst/>
          </a:prstGeom>
          <a:noFill/>
        </p:spPr>
        <p:txBody>
          <a:bodyPr wrap="square" rtlCol="0">
            <a:spAutoFit/>
          </a:bodyPr>
          <a:lstStyle/>
          <a:p>
            <a:r>
              <a:rPr lang="en-US" altLang="zh-CN" dirty="0" smtClean="0"/>
              <a:t>——</a:t>
            </a:r>
            <a:r>
              <a:rPr lang="zh-CN" altLang="en-US" dirty="0" smtClean="0"/>
              <a:t>引用自贝瑞和康</a:t>
            </a:r>
            <a:endParaRPr lang="zh-CN" altLang="en-US" dirty="0"/>
          </a:p>
        </p:txBody>
      </p:sp>
    </p:spTree>
    <p:extLst>
      <p:ext uri="{BB962C8B-B14F-4D97-AF65-F5344CB8AC3E}">
        <p14:creationId xmlns:p14="http://schemas.microsoft.com/office/powerpoint/2010/main" val="1618746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65463"/>
            <a:ext cx="8596668" cy="1320800"/>
          </a:xfrm>
        </p:spPr>
        <p:txBody>
          <a:bodyPr/>
          <a:lstStyle/>
          <a:p>
            <a:r>
              <a:rPr lang="zh-CN" altLang="en-US" dirty="0" smtClean="0"/>
              <a:t>                       测序平台</a:t>
            </a:r>
            <a:endParaRPr lang="zh-CN" altLang="en-US" dirty="0"/>
          </a:p>
        </p:txBody>
      </p:sp>
      <p:cxnSp>
        <p:nvCxnSpPr>
          <p:cNvPr id="5" name="直接连接符 4"/>
          <p:cNvCxnSpPr/>
          <p:nvPr/>
        </p:nvCxnSpPr>
        <p:spPr>
          <a:xfrm>
            <a:off x="0" y="101745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8675" y="1397503"/>
            <a:ext cx="8708571" cy="1015663"/>
          </a:xfrm>
          <a:prstGeom prst="rect">
            <a:avLst/>
          </a:prstGeom>
          <a:noFill/>
        </p:spPr>
        <p:txBody>
          <a:bodyPr wrap="square" rtlCol="0">
            <a:spAutoFit/>
          </a:bodyPr>
          <a:lstStyle/>
          <a:p>
            <a:r>
              <a:rPr lang="zh-CN" altLang="en-US" sz="2000" dirty="0" smtClean="0"/>
              <a:t>  测序平台的发展历经三十多年，从第一代到第二、第三乃至第四代</a:t>
            </a:r>
            <a:r>
              <a:rPr lang="zh-CN" altLang="en-US" sz="2000" dirty="0"/>
              <a:t>。</a:t>
            </a:r>
            <a:r>
              <a:rPr lang="zh-CN" altLang="en-US" sz="2000" dirty="0" smtClean="0"/>
              <a:t>当前形势：第二代测序保持着很大的优势，第三代和第四代</a:t>
            </a:r>
            <a:r>
              <a:rPr lang="zh-CN" altLang="en-US" sz="2000" dirty="0"/>
              <a:t>持续</a:t>
            </a:r>
            <a:r>
              <a:rPr lang="zh-CN" altLang="en-US" sz="2000" dirty="0" smtClean="0"/>
              <a:t>发展，未来潜力不可小视。</a:t>
            </a:r>
            <a:endParaRPr lang="zh-CN" altLang="en-US" sz="20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78" y="2793216"/>
            <a:ext cx="7290163" cy="3316071"/>
          </a:xfrm>
          <a:prstGeom prst="rect">
            <a:avLst/>
          </a:prstGeom>
        </p:spPr>
      </p:pic>
    </p:spTree>
    <p:extLst>
      <p:ext uri="{BB962C8B-B14F-4D97-AF65-F5344CB8AC3E}">
        <p14:creationId xmlns:p14="http://schemas.microsoft.com/office/powerpoint/2010/main" val="2531683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1305</TotalTime>
  <Words>878</Words>
  <Application>Microsoft Office PowerPoint</Application>
  <PresentationFormat>宽屏</PresentationFormat>
  <Paragraphs>87</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方正姚体</vt:lpstr>
      <vt:lpstr>华文新魏</vt:lpstr>
      <vt:lpstr>Arial</vt:lpstr>
      <vt:lpstr>Trebuchet MS</vt:lpstr>
      <vt:lpstr>Wingdings 3</vt:lpstr>
      <vt:lpstr>平面</vt:lpstr>
      <vt:lpstr>总结 </vt:lpstr>
      <vt:lpstr>背景</vt:lpstr>
      <vt:lpstr>                        建库方法</vt:lpstr>
      <vt:lpstr>                        建库方法</vt:lpstr>
      <vt:lpstr>                        建库方法</vt:lpstr>
      <vt:lpstr>                       无创产前</vt:lpstr>
      <vt:lpstr>                       无创产前</vt:lpstr>
      <vt:lpstr>                       无创产前</vt:lpstr>
      <vt:lpstr>                       测序平台</vt:lpstr>
      <vt:lpstr>                       测序平台</vt:lpstr>
      <vt:lpstr>                       测序平台</vt:lpstr>
      <vt:lpstr>                       测序平台</vt:lpstr>
      <vt:lpstr>                       测序平台</vt:lpstr>
      <vt:lpstr>                        测序平台                 </vt:lpstr>
      <vt:lpstr>               Ion AmpliSeq™ Library Kit</vt:lpstr>
      <vt:lpstr>          Nextera DNA Library Prep Kit 要求 纯度 输入量</vt:lpstr>
      <vt:lpstr>                          对比</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总结 </dc:title>
  <dc:creator>谭政堂</dc:creator>
  <cp:lastModifiedBy>谭政堂</cp:lastModifiedBy>
  <cp:revision>42</cp:revision>
  <dcterms:created xsi:type="dcterms:W3CDTF">2017-06-30T00:52:31Z</dcterms:created>
  <dcterms:modified xsi:type="dcterms:W3CDTF">2017-07-06T03:15:03Z</dcterms:modified>
</cp:coreProperties>
</file>