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1"/>
  </p:notesMasterIdLst>
  <p:sldIdLst>
    <p:sldId id="342" r:id="rId3"/>
    <p:sldId id="374" r:id="rId4"/>
    <p:sldId id="380" r:id="rId5"/>
    <p:sldId id="381" r:id="rId6"/>
    <p:sldId id="382" r:id="rId7"/>
    <p:sldId id="376" r:id="rId8"/>
    <p:sldId id="383" r:id="rId9"/>
    <p:sldId id="375" r:id="rId10"/>
    <p:sldId id="377" r:id="rId11"/>
    <p:sldId id="378" r:id="rId12"/>
    <p:sldId id="369" r:id="rId13"/>
    <p:sldId id="372" r:id="rId14"/>
    <p:sldId id="367" r:id="rId15"/>
    <p:sldId id="368" r:id="rId16"/>
    <p:sldId id="370" r:id="rId17"/>
    <p:sldId id="371" r:id="rId18"/>
    <p:sldId id="373" r:id="rId19"/>
    <p:sldId id="3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14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3DA776-083D-4ABC-873F-EBCF01C1A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DD431-0539-4F9C-A1EC-5769CAD86F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2647" y="986118"/>
            <a:ext cx="6886482" cy="512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0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F4687-4E7E-414D-9D30-6F901088CB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疫苗分配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5" y="3475806"/>
            <a:ext cx="2362530" cy="189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6" y="1355215"/>
            <a:ext cx="5372850" cy="1438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42" y="1154918"/>
            <a:ext cx="5178010" cy="49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7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C05DB9-A72A-4358-9722-3CD6A654FF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96" y="1293835"/>
            <a:ext cx="5191850" cy="905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88853" y="2608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接种对繁殖矩阵的扰动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46" y="3359026"/>
            <a:ext cx="1810003" cy="504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1" y="4122559"/>
            <a:ext cx="2457793" cy="762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023" y="5143303"/>
            <a:ext cx="530616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疫苗分配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1" y="1127818"/>
            <a:ext cx="5229955" cy="5020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01" y="2172788"/>
            <a:ext cx="4465064" cy="21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0823" y="2090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6695"/>
              </p:ext>
            </p:extLst>
          </p:nvPr>
        </p:nvGraphicFramePr>
        <p:xfrm>
          <a:off x="6714309" y="1027611"/>
          <a:ext cx="45339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4533900" imgH="2870200" progId="Equation.DSMT4">
                  <p:embed/>
                </p:oleObj>
              </mc:Choice>
              <mc:Fallback>
                <p:oleObj r:id="rId3" imgW="4533900" imgH="287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309" y="1027611"/>
                        <a:ext cx="4533900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115" y="1027611"/>
            <a:ext cx="527304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35" y="4265957"/>
            <a:ext cx="491558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5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9FC2FB0-A00B-4E94-93B3-6A1B403A24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11697" y="4157254"/>
            <a:ext cx="1731267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99356" y="1228712"/>
                <a:ext cx="4120504" cy="277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如果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变化，用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表示此次分配给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组的疫苗量。所以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𝑔𝑟𝑜𝑢𝑝𝑖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zh-CN" dirty="0"/>
                  <a:t>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发生扰动，则导致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发生变化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，所以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势必会引起总体传播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的变化，量化为如下：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algn="ctr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56" y="1228712"/>
                <a:ext cx="4120504" cy="2779479"/>
              </a:xfrm>
              <a:prstGeom prst="rect">
                <a:avLst/>
              </a:prstGeom>
              <a:blipFill>
                <a:blip r:embed="rId2"/>
                <a:stretch>
                  <a:fillRect l="-1331" t="-1316" r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/>
              <p:nvPr/>
            </p:nvSpPr>
            <p:spPr>
              <a:xfrm>
                <a:off x="5855855" y="4664278"/>
                <a:ext cx="6483928" cy="1702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55" y="4664278"/>
                <a:ext cx="6483928" cy="1702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C60BA32-F261-4E48-BE71-352AF61CE1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6475" y="3267392"/>
            <a:ext cx="5274310" cy="3325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99D73E-5BDB-409E-8439-32809B63ACD6}"/>
                  </a:ext>
                </a:extLst>
              </p:cNvPr>
              <p:cNvSpPr txBox="1"/>
              <p:nvPr/>
            </p:nvSpPr>
            <p:spPr>
              <a:xfrm>
                <a:off x="-2699326" y="785374"/>
                <a:ext cx="8659090" cy="535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𝒪</m:t>
                                    </m:r>
                                  </m:e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12×12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99D73E-5BDB-409E-8439-32809B63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99326" y="785374"/>
                <a:ext cx="8659090" cy="535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46499F-8561-43F1-ACD2-B710F767A565}"/>
                  </a:ext>
                </a:extLst>
              </p:cNvPr>
              <p:cNvSpPr txBox="1"/>
              <p:nvPr/>
            </p:nvSpPr>
            <p:spPr>
              <a:xfrm>
                <a:off x="-59111" y="1240597"/>
                <a:ext cx="5606472" cy="193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4×2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46499F-8561-43F1-ACD2-B710F767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111" y="1240597"/>
                <a:ext cx="5606472" cy="19393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5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疫苗分配算法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79863" y="1005841"/>
                <a:ext cx="10032274" cy="587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Divide the vaccine stock into units as</a:t>
                </a:r>
                <a:r>
                  <a:rPr lang="en-US" altLang="zh-CN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2,……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𝑔𝑟𝑜𝑢𝑝𝑖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Calculate  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)]+(1−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)]+(1−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)]}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zh-CN" altLang="zh-CN" dirty="0"/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(3) For each unit of vaccine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 	Find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Allocate vaccine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Calculate and update the vaccinate proportion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of group </a:t>
                </a:r>
                <a:r>
                  <a:rPr lang="en-US" altLang="zh-CN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1005841"/>
                <a:ext cx="10032274" cy="5875391"/>
              </a:xfrm>
              <a:prstGeom prst="rect">
                <a:avLst/>
              </a:prstGeom>
              <a:blipFill>
                <a:blip r:embed="rId2"/>
                <a:stretch>
                  <a:fillRect l="-486" t="-519" b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1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B4BE66-904B-42EB-84D9-35E908699B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30D5B3-392C-4E3C-BF29-AE5B862E0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4368"/>
              </p:ext>
            </p:extLst>
          </p:nvPr>
        </p:nvGraphicFramePr>
        <p:xfrm>
          <a:off x="1430065" y="5051436"/>
          <a:ext cx="6309302" cy="17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r:id="rId3" imgW="3794973" imgH="1059243" progId="Excel.Sheet.12">
                  <p:embed/>
                </p:oleObj>
              </mc:Choice>
              <mc:Fallback>
                <p:oleObj name="Worksheet" r:id="rId3" imgW="3794973" imgH="1059243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065" y="5051436"/>
                        <a:ext cx="6309302" cy="1747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0267962-6C48-4D62-8663-4507368C41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03383" y="1481509"/>
            <a:ext cx="4090035" cy="3067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563524-6E0E-4FC5-AC30-B82ABCCA92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7" y="1536754"/>
            <a:ext cx="4028366" cy="301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12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F6AAF0-6B29-4A37-A72E-0F7657962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427B0-5AF8-4159-91BE-174F0DC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56" y="1471787"/>
            <a:ext cx="9153525" cy="250507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EE1ED49-C5F2-4E18-80B8-2E6411B35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41215"/>
              </p:ext>
            </p:extLst>
          </p:nvPr>
        </p:nvGraphicFramePr>
        <p:xfrm>
          <a:off x="2302520" y="4573264"/>
          <a:ext cx="6309302" cy="17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3794973" imgH="1059243" progId="Excel.Sheet.12">
                  <p:embed/>
                </p:oleObj>
              </mc:Choice>
              <mc:Fallback>
                <p:oleObj name="Worksheet" r:id="rId4" imgW="3794973" imgH="1059243" progId="Excel.Shee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430D5B3-392C-4E3C-BF29-AE5B862E0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520" y="4573264"/>
                        <a:ext cx="6309302" cy="1747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7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0B86F-E19A-403F-8FEE-301A6D31F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非药物干预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E6E65-3015-446F-B1B7-A908EF43D61B}"/>
              </a:ext>
            </a:extLst>
          </p:cNvPr>
          <p:cNvSpPr txBox="1"/>
          <p:nvPr/>
        </p:nvSpPr>
        <p:spPr>
          <a:xfrm>
            <a:off x="726142" y="3992417"/>
            <a:ext cx="3227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采取了城际旅行限制措施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重视早期发现和隔离病例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限制接触和保持社交距离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AC1F1C-A53A-45F4-A630-9E2C782EA848}"/>
              </a:ext>
            </a:extLst>
          </p:cNvPr>
          <p:cNvSpPr txBox="1"/>
          <p:nvPr/>
        </p:nvSpPr>
        <p:spPr>
          <a:xfrm>
            <a:off x="484094" y="1882588"/>
            <a:ext cx="503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Lai, S., N. W.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Ruktanonchai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L. Zhou, O. Prosper, W. Luo, J. R. Floyd, A.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Wesolowski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Santillana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C. Zhang, X. Du, H. Yu &amp; A. J.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Tatem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(2020) Effect of non-pharmaceutical interventions to contain COVID-19 in China. 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Nature,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585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410-413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CB1CBB-F1D8-4DE1-8407-591C9D38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61" y="906011"/>
            <a:ext cx="3418842" cy="4035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3630B-6B23-4E8C-9F4D-DACFA741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5057397"/>
            <a:ext cx="4675464" cy="15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E86ED3-49E2-46A3-9394-5DD95D8C7D58}"/>
              </a:ext>
            </a:extLst>
          </p:cNvPr>
          <p:cNvGraphicFramePr>
            <a:graphicFrameLocks noGrp="1"/>
          </p:cNvGraphicFramePr>
          <p:nvPr/>
        </p:nvGraphicFramePr>
        <p:xfrm>
          <a:off x="2508250" y="1254125"/>
          <a:ext cx="7176503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831">
                  <a:extLst>
                    <a:ext uri="{9D8B030D-6E8A-4147-A177-3AD203B41FA5}">
                      <a16:colId xmlns:a16="http://schemas.microsoft.com/office/drawing/2014/main" val="2827686386"/>
                    </a:ext>
                  </a:extLst>
                </a:gridCol>
                <a:gridCol w="2063813">
                  <a:extLst>
                    <a:ext uri="{9D8B030D-6E8A-4147-A177-3AD203B41FA5}">
                      <a16:colId xmlns:a16="http://schemas.microsoft.com/office/drawing/2014/main" val="4118036696"/>
                    </a:ext>
                  </a:extLst>
                </a:gridCol>
                <a:gridCol w="1196530">
                  <a:extLst>
                    <a:ext uri="{9D8B030D-6E8A-4147-A177-3AD203B41FA5}">
                      <a16:colId xmlns:a16="http://schemas.microsoft.com/office/drawing/2014/main" val="571033501"/>
                    </a:ext>
                  </a:extLst>
                </a:gridCol>
                <a:gridCol w="2904329">
                  <a:extLst>
                    <a:ext uri="{9D8B030D-6E8A-4147-A177-3AD203B41FA5}">
                      <a16:colId xmlns:a16="http://schemas.microsoft.com/office/drawing/2014/main" val="3184182630"/>
                    </a:ext>
                  </a:extLst>
                </a:gridCol>
              </a:tblGrid>
              <a:tr h="4893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Changing pattern of travel and contact across mainland China under the COVID-19 outbreak and interventions in 2020, compared to normal travel patterns during CNY holiday in 2014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33123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Percentage of travel and contact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Standard 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extLst>
                  <a:ext uri="{0D108BD9-81ED-4DB2-BD59-A6C34878D82A}">
                    <a16:rowId xmlns:a16="http://schemas.microsoft.com/office/drawing/2014/main" val="2890926501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Before 2020-1-23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100% as 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4209756432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90.40%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4101311207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88.20%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80807076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82.30%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2076181544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101032335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75.40%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543515171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64.70%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51590028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53.60%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27.50%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095514364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46.90%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253859778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33.70%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17.20%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1159235173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2020/2/1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06590032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2020/2/2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18.00%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21074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BFED1-97BF-47C5-9634-808AE94B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41338"/>
              </p:ext>
            </p:extLst>
          </p:nvPr>
        </p:nvGraphicFramePr>
        <p:xfrm>
          <a:off x="2974856" y="923366"/>
          <a:ext cx="6240861" cy="5012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845">
                  <a:extLst>
                    <a:ext uri="{9D8B030D-6E8A-4147-A177-3AD203B41FA5}">
                      <a16:colId xmlns:a16="http://schemas.microsoft.com/office/drawing/2014/main" val="227719332"/>
                    </a:ext>
                  </a:extLst>
                </a:gridCol>
                <a:gridCol w="1764468">
                  <a:extLst>
                    <a:ext uri="{9D8B030D-6E8A-4147-A177-3AD203B41FA5}">
                      <a16:colId xmlns:a16="http://schemas.microsoft.com/office/drawing/2014/main" val="3631107696"/>
                    </a:ext>
                  </a:extLst>
                </a:gridCol>
                <a:gridCol w="1599693">
                  <a:extLst>
                    <a:ext uri="{9D8B030D-6E8A-4147-A177-3AD203B41FA5}">
                      <a16:colId xmlns:a16="http://schemas.microsoft.com/office/drawing/2014/main" val="1481689152"/>
                    </a:ext>
                  </a:extLst>
                </a:gridCol>
                <a:gridCol w="1846855">
                  <a:extLst>
                    <a:ext uri="{9D8B030D-6E8A-4147-A177-3AD203B41FA5}">
                      <a16:colId xmlns:a16="http://schemas.microsoft.com/office/drawing/2014/main" val="1761397468"/>
                    </a:ext>
                  </a:extLst>
                </a:gridCol>
              </a:tblGrid>
              <a:tr h="2453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average days from illness onset to report of the first case reported by each county in mainland China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96045"/>
                  </a:ext>
                </a:extLst>
              </a:tr>
              <a:tr h="238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Median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Inter-quatile range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81627"/>
                  </a:ext>
                </a:extLst>
              </a:tr>
              <a:tr h="238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515140622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Before 2020-1-16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Using values on January 16, 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1455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191179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86914971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127108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82618249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383193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6.75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9.25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084330818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181260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12612984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319457411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91681235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3658895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45224539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29119433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47783669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459777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85994552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Since 2020-2-1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Using values on January 31, 2020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3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4D4C0B-A0CF-49E1-A108-F34E0600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17862"/>
            <a:ext cx="640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483FE-64DA-47EC-8D82-E144687F8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早期的隔离干预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FE80CA-17AC-4681-8CE4-067105687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1152" y="2055115"/>
            <a:ext cx="4562475" cy="3422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2B25C5-EFB3-4A9C-9CE5-4C277FE077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73" y="2446597"/>
            <a:ext cx="527304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74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C2667C37-2EE9-4949-87EA-F96768AC9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44" y="2570001"/>
            <a:ext cx="8310511" cy="2777769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C3A9E7-DA83-4C75-8C83-B786F0D3E7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/>
              <p:nvPr/>
            </p:nvSpPr>
            <p:spPr>
              <a:xfrm>
                <a:off x="2554941" y="2244384"/>
                <a:ext cx="3003176" cy="65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41" y="2244384"/>
                <a:ext cx="3003176" cy="654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/>
              <p:nvPr/>
            </p:nvSpPr>
            <p:spPr>
              <a:xfrm>
                <a:off x="2142004" y="3429126"/>
                <a:ext cx="3829050" cy="529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04" y="3429126"/>
                <a:ext cx="3829050" cy="529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/>
              <p:nvPr/>
            </p:nvSpPr>
            <p:spPr>
              <a:xfrm>
                <a:off x="5020056" y="2710730"/>
                <a:ext cx="448056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56" y="2710730"/>
                <a:ext cx="448056" cy="376770"/>
              </a:xfrm>
              <a:prstGeom prst="rect">
                <a:avLst/>
              </a:prstGeom>
              <a:blipFill>
                <a:blip r:embed="rId5"/>
                <a:stretch>
                  <a:fillRect t="-1639" r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/>
              <p:nvPr/>
            </p:nvSpPr>
            <p:spPr>
              <a:xfrm>
                <a:off x="5094643" y="3771751"/>
                <a:ext cx="4634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43" y="3771751"/>
                <a:ext cx="463474" cy="374270"/>
              </a:xfrm>
              <a:prstGeom prst="rect">
                <a:avLst/>
              </a:prstGeom>
              <a:blipFill>
                <a:blip r:embed="rId6"/>
                <a:stretch>
                  <a:fillRect t="-4918" r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/>
              <p:nvPr/>
            </p:nvSpPr>
            <p:spPr>
              <a:xfrm>
                <a:off x="7101860" y="3772842"/>
                <a:ext cx="252944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60" y="3772842"/>
                <a:ext cx="252944" cy="373179"/>
              </a:xfrm>
              <a:prstGeom prst="rect">
                <a:avLst/>
              </a:prstGeom>
              <a:blipFill>
                <a:blip r:embed="rId7"/>
                <a:stretch>
                  <a:fillRect t="-4918" r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/>
              <p:nvPr/>
            </p:nvSpPr>
            <p:spPr>
              <a:xfrm>
                <a:off x="7013448" y="2714305"/>
                <a:ext cx="429768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48" y="2714305"/>
                <a:ext cx="429768" cy="376898"/>
              </a:xfrm>
              <a:prstGeom prst="rect">
                <a:avLst/>
              </a:prstGeom>
              <a:blipFill>
                <a:blip r:embed="rId8"/>
                <a:stretch>
                  <a:fillRect t="-8065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/>
              <p:nvPr/>
            </p:nvSpPr>
            <p:spPr>
              <a:xfrm>
                <a:off x="5971054" y="2518853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54" y="2518853"/>
                <a:ext cx="448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/>
              <p:nvPr/>
            </p:nvSpPr>
            <p:spPr>
              <a:xfrm>
                <a:off x="5925312" y="3600484"/>
                <a:ext cx="649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3600484"/>
                <a:ext cx="649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/>
              <p:nvPr/>
            </p:nvSpPr>
            <p:spPr>
              <a:xfrm>
                <a:off x="5623604" y="4621273"/>
                <a:ext cx="1142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04" y="4621273"/>
                <a:ext cx="11429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/>
              <p:nvPr/>
            </p:nvSpPr>
            <p:spPr>
              <a:xfrm>
                <a:off x="7945215" y="4621273"/>
                <a:ext cx="692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15" y="4621273"/>
                <a:ext cx="692214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/>
              <p:nvPr/>
            </p:nvSpPr>
            <p:spPr>
              <a:xfrm>
                <a:off x="8159973" y="3600484"/>
                <a:ext cx="2529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73" y="3600484"/>
                <a:ext cx="252944" cy="369332"/>
              </a:xfrm>
              <a:prstGeom prst="rect">
                <a:avLst/>
              </a:prstGeom>
              <a:blipFill>
                <a:blip r:embed="rId13"/>
                <a:stretch>
                  <a:fillRect r="-1707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/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4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D7F345-612E-4C50-A34D-63C3E9B090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隔离</a:t>
            </a:r>
            <a:r>
              <a:rPr lang="en-US" altLang="zh-CN" dirty="0" err="1"/>
              <a:t>ganyu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96CA99-652E-4C04-8E3C-839A003BB86E}"/>
              </a:ext>
            </a:extLst>
          </p:cNvPr>
          <p:cNvSpPr txBox="1"/>
          <p:nvPr/>
        </p:nvSpPr>
        <p:spPr>
          <a:xfrm>
            <a:off x="519953" y="150608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indent="-2159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Zhang, J., M.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Litvinova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Y. Liang, Y. Wang &amp; H. Yu (2020) Changes in contact patterns shape the dynamics of the COVID-19 outbreak in China. 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Science,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368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eabb8001.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25A9E4-C6EC-49B5-947E-AE8087E3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3024761"/>
            <a:ext cx="6239434" cy="32289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9E8FFE-001C-4268-AA69-17FDCC51EEC4}"/>
              </a:ext>
            </a:extLst>
          </p:cNvPr>
          <p:cNvSpPr txBox="1"/>
          <p:nvPr/>
        </p:nvSpPr>
        <p:spPr>
          <a:xfrm>
            <a:off x="797860" y="242941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学校关闭，工作限制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5F2162-E726-4ED9-943C-44B38D79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988" y="1132353"/>
            <a:ext cx="2850776" cy="54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34746B-EDC5-46B9-B5F5-5B7ADA8180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72B25-9416-4CE6-B8BC-D40678C0E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9604" y="873669"/>
            <a:ext cx="5708650" cy="189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218FF4-417C-4590-A3E8-4B6B1152A2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3572" y="2969703"/>
            <a:ext cx="4668744" cy="32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DD1C1-AAE0-4676-89E2-B8F6C95771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9685" y="3048075"/>
            <a:ext cx="4328643" cy="312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39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594</Words>
  <Application>Microsoft Office PowerPoint</Application>
  <PresentationFormat>宽屏</PresentationFormat>
  <Paragraphs>178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Equation.DSMT4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274</cp:revision>
  <dcterms:created xsi:type="dcterms:W3CDTF">2017-12-12T05:41:00Z</dcterms:created>
  <dcterms:modified xsi:type="dcterms:W3CDTF">2023-03-27T08:26:53Z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