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30"/>
  </p:notesMasterIdLst>
  <p:sldIdLst>
    <p:sldId id="342" r:id="rId3"/>
    <p:sldId id="376" r:id="rId4"/>
    <p:sldId id="393" r:id="rId5"/>
    <p:sldId id="392" r:id="rId6"/>
    <p:sldId id="384" r:id="rId7"/>
    <p:sldId id="390" r:id="rId8"/>
    <p:sldId id="386" r:id="rId9"/>
    <p:sldId id="391" r:id="rId10"/>
    <p:sldId id="389" r:id="rId11"/>
    <p:sldId id="383" r:id="rId12"/>
    <p:sldId id="387" r:id="rId13"/>
    <p:sldId id="374" r:id="rId14"/>
    <p:sldId id="382" r:id="rId15"/>
    <p:sldId id="380" r:id="rId16"/>
    <p:sldId id="381" r:id="rId17"/>
    <p:sldId id="388" r:id="rId18"/>
    <p:sldId id="396" r:id="rId19"/>
    <p:sldId id="375" r:id="rId20"/>
    <p:sldId id="377" r:id="rId21"/>
    <p:sldId id="378" r:id="rId22"/>
    <p:sldId id="369" r:id="rId23"/>
    <p:sldId id="372" r:id="rId24"/>
    <p:sldId id="367" r:id="rId25"/>
    <p:sldId id="370" r:id="rId26"/>
    <p:sldId id="371" r:id="rId27"/>
    <p:sldId id="373" r:id="rId28"/>
    <p:sldId id="3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A-438C-8B5A-7D17EF7603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A-438C-8B5A-7D17EF7603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A-438C-8B5A-7D17EF7603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A-438C-8B5A-7D17EF760320}"/>
              </c:ext>
            </c:extLst>
          </c:dPt>
          <c:cat>
            <c:strRef>
              <c:f>Sheet1!$A$2:$A$5</c:f>
              <c:strCache>
                <c:ptCount val="4"/>
                <c:pt idx="0">
                  <c:v>Household</c:v>
                </c:pt>
                <c:pt idx="1">
                  <c:v>School</c:v>
                </c:pt>
                <c:pt idx="2">
                  <c:v>Workplace</c:v>
                </c:pt>
                <c:pt idx="3">
                  <c:v>Community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4.1102999999999996</c:v>
                </c:pt>
                <c:pt idx="1">
                  <c:v>11.4069</c:v>
                </c:pt>
                <c:pt idx="2">
                  <c:v>8.0746000000000002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A-438C-8B5A-7D17EF760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png"/><Relationship Id="rId5" Type="http://schemas.openxmlformats.org/officeDocument/2006/relationships/image" Target="../media/image54.png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A37EAC-2CF9-4A71-A984-3456C61F9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B3F53-2EED-4372-89B0-8931A8997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5693" y="1705611"/>
            <a:ext cx="4769704" cy="3417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7234D8-A70F-4F81-AF46-71A1AF594B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6604" y="1705610"/>
            <a:ext cx="4595495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D0F86-B84E-4E41-988C-DF2EA36365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E6CC5-0506-4D58-AF40-796A338129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5883" y="1789089"/>
            <a:ext cx="4566106" cy="34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0B86F-E19A-403F-8FEE-301A6D31F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非药物干预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E6E65-3015-446F-B1B7-A908EF43D61B}"/>
              </a:ext>
            </a:extLst>
          </p:cNvPr>
          <p:cNvSpPr txBox="1"/>
          <p:nvPr/>
        </p:nvSpPr>
        <p:spPr>
          <a:xfrm>
            <a:off x="726142" y="3992417"/>
            <a:ext cx="3227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采取了城际旅行限制措施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重视早期发现和隔离病例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限制接触和保持社交距离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AC1F1C-A53A-45F4-A630-9E2C782EA848}"/>
              </a:ext>
            </a:extLst>
          </p:cNvPr>
          <p:cNvSpPr txBox="1"/>
          <p:nvPr/>
        </p:nvSpPr>
        <p:spPr>
          <a:xfrm>
            <a:off x="484094" y="1882588"/>
            <a:ext cx="503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Lai, S., N. W.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Ruktanonchai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L. Zhou, O. Prosper, W. Luo, J. R. Floyd, A.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Wesolowski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Santillana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C. Zhang, X. Du, H. Yu &amp; A. J.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Tatem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(2020) Effect of non-pharmaceutical interventions to contain COVID-19 in China. 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Nature,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585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410-413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CB1CBB-F1D8-4DE1-8407-591C9D38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14" y="787902"/>
            <a:ext cx="3418842" cy="4035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3630B-6B23-4E8C-9F4D-DACFA741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5057397"/>
            <a:ext cx="4675464" cy="15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4D4C0B-A0CF-49E1-A108-F34E0600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17862"/>
            <a:ext cx="640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E86ED3-49E2-46A3-9394-5DD95D8C7D58}"/>
              </a:ext>
            </a:extLst>
          </p:cNvPr>
          <p:cNvGraphicFramePr>
            <a:graphicFrameLocks noGrp="1"/>
          </p:cNvGraphicFramePr>
          <p:nvPr/>
        </p:nvGraphicFramePr>
        <p:xfrm>
          <a:off x="2508250" y="1254125"/>
          <a:ext cx="7176503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831">
                  <a:extLst>
                    <a:ext uri="{9D8B030D-6E8A-4147-A177-3AD203B41FA5}">
                      <a16:colId xmlns:a16="http://schemas.microsoft.com/office/drawing/2014/main" val="2827686386"/>
                    </a:ext>
                  </a:extLst>
                </a:gridCol>
                <a:gridCol w="2063813">
                  <a:extLst>
                    <a:ext uri="{9D8B030D-6E8A-4147-A177-3AD203B41FA5}">
                      <a16:colId xmlns:a16="http://schemas.microsoft.com/office/drawing/2014/main" val="4118036696"/>
                    </a:ext>
                  </a:extLst>
                </a:gridCol>
                <a:gridCol w="1196530">
                  <a:extLst>
                    <a:ext uri="{9D8B030D-6E8A-4147-A177-3AD203B41FA5}">
                      <a16:colId xmlns:a16="http://schemas.microsoft.com/office/drawing/2014/main" val="571033501"/>
                    </a:ext>
                  </a:extLst>
                </a:gridCol>
                <a:gridCol w="2904329">
                  <a:extLst>
                    <a:ext uri="{9D8B030D-6E8A-4147-A177-3AD203B41FA5}">
                      <a16:colId xmlns:a16="http://schemas.microsoft.com/office/drawing/2014/main" val="3184182630"/>
                    </a:ext>
                  </a:extLst>
                </a:gridCol>
              </a:tblGrid>
              <a:tr h="48930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Changing pattern of travel and contact across mainland China under the COVID-19 outbreak and interventions in 2020, compared to normal travel patterns during CNY holiday in 2014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33123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Percentage of travel and contact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Standard deviation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extLst>
                  <a:ext uri="{0D108BD9-81ED-4DB2-BD59-A6C34878D82A}">
                    <a16:rowId xmlns:a16="http://schemas.microsoft.com/office/drawing/2014/main" val="2890926501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Before 2020-1-23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100% as 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4209756432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90.40%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4101311207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88.20%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80807076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82.30%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2076181544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86.60%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19.70%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101032335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75.40%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26.60%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543515171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64.70%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28.80%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51590028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53.60%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27.50%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095514364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46.90%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25.10%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253859778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2020/1/31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33.70%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17.20%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1159235173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2020/2/1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29.00%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14.10%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065900328"/>
                  </a:ext>
                </a:extLst>
              </a:tr>
              <a:tr h="2970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2020/2/2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35.80%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18.00%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90" marR="6990" marT="6990" marB="0" anchor="b"/>
                </a:tc>
                <a:extLst>
                  <a:ext uri="{0D108BD9-81ED-4DB2-BD59-A6C34878D82A}">
                    <a16:rowId xmlns:a16="http://schemas.microsoft.com/office/drawing/2014/main" val="321074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8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FBFED1-97BF-47C5-9634-808AE94B3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41338"/>
              </p:ext>
            </p:extLst>
          </p:nvPr>
        </p:nvGraphicFramePr>
        <p:xfrm>
          <a:off x="2974856" y="923366"/>
          <a:ext cx="6240861" cy="5012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845">
                  <a:extLst>
                    <a:ext uri="{9D8B030D-6E8A-4147-A177-3AD203B41FA5}">
                      <a16:colId xmlns:a16="http://schemas.microsoft.com/office/drawing/2014/main" val="227719332"/>
                    </a:ext>
                  </a:extLst>
                </a:gridCol>
                <a:gridCol w="1764468">
                  <a:extLst>
                    <a:ext uri="{9D8B030D-6E8A-4147-A177-3AD203B41FA5}">
                      <a16:colId xmlns:a16="http://schemas.microsoft.com/office/drawing/2014/main" val="3631107696"/>
                    </a:ext>
                  </a:extLst>
                </a:gridCol>
                <a:gridCol w="1599693">
                  <a:extLst>
                    <a:ext uri="{9D8B030D-6E8A-4147-A177-3AD203B41FA5}">
                      <a16:colId xmlns:a16="http://schemas.microsoft.com/office/drawing/2014/main" val="1481689152"/>
                    </a:ext>
                  </a:extLst>
                </a:gridCol>
                <a:gridCol w="1846855">
                  <a:extLst>
                    <a:ext uri="{9D8B030D-6E8A-4147-A177-3AD203B41FA5}">
                      <a16:colId xmlns:a16="http://schemas.microsoft.com/office/drawing/2014/main" val="1761397468"/>
                    </a:ext>
                  </a:extLst>
                </a:gridCol>
              </a:tblGrid>
              <a:tr h="24538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The average days from illness onset to report of the first case reported by each county in mainland China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96045"/>
                  </a:ext>
                </a:extLst>
              </a:tr>
              <a:tr h="2383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Median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Inter-quatile range (days)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81627"/>
                  </a:ext>
                </a:extLst>
              </a:tr>
              <a:tr h="238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515140622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Before 2020-1-16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Using values on January 16, 2020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1455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191179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86914971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127108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82618249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083831934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6.75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9.25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084330818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181260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12612984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319457411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91681235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36588953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452245395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291194339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247783669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345977737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2020/1/31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extLst>
                  <a:ext uri="{0D108BD9-81ED-4DB2-BD59-A6C34878D82A}">
                    <a16:rowId xmlns:a16="http://schemas.microsoft.com/office/drawing/2014/main" val="1859945526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Since 2020-2-1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Using values on January 31, 2020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4869" marR="4869" marT="486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3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F5BD12BE-9D6A-4C5D-A017-7F9845CCF59B}"/>
                  </a:ext>
                </a:extLst>
              </p:cNvPr>
              <p:cNvSpPr txBox="1"/>
              <p:nvPr/>
            </p:nvSpPr>
            <p:spPr bwMode="auto">
              <a:xfrm>
                <a:off x="6792522" y="2054769"/>
                <a:ext cx="4733094" cy="2525086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F5BD12BE-9D6A-4C5D-A017-7F9845CC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2522" y="2054769"/>
                <a:ext cx="4733094" cy="2525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287DAE3-0693-4BF4-A294-5A6A61B1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" y="1002484"/>
            <a:ext cx="6250282" cy="27641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A46B6F-56E9-4F98-90C2-23A46360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62" y="3429000"/>
            <a:ext cx="3210188" cy="32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FA6D5F-006F-49FF-961E-EF685286DB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F8882-5F61-48EF-8824-E7E50A08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7" y="901847"/>
            <a:ext cx="2479502" cy="24795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112CC7-AF50-4881-B851-9D2ED9B4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63" y="824536"/>
            <a:ext cx="2604464" cy="2604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3CAB82-0DA1-4572-BF2D-CFDCA94E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009" y="915098"/>
            <a:ext cx="2493094" cy="2493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DBC117-3ECF-49C9-9361-E0254FFC8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785" y="935236"/>
            <a:ext cx="2412724" cy="2412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CEBBA8-CF65-484C-8B1D-0F4944B34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455" y="3789666"/>
            <a:ext cx="2492902" cy="2119036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10368F6-D8B6-4F1E-81F7-EE99B3A5E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851756"/>
              </p:ext>
            </p:extLst>
          </p:nvPr>
        </p:nvGraphicFramePr>
        <p:xfrm>
          <a:off x="874086" y="3616885"/>
          <a:ext cx="2857984" cy="232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95BCE1A-5CBB-4729-A887-B4D899BF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53" y="4332512"/>
            <a:ext cx="1560098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weights = 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'household'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4.11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'school'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11.41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'workplace'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8.07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'community'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2.79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}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58D858-C78F-4954-953B-5B265495B372}"/>
              </a:ext>
            </a:extLst>
          </p:cNvPr>
          <p:cNvSpPr txBox="1"/>
          <p:nvPr/>
        </p:nvSpPr>
        <p:spPr>
          <a:xfrm>
            <a:off x="1571515" y="6027242"/>
            <a:ext cx="847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Mistry D, </a:t>
            </a:r>
            <a:r>
              <a:rPr lang="en-US" altLang="zh-CN" dirty="0" err="1"/>
              <a:t>Litvinova</a:t>
            </a:r>
            <a:r>
              <a:rPr lang="en-US" altLang="zh-CN" dirty="0"/>
              <a:t> M, Pastore y </a:t>
            </a:r>
            <a:r>
              <a:rPr lang="en-US" altLang="zh-CN" dirty="0" err="1"/>
              <a:t>Piontti</a:t>
            </a:r>
            <a:r>
              <a:rPr lang="en-US" altLang="zh-CN" dirty="0"/>
              <a:t> A, et al. Inferring high-resolution human mixing patterns for disease modeling[J]. Nature communications, 2021, 12(1): 323.</a:t>
            </a:r>
          </a:p>
        </p:txBody>
      </p:sp>
    </p:spTree>
    <p:extLst>
      <p:ext uri="{BB962C8B-B14F-4D97-AF65-F5344CB8AC3E}">
        <p14:creationId xmlns:p14="http://schemas.microsoft.com/office/powerpoint/2010/main" val="42365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D7F345-612E-4C50-A34D-63C3E9B090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隔离</a:t>
            </a:r>
            <a:r>
              <a:rPr lang="en-US" altLang="zh-CN" dirty="0" err="1"/>
              <a:t>ganyu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96CA99-652E-4C04-8E3C-839A003BB86E}"/>
              </a:ext>
            </a:extLst>
          </p:cNvPr>
          <p:cNvSpPr txBox="1"/>
          <p:nvPr/>
        </p:nvSpPr>
        <p:spPr>
          <a:xfrm>
            <a:off x="519953" y="1506087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indent="-215900"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Zhang, J., M.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Litvinova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Y. Liang, Y. Wang &amp; H. Yu (2020) Changes in contact patterns shape the dynamics of the COVID-19 outbreak in China. </a:t>
            </a:r>
            <a:r>
              <a:rPr lang="en-US" altLang="zh-CN" sz="14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Science,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368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eabb8001.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25A9E4-C6EC-49B5-947E-AE8087E3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0" y="3024761"/>
            <a:ext cx="6239434" cy="32289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9E8FFE-001C-4268-AA69-17FDCC51EEC4}"/>
              </a:ext>
            </a:extLst>
          </p:cNvPr>
          <p:cNvSpPr txBox="1"/>
          <p:nvPr/>
        </p:nvSpPr>
        <p:spPr>
          <a:xfrm>
            <a:off x="797860" y="242941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学校关闭，工作限制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5F2162-E726-4ED9-943C-44B38D79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988" y="1132353"/>
            <a:ext cx="2850776" cy="54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34746B-EDC5-46B9-B5F5-5B7ADA8180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72B25-9416-4CE6-B8BC-D40678C0EC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9604" y="873669"/>
            <a:ext cx="5708650" cy="189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2218FF4-417C-4590-A3E8-4B6B1152A2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3572" y="2969703"/>
            <a:ext cx="4668744" cy="32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DD1C1-AAE0-4676-89E2-B8F6C95771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9685" y="3048075"/>
            <a:ext cx="4328643" cy="312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39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483FE-64DA-47EC-8D82-E144687F8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6011A4-B5E9-4701-ABDE-586BDE570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5" y="872072"/>
            <a:ext cx="6484980" cy="2867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/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83560B9-E0E5-4EB4-9181-25C51641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5" y="3911075"/>
            <a:ext cx="6858118" cy="16287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22DDC4-20A0-43CE-9A9F-3FDFC01E5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78" y="5539849"/>
            <a:ext cx="6384896" cy="13044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AEC374-FFA6-4507-942C-858BE0115F1C}"/>
              </a:ext>
            </a:extLst>
          </p:cNvPr>
          <p:cNvSpPr txBox="1"/>
          <p:nvPr/>
        </p:nvSpPr>
        <p:spPr>
          <a:xfrm>
            <a:off x="7996612" y="4835071"/>
            <a:ext cx="3070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ˆ·表示未接种，˜·表示已接种</a:t>
            </a:r>
            <a:r>
              <a:rPr lang="en-US" altLang="zh-CN" dirty="0"/>
              <a:t>,S</a:t>
            </a:r>
            <a:r>
              <a:rPr lang="zh-CN" altLang="en-US" dirty="0"/>
              <a:t>为易感者，</a:t>
            </a:r>
            <a:r>
              <a:rPr lang="en-US" altLang="zh-CN" dirty="0"/>
              <a:t>E</a:t>
            </a:r>
            <a:r>
              <a:rPr lang="zh-CN" altLang="en-US" dirty="0"/>
              <a:t>为暴露这，</a:t>
            </a:r>
            <a:r>
              <a:rPr lang="en-US" altLang="zh-CN" dirty="0"/>
              <a:t>I</a:t>
            </a:r>
            <a:r>
              <a:rPr lang="zh-CN" altLang="en-US" dirty="0"/>
              <a:t>为感染则，</a:t>
            </a:r>
            <a:r>
              <a:rPr lang="en-US" altLang="zh-CN" dirty="0"/>
              <a:t>A</a:t>
            </a:r>
            <a:r>
              <a:rPr lang="zh-CN" altLang="en-US" dirty="0"/>
              <a:t>为无症状感染者，</a:t>
            </a:r>
            <a:r>
              <a:rPr lang="en-US" altLang="zh-CN" dirty="0"/>
              <a:t>Q</a:t>
            </a:r>
            <a:r>
              <a:rPr lang="zh-CN" altLang="en-US" dirty="0"/>
              <a:t>是被隔离者</a:t>
            </a:r>
          </a:p>
        </p:txBody>
      </p:sp>
    </p:spTree>
    <p:extLst>
      <p:ext uri="{BB962C8B-B14F-4D97-AF65-F5344CB8AC3E}">
        <p14:creationId xmlns:p14="http://schemas.microsoft.com/office/powerpoint/2010/main" val="578748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3DA776-083D-4ABC-873F-EBCF01C1A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F46AF-D25F-4FA0-85F2-C069F8A5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1" y="184870"/>
            <a:ext cx="4353770" cy="31542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4A12283-F683-4E8D-80A8-19962683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98" y="3378227"/>
            <a:ext cx="4425030" cy="33147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0F473F-5F7F-42C2-935F-F2BBDB085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93" y="3484989"/>
            <a:ext cx="4282510" cy="32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3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F4687-4E7E-414D-9D30-6F901088CB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疫苗分配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49" y="4155551"/>
            <a:ext cx="2362530" cy="189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0" y="2253012"/>
            <a:ext cx="5372850" cy="1438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44" y="1235649"/>
            <a:ext cx="5178010" cy="4924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EE837E-1064-4EBA-9E29-F25FAB00BBC5}"/>
              </a:ext>
            </a:extLst>
          </p:cNvPr>
          <p:cNvSpPr txBox="1"/>
          <p:nvPr/>
        </p:nvSpPr>
        <p:spPr>
          <a:xfrm>
            <a:off x="228040" y="1091183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Wallinga</a:t>
            </a:r>
            <a:r>
              <a:rPr lang="en-US" altLang="zh-CN" sz="1400" dirty="0"/>
              <a:t> J, van Boven M, </a:t>
            </a:r>
            <a:r>
              <a:rPr lang="en-US" altLang="zh-CN" sz="1400" dirty="0" err="1"/>
              <a:t>Lipsitch</a:t>
            </a:r>
            <a:r>
              <a:rPr lang="en-US" altLang="zh-CN" sz="1400" dirty="0"/>
              <a:t> M. Optimizing infectious disease interventions during an emerging epidemic[J]. Proceedings of the National Academy of Sciences, 2010, 107(2): 923-928.</a:t>
            </a:r>
          </a:p>
          <a:p>
            <a:endParaRPr lang="en-US" altLang="zh-CN" sz="18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7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C05DB9-A72A-4358-9722-3CD6A654FF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96" y="1293835"/>
            <a:ext cx="5191850" cy="905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88853" y="2608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接种对繁殖矩阵的扰动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46" y="3359026"/>
            <a:ext cx="1810003" cy="504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1" y="4122559"/>
            <a:ext cx="2457793" cy="762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023" y="5143303"/>
            <a:ext cx="530616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疫苗分配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1" y="1127818"/>
            <a:ext cx="5229955" cy="5020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98" y="1264918"/>
            <a:ext cx="4465064" cy="21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11697" y="4157254"/>
            <a:ext cx="1731267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74316" y="2259702"/>
                <a:ext cx="6483927" cy="2225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如果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变化，用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表示此次分配给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组的疫苗量。所以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𝑔𝑟𝑜𝑢𝑝𝑖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zh-CN" dirty="0"/>
                  <a:t>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发生扰动，则导致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发生变化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，所以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势必会引起总体传播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的变化，量化为如下：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algn="ctr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16" y="2259702"/>
                <a:ext cx="6483927" cy="2225481"/>
              </a:xfrm>
              <a:prstGeom prst="rect">
                <a:avLst/>
              </a:prstGeom>
              <a:blipFill>
                <a:blip r:embed="rId2"/>
                <a:stretch>
                  <a:fillRect l="-752" t="-1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/>
              <p:nvPr/>
            </p:nvSpPr>
            <p:spPr>
              <a:xfrm>
                <a:off x="2074315" y="4709561"/>
                <a:ext cx="6483928" cy="1702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15" y="4709561"/>
                <a:ext cx="6483928" cy="1702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1BF94D9-C066-4BF7-97FC-F36A53E9FD4C}"/>
              </a:ext>
            </a:extLst>
          </p:cNvPr>
          <p:cNvSpPr txBox="1"/>
          <p:nvPr/>
        </p:nvSpPr>
        <p:spPr>
          <a:xfrm>
            <a:off x="558560" y="1033228"/>
            <a:ext cx="4988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Gaddis M D, </a:t>
            </a:r>
            <a:r>
              <a:rPr lang="en-US" altLang="zh-CN" sz="1400" dirty="0" err="1"/>
              <a:t>Manoranjan</a:t>
            </a:r>
            <a:r>
              <a:rPr lang="en-US" altLang="zh-CN" sz="1400" dirty="0"/>
              <a:t> V S. Modeling the spread of COVID-19 in enclosed spaces[J]. Mathematical and Computational Applications, 2021, 26(4): 79.</a:t>
            </a:r>
          </a:p>
        </p:txBody>
      </p:sp>
    </p:spTree>
    <p:extLst>
      <p:ext uri="{BB962C8B-B14F-4D97-AF65-F5344CB8AC3E}">
        <p14:creationId xmlns:p14="http://schemas.microsoft.com/office/powerpoint/2010/main" val="139175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疫苗分配算法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79863" y="1005841"/>
                <a:ext cx="10032274" cy="5875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Divide the vaccine stock into units as</a:t>
                </a:r>
                <a:r>
                  <a:rPr lang="en-US" altLang="zh-CN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2,……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𝑔𝑟𝑜𝑢𝑝𝑖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Calculate  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)]+(1−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)]+(1−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)]}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zh-CN" altLang="zh-CN" dirty="0"/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(3) For each unit of vaccine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 	Find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Allocate vaccine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Calculate and update the vaccinate proportion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of group </a:t>
                </a:r>
                <a:r>
                  <a:rPr lang="en-US" altLang="zh-CN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1005841"/>
                <a:ext cx="10032274" cy="5875391"/>
              </a:xfrm>
              <a:prstGeom prst="rect">
                <a:avLst/>
              </a:prstGeom>
              <a:blipFill>
                <a:blip r:embed="rId2"/>
                <a:stretch>
                  <a:fillRect l="-486" t="-519" b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1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B4BE66-904B-42EB-84D9-35E908699B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30D5B3-392C-4E3C-BF29-AE5B862E0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7569"/>
              </p:ext>
            </p:extLst>
          </p:nvPr>
        </p:nvGraphicFramePr>
        <p:xfrm>
          <a:off x="2581711" y="4774600"/>
          <a:ext cx="6309302" cy="17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Worksheet" r:id="rId3" imgW="3794973" imgH="1059243" progId="Excel.Sheet.12">
                  <p:embed/>
                </p:oleObj>
              </mc:Choice>
              <mc:Fallback>
                <p:oleObj name="Worksheet" r:id="rId3" imgW="3794973" imgH="1059243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711" y="4774600"/>
                        <a:ext cx="6309302" cy="1747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0267962-6C48-4D62-8663-4507368C41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95998" y="1398641"/>
            <a:ext cx="4090035" cy="30676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563524-6E0E-4FC5-AC30-B82ABCCA92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9" y="1453886"/>
            <a:ext cx="4028366" cy="3012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12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F6AAF0-6B29-4A37-A72E-0F7657962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427B0-5AF8-4159-91BE-174F0DC1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56" y="1471787"/>
            <a:ext cx="9153525" cy="250507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EE1ED49-C5F2-4E18-80B8-2E6411B35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42735"/>
              </p:ext>
            </p:extLst>
          </p:nvPr>
        </p:nvGraphicFramePr>
        <p:xfrm>
          <a:off x="2386410" y="4346761"/>
          <a:ext cx="6309302" cy="17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Worksheet" r:id="rId4" imgW="3794973" imgH="1059243" progId="Excel.Sheet.12">
                  <p:embed/>
                </p:oleObj>
              </mc:Choice>
              <mc:Fallback>
                <p:oleObj name="Worksheet" r:id="rId4" imgW="3794973" imgH="1059243" progId="Excel.Shee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430D5B3-392C-4E3C-BF29-AE5B862E0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410" y="4346761"/>
                        <a:ext cx="6309302" cy="1747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58E07F-70ED-468B-984D-7D80E51F56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基本再生数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429B51-201E-492B-B840-B5C79741C1F7}"/>
                  </a:ext>
                </a:extLst>
              </p:cNvPr>
              <p:cNvSpPr txBox="1"/>
              <p:nvPr/>
            </p:nvSpPr>
            <p:spPr>
              <a:xfrm>
                <a:off x="2562877" y="2767344"/>
                <a:ext cx="6516148" cy="661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429B51-201E-492B-B840-B5C79741C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77" y="2767344"/>
                <a:ext cx="6516148" cy="661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DB97835-7562-4E22-950C-EAB9CC5F10D3}"/>
              </a:ext>
            </a:extLst>
          </p:cNvPr>
          <p:cNvSpPr txBox="1"/>
          <p:nvPr/>
        </p:nvSpPr>
        <p:spPr>
          <a:xfrm>
            <a:off x="1164856" y="1108951"/>
            <a:ext cx="8868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R0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在数学上的特征是将感染传播视为一个“人口统计学过程”，在这个过程中，生产后代不被视为人口统计学意义上的生育，而是通过传播引起新的感染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我们将其称为“流行病学出生”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DEBA5-519C-45C6-B228-B7AAF965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01" y="3663891"/>
            <a:ext cx="4455307" cy="25197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3614A0-613B-4C7A-90D2-145A000ACDC2}"/>
              </a:ext>
            </a:extLst>
          </p:cNvPr>
          <p:cNvSpPr txBox="1"/>
          <p:nvPr/>
        </p:nvSpPr>
        <p:spPr>
          <a:xfrm>
            <a:off x="5967759" y="4825719"/>
            <a:ext cx="60211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Diekmann</a:t>
            </a:r>
            <a:r>
              <a:rPr lang="en-US" altLang="zh-CN" sz="1400" dirty="0"/>
              <a:t> O, </a:t>
            </a:r>
            <a:r>
              <a:rPr lang="en-US" altLang="zh-CN" sz="1400" dirty="0" err="1"/>
              <a:t>Heesterbeek</a:t>
            </a:r>
            <a:r>
              <a:rPr lang="en-US" altLang="zh-CN" sz="1400" dirty="0"/>
              <a:t> J A P, Roberts M G. The construction of next-generation matrices for compartmental epidemic models[J]. Journal of the royal society interface, 2010, 7(47): 873-885.</a:t>
            </a:r>
          </a:p>
        </p:txBody>
      </p:sp>
    </p:spTree>
    <p:extLst>
      <p:ext uri="{BB962C8B-B14F-4D97-AF65-F5344CB8AC3E}">
        <p14:creationId xmlns:p14="http://schemas.microsoft.com/office/powerpoint/2010/main" val="17012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33C071-B226-4B03-8DA9-9841BC88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0" y="1119317"/>
            <a:ext cx="4133850" cy="1733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9D3102-500A-46B1-B1BD-46E4E81DE297}"/>
              </a:ext>
            </a:extLst>
          </p:cNvPr>
          <p:cNvSpPr txBox="1"/>
          <p:nvPr/>
        </p:nvSpPr>
        <p:spPr>
          <a:xfrm>
            <a:off x="302004" y="3290519"/>
            <a:ext cx="63252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一项在巴基斯坦进行的研究表明，接种中国国药集团的疫苗后，感染新冠病毒后出现症状的风险降低了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93.4%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Baden et al., 2021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）。此外，一些研究也表明，接种中国疫苗后可以显著降低感染后出现重症和死亡的风险。例如，一项在智利进行的研究表明，接种中国国药集团的疫苗后，感染新冠病毒后死亡的风险降低了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80%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Krause et al., 2021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）。</a:t>
            </a:r>
          </a:p>
          <a:p>
            <a:pPr algn="l"/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Baden, L. R., El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Sahly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H. M.,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Essink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B.,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Kotloff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K., Frey, S., Novak, R., ... &amp;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Follmann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D. (2021). Efficacy and Safety of the mRNA-1273 SARS-CoV-2 Vaccine. New England Journal of Medicine, 384(5), 403-416. Krause, P. R., Fleming, T. R.,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Peto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R.,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Longini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I. M., Figueroa, J. P., Sterne, J. A. C., &amp;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Cravioto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A. (2021). Considerations in boosting COVID-19 vaccine immune responses. The Lancet, 398(10298), 1377-1380.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F58C4-3B8B-4344-9C62-4D1443B7AB3D}"/>
              </a:ext>
            </a:extLst>
          </p:cNvPr>
          <p:cNvSpPr txBox="1"/>
          <p:nvPr/>
        </p:nvSpPr>
        <p:spPr>
          <a:xfrm>
            <a:off x="5824056" y="821542"/>
            <a:ext cx="583664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Sinovac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疫苗：一项在巴西进行的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III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期临床试验表明，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Sinovac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疫苗的总有效性为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50.38%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，对轻度症状的病例保护效果为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78%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Wu et al., 2021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）。</a:t>
            </a:r>
            <a:endParaRPr lang="en-US" altLang="zh-C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Wu, Z., Hu, Y., Xu, M., Chen, Z., Yang, W., Jiang, Z., ... &amp; </a:t>
            </a:r>
            <a:r>
              <a:rPr lang="en-US" altLang="zh-CN" sz="1400" b="0" i="0" dirty="0" err="1">
                <a:solidFill>
                  <a:srgbClr val="374151"/>
                </a:solidFill>
                <a:effectLst/>
                <a:latin typeface="Söhne"/>
              </a:rPr>
              <a:t>Jin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Söhne"/>
              </a:rPr>
              <a:t>, R. (2021). Efficacy and safety of a COVID-19 inactivated vaccine in healthcare professionals in Brazil: The PROFISCOV Study. Research Square.</a:t>
            </a:r>
          </a:p>
          <a:p>
            <a:pPr algn="l"/>
            <a:r>
              <a:rPr lang="zh-CN" altLang="en-US" sz="1100" b="0" i="0" dirty="0">
                <a:effectLst/>
                <a:latin typeface="Söhne"/>
              </a:rPr>
              <a:t>临床试验数据显示，中国的新冠疫苗，如灭活疫苗和重组蛋白疫苗，对预防</a:t>
            </a:r>
            <a:r>
              <a:rPr lang="en-US" altLang="zh-CN" sz="1100" b="0" i="0" dirty="0">
                <a:effectLst/>
                <a:latin typeface="Söhne"/>
              </a:rPr>
              <a:t>COVID-19</a:t>
            </a:r>
            <a:r>
              <a:rPr lang="zh-CN" altLang="en-US" sz="1100" b="0" i="0" dirty="0">
                <a:effectLst/>
                <a:latin typeface="Söhne"/>
              </a:rPr>
              <a:t>感染和减少疾病严重程度具有一定的保护作用。例如，一项在巴西进行的试验表明，接种中国的冠状病毒灭活疫苗后，感染新冠病毒的风险降低了</a:t>
            </a:r>
            <a:r>
              <a:rPr lang="en-US" altLang="zh-CN" sz="1100" b="0" i="0" dirty="0">
                <a:effectLst/>
                <a:latin typeface="Söhne"/>
              </a:rPr>
              <a:t>50.7%</a:t>
            </a:r>
            <a:r>
              <a:rPr lang="zh-CN" altLang="en-US" sz="1100" b="0" i="0" dirty="0">
                <a:effectLst/>
                <a:latin typeface="Söhne"/>
              </a:rPr>
              <a:t>（</a:t>
            </a:r>
            <a:r>
              <a:rPr lang="en-US" altLang="zh-CN" sz="1100" b="0" i="0" dirty="0" err="1">
                <a:effectLst/>
                <a:latin typeface="Söhne"/>
              </a:rPr>
              <a:t>Vaccari</a:t>
            </a:r>
            <a:r>
              <a:rPr lang="en-US" altLang="zh-CN" sz="1100" b="0" i="0" dirty="0">
                <a:effectLst/>
                <a:latin typeface="Söhne"/>
              </a:rPr>
              <a:t> et al., 2021</a:t>
            </a:r>
            <a:r>
              <a:rPr lang="zh-CN" altLang="en-US" sz="1100" b="0" i="0" dirty="0">
                <a:effectLst/>
                <a:latin typeface="Söhne"/>
              </a:rPr>
              <a:t>）</a:t>
            </a:r>
            <a:endParaRPr lang="en-US" altLang="zh-CN" sz="1100" b="0" i="0" dirty="0">
              <a:effectLst/>
              <a:latin typeface="Söhne"/>
            </a:endParaRPr>
          </a:p>
          <a:p>
            <a:pPr algn="l"/>
            <a:r>
              <a:rPr lang="en-US" altLang="zh-CN" sz="1100" b="0" i="0" dirty="0" err="1">
                <a:effectLst/>
                <a:latin typeface="Söhne"/>
              </a:rPr>
              <a:t>Vaccari</a:t>
            </a:r>
            <a:r>
              <a:rPr lang="en-US" altLang="zh-CN" sz="1100" b="0" i="0" dirty="0">
                <a:effectLst/>
                <a:latin typeface="Söhne"/>
              </a:rPr>
              <a:t>, M., </a:t>
            </a:r>
            <a:r>
              <a:rPr lang="en-US" altLang="zh-CN" sz="1100" b="0" i="0" dirty="0" err="1">
                <a:effectLst/>
                <a:latin typeface="Söhne"/>
              </a:rPr>
              <a:t>Luque</a:t>
            </a:r>
            <a:r>
              <a:rPr lang="en-US" altLang="zh-CN" sz="1100" b="0" i="0" dirty="0">
                <a:effectLst/>
                <a:latin typeface="Söhne"/>
              </a:rPr>
              <a:t>, R., Gomez, C. E., Cahn, P., </a:t>
            </a:r>
            <a:r>
              <a:rPr lang="en-US" altLang="zh-CN" sz="1100" b="0" i="0" dirty="0" err="1">
                <a:effectLst/>
                <a:latin typeface="Söhne"/>
              </a:rPr>
              <a:t>Rolón</a:t>
            </a:r>
            <a:r>
              <a:rPr lang="en-US" altLang="zh-CN" sz="1100" b="0" i="0" dirty="0">
                <a:effectLst/>
                <a:latin typeface="Söhne"/>
              </a:rPr>
              <a:t>, M. J., Pérez, M. J., ... &amp; SARS-CoV-2 Vaccine Study Group (2021). A Randomized, Double-Blind, Placebo-Controlled Phase 3 Study with a 2: 1 Randomization of a COVID-19 Vaccine Candidate, BBV152 (COVAXIN™),</a:t>
            </a:r>
            <a:endParaRPr lang="zh-CN" altLang="en-US" sz="1100" b="0" i="0" dirty="0">
              <a:effectLst/>
              <a:latin typeface="Söhn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203A4-52C5-4C8B-A365-02EC182A1CF7}"/>
              </a:ext>
            </a:extLst>
          </p:cNvPr>
          <p:cNvSpPr txBox="1"/>
          <p:nvPr/>
        </p:nvSpPr>
        <p:spPr>
          <a:xfrm>
            <a:off x="211822" y="5663182"/>
            <a:ext cx="64742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，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COVID-19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的潜伏期平均为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5.1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天，中位数为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4.8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天，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95%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置信区间为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2.1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到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11.1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天（</a:t>
            </a:r>
            <a:r>
              <a:rPr lang="en-US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Lauer et al., 2020</a:t>
            </a:r>
            <a:r>
              <a:rPr lang="zh-CN" altLang="zh-CN" sz="14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）。</a:t>
            </a:r>
            <a:endParaRPr lang="en-US" altLang="zh-CN" sz="1400" kern="100" dirty="0">
              <a:solidFill>
                <a:srgbClr val="374151"/>
              </a:solidFill>
              <a:effectLst/>
              <a:latin typeface="Segoe UI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  <a:p>
            <a:r>
              <a:rPr lang="en-US" altLang="zh-CN" sz="12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Lauer, S. A., </a:t>
            </a:r>
            <a:r>
              <a:rPr lang="en-US" altLang="zh-CN" sz="1200" kern="1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Grantz</a:t>
            </a:r>
            <a:r>
              <a:rPr lang="en-US" altLang="zh-CN" sz="12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, K. H., Bi, Q., Jones, F. K., Zheng, Q., Meredith, H. R., ... &amp; </a:t>
            </a:r>
            <a:r>
              <a:rPr lang="en-US" altLang="zh-CN" sz="1200" kern="1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Lessler</a:t>
            </a:r>
            <a:r>
              <a:rPr lang="en-US" altLang="zh-CN" sz="1200" kern="1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</a:rPr>
              <a:t>, J. (2020). The incubation period of coronavirus disease 2019 (COVID-19) from publicly reported confirmed cases: estimation and application. Annals of internal medicine, 172(9), 577-582</a:t>
            </a:r>
            <a:endParaRPr lang="zh-CN" altLang="en-US" sz="105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5EB40-6A1A-442E-BAA8-DCC996EC91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3254" y="3324773"/>
            <a:ext cx="4133849" cy="31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64A076-0C73-4942-A606-7E2480FCE6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08F054-2558-4A6C-936B-0619C2BD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8" y="1801335"/>
            <a:ext cx="4895112" cy="3916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7280D2-5C5D-410D-B082-8DDF6F9A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86" y="1801335"/>
            <a:ext cx="4892650" cy="3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C7DAFA-1743-4AF0-87BA-37FD846D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87" y="1567763"/>
            <a:ext cx="4653094" cy="37224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E9ED49-FF5E-48B0-874A-EF65EFD8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4" y="1567763"/>
            <a:ext cx="5086310" cy="37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3EB300-75D5-40DB-9D9E-99603D2B1F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1A2315-6534-48B1-B907-DFFD4AA2FF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005" y="1475423"/>
            <a:ext cx="3993210" cy="3549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678972-AD4A-4524-82FC-14E75760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41" y="136740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519F10-4FCF-4F94-9ABE-972BD4F9CA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76212-C1CB-4B81-BA66-2195742B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76" y="1799439"/>
            <a:ext cx="5486400" cy="365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BECC55-DE63-42E3-B840-00D24C16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9" y="1580083"/>
            <a:ext cx="4457350" cy="3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EFF4B5-BD04-4E7D-B6C4-74515EA756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FD7C73-F2C0-4098-9A93-4BEE5104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98" y="1801536"/>
            <a:ext cx="5486400" cy="3657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2C4BF7-ECFD-4A10-B7B7-E38C6E33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6" y="1829188"/>
            <a:ext cx="4524462" cy="40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8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1384</Words>
  <Application>Microsoft Office PowerPoint</Application>
  <PresentationFormat>宽屏</PresentationFormat>
  <Paragraphs>183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 Unicode MS</vt:lpstr>
      <vt:lpstr>Söhne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Segoe UI</vt:lpstr>
      <vt:lpstr>Office 主题​​</vt:lpstr>
      <vt:lpstr>Office Theme</vt:lpstr>
      <vt:lpstr>Worksheet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311</cp:revision>
  <dcterms:created xsi:type="dcterms:W3CDTF">2017-12-12T05:41:00Z</dcterms:created>
  <dcterms:modified xsi:type="dcterms:W3CDTF">2023-04-26T07:18:44Z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