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0"/>
  </p:notesMasterIdLst>
  <p:sldIdLst>
    <p:sldId id="342" r:id="rId3"/>
    <p:sldId id="369" r:id="rId4"/>
    <p:sldId id="372" r:id="rId5"/>
    <p:sldId id="367" r:id="rId6"/>
    <p:sldId id="368" r:id="rId7"/>
    <p:sldId id="370" r:id="rId8"/>
    <p:sldId id="3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71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968136" y="318300"/>
            <a:ext cx="10223863" cy="1695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2273300" y="627063"/>
            <a:ext cx="9779000" cy="111442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>
          <a:xfrm>
            <a:off x="1968136" y="2439035"/>
            <a:ext cx="9736137" cy="36226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968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4231" y="0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3" r:id="rId4"/>
    <p:sldLayoutId id="2147483655" r:id="rId5"/>
    <p:sldLayoutId id="2147483660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335404" y="2559530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0" y="616466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9052" y="5136974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5" y="3475806"/>
            <a:ext cx="2362530" cy="189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6" y="1355215"/>
            <a:ext cx="5372850" cy="1438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342" y="1154918"/>
            <a:ext cx="5178010" cy="49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96" y="1293835"/>
            <a:ext cx="5191850" cy="9050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88853" y="26085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接种对繁殖矩阵的扰动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46" y="3359026"/>
            <a:ext cx="1810003" cy="504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1" y="4122559"/>
            <a:ext cx="2457793" cy="762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023" y="5143303"/>
            <a:ext cx="530616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疫苗分配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1" y="1127818"/>
            <a:ext cx="5229955" cy="5020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01" y="2172788"/>
            <a:ext cx="4465064" cy="21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模型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0823" y="2090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6695"/>
              </p:ext>
            </p:extLst>
          </p:nvPr>
        </p:nvGraphicFramePr>
        <p:xfrm>
          <a:off x="6714309" y="1027611"/>
          <a:ext cx="45339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4533900" imgH="2870200" progId="Equation.DSMT4">
                  <p:embed/>
                </p:oleObj>
              </mc:Choice>
              <mc:Fallback>
                <p:oleObj r:id="rId3" imgW="4533900" imgH="2870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309" y="1027611"/>
                        <a:ext cx="4533900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115" y="1027611"/>
            <a:ext cx="5273040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35" y="4265957"/>
            <a:ext cx="491558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5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011697" y="4157254"/>
            <a:ext cx="17312674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225064" y="1047673"/>
                <a:ext cx="4120504" cy="2779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如果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年龄段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变化，用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表示此次分配给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组的疫苗量。所以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𝑔𝑟𝑜𝑢𝑝𝑖</m:t>
                    </m:r>
                  </m:oMath>
                </a14:m>
                <a:r>
                  <a:rPr lang="en-US" altLang="zh-CN" dirty="0"/>
                  <a:t> ,</a:t>
                </a:r>
                <a:r>
                  <a:rPr lang="zh-CN" altLang="zh-CN" dirty="0"/>
                  <a:t>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发生扰动，则导致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发生变化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dirty="0"/>
                  <a:t>，所以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年龄段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势必会引起总体传播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的变化，量化为如下：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 algn="ctr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064" y="1047673"/>
                <a:ext cx="4120504" cy="2779479"/>
              </a:xfrm>
              <a:prstGeom prst="rect">
                <a:avLst/>
              </a:prstGeom>
              <a:blipFill>
                <a:blip r:embed="rId2"/>
                <a:stretch>
                  <a:fillRect l="-1183" t="-1316" r="-1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5ABF2B-D03F-4F21-8358-D2094CCF039D}"/>
                  </a:ext>
                </a:extLst>
              </p:cNvPr>
              <p:cNvSpPr txBox="1"/>
              <p:nvPr/>
            </p:nvSpPr>
            <p:spPr>
              <a:xfrm>
                <a:off x="5855855" y="4664278"/>
                <a:ext cx="6483928" cy="1702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𝑘𝑙𝑞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𝑘𝑙𝑞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𝑙𝑞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5ABF2B-D03F-4F21-8358-D2094CCF0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55" y="4664278"/>
                <a:ext cx="6483928" cy="1702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C60BA32-F261-4E48-BE71-352AF61CE1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802" y="958634"/>
            <a:ext cx="5274310" cy="33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疫苗分配算法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79863" y="1005841"/>
                <a:ext cx="10032274" cy="484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Divide the vaccine stock into units as</a:t>
                </a:r>
                <a:r>
                  <a:rPr lang="en-US" altLang="zh-CN" i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2,……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each group </a:t>
                </a:r>
                <a:r>
                  <a:rPr lang="en-US" altLang="zh-CN" b="1" i="1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{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𝑔𝑟𝑜𝑢𝑝𝑖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𝑑𝑝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each group </a:t>
                </a:r>
                <a:r>
                  <a:rPr lang="en-US" altLang="zh-CN" b="1" i="1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{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	Calculate  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[(1−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𝑘𝑞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]+(1−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[(1−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𝑘𝑞𝑙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334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}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(3) For each unit of vaccine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 	Find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𝑑𝑅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Allocate vaccine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to group </a:t>
                </a:r>
                <a:r>
                  <a:rPr lang="en-US" altLang="zh-CN" b="1" i="1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		Calculate and update the vaccinate proportion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of group </a:t>
                </a:r>
                <a:r>
                  <a:rPr lang="en-US" altLang="zh-CN" kern="100" dirty="0" err="1">
                    <a:latin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3" y="1005841"/>
                <a:ext cx="10032274" cy="4846320"/>
              </a:xfrm>
              <a:prstGeom prst="rect">
                <a:avLst/>
              </a:prstGeom>
              <a:blipFill>
                <a:blip r:embed="rId2"/>
                <a:stretch>
                  <a:fillRect l="-486" t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01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6417</TotalTime>
  <Words>227</Words>
  <Application>Microsoft Office PowerPoint</Application>
  <PresentationFormat>宽屏</PresentationFormat>
  <Paragraphs>26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Office Theme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250</cp:revision>
  <dcterms:created xsi:type="dcterms:W3CDTF">2017-12-12T05:41:00Z</dcterms:created>
  <dcterms:modified xsi:type="dcterms:W3CDTF">2023-03-19T02:48:13Z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