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15"/>
  </p:notesMasterIdLst>
  <p:sldIdLst>
    <p:sldId id="342" r:id="rId3"/>
    <p:sldId id="376" r:id="rId4"/>
    <p:sldId id="374" r:id="rId5"/>
    <p:sldId id="382" r:id="rId6"/>
    <p:sldId id="397" r:id="rId7"/>
    <p:sldId id="398" r:id="rId8"/>
    <p:sldId id="381" r:id="rId9"/>
    <p:sldId id="399" r:id="rId10"/>
    <p:sldId id="400" r:id="rId11"/>
    <p:sldId id="401" r:id="rId12"/>
    <p:sldId id="402" r:id="rId13"/>
    <p:sldId id="40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爱彬" initials="1" lastIdx="1" clrIdx="0">
    <p:extLst>
      <p:ext uri="{19B8F6BF-5375-455C-9EA6-DF929625EA0E}">
        <p15:presenceInfo xmlns:p15="http://schemas.microsoft.com/office/powerpoint/2012/main" userId="唐爱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F3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320" autoAdjust="0"/>
  </p:normalViewPr>
  <p:slideViewPr>
    <p:cSldViewPr snapToGrid="0" snapToObjects="1" showGuides="1">
      <p:cViewPr varScale="1">
        <p:scale>
          <a:sx n="85" d="100"/>
          <a:sy n="85" d="100"/>
        </p:scale>
        <p:origin x="60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2F113-03FF-4000-84C1-AC53D350CB9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164B-4BFA-423F-A631-E11F58DB5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3614738" y="2873375"/>
            <a:ext cx="4135437" cy="86201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443868"/>
            <a:ext cx="12192000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9">
            <a:extLst>
              <a:ext uri="{FF2B5EF4-FFF2-40B4-BE49-F238E27FC236}">
                <a16:creationId xmlns:a16="http://schemas.microsoft.com/office/drawing/2014/main" id="{46B3B456-9388-44C0-8AF8-BF7C0EF2EC18}"/>
              </a:ext>
            </a:extLst>
          </p:cNvPr>
          <p:cNvSpPr/>
          <p:nvPr userDrawn="1"/>
        </p:nvSpPr>
        <p:spPr>
          <a:xfrm rot="10800000">
            <a:off x="1" y="0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6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9463" y="132000"/>
            <a:ext cx="8370916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531FB46-9EF9-4358-BFE6-C15EFD2F6010}"/>
              </a:ext>
            </a:extLst>
          </p:cNvPr>
          <p:cNvGrpSpPr/>
          <p:nvPr userDrawn="1"/>
        </p:nvGrpSpPr>
        <p:grpSpPr>
          <a:xfrm>
            <a:off x="1" y="7326584"/>
            <a:ext cx="12196231" cy="685800"/>
            <a:chOff x="1" y="3265418"/>
            <a:chExt cx="9143999" cy="2219421"/>
          </a:xfrm>
        </p:grpSpPr>
        <p:sp>
          <p:nvSpPr>
            <p:cNvPr id="16" name="任意多边形 14">
              <a:extLst>
                <a:ext uri="{FF2B5EF4-FFF2-40B4-BE49-F238E27FC236}">
                  <a16:creationId xmlns:a16="http://schemas.microsoft.com/office/drawing/2014/main" id="{7DED29E6-89C3-4736-94B3-67E39CF6BF2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7">
              <a:extLst>
                <a:ext uri="{FF2B5EF4-FFF2-40B4-BE49-F238E27FC236}">
                  <a16:creationId xmlns:a16="http://schemas.microsoft.com/office/drawing/2014/main" id="{5C8B6069-815C-49FA-8A33-8B9107F0AED3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1EC6AD4-38C1-40BF-BCCF-90961B5A5726}"/>
              </a:ext>
            </a:extLst>
          </p:cNvPr>
          <p:cNvSpPr/>
          <p:nvPr userDrawn="1"/>
        </p:nvSpPr>
        <p:spPr>
          <a:xfrm>
            <a:off x="0" y="-1"/>
            <a:ext cx="12192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0F9293-FFC5-4BDB-A2F8-36E8800590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" y="63180"/>
            <a:ext cx="1680595" cy="573179"/>
          </a:xfrm>
          <a:prstGeom prst="rect">
            <a:avLst/>
          </a:prstGeom>
          <a:solidFill>
            <a:srgbClr val="10253F"/>
          </a:solidFill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10540" y="145775"/>
            <a:ext cx="8370916" cy="407987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79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65113"/>
            <a:ext cx="2839915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10637" y="1027113"/>
            <a:ext cx="6037613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6148250" y="1027113"/>
            <a:ext cx="5921830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97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C30-0A52-4917-A8C1-96351948BD0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5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114867" y="1057246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-110637" y="197810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-2441359" y="5117095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87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>
          <p15:clr>
            <a:srgbClr val="F26B43"/>
          </p15:clr>
        </p15:guide>
        <p15:guide id="2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40D95C2-136F-4910-8E22-A36EA650B3BE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b="-30322"/>
          <a:stretch/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48232" y="5128695"/>
            <a:ext cx="7843768" cy="172930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122408"/>
            <a:ext cx="4367284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199" y="5253123"/>
            <a:ext cx="4143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进度汇报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D2505F-7804-44C8-9DF9-3AFE9F58BD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32931"/>
            <a:ext cx="2737333" cy="932404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8879363" y="5668622"/>
            <a:ext cx="1799270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汇报人：唐爱彬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606954" y="5668622"/>
            <a:ext cx="1508589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导师：史本云</a:t>
            </a:r>
          </a:p>
        </p:txBody>
      </p:sp>
    </p:spTree>
    <p:extLst>
      <p:ext uri="{BB962C8B-B14F-4D97-AF65-F5344CB8AC3E}">
        <p14:creationId xmlns:p14="http://schemas.microsoft.com/office/powerpoint/2010/main" val="26818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D4C787E-E763-41C8-8FB9-D21857B5EB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FE385D-64EF-441B-848C-B55BE4C9EC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700" y="914080"/>
            <a:ext cx="4977495" cy="37334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19C284-E36B-46F3-9578-A60B947F18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74056" y="914080"/>
            <a:ext cx="4718194" cy="3615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1A3188-DF13-4F4F-BD56-0A2EEB4FC14A}"/>
                  </a:ext>
                </a:extLst>
              </p:cNvPr>
              <p:cNvSpPr txBox="1"/>
              <p:nvPr/>
            </p:nvSpPr>
            <p:spPr>
              <a:xfrm>
                <a:off x="2603894" y="5382074"/>
                <a:ext cx="6094602" cy="661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1A3188-DF13-4F4F-BD56-0A2EEB4FC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94" y="5382074"/>
                <a:ext cx="6094602" cy="661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302AC07-3643-4C8F-B2A0-AEF937F2573B}"/>
              </a:ext>
            </a:extLst>
          </p:cNvPr>
          <p:cNvSpPr txBox="1"/>
          <p:nvPr/>
        </p:nvSpPr>
        <p:spPr>
          <a:xfrm>
            <a:off x="9462781" y="5151057"/>
            <a:ext cx="146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k-w+wl-wkl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57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0F9DA5-850C-491A-949B-725EF3401E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4554C1-7063-4C44-9FF4-1B53792D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4025"/>
            <a:ext cx="5347173" cy="32696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AF1D3B-77CD-4F34-89A7-AAD0B0F7C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36" y="2114026"/>
            <a:ext cx="5347172" cy="326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4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3C44313-6EE0-4C3E-9C16-7B741741D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85" y="1233407"/>
            <a:ext cx="5648288" cy="42362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8598B0-28D0-4B23-980D-80C98CF41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" y="1233407"/>
            <a:ext cx="5648288" cy="42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3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2483FE-64DA-47EC-8D82-E144687F8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DE59E2-DA1D-4060-AB71-27241AC91903}"/>
                  </a:ext>
                </a:extLst>
              </p:cNvPr>
              <p:cNvSpPr txBox="1"/>
              <p:nvPr/>
            </p:nvSpPr>
            <p:spPr>
              <a:xfrm>
                <a:off x="6992953" y="1084433"/>
                <a:ext cx="5199047" cy="2850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DE59E2-DA1D-4060-AB71-27241AC9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953" y="1084433"/>
                <a:ext cx="5199047" cy="2850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83560B9-E0E5-4EB4-9181-25C51641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35" y="3911075"/>
            <a:ext cx="6858118" cy="16287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AEC374-FFA6-4507-942C-858BE0115F1C}"/>
              </a:ext>
            </a:extLst>
          </p:cNvPr>
          <p:cNvSpPr txBox="1"/>
          <p:nvPr/>
        </p:nvSpPr>
        <p:spPr>
          <a:xfrm>
            <a:off x="7996612" y="4835071"/>
            <a:ext cx="3070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ˆ·表示未接种，˜·表示已接种</a:t>
            </a:r>
            <a:r>
              <a:rPr lang="en-US" altLang="zh-CN" dirty="0"/>
              <a:t>,S</a:t>
            </a:r>
            <a:r>
              <a:rPr lang="zh-CN" altLang="en-US" dirty="0"/>
              <a:t>为易感者，</a:t>
            </a:r>
            <a:r>
              <a:rPr lang="en-US" altLang="zh-CN" dirty="0"/>
              <a:t>E</a:t>
            </a:r>
            <a:r>
              <a:rPr lang="zh-CN" altLang="en-US" dirty="0"/>
              <a:t>为暴露这，</a:t>
            </a:r>
            <a:r>
              <a:rPr lang="en-US" altLang="zh-CN" dirty="0"/>
              <a:t>I</a:t>
            </a:r>
            <a:r>
              <a:rPr lang="zh-CN" altLang="en-US" dirty="0"/>
              <a:t>为感染则，</a:t>
            </a:r>
            <a:r>
              <a:rPr lang="en-US" altLang="zh-CN" dirty="0"/>
              <a:t>A</a:t>
            </a:r>
            <a:r>
              <a:rPr lang="zh-CN" altLang="en-US" dirty="0"/>
              <a:t>为无症状感染者，</a:t>
            </a:r>
            <a:r>
              <a:rPr lang="en-US" altLang="zh-CN" dirty="0"/>
              <a:t>Q</a:t>
            </a:r>
            <a:r>
              <a:rPr lang="zh-CN" altLang="en-US" dirty="0"/>
              <a:t>是被隔离者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5303CC-2290-497D-8948-3244F2791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67" y="1084433"/>
            <a:ext cx="5704034" cy="247877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9E32FE7-5C38-4012-8E74-AC5A994C1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05" y="5559496"/>
            <a:ext cx="59340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4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10B86F-E19A-403F-8FEE-301A6D31F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非药物干预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CE6E65-3015-446F-B1B7-A908EF43D61B}"/>
              </a:ext>
            </a:extLst>
          </p:cNvPr>
          <p:cNvSpPr txBox="1"/>
          <p:nvPr/>
        </p:nvSpPr>
        <p:spPr>
          <a:xfrm>
            <a:off x="726142" y="3992417"/>
            <a:ext cx="32272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采取了城际旅行限制措施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重视早期发现和隔离病例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限制接触和保持社交距离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AC1F1C-A53A-45F4-A630-9E2C782EA848}"/>
              </a:ext>
            </a:extLst>
          </p:cNvPr>
          <p:cNvSpPr txBox="1"/>
          <p:nvPr/>
        </p:nvSpPr>
        <p:spPr>
          <a:xfrm>
            <a:off x="484094" y="1882588"/>
            <a:ext cx="50381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Lai, S., N. W.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Ruktanonchai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 L. Zhou, O. Prosper, W. Luo, J. R. Floyd, A.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Wesolowski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 M.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Santillana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 C. Zhang, X. Du, H. Yu &amp; A. J.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Tatem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(2020) Effect of non-pharmaceutical interventions to contain COVID-19 in China. </a:t>
            </a:r>
            <a:r>
              <a:rPr lang="en-US" altLang="zh-CN" sz="1800" i="1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Nature,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585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410-413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CB1CBB-F1D8-4DE1-8407-591C9D386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614" y="787902"/>
            <a:ext cx="3418842" cy="4035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E3630B-6B23-4E8C-9F4D-DACFA741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21" y="5057397"/>
            <a:ext cx="4675464" cy="15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94D4C0B-A0CF-49E1-A108-F34E0600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717862"/>
            <a:ext cx="6400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5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1EB918D-C8A5-42B5-9F0D-F7A2658D5A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01099A-2D9B-4CEB-B135-13D7B053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40" y="997123"/>
            <a:ext cx="7096036" cy="2365345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2BDB34-7490-434C-A3F6-355C61A5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49328"/>
              </p:ext>
            </p:extLst>
          </p:nvPr>
        </p:nvGraphicFramePr>
        <p:xfrm>
          <a:off x="2986481" y="3429000"/>
          <a:ext cx="5414757" cy="3308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439">
                  <a:extLst>
                    <a:ext uri="{9D8B030D-6E8A-4147-A177-3AD203B41FA5}">
                      <a16:colId xmlns:a16="http://schemas.microsoft.com/office/drawing/2014/main" val="2827686386"/>
                    </a:ext>
                  </a:extLst>
                </a:gridCol>
                <a:gridCol w="1557171">
                  <a:extLst>
                    <a:ext uri="{9D8B030D-6E8A-4147-A177-3AD203B41FA5}">
                      <a16:colId xmlns:a16="http://schemas.microsoft.com/office/drawing/2014/main" val="4118036696"/>
                    </a:ext>
                  </a:extLst>
                </a:gridCol>
                <a:gridCol w="902796">
                  <a:extLst>
                    <a:ext uri="{9D8B030D-6E8A-4147-A177-3AD203B41FA5}">
                      <a16:colId xmlns:a16="http://schemas.microsoft.com/office/drawing/2014/main" val="571033501"/>
                    </a:ext>
                  </a:extLst>
                </a:gridCol>
                <a:gridCol w="2191351">
                  <a:extLst>
                    <a:ext uri="{9D8B030D-6E8A-4147-A177-3AD203B41FA5}">
                      <a16:colId xmlns:a16="http://schemas.microsoft.com/office/drawing/2014/main" val="3184182630"/>
                    </a:ext>
                  </a:extLst>
                </a:gridCol>
              </a:tblGrid>
              <a:tr h="36918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Changing pattern of travel and contact across mainland China under the COVID-19 outbreak and interventions in 2020, compared to normal travel patterns during CNY holiday in 2014c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8993" marR="68993" marT="34496" marB="34496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33123"/>
                  </a:ext>
                </a:extLst>
              </a:tr>
              <a:tr h="22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Percentage of travel and contact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Standard deviation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Note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extLst>
                  <a:ext uri="{0D108BD9-81ED-4DB2-BD59-A6C34878D82A}">
                    <a16:rowId xmlns:a16="http://schemas.microsoft.com/office/drawing/2014/main" val="2890926501"/>
                  </a:ext>
                </a:extLst>
              </a:tr>
              <a:tr h="22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Before 2020-1-23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as normal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b"/>
                </a:tc>
                <a:extLst>
                  <a:ext uri="{0D108BD9-81ED-4DB2-BD59-A6C34878D82A}">
                    <a16:rowId xmlns:a16="http://schemas.microsoft.com/office/drawing/2014/main" val="4209756432"/>
                  </a:ext>
                </a:extLst>
              </a:tr>
              <a:tr h="224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90.40%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10.40%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b"/>
                </a:tc>
                <a:extLst>
                  <a:ext uri="{0D108BD9-81ED-4DB2-BD59-A6C34878D82A}">
                    <a16:rowId xmlns:a16="http://schemas.microsoft.com/office/drawing/2014/main" val="4101311207"/>
                  </a:ext>
                </a:extLst>
              </a:tr>
              <a:tr h="224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88.20%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12.60%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b"/>
                </a:tc>
                <a:extLst>
                  <a:ext uri="{0D108BD9-81ED-4DB2-BD59-A6C34878D82A}">
                    <a16:rowId xmlns:a16="http://schemas.microsoft.com/office/drawing/2014/main" val="808070768"/>
                  </a:ext>
                </a:extLst>
              </a:tr>
              <a:tr h="224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82.30%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17.30%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b"/>
                </a:tc>
                <a:extLst>
                  <a:ext uri="{0D108BD9-81ED-4DB2-BD59-A6C34878D82A}">
                    <a16:rowId xmlns:a16="http://schemas.microsoft.com/office/drawing/2014/main" val="2076181544"/>
                  </a:ext>
                </a:extLst>
              </a:tr>
              <a:tr h="224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86.60%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19.70%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b"/>
                </a:tc>
                <a:extLst>
                  <a:ext uri="{0D108BD9-81ED-4DB2-BD59-A6C34878D82A}">
                    <a16:rowId xmlns:a16="http://schemas.microsoft.com/office/drawing/2014/main" val="3101032335"/>
                  </a:ext>
                </a:extLst>
              </a:tr>
              <a:tr h="224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75.40%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26.60%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b"/>
                </a:tc>
                <a:extLst>
                  <a:ext uri="{0D108BD9-81ED-4DB2-BD59-A6C34878D82A}">
                    <a16:rowId xmlns:a16="http://schemas.microsoft.com/office/drawing/2014/main" val="3543515171"/>
                  </a:ext>
                </a:extLst>
              </a:tr>
              <a:tr h="224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64.70%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28.80%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b"/>
                </a:tc>
                <a:extLst>
                  <a:ext uri="{0D108BD9-81ED-4DB2-BD59-A6C34878D82A}">
                    <a16:rowId xmlns:a16="http://schemas.microsoft.com/office/drawing/2014/main" val="515900288"/>
                  </a:ext>
                </a:extLst>
              </a:tr>
              <a:tr h="224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53.60%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27.50%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b"/>
                </a:tc>
                <a:extLst>
                  <a:ext uri="{0D108BD9-81ED-4DB2-BD59-A6C34878D82A}">
                    <a16:rowId xmlns:a16="http://schemas.microsoft.com/office/drawing/2014/main" val="3095514364"/>
                  </a:ext>
                </a:extLst>
              </a:tr>
              <a:tr h="224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46.90%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25.10%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b"/>
                </a:tc>
                <a:extLst>
                  <a:ext uri="{0D108BD9-81ED-4DB2-BD59-A6C34878D82A}">
                    <a16:rowId xmlns:a16="http://schemas.microsoft.com/office/drawing/2014/main" val="2538597788"/>
                  </a:ext>
                </a:extLst>
              </a:tr>
              <a:tr h="224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2020/1/31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33.70%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17.20%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b"/>
                </a:tc>
                <a:extLst>
                  <a:ext uri="{0D108BD9-81ED-4DB2-BD59-A6C34878D82A}">
                    <a16:rowId xmlns:a16="http://schemas.microsoft.com/office/drawing/2014/main" val="1159235173"/>
                  </a:ext>
                </a:extLst>
              </a:tr>
              <a:tr h="224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2020/2/1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29.00%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14.10%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b"/>
                </a:tc>
                <a:extLst>
                  <a:ext uri="{0D108BD9-81ED-4DB2-BD59-A6C34878D82A}">
                    <a16:rowId xmlns:a16="http://schemas.microsoft.com/office/drawing/2014/main" val="3065900328"/>
                  </a:ext>
                </a:extLst>
              </a:tr>
              <a:tr h="224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2020/2/2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35.80%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18.00%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274" marR="5274" marT="5274" marB="0" anchor="b"/>
                </a:tc>
                <a:extLst>
                  <a:ext uri="{0D108BD9-81ED-4DB2-BD59-A6C34878D82A}">
                    <a16:rowId xmlns:a16="http://schemas.microsoft.com/office/drawing/2014/main" val="321074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94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D81137-2964-47C3-A245-C3B0E53795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691A67-3BCD-42D9-B475-BCBCDDB518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806" y="1494834"/>
            <a:ext cx="5274310" cy="35159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D5AE85-3CA6-4882-AEDA-6D7EAEAD8C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618355"/>
            <a:ext cx="5483820" cy="32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4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FBFED1-97BF-47C5-9634-808AE94B3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841338"/>
              </p:ext>
            </p:extLst>
          </p:nvPr>
        </p:nvGraphicFramePr>
        <p:xfrm>
          <a:off x="2974856" y="923366"/>
          <a:ext cx="6240861" cy="5012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845">
                  <a:extLst>
                    <a:ext uri="{9D8B030D-6E8A-4147-A177-3AD203B41FA5}">
                      <a16:colId xmlns:a16="http://schemas.microsoft.com/office/drawing/2014/main" val="227719332"/>
                    </a:ext>
                  </a:extLst>
                </a:gridCol>
                <a:gridCol w="1764468">
                  <a:extLst>
                    <a:ext uri="{9D8B030D-6E8A-4147-A177-3AD203B41FA5}">
                      <a16:colId xmlns:a16="http://schemas.microsoft.com/office/drawing/2014/main" val="3631107696"/>
                    </a:ext>
                  </a:extLst>
                </a:gridCol>
                <a:gridCol w="1599693">
                  <a:extLst>
                    <a:ext uri="{9D8B030D-6E8A-4147-A177-3AD203B41FA5}">
                      <a16:colId xmlns:a16="http://schemas.microsoft.com/office/drawing/2014/main" val="1481689152"/>
                    </a:ext>
                  </a:extLst>
                </a:gridCol>
                <a:gridCol w="1846855">
                  <a:extLst>
                    <a:ext uri="{9D8B030D-6E8A-4147-A177-3AD203B41FA5}">
                      <a16:colId xmlns:a16="http://schemas.microsoft.com/office/drawing/2014/main" val="1761397468"/>
                    </a:ext>
                  </a:extLst>
                </a:gridCol>
              </a:tblGrid>
              <a:tr h="24538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The average days from illness onset to report of the first case reported by each county in mainland China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96045"/>
                  </a:ext>
                </a:extLst>
              </a:tr>
              <a:tr h="238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Median (days)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Inter-quatile range (days)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981627"/>
                  </a:ext>
                </a:extLst>
              </a:tr>
              <a:tr h="238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515140622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Before 2020-1-16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Using values on January 16, 2020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14555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1911794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869149713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2020/1/18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081271084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2020/1/19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826182499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083831934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6.75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9.25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084330818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2181260370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126129849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319457411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916812359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36588953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452245395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291194339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2477836696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459777370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2020/1/31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859945526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Since 2020-2-1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Using values on January 31, 2020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3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7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839AFC-72B2-4814-96B6-5AAB89DA5D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隔离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24B369-74C5-4D61-B551-B5E4B4F798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92211" y="903477"/>
            <a:ext cx="4162425" cy="35242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A6CCAA0-367C-48B8-B0E0-DB82448432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4977" y="1015761"/>
            <a:ext cx="5274310" cy="27292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8921A7-9B73-401B-BF54-FFAD72EC7E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78327" y="3929548"/>
            <a:ext cx="2996608" cy="246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9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8F9DB53-8DF6-41E5-947F-681894FCCF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联合</a:t>
            </a:r>
            <a:r>
              <a:rPr lang="en-US" altLang="zh-CN" dirty="0"/>
              <a:t>NPI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926426-1308-4B3B-89B1-E3E866A9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20" y="3667093"/>
            <a:ext cx="4007416" cy="25733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901A30-396B-4A3D-8D4B-EEDDCF024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10" y="3520838"/>
            <a:ext cx="4298750" cy="28658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84FAC6-B03E-4898-918F-8D02D3A15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585" y="1012868"/>
            <a:ext cx="6585358" cy="21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92E0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7745</TotalTime>
  <Words>386</Words>
  <Application>Microsoft Office PowerPoint</Application>
  <PresentationFormat>宽屏</PresentationFormat>
  <Paragraphs>143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Cambria Math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11442</dc:creator>
  <cp:keywords/>
  <dc:description/>
  <cp:lastModifiedBy>Administrator</cp:lastModifiedBy>
  <cp:revision>330</cp:revision>
  <dcterms:created xsi:type="dcterms:W3CDTF">2017-12-12T05:41:00Z</dcterms:created>
  <dcterms:modified xsi:type="dcterms:W3CDTF">2023-04-13T05:27:17Z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