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1"/>
  </p:notesMasterIdLst>
  <p:sldIdLst>
    <p:sldId id="342" r:id="rId3"/>
    <p:sldId id="376" r:id="rId4"/>
    <p:sldId id="374" r:id="rId5"/>
    <p:sldId id="382" r:id="rId6"/>
    <p:sldId id="407" r:id="rId7"/>
    <p:sldId id="406" r:id="rId8"/>
    <p:sldId id="404" r:id="rId9"/>
    <p:sldId id="40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爱彬" initials="1" lastIdx="1" clrIdx="0">
    <p:extLst>
      <p:ext uri="{19B8F6BF-5375-455C-9EA6-DF929625EA0E}">
        <p15:presenceInfo xmlns:p15="http://schemas.microsoft.com/office/powerpoint/2012/main" userId="唐爱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3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Grid="0" snapToObjects="1" showGuides="1">
      <p:cViewPr varScale="1">
        <p:scale>
          <a:sx n="85" d="100"/>
          <a:sy n="85" d="100"/>
        </p:scale>
        <p:origin x="60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F113-03FF-4000-84C1-AC53D350CB9E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164B-4BFA-423F-A631-E11F58DB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2DAF-7A11-4887-8CD5-B116BE4C23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6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C30-0A52-4917-A8C1-96351948BD0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3614738" y="2873375"/>
            <a:ext cx="4135437" cy="86201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443868"/>
            <a:ext cx="12192000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9">
            <a:extLst>
              <a:ext uri="{FF2B5EF4-FFF2-40B4-BE49-F238E27FC236}">
                <a16:creationId xmlns:a16="http://schemas.microsoft.com/office/drawing/2014/main" id="{46B3B456-9388-44C0-8AF8-BF7C0EF2EC18}"/>
              </a:ext>
            </a:extLst>
          </p:cNvPr>
          <p:cNvSpPr/>
          <p:nvPr userDrawn="1"/>
        </p:nvSpPr>
        <p:spPr>
          <a:xfrm rot="10800000">
            <a:off x="1" y="0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9463" y="132000"/>
            <a:ext cx="8370916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31FB46-9EF9-4358-BFE6-C15EFD2F6010}"/>
              </a:ext>
            </a:extLst>
          </p:cNvPr>
          <p:cNvGrpSpPr/>
          <p:nvPr userDrawn="1"/>
        </p:nvGrpSpPr>
        <p:grpSpPr>
          <a:xfrm>
            <a:off x="1" y="7326584"/>
            <a:ext cx="12196231" cy="685800"/>
            <a:chOff x="1" y="3265418"/>
            <a:chExt cx="9143999" cy="2219421"/>
          </a:xfrm>
        </p:grpSpPr>
        <p:sp>
          <p:nvSpPr>
            <p:cNvPr id="16" name="任意多边形 14">
              <a:extLst>
                <a:ext uri="{FF2B5EF4-FFF2-40B4-BE49-F238E27FC236}">
                  <a16:creationId xmlns:a16="http://schemas.microsoft.com/office/drawing/2014/main" id="{7DED29E6-89C3-4736-94B3-67E39CF6BF2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5C8B6069-815C-49FA-8A33-8B9107F0AED3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EC6AD4-38C1-40BF-BCCF-90961B5A5726}"/>
              </a:ext>
            </a:extLst>
          </p:cNvPr>
          <p:cNvSpPr/>
          <p:nvPr userDrawn="1"/>
        </p:nvSpPr>
        <p:spPr>
          <a:xfrm>
            <a:off x="0" y="-1"/>
            <a:ext cx="12192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0F9293-FFC5-4BDB-A2F8-36E8800590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" y="63180"/>
            <a:ext cx="1680595" cy="573179"/>
          </a:xfrm>
          <a:prstGeom prst="rect">
            <a:avLst/>
          </a:prstGeom>
          <a:solidFill>
            <a:srgbClr val="10253F"/>
          </a:solidFill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10540" y="145775"/>
            <a:ext cx="8370916" cy="407987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7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B12A7A13-3A89-43F0-871F-D1AD0E7092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65113"/>
            <a:ext cx="2839915" cy="40798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10637" y="1027113"/>
            <a:ext cx="6037613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6148250" y="1027113"/>
            <a:ext cx="5921830" cy="55478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7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C30-0A52-4917-A8C1-96351948BD0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7C35-2D23-4A9E-9555-25A37BCE3B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5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114867" y="1057246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-110637" y="197810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-2441359" y="5117095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‹#›</a:t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6B787A-751A-42F9-AB69-9D9F48BEC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" y="123093"/>
            <a:ext cx="689463" cy="7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87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33">
          <p15:clr>
            <a:srgbClr val="F26B43"/>
          </p15:clr>
        </p15:guide>
        <p15:guide id="2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40D95C2-136F-4910-8E22-A36EA650B3B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-30322"/>
          <a:stretch/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48232" y="5128695"/>
            <a:ext cx="7843768" cy="172930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122408"/>
            <a:ext cx="4367284" cy="1721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199" y="5253123"/>
            <a:ext cx="414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进度汇报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D2505F-7804-44C8-9DF9-3AFE9F58BD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32931"/>
            <a:ext cx="2737333" cy="932404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8879363" y="5668622"/>
            <a:ext cx="1799270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汇报人：唐爱彬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606954" y="5668622"/>
            <a:ext cx="1508589" cy="400050"/>
          </a:xfrm>
          <a:prstGeom prst="roundRect">
            <a:avLst/>
          </a:prstGeom>
          <a:noFill/>
          <a:ln w="3175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导师：史本云</a:t>
            </a:r>
          </a:p>
        </p:txBody>
      </p:sp>
    </p:spTree>
    <p:extLst>
      <p:ext uri="{BB962C8B-B14F-4D97-AF65-F5344CB8AC3E}">
        <p14:creationId xmlns:p14="http://schemas.microsoft.com/office/powerpoint/2010/main" val="26818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2483FE-64DA-47EC-8D82-E144687F8A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DE59E2-DA1D-4060-AB71-27241AC91903}"/>
                  </a:ext>
                </a:extLst>
              </p:cNvPr>
              <p:cNvSpPr txBox="1"/>
              <p:nvPr/>
            </p:nvSpPr>
            <p:spPr>
              <a:xfrm>
                <a:off x="6992953" y="1084433"/>
                <a:ext cx="5199047" cy="2850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acc>
                                <m:accPr>
                                  <m:chr m:val="̃"/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DE59E2-DA1D-4060-AB71-27241AC9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953" y="1084433"/>
                <a:ext cx="5199047" cy="2850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83560B9-E0E5-4EB4-9181-25C51641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5" y="3911075"/>
            <a:ext cx="6858118" cy="16287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AEC374-FFA6-4507-942C-858BE0115F1C}"/>
              </a:ext>
            </a:extLst>
          </p:cNvPr>
          <p:cNvSpPr txBox="1"/>
          <p:nvPr/>
        </p:nvSpPr>
        <p:spPr>
          <a:xfrm>
            <a:off x="7996612" y="4835071"/>
            <a:ext cx="3070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ˆ·表示未接种，˜·表示已接种</a:t>
            </a:r>
            <a:r>
              <a:rPr lang="en-US" altLang="zh-CN" dirty="0"/>
              <a:t>,S</a:t>
            </a:r>
            <a:r>
              <a:rPr lang="zh-CN" altLang="en-US" dirty="0"/>
              <a:t>为易感者，</a:t>
            </a:r>
            <a:r>
              <a:rPr lang="en-US" altLang="zh-CN" dirty="0"/>
              <a:t>E</a:t>
            </a:r>
            <a:r>
              <a:rPr lang="zh-CN" altLang="en-US" dirty="0"/>
              <a:t>为暴露这，</a:t>
            </a:r>
            <a:r>
              <a:rPr lang="en-US" altLang="zh-CN" dirty="0"/>
              <a:t>I</a:t>
            </a:r>
            <a:r>
              <a:rPr lang="zh-CN" altLang="en-US" dirty="0"/>
              <a:t>为感染则，</a:t>
            </a:r>
            <a:r>
              <a:rPr lang="en-US" altLang="zh-CN" dirty="0"/>
              <a:t>A</a:t>
            </a:r>
            <a:r>
              <a:rPr lang="zh-CN" altLang="en-US" dirty="0"/>
              <a:t>为无症状感染者，</a:t>
            </a:r>
            <a:r>
              <a:rPr lang="en-US" altLang="zh-CN" dirty="0"/>
              <a:t>Q</a:t>
            </a:r>
            <a:r>
              <a:rPr lang="zh-CN" altLang="en-US" dirty="0"/>
              <a:t>是被隔离者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5303CC-2290-497D-8948-3244F2791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67" y="1084433"/>
            <a:ext cx="5704034" cy="247877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9E32FE7-5C38-4012-8E74-AC5A994C1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05" y="5559496"/>
            <a:ext cx="5934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4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10B86F-E19A-403F-8FEE-301A6D31F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非药物干预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E6E65-3015-446F-B1B7-A908EF43D61B}"/>
              </a:ext>
            </a:extLst>
          </p:cNvPr>
          <p:cNvSpPr txBox="1"/>
          <p:nvPr/>
        </p:nvSpPr>
        <p:spPr>
          <a:xfrm>
            <a:off x="726142" y="3992417"/>
            <a:ext cx="3227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采取了城际旅行限制措施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重视早期发现和隔离病例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限制接触和保持社交距离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AC1F1C-A53A-45F4-A630-9E2C782EA848}"/>
              </a:ext>
            </a:extLst>
          </p:cNvPr>
          <p:cNvSpPr txBox="1"/>
          <p:nvPr/>
        </p:nvSpPr>
        <p:spPr>
          <a:xfrm>
            <a:off x="484094" y="1882588"/>
            <a:ext cx="5038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Lai, S., N. W.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Ruktanonchai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L. Zhou, O. Prosper, W. Luo, J. R. Floyd, A.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Wesolowski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M.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Santillana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C. Zhang, X. Du, H. Yu &amp; A. J.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Tatem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(2020) Effect of non-pharmaceutical interventions to contain COVID-19 in China. </a:t>
            </a:r>
            <a:r>
              <a:rPr lang="en-US" altLang="zh-CN" sz="1800" i="1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Nature,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585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410-413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CB1CBB-F1D8-4DE1-8407-591C9D38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14" y="787902"/>
            <a:ext cx="3418842" cy="4035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E3630B-6B23-4E8C-9F4D-DACFA741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5057397"/>
            <a:ext cx="4675464" cy="15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4D4C0B-A0CF-49E1-A108-F34E0600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17862"/>
            <a:ext cx="6400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745FBC-B813-4AE5-991E-90516C0631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A074BB-E628-43F4-90F6-6C7C42B6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84" y="947956"/>
            <a:ext cx="4664630" cy="28522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9F5B96-52C9-4EA6-890D-A4273744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63" y="947956"/>
            <a:ext cx="4664631" cy="2852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5A83FC-1889-4EC1-9C40-E2E633EA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30" y="3800214"/>
            <a:ext cx="3703739" cy="27778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AA5893-ED69-458C-BEA4-BD8DED2BE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346" y="3800214"/>
            <a:ext cx="3703741" cy="27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1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9C9078-D42B-416F-A058-2D1610B21B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正负作用转折点，</a:t>
            </a:r>
            <a:r>
              <a:rPr lang="en-US" altLang="zh-CN" dirty="0"/>
              <a:t>R0</a:t>
            </a:r>
            <a:r>
              <a:rPr lang="zh-CN" altLang="en-US" dirty="0"/>
              <a:t>的转折点</a:t>
            </a:r>
          </a:p>
        </p:txBody>
      </p:sp>
      <p:pic>
        <p:nvPicPr>
          <p:cNvPr id="1028" name="图片 9">
            <a:extLst>
              <a:ext uri="{FF2B5EF4-FFF2-40B4-BE49-F238E27FC236}">
                <a16:creationId xmlns:a16="http://schemas.microsoft.com/office/drawing/2014/main" id="{A6C45236-CF5D-41D6-A532-0358B16F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5011"/>
            <a:ext cx="2667000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2E05DA4B-0815-48AD-98B1-BCD2383BE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037" y="1275012"/>
            <a:ext cx="2672349" cy="200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7">
            <a:extLst>
              <a:ext uri="{FF2B5EF4-FFF2-40B4-BE49-F238E27FC236}">
                <a16:creationId xmlns:a16="http://schemas.microsoft.com/office/drawing/2014/main" id="{CAB91841-9631-4B10-9C0B-95DA7A75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86568"/>
            <a:ext cx="2667000" cy="20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0">
            <a:extLst>
              <a:ext uri="{FF2B5EF4-FFF2-40B4-BE49-F238E27FC236}">
                <a16:creationId xmlns:a16="http://schemas.microsoft.com/office/drawing/2014/main" id="{C15E0822-CED3-44B7-817A-BFD8F2A5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036" y="3717167"/>
            <a:ext cx="2672349" cy="200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81167039-1DCC-4D71-8154-397AD9CC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A73603-7233-498E-A9FE-9A973617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900" y="435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02CC88-0189-47B6-BB6C-B61CC59E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900" y="8312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8A04D3-2238-43EA-B111-8759B0B4BDF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66395" y="1585198"/>
            <a:ext cx="527431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EC9A3E-6F8F-4A1C-A7FF-D4A00D7F1D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在居家隔离，强制隔离下的影响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D06AA9-E74B-4EF2-8087-75F86D77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21" y="3812476"/>
            <a:ext cx="3737643" cy="2491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013AED-4F65-4D8B-AAFB-FE6965D9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60" y="926752"/>
            <a:ext cx="3994517" cy="26630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DF7AF9-D2B1-4CC0-9DB1-D09D8A54A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98" y="937238"/>
            <a:ext cx="3737643" cy="24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D10487-1EF4-4912-BA89-423BAD2B2C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在居家隔离，强制隔离下的影响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20C003-24E7-4BDA-A3F9-DD640D41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03"/>
            <a:ext cx="5773271" cy="38488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76C7EA-4354-4C25-ABAA-E3A7D6D3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31" y="1181303"/>
            <a:ext cx="5722639" cy="381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9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92E0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174</Words>
  <Application>Microsoft Office PowerPoint</Application>
  <PresentationFormat>宽屏</PresentationFormat>
  <Paragraphs>15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11442</dc:creator>
  <cp:keywords/>
  <dc:description/>
  <cp:lastModifiedBy>Administrator</cp:lastModifiedBy>
  <cp:revision>347</cp:revision>
  <dcterms:created xsi:type="dcterms:W3CDTF">2017-12-12T05:41:00Z</dcterms:created>
  <dcterms:modified xsi:type="dcterms:W3CDTF">2023-04-11T11:58:14Z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