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13"/>
  </p:notesMasterIdLst>
  <p:sldIdLst>
    <p:sldId id="342" r:id="rId3"/>
    <p:sldId id="388" r:id="rId4"/>
    <p:sldId id="396" r:id="rId5"/>
    <p:sldId id="400" r:id="rId6"/>
    <p:sldId id="402" r:id="rId7"/>
    <p:sldId id="403" r:id="rId8"/>
    <p:sldId id="405" r:id="rId9"/>
    <p:sldId id="404" r:id="rId10"/>
    <p:sldId id="399" r:id="rId11"/>
    <p:sldId id="40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爱彬" initials="1" lastIdx="1" clrIdx="0">
    <p:extLst>
      <p:ext uri="{19B8F6BF-5375-455C-9EA6-DF929625EA0E}">
        <p15:presenceInfo xmlns:p15="http://schemas.microsoft.com/office/powerpoint/2012/main" userId="唐爱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F3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320" autoAdjust="0"/>
  </p:normalViewPr>
  <p:slideViewPr>
    <p:cSldViewPr snapToGrid="0" snapToObjects="1" showGuides="1">
      <p:cViewPr varScale="1">
        <p:scale>
          <a:sx n="85" d="100"/>
          <a:sy n="85" d="100"/>
        </p:scale>
        <p:origin x="60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2A-438C-8B5A-7D17EF7603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2A-438C-8B5A-7D17EF7603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2A-438C-8B5A-7D17EF7603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2A-438C-8B5A-7D17EF760320}"/>
              </c:ext>
            </c:extLst>
          </c:dPt>
          <c:cat>
            <c:strRef>
              <c:f>Sheet1!$A$2:$A$5</c:f>
              <c:strCache>
                <c:ptCount val="4"/>
                <c:pt idx="0">
                  <c:v>Household</c:v>
                </c:pt>
                <c:pt idx="1">
                  <c:v>School</c:v>
                </c:pt>
                <c:pt idx="2">
                  <c:v>Workplace</c:v>
                </c:pt>
                <c:pt idx="3">
                  <c:v>Community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4.1102999999999996</c:v>
                </c:pt>
                <c:pt idx="1">
                  <c:v>11.4069</c:v>
                </c:pt>
                <c:pt idx="2">
                  <c:v>8.0746000000000002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2A-438C-8B5A-7D17EF760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2F113-03FF-4000-84C1-AC53D350CB9E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164B-4BFA-423F-A631-E11F58DB5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3614738" y="2873375"/>
            <a:ext cx="4135437" cy="8620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443868"/>
            <a:ext cx="12192000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9">
            <a:extLst>
              <a:ext uri="{FF2B5EF4-FFF2-40B4-BE49-F238E27FC236}">
                <a16:creationId xmlns:a16="http://schemas.microsoft.com/office/drawing/2014/main" id="{46B3B456-9388-44C0-8AF8-BF7C0EF2EC18}"/>
              </a:ext>
            </a:extLst>
          </p:cNvPr>
          <p:cNvSpPr/>
          <p:nvPr userDrawn="1"/>
        </p:nvSpPr>
        <p:spPr>
          <a:xfrm rot="10800000">
            <a:off x="1" y="0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9463" y="132000"/>
            <a:ext cx="8370916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531FB46-9EF9-4358-BFE6-C15EFD2F6010}"/>
              </a:ext>
            </a:extLst>
          </p:cNvPr>
          <p:cNvGrpSpPr/>
          <p:nvPr userDrawn="1"/>
        </p:nvGrpSpPr>
        <p:grpSpPr>
          <a:xfrm>
            <a:off x="1" y="7326584"/>
            <a:ext cx="12196231" cy="685800"/>
            <a:chOff x="1" y="3265418"/>
            <a:chExt cx="9143999" cy="2219421"/>
          </a:xfrm>
        </p:grpSpPr>
        <p:sp>
          <p:nvSpPr>
            <p:cNvPr id="16" name="任意多边形 14">
              <a:extLst>
                <a:ext uri="{FF2B5EF4-FFF2-40B4-BE49-F238E27FC236}">
                  <a16:creationId xmlns:a16="http://schemas.microsoft.com/office/drawing/2014/main" id="{7DED29E6-89C3-4736-94B3-67E39CF6BF2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7">
              <a:extLst>
                <a:ext uri="{FF2B5EF4-FFF2-40B4-BE49-F238E27FC236}">
                  <a16:creationId xmlns:a16="http://schemas.microsoft.com/office/drawing/2014/main" id="{5C8B6069-815C-49FA-8A33-8B9107F0AED3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1EC6AD4-38C1-40BF-BCCF-90961B5A5726}"/>
              </a:ext>
            </a:extLst>
          </p:cNvPr>
          <p:cNvSpPr/>
          <p:nvPr userDrawn="1"/>
        </p:nvSpPr>
        <p:spPr>
          <a:xfrm>
            <a:off x="0" y="-1"/>
            <a:ext cx="12192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0F9293-FFC5-4BDB-A2F8-36E8800590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" y="63180"/>
            <a:ext cx="1680595" cy="573179"/>
          </a:xfrm>
          <a:prstGeom prst="rect">
            <a:avLst/>
          </a:prstGeom>
          <a:solidFill>
            <a:srgbClr val="10253F"/>
          </a:solidFill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10540" y="145775"/>
            <a:ext cx="8370916" cy="407987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79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65113"/>
            <a:ext cx="2839915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10637" y="1027113"/>
            <a:ext cx="6037613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6148250" y="1027113"/>
            <a:ext cx="5921830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97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C30-0A52-4917-A8C1-96351948BD0A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5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114867" y="1057246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-110637" y="197810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-2441359" y="5117095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87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>
          <p15:clr>
            <a:srgbClr val="F26B43"/>
          </p15:clr>
        </p15:guide>
        <p15:guide id="2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40D95C2-136F-4910-8E22-A36EA650B3B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b="-30322"/>
          <a:stretch/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48232" y="5128695"/>
            <a:ext cx="7843768" cy="172930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122408"/>
            <a:ext cx="4367284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199" y="5253123"/>
            <a:ext cx="4143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进度汇报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D2505F-7804-44C8-9DF9-3AFE9F58BD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32931"/>
            <a:ext cx="2737333" cy="932404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8879363" y="5668622"/>
            <a:ext cx="1799270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汇报人：唐爱彬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606954" y="5668622"/>
            <a:ext cx="1508589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导师：史本云</a:t>
            </a:r>
          </a:p>
        </p:txBody>
      </p:sp>
    </p:spTree>
    <p:extLst>
      <p:ext uri="{BB962C8B-B14F-4D97-AF65-F5344CB8AC3E}">
        <p14:creationId xmlns:p14="http://schemas.microsoft.com/office/powerpoint/2010/main" val="26818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CDA5BD-E562-491A-97E8-32D7ADDC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56" y="1604682"/>
            <a:ext cx="857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8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F5BD12BE-9D6A-4C5D-A017-7F9845CCF59B}"/>
                  </a:ext>
                </a:extLst>
              </p:cNvPr>
              <p:cNvSpPr txBox="1"/>
              <p:nvPr/>
            </p:nvSpPr>
            <p:spPr bwMode="auto">
              <a:xfrm>
                <a:off x="7337807" y="2641998"/>
                <a:ext cx="4733094" cy="2525086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−(1−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=(1−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=(1−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F5BD12BE-9D6A-4C5D-A017-7F9845CC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7807" y="2641998"/>
                <a:ext cx="4733094" cy="25250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F1AF47B-669B-4536-8786-B7DAEB82E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4" y="2566498"/>
            <a:ext cx="6407956" cy="25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FA6D5F-006F-49FF-961E-EF685286DB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5F8882-5F61-48EF-8824-E7E50A08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17" y="901847"/>
            <a:ext cx="2479502" cy="24795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112CC7-AF50-4881-B851-9D2ED9B4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63" y="824536"/>
            <a:ext cx="2604464" cy="26044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3CAB82-0DA1-4572-BF2D-CFDCA94E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009" y="915098"/>
            <a:ext cx="2493094" cy="24930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DBC117-3ECF-49C9-9361-E0254FFC8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1785" y="935236"/>
            <a:ext cx="2412724" cy="24127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CEBBA8-CF65-484C-8B1D-0F4944B34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455" y="3789666"/>
            <a:ext cx="2492902" cy="2119036"/>
          </a:xfrm>
          <a:prstGeom prst="rect">
            <a:avLst/>
          </a:prstGeom>
        </p:spPr>
      </p:pic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10368F6-D8B6-4F1E-81F7-EE99B3A5E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851756"/>
              </p:ext>
            </p:extLst>
          </p:nvPr>
        </p:nvGraphicFramePr>
        <p:xfrm>
          <a:off x="874086" y="3616885"/>
          <a:ext cx="2857984" cy="232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895BCE1A-5CBB-4729-A887-B4D899BF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153" y="4332512"/>
            <a:ext cx="1560098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weights = {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'household'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4.11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'school'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11.41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'workplace'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8.07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'community'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2.79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}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58D858-C78F-4954-953B-5B265495B372}"/>
              </a:ext>
            </a:extLst>
          </p:cNvPr>
          <p:cNvSpPr txBox="1"/>
          <p:nvPr/>
        </p:nvSpPr>
        <p:spPr>
          <a:xfrm>
            <a:off x="1571515" y="6027242"/>
            <a:ext cx="8478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Mistry D, </a:t>
            </a:r>
            <a:r>
              <a:rPr lang="en-US" altLang="zh-CN" dirty="0" err="1"/>
              <a:t>Litvinova</a:t>
            </a:r>
            <a:r>
              <a:rPr lang="en-US" altLang="zh-CN" dirty="0"/>
              <a:t> M, Pastore y </a:t>
            </a:r>
            <a:r>
              <a:rPr lang="en-US" altLang="zh-CN" dirty="0" err="1"/>
              <a:t>Piontti</a:t>
            </a:r>
            <a:r>
              <a:rPr lang="en-US" altLang="zh-CN" dirty="0"/>
              <a:t> A, et al. Inferring high-resolution human mixing patterns for disease modeling[J]. Nature communications, 2021, 12(1): 323.</a:t>
            </a:r>
          </a:p>
        </p:txBody>
      </p:sp>
    </p:spTree>
    <p:extLst>
      <p:ext uri="{BB962C8B-B14F-4D97-AF65-F5344CB8AC3E}">
        <p14:creationId xmlns:p14="http://schemas.microsoft.com/office/powerpoint/2010/main" val="423656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E97CE0-9A40-41F1-A8B7-6B06A07A23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2FE881-B071-4FE5-81E2-D2506EED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5" y="1694575"/>
            <a:ext cx="5503703" cy="36691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646919-554D-4EB0-A417-1979CACBD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082" y="1661996"/>
            <a:ext cx="3855089" cy="38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4C1422C-2941-4B25-8510-29A83EAF0C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000842-F4E1-4302-B6BD-0C1B7B5FA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53" y="1350083"/>
            <a:ext cx="4684266" cy="435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AC64A2-D345-431C-AD28-45EEDE0B58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FDC999-6D74-41DA-B7FD-6C99FA5F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06" y="1981199"/>
            <a:ext cx="5085976" cy="38144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DAF7FA-6055-440A-B2BA-109425FD5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1981199"/>
            <a:ext cx="5032188" cy="37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6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4812C9-3EEF-4B10-A006-1B2BD2260B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E8C4D5-FAD4-427C-9F7C-EBBCC618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708" y="3576918"/>
            <a:ext cx="3131972" cy="2783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6088A2-917B-40A7-9D6A-D85FD36DE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82" y="3587490"/>
            <a:ext cx="3131972" cy="2783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C32487-A74B-4BA1-AB19-FF188873D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76918"/>
            <a:ext cx="3087908" cy="27448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942EE5E-458E-4D0A-9976-D50497F77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49" y="832110"/>
            <a:ext cx="3087908" cy="27448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6D11FE-D8A8-4D34-9CC2-54FA13709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082" y="792943"/>
            <a:ext cx="3131972" cy="27839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2F54BBD-4ACC-4A36-884F-610D964F2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708" y="792942"/>
            <a:ext cx="3131972" cy="278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5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E64A66-3B87-4170-9D32-85CED9A9A2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E5EDD16-8F53-432C-B8FD-A7F686234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11971"/>
              </p:ext>
            </p:extLst>
          </p:nvPr>
        </p:nvGraphicFramePr>
        <p:xfrm>
          <a:off x="2700174" y="4866714"/>
          <a:ext cx="6309302" cy="174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3" imgW="3794973" imgH="1059243" progId="Excel.Sheet.12">
                  <p:embed/>
                </p:oleObj>
              </mc:Choice>
              <mc:Fallback>
                <p:oleObj name="Worksheet" r:id="rId3" imgW="3794973" imgH="1059243" progId="Excel.Shee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EE1ED49-C5F2-4E18-80B8-2E6411B35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174" y="4866714"/>
                        <a:ext cx="6309302" cy="1747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9FF7C94-2C92-4223-BCA6-D0F64F2CD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483" y="848285"/>
            <a:ext cx="5298141" cy="39736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EE1D9B-8BB5-42CE-9CBB-6F4B5831D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777" y="905435"/>
            <a:ext cx="5145741" cy="38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8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7DEEBB4-FF1E-4C0F-B921-6FA682F7A1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疫苗分配</a:t>
            </a:r>
            <a:r>
              <a:rPr lang="en-US" altLang="zh-CN" dirty="0"/>
              <a:t>	p=0.5 ,k=0.5,l=0.5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B4630D-CD9A-4EF6-BE74-1DB1F5D1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967" y="1702965"/>
            <a:ext cx="5444513" cy="40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2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92E0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8082</TotalTime>
  <Words>98</Words>
  <Application>Microsoft Office PowerPoint</Application>
  <PresentationFormat>宽屏</PresentationFormat>
  <Paragraphs>9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Office Theme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11442</dc:creator>
  <cp:keywords/>
  <dc:description/>
  <cp:lastModifiedBy>Administrator</cp:lastModifiedBy>
  <cp:revision>346</cp:revision>
  <dcterms:created xsi:type="dcterms:W3CDTF">2017-12-12T05:41:00Z</dcterms:created>
  <dcterms:modified xsi:type="dcterms:W3CDTF">2023-04-27T09:09:10Z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