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11"/>
  </p:notesMasterIdLst>
  <p:handoutMasterIdLst>
    <p:handoutMasterId r:id="rId12"/>
  </p:handoutMasterIdLst>
  <p:sldIdLst>
    <p:sldId id="387" r:id="rId8"/>
    <p:sldId id="368" r:id="rId9"/>
    <p:sldId id="307" r:id="rId10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B"/>
    <a:srgbClr val="404040"/>
    <a:srgbClr val="EBEBEB"/>
    <a:srgbClr val="151515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88" d="100"/>
          <a:sy n="88" d="100"/>
        </p:scale>
        <p:origin x="102" y="630"/>
      </p:cViewPr>
      <p:guideLst>
        <p:guide orient="horz" pos="1253"/>
        <p:guide pos="6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6668"/>
    </p:cViewPr>
  </p:sorterViewPr>
  <p:notesViewPr>
    <p:cSldViewPr snapToGrid="0" snapToObjects="1">
      <p:cViewPr varScale="1">
        <p:scale>
          <a:sx n="84" d="100"/>
          <a:sy n="84" d="100"/>
        </p:scale>
        <p:origin x="3558" y="66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5/22/2023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4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/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78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78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2" y="1233488"/>
            <a:ext cx="11306175" cy="4680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28597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78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78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5602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298052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694878"/>
      </p:ext>
    </p:extLst>
  </p:cSld>
  <p:clrMapOvr>
    <a:masterClrMapping/>
  </p:clrMapOvr>
  <p:transition advClick="0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44" r:id="rId2"/>
    <p:sldLayoutId id="2147483866" r:id="rId3"/>
    <p:sldLayoutId id="2147483846" r:id="rId4"/>
    <p:sldLayoutId id="2147483871" r:id="rId5"/>
    <p:sldLayoutId id="2147483836" r:id="rId6"/>
    <p:sldLayoutId id="2147483837" r:id="rId7"/>
    <p:sldLayoutId id="2147483838" r:id="rId8"/>
    <p:sldLayoutId id="2147483839" r:id="rId9"/>
    <p:sldLayoutId id="2147483873" r:id="rId10"/>
    <p:sldLayoutId id="2147483874" r:id="rId11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  <p:sldLayoutId id="2147483875" r:id="rId6"/>
    <p:sldLayoutId id="2147483876" r:id="rId7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423591" y="2039145"/>
            <a:ext cx="7315200" cy="217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4800" dirty="0" smtClean="0">
                <a:solidFill>
                  <a:srgbClr val="CC33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中国芯</a:t>
            </a:r>
            <a:endParaRPr lang="en-US" altLang="zh-CN" sz="4800" dirty="0" smtClean="0">
              <a:solidFill>
                <a:srgbClr val="CC33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4800" dirty="0" smtClean="0">
                <a:solidFill>
                  <a:srgbClr val="CC33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——</a:t>
            </a:r>
            <a:r>
              <a:rPr lang="zh-CN" altLang="en-US" sz="4800" dirty="0">
                <a:solidFill>
                  <a:srgbClr val="CC33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华为鲲鹏</a:t>
            </a:r>
            <a:r>
              <a:rPr lang="zh-CN" altLang="en-US" sz="4800" dirty="0" smtClean="0">
                <a:solidFill>
                  <a:srgbClr val="CC33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处理器</a:t>
            </a:r>
            <a:endParaRPr lang="zh-CN" altLang="en-US" sz="4800" dirty="0">
              <a:solidFill>
                <a:srgbClr val="CC33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350063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35610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计算机系统概述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ARM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处理器体系结构</a:t>
            </a:r>
          </a:p>
          <a:p>
            <a:pPr>
              <a:lnSpc>
                <a:spcPts val="2700"/>
              </a:lnSpc>
            </a:pPr>
            <a:r>
              <a:rPr lang="zh-CN" altLang="en-US" b="1" dirty="0" smtClean="0"/>
              <a:t>鲲鹏系列处理器</a:t>
            </a:r>
            <a:endParaRPr lang="en-US" altLang="zh-CN" b="1" dirty="0" smtClean="0"/>
          </a:p>
          <a:p>
            <a:pPr lvl="1">
              <a:lnSpc>
                <a:spcPts val="2700"/>
              </a:lnSpc>
            </a:pPr>
            <a:r>
              <a:rPr lang="zh-CN" altLang="en-US" b="1" dirty="0" smtClean="0"/>
              <a:t>什么是鲲鹏</a:t>
            </a:r>
          </a:p>
          <a:p>
            <a:pPr lvl="1"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920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系列芯片概览</a:t>
            </a:r>
          </a:p>
          <a:p>
            <a:pPr lvl="1"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920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系列芯片规格</a:t>
            </a:r>
          </a:p>
          <a:p>
            <a:pPr lvl="1"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920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系列芯片架构</a:t>
            </a:r>
          </a:p>
          <a:p>
            <a:pPr lvl="1"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920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系列芯片加速器引擎功能</a:t>
            </a: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鲲鹏计算典型应用场景</a:t>
            </a: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鲲鹏软件开发工具链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鲲鹏不止是CPU"/>
          <p:cNvSpPr txBox="1"/>
          <p:nvPr/>
        </p:nvSpPr>
        <p:spPr>
          <a:xfrm>
            <a:off x="1867564" y="3581818"/>
            <a:ext cx="230807" cy="87682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4255" tIns="114255" rIns="114255" bIns="114255">
            <a:spAutoFit/>
          </a:bodyPr>
          <a:lstStyle/>
          <a:p>
            <a:pPr algn="ctr" defTabSz="870617">
              <a:defRPr sz="42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endParaRPr sz="4198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90" name="成组"/>
          <p:cNvGrpSpPr>
            <a:grpSpLocks noChangeAspect="1"/>
          </p:cNvGrpSpPr>
          <p:nvPr/>
        </p:nvGrpSpPr>
        <p:grpSpPr>
          <a:xfrm>
            <a:off x="1190240" y="1937567"/>
            <a:ext cx="2603553" cy="1844416"/>
            <a:chOff x="0" y="0"/>
            <a:chExt cx="5582453" cy="3088379"/>
          </a:xfrm>
        </p:grpSpPr>
        <p:grpSp>
          <p:nvGrpSpPr>
            <p:cNvPr id="91" name="组合 88"/>
            <p:cNvGrpSpPr/>
            <p:nvPr/>
          </p:nvGrpSpPr>
          <p:grpSpPr>
            <a:xfrm>
              <a:off x="4004025" y="15619"/>
              <a:ext cx="1440095" cy="3072757"/>
              <a:chOff x="0" y="-2"/>
              <a:chExt cx="1440093" cy="3072756"/>
            </a:xfrm>
          </p:grpSpPr>
          <p:pic>
            <p:nvPicPr>
              <p:cNvPr id="116" name="图片 110" descr="图片 110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-1278145" y="1278141"/>
                <a:ext cx="3072757" cy="5164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图片 111" descr="图片 111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-777969" y="1278141"/>
                <a:ext cx="3072757" cy="5164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图片 112" descr="图片 11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-354519" y="1278141"/>
                <a:ext cx="3072757" cy="5164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2" name="组合 89"/>
            <p:cNvGrpSpPr/>
            <p:nvPr/>
          </p:nvGrpSpPr>
          <p:grpSpPr>
            <a:xfrm>
              <a:off x="2002796" y="16464"/>
              <a:ext cx="1913007" cy="3071915"/>
              <a:chOff x="-19998" y="-1"/>
              <a:chExt cx="1913006" cy="3071913"/>
            </a:xfrm>
          </p:grpSpPr>
          <p:pic>
            <p:nvPicPr>
              <p:cNvPr id="114" name="图片 108" descr="图片 108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5400000">
                <a:off x="-599452" y="579453"/>
                <a:ext cx="3071913" cy="19130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图片 109" descr="图片 109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5400000">
                <a:off x="1096638" y="1276312"/>
                <a:ext cx="623901" cy="4525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3" name="组合 91"/>
            <p:cNvGrpSpPr/>
            <p:nvPr/>
          </p:nvGrpSpPr>
          <p:grpSpPr>
            <a:xfrm>
              <a:off x="0" y="1"/>
              <a:ext cx="1913007" cy="3071912"/>
              <a:chOff x="0" y="0"/>
              <a:chExt cx="1913006" cy="3071911"/>
            </a:xfrm>
          </p:grpSpPr>
          <p:pic>
            <p:nvPicPr>
              <p:cNvPr id="112" name="图片 106" descr="图片 106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5400000">
                <a:off x="-579453" y="579453"/>
                <a:ext cx="3071913" cy="19130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3" name="图片 107" descr="图片 107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5400000">
                <a:off x="1107489" y="1284967"/>
                <a:ext cx="623901" cy="4525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4" name="矩形"/>
            <p:cNvSpPr/>
            <p:nvPr/>
          </p:nvSpPr>
          <p:spPr>
            <a:xfrm>
              <a:off x="0" y="1252"/>
              <a:ext cx="1913005" cy="306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t">
              <a:noAutofit/>
            </a:bodyPr>
            <a:lstStyle/>
            <a:p>
              <a:pPr algn="ctr">
                <a:defRPr sz="2200">
                  <a:latin typeface="FZLanTingHeiS-R-GB"/>
                  <a:ea typeface="FZLanTingHeiS-R-GB"/>
                  <a:cs typeface="FZLanTingHeiS-R-GB"/>
                  <a:sym typeface="FZLanTingHeiS-R-GB"/>
                </a:defRPr>
              </a:pPr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5" name="CPU Die"/>
            <p:cNvSpPr txBox="1"/>
            <p:nvPr/>
          </p:nvSpPr>
          <p:spPr>
            <a:xfrm>
              <a:off x="98930" y="29383"/>
              <a:ext cx="1913005" cy="66951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4255" tIns="114255" rIns="114255" bIns="114255" numCol="1" anchor="t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Huawei Sans"/>
                  <a:ea typeface="Huawei Sans"/>
                  <a:cs typeface="Huawei Sans"/>
                  <a:sym typeface="Huawei Sans"/>
                </a:defRPr>
              </a:lvl1pPr>
            </a:lstStyle>
            <a:p>
              <a:r>
                <a:rPr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CPU Die</a:t>
              </a:r>
            </a:p>
          </p:txBody>
        </p:sp>
        <p:sp>
          <p:nvSpPr>
            <p:cNvPr id="96" name="矩形"/>
            <p:cNvSpPr/>
            <p:nvPr/>
          </p:nvSpPr>
          <p:spPr>
            <a:xfrm>
              <a:off x="2011940" y="1252"/>
              <a:ext cx="1913004" cy="306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t">
              <a:noAutofit/>
            </a:bodyPr>
            <a:lstStyle/>
            <a:p>
              <a:pPr algn="ctr">
                <a:defRPr sz="2200">
                  <a:latin typeface="FZLanTingHeiS-R-GB"/>
                  <a:ea typeface="FZLanTingHeiS-R-GB"/>
                  <a:cs typeface="FZLanTingHeiS-R-GB"/>
                  <a:sym typeface="FZLanTingHeiS-R-GB"/>
                </a:defRPr>
              </a:pPr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7" name="CPU Die"/>
            <p:cNvSpPr txBox="1"/>
            <p:nvPr/>
          </p:nvSpPr>
          <p:spPr>
            <a:xfrm>
              <a:off x="2011940" y="1252"/>
              <a:ext cx="1913004" cy="66951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4255" tIns="114255" rIns="114255" bIns="114255" numCol="1" anchor="t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Huawei Sans"/>
                  <a:ea typeface="Huawei Sans"/>
                  <a:cs typeface="Huawei Sans"/>
                  <a:sym typeface="Huawei Sans"/>
                </a:defRPr>
              </a:lvl1pPr>
            </a:lstStyle>
            <a:p>
              <a:r>
                <a:rPr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CPU Die</a:t>
              </a:r>
            </a:p>
          </p:txBody>
        </p:sp>
        <p:sp>
          <p:nvSpPr>
            <p:cNvPr id="98" name="矩形"/>
            <p:cNvSpPr/>
            <p:nvPr/>
          </p:nvSpPr>
          <p:spPr>
            <a:xfrm>
              <a:off x="4004030" y="1252"/>
              <a:ext cx="1440097" cy="306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t">
              <a:noAutofit/>
            </a:bodyPr>
            <a:lstStyle/>
            <a:p>
              <a:pPr algn="ctr">
                <a:defRPr sz="2200">
                  <a:latin typeface="FZLanTingHeiS-R-GB"/>
                  <a:ea typeface="FZLanTingHeiS-R-GB"/>
                  <a:cs typeface="FZLanTingHeiS-R-GB"/>
                  <a:sym typeface="FZLanTingHeiS-R-GB"/>
                </a:defRPr>
              </a:pPr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9" name="I/O Die"/>
            <p:cNvSpPr txBox="1"/>
            <p:nvPr/>
          </p:nvSpPr>
          <p:spPr>
            <a:xfrm>
              <a:off x="3882984" y="20532"/>
              <a:ext cx="1699469" cy="57790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4255" tIns="114255" rIns="114255" bIns="114255" numCol="1" anchor="t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Huawei Sans"/>
                  <a:ea typeface="Huawei Sans"/>
                  <a:cs typeface="Huawei Sans"/>
                  <a:sym typeface="Huawei Sans"/>
                </a:defRPr>
              </a:lvl1pPr>
            </a:lstStyle>
            <a:p>
              <a:r>
                <a:rPr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I/O</a:t>
              </a:r>
              <a:r>
                <a:rPr lang="en-US"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</a:t>
              </a:r>
              <a:r>
                <a:rPr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Die</a:t>
              </a:r>
            </a:p>
          </p:txBody>
        </p:sp>
        <p:pic>
          <p:nvPicPr>
            <p:cNvPr id="100" name="图片 95" descr="图片 95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435395" y="1015044"/>
              <a:ext cx="649463" cy="357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" name="图片 96" descr="图片 9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435395" y="1592431"/>
              <a:ext cx="649463" cy="357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图片 97" descr="图片 9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435395" y="2169817"/>
              <a:ext cx="649463" cy="3579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图片 98" descr="图片 9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34195" y="1284079"/>
              <a:ext cx="250166" cy="475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图片 99" descr="图片 99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34195" y="2244569"/>
              <a:ext cx="250166" cy="475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" name="图片 100" descr="图片 100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546456" y="1284079"/>
              <a:ext cx="250166" cy="475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图片 101" descr="图片 101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1546456" y="2244569"/>
              <a:ext cx="250166" cy="475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图片 102" descr="图片 10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2135266" y="1275844"/>
              <a:ext cx="250165" cy="475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图片 103" descr="图片 10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2135266" y="2236334"/>
              <a:ext cx="250165" cy="475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图片 104" descr="图片 10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3547527" y="1275844"/>
              <a:ext cx="250165" cy="475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图片 105" descr="图片 105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3547527" y="2236334"/>
              <a:ext cx="250165" cy="475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" name="矩形 123"/>
            <p:cNvSpPr/>
            <p:nvPr/>
          </p:nvSpPr>
          <p:spPr>
            <a:xfrm>
              <a:off x="4" y="0"/>
              <a:ext cx="5444119" cy="3066589"/>
            </a:xfrm>
            <a:prstGeom prst="rect">
              <a:avLst/>
            </a:prstGeom>
            <a:noFill/>
            <a:ln w="25400" cap="flat">
              <a:solidFill>
                <a:srgbClr val="C70001"/>
              </a:solidFill>
              <a:prstDash val="sysDot"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pPr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119" name="芯片.png" descr="芯片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6007" y="2300786"/>
            <a:ext cx="1333531" cy="106710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文本框 10"/>
          <p:cNvSpPr txBox="1"/>
          <p:nvPr/>
        </p:nvSpPr>
        <p:spPr>
          <a:xfrm>
            <a:off x="4396890" y="3145022"/>
            <a:ext cx="1153711" cy="4337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4255" tIns="114255" rIns="114255" bIns="114255">
            <a:spAutoFit/>
          </a:bodyPr>
          <a:lstStyle>
            <a:lvl1pPr algn="ctr" defTabSz="870965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鲲鹏开放主板</a:t>
            </a:r>
            <a:endParaRPr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69" y="2282672"/>
            <a:ext cx="2181962" cy="1227354"/>
          </a:xfrm>
          <a:prstGeom prst="rect">
            <a:avLst/>
          </a:prstGeom>
        </p:spPr>
      </p:pic>
      <p:sp>
        <p:nvSpPr>
          <p:cNvPr id="122" name="文本框 10"/>
          <p:cNvSpPr txBox="1"/>
          <p:nvPr/>
        </p:nvSpPr>
        <p:spPr>
          <a:xfrm>
            <a:off x="6391250" y="3130598"/>
            <a:ext cx="999883" cy="43379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4255" tIns="114255" rIns="114255" bIns="114255">
            <a:spAutoFit/>
          </a:bodyPr>
          <a:lstStyle>
            <a:lvl1pPr algn="ctr" defTabSz="870965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鲲鹏服务器</a:t>
            </a:r>
            <a:endParaRPr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3" name="文本框 10"/>
          <p:cNvSpPr txBox="1"/>
          <p:nvPr/>
        </p:nvSpPr>
        <p:spPr>
          <a:xfrm>
            <a:off x="4712991" y="5057866"/>
            <a:ext cx="1153711" cy="6368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4255" tIns="114255" rIns="114255" bIns="114255">
            <a:spAutoFit/>
          </a:bodyPr>
          <a:lstStyle>
            <a:lvl1pPr algn="ctr" defTabSz="870965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分析扫描工具</a:t>
            </a:r>
            <a:endParaRPr lang="en-US" altLang="zh-CN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代码迁移工具</a:t>
            </a:r>
            <a:endParaRPr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4" name="文本框 10"/>
          <p:cNvSpPr txBox="1"/>
          <p:nvPr/>
        </p:nvSpPr>
        <p:spPr>
          <a:xfrm>
            <a:off x="8122792" y="1927232"/>
            <a:ext cx="1307539" cy="4675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4255" tIns="114255" rIns="114255" bIns="114255">
            <a:spAutoFit/>
          </a:bodyPr>
          <a:lstStyle>
            <a:lvl1pPr algn="ctr" defTabSz="870965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399" b="1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使能合作伙伴</a:t>
            </a:r>
            <a:endParaRPr sz="1399" b="1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41902" y="1559866"/>
            <a:ext cx="3365081" cy="4094540"/>
          </a:xfrm>
          <a:prstGeom prst="rect">
            <a:avLst/>
          </a:prstGeom>
          <a:noFill/>
          <a:ln w="15875" algn="ctr">
            <a:solidFill>
              <a:srgbClr val="C0C0C0"/>
            </a:solidFill>
            <a:prstDash val="solid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8918" tIns="59462" rIns="118918" bIns="59462" anchor="ctr"/>
          <a:lstStyle/>
          <a:p>
            <a:pPr defTabSz="1189096"/>
            <a:endParaRPr lang="zh-CN" altLang="en-US" sz="1599" kern="0">
              <a:solidFill>
                <a:sysClr val="windowText" lastClr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205948" y="1549655"/>
            <a:ext cx="3559001" cy="4094540"/>
          </a:xfrm>
          <a:prstGeom prst="rect">
            <a:avLst/>
          </a:prstGeom>
          <a:noFill/>
          <a:ln w="15875" algn="ctr">
            <a:solidFill>
              <a:srgbClr val="C0C0C0"/>
            </a:solidFill>
            <a:prstDash val="solid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8918" tIns="59462" rIns="118918" bIns="59462" anchor="ctr"/>
          <a:lstStyle/>
          <a:p>
            <a:pPr defTabSz="1189096"/>
            <a:endParaRPr lang="zh-CN" altLang="en-US" sz="1599" kern="0">
              <a:solidFill>
                <a:sysClr val="windowText" lastClr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706734" y="1313646"/>
            <a:ext cx="2570282" cy="528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zh-CN" altLang="en-US" sz="2399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鲲鹏是计算平台</a:t>
            </a:r>
          </a:p>
        </p:txBody>
      </p:sp>
      <p:sp>
        <p:nvSpPr>
          <p:cNvPr id="129" name="矩形 128"/>
          <p:cNvSpPr/>
          <p:nvPr/>
        </p:nvSpPr>
        <p:spPr>
          <a:xfrm>
            <a:off x="7847957" y="1568519"/>
            <a:ext cx="3559001" cy="4094540"/>
          </a:xfrm>
          <a:prstGeom prst="rect">
            <a:avLst/>
          </a:prstGeom>
          <a:noFill/>
          <a:ln w="15875" algn="ctr">
            <a:solidFill>
              <a:srgbClr val="C0C0C0"/>
            </a:solidFill>
            <a:prstDash val="solid"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8918" tIns="59462" rIns="118918" bIns="59462" anchor="ctr"/>
          <a:lstStyle/>
          <a:p>
            <a:pPr defTabSz="1189096"/>
            <a:endParaRPr lang="zh-CN" altLang="en-US" sz="1599" kern="0">
              <a:solidFill>
                <a:sysClr val="windowText" lastClr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260079" y="1311215"/>
            <a:ext cx="2714147" cy="528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zh-CN" altLang="en-US" sz="2399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 鲲鹏是生态应用</a:t>
            </a:r>
          </a:p>
        </p:txBody>
      </p:sp>
      <p:sp>
        <p:nvSpPr>
          <p:cNvPr id="131" name="矩形 130"/>
          <p:cNvSpPr/>
          <p:nvPr/>
        </p:nvSpPr>
        <p:spPr>
          <a:xfrm>
            <a:off x="834965" y="3804370"/>
            <a:ext cx="3339274" cy="189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制程工艺领先：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业界领先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7nm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制程，</a:t>
            </a:r>
            <a:endParaRPr lang="en-US" altLang="zh-CN" sz="1200" kern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多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Die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合封的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Chiplet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架构</a:t>
            </a:r>
            <a:endParaRPr lang="en-US" altLang="zh-CN" sz="1200" b="1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自研多核内核：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自研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CPU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内核算力提升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50%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，自研片间互联，支持多路互联</a:t>
            </a:r>
            <a:endParaRPr lang="en-US" altLang="zh-CN" sz="1200" kern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率先支持下一代网络和</a:t>
            </a:r>
            <a:r>
              <a:rPr lang="zh-CN" altLang="en-US" sz="1399" b="1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接口</a:t>
            </a: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：</a:t>
            </a:r>
            <a:r>
              <a:rPr lang="zh-CN" altLang="en-US" sz="1200" kern="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8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通道内存控制器和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100GE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端口</a:t>
            </a:r>
          </a:p>
        </p:txBody>
      </p:sp>
      <p:sp>
        <p:nvSpPr>
          <p:cNvPr id="132" name="矩形 131"/>
          <p:cNvSpPr/>
          <p:nvPr/>
        </p:nvSpPr>
        <p:spPr>
          <a:xfrm>
            <a:off x="4308473" y="1975507"/>
            <a:ext cx="3485490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处理器</a:t>
            </a: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-&gt;</a:t>
            </a: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单机</a:t>
            </a:r>
            <a:r>
              <a:rPr lang="en-US" altLang="zh-CN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-&gt;</a:t>
            </a:r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集群，鲲鹏开放硬件平台</a:t>
            </a:r>
            <a:endParaRPr lang="zh-CN" altLang="en-US" sz="1399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435695" y="3798643"/>
            <a:ext cx="3235520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99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完备的软件工具链，发挥鲲鹏最佳性能</a:t>
            </a:r>
            <a:endParaRPr lang="en-US" altLang="zh-CN" sz="1399" b="1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9447" y="4219496"/>
            <a:ext cx="1592649" cy="894334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9400" y="4218931"/>
            <a:ext cx="1600744" cy="900199"/>
          </a:xfrm>
          <a:prstGeom prst="rect">
            <a:avLst/>
          </a:prstGeom>
        </p:spPr>
      </p:pic>
      <p:sp>
        <p:nvSpPr>
          <p:cNvPr id="136" name="文本框 10"/>
          <p:cNvSpPr txBox="1"/>
          <p:nvPr/>
        </p:nvSpPr>
        <p:spPr>
          <a:xfrm>
            <a:off x="6336401" y="5077131"/>
            <a:ext cx="1153711" cy="63684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4255" tIns="114255" rIns="114255" bIns="114255">
            <a:spAutoFit/>
          </a:bodyPr>
          <a:lstStyle>
            <a:lvl1pPr algn="ctr" defTabSz="870965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性能优化工具</a:t>
            </a:r>
            <a:endParaRPr lang="en-US" altLang="zh-CN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加速库</a:t>
            </a:r>
            <a:endParaRPr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7" name="文本框 10"/>
          <p:cNvSpPr txBox="1"/>
          <p:nvPr/>
        </p:nvSpPr>
        <p:spPr>
          <a:xfrm>
            <a:off x="9821000" y="1925162"/>
            <a:ext cx="1307540" cy="4676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4255" tIns="114255" rIns="114255" bIns="114255">
            <a:spAutoFit/>
          </a:bodyPr>
          <a:lstStyle>
            <a:lvl1pPr algn="ctr" defTabSz="870965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399" b="1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使能行业应用</a:t>
            </a:r>
            <a:endParaRPr sz="1399" b="1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8282701" y="2664840"/>
            <a:ext cx="1076675" cy="2469798"/>
            <a:chOff x="8563244" y="2921945"/>
            <a:chExt cx="970540" cy="2470763"/>
          </a:xfrm>
        </p:grpSpPr>
        <p:grpSp>
          <p:nvGrpSpPr>
            <p:cNvPr id="139" name="组合 138"/>
            <p:cNvGrpSpPr/>
            <p:nvPr/>
          </p:nvGrpSpPr>
          <p:grpSpPr>
            <a:xfrm>
              <a:off x="8563244" y="2921945"/>
              <a:ext cx="970540" cy="2470763"/>
              <a:chOff x="8581906" y="2912614"/>
              <a:chExt cx="970540" cy="2470763"/>
            </a:xfrm>
          </p:grpSpPr>
          <p:sp>
            <p:nvSpPr>
              <p:cNvPr id="144" name="矩形 735"/>
              <p:cNvSpPr txBox="1"/>
              <p:nvPr/>
            </p:nvSpPr>
            <p:spPr>
              <a:xfrm>
                <a:off x="8581906" y="2921150"/>
                <a:ext cx="821716" cy="27710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01" rIns="45701">
                <a:spAutoFit/>
              </a:bodyPr>
              <a:lstStyle>
                <a:lvl1pPr algn="ctr" defTabSz="435481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应用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5" name="矩形 734"/>
              <p:cNvSpPr txBox="1"/>
              <p:nvPr/>
            </p:nvSpPr>
            <p:spPr>
              <a:xfrm>
                <a:off x="8766387" y="3455662"/>
                <a:ext cx="542702" cy="27710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01" rIns="45701">
                <a:spAutoFit/>
              </a:bodyPr>
              <a:lstStyle>
                <a:lvl1pPr algn="ctr" defTabSz="435481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中间件</a:t>
                </a:r>
                <a:r>
                  <a:rPr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 </a:t>
                </a:r>
              </a:p>
            </p:txBody>
          </p:sp>
          <p:sp>
            <p:nvSpPr>
              <p:cNvPr id="146" name="矩形 732"/>
              <p:cNvSpPr txBox="1"/>
              <p:nvPr/>
            </p:nvSpPr>
            <p:spPr>
              <a:xfrm>
                <a:off x="8786787" y="3955500"/>
                <a:ext cx="499352" cy="27710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01" rIns="45701">
                <a:spAutoFit/>
              </a:bodyPr>
              <a:lstStyle>
                <a:lvl1pPr algn="ctr" defTabSz="435481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数据库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7" name="矩形 733"/>
              <p:cNvSpPr txBox="1"/>
              <p:nvPr/>
            </p:nvSpPr>
            <p:spPr>
              <a:xfrm>
                <a:off x="8799557" y="4504719"/>
                <a:ext cx="638071" cy="27710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01" rIns="45701">
                <a:spAutoFit/>
              </a:bodyPr>
              <a:lstStyle>
                <a:lvl1pPr algn="ctr" defTabSz="435481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操作系统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8" name="Sever/PC"/>
              <p:cNvSpPr txBox="1"/>
              <p:nvPr/>
            </p:nvSpPr>
            <p:spPr>
              <a:xfrm>
                <a:off x="8778049" y="5025640"/>
                <a:ext cx="726280" cy="24687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9901" tIns="39901" rIns="39901" bIns="39901" anchor="ctr">
                <a:spAutoFit/>
              </a:bodyPr>
              <a:lstStyle>
                <a:lvl1pPr algn="ctr" defTabSz="465296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服务器</a:t>
                </a:r>
                <a:r>
                  <a:rPr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/PC</a:t>
                </a:r>
              </a:p>
            </p:txBody>
          </p:sp>
          <p:grpSp>
            <p:nvGrpSpPr>
              <p:cNvPr id="149" name="成组"/>
              <p:cNvGrpSpPr/>
              <p:nvPr/>
            </p:nvGrpSpPr>
            <p:grpSpPr>
              <a:xfrm>
                <a:off x="8609631" y="2912614"/>
                <a:ext cx="942815" cy="360948"/>
                <a:chOff x="-36856" y="0"/>
                <a:chExt cx="1861946" cy="481688"/>
              </a:xfrm>
            </p:grpSpPr>
            <p:sp>
              <p:nvSpPr>
                <p:cNvPr id="154" name="线条"/>
                <p:cNvSpPr/>
                <p:nvPr/>
              </p:nvSpPr>
              <p:spPr>
                <a:xfrm>
                  <a:off x="26955" y="0"/>
                  <a:ext cx="1798135" cy="481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242"/>
                      </a:moveTo>
                      <a:cubicBezTo>
                        <a:pt x="0" y="4092"/>
                        <a:pt x="0" y="3952"/>
                        <a:pt x="1" y="3818"/>
                      </a:cubicBezTo>
                      <a:cubicBezTo>
                        <a:pt x="2" y="3552"/>
                        <a:pt x="4" y="3317"/>
                        <a:pt x="8" y="3101"/>
                      </a:cubicBezTo>
                      <a:cubicBezTo>
                        <a:pt x="15" y="2669"/>
                        <a:pt x="31" y="2314"/>
                        <a:pt x="62" y="1950"/>
                      </a:cubicBezTo>
                      <a:cubicBezTo>
                        <a:pt x="140" y="1151"/>
                        <a:pt x="308" y="522"/>
                        <a:pt x="522" y="231"/>
                      </a:cubicBezTo>
                      <a:cubicBezTo>
                        <a:pt x="718" y="0"/>
                        <a:pt x="902" y="0"/>
                        <a:pt x="1270" y="0"/>
                      </a:cubicBezTo>
                      <a:lnTo>
                        <a:pt x="1264" y="0"/>
                      </a:lnTo>
                      <a:lnTo>
                        <a:pt x="20336" y="150"/>
                      </a:lnTo>
                      <a:cubicBezTo>
                        <a:pt x="20698" y="150"/>
                        <a:pt x="20882" y="150"/>
                        <a:pt x="21078" y="382"/>
                      </a:cubicBezTo>
                      <a:cubicBezTo>
                        <a:pt x="21292" y="672"/>
                        <a:pt x="21460" y="1301"/>
                        <a:pt x="21538" y="2100"/>
                      </a:cubicBezTo>
                      <a:cubicBezTo>
                        <a:pt x="21600" y="2830"/>
                        <a:pt x="21600" y="3517"/>
                        <a:pt x="21600" y="4891"/>
                      </a:cubicBezTo>
                      <a:lnTo>
                        <a:pt x="21600" y="16881"/>
                      </a:lnTo>
                      <a:cubicBezTo>
                        <a:pt x="21600" y="18234"/>
                        <a:pt x="21600" y="18921"/>
                        <a:pt x="21538" y="19650"/>
                      </a:cubicBezTo>
                      <a:cubicBezTo>
                        <a:pt x="21460" y="20449"/>
                        <a:pt x="21292" y="21078"/>
                        <a:pt x="21078" y="21369"/>
                      </a:cubicBezTo>
                      <a:cubicBezTo>
                        <a:pt x="20882" y="21600"/>
                        <a:pt x="20698" y="21600"/>
                        <a:pt x="20330" y="21600"/>
                      </a:cubicBezTo>
                      <a:lnTo>
                        <a:pt x="1264" y="21450"/>
                      </a:lnTo>
                      <a:cubicBezTo>
                        <a:pt x="902" y="21450"/>
                        <a:pt x="718" y="21450"/>
                        <a:pt x="522" y="21218"/>
                      </a:cubicBezTo>
                      <a:cubicBezTo>
                        <a:pt x="308" y="20928"/>
                        <a:pt x="140" y="20299"/>
                        <a:pt x="62" y="19500"/>
                      </a:cubicBezTo>
                      <a:cubicBezTo>
                        <a:pt x="0" y="18770"/>
                        <a:pt x="0" y="18083"/>
                        <a:pt x="0" y="16709"/>
                      </a:cubicBezTo>
                      <a:cubicBezTo>
                        <a:pt x="0" y="14410"/>
                        <a:pt x="0" y="13915"/>
                        <a:pt x="0" y="11616"/>
                      </a:cubicBezTo>
                      <a:cubicBezTo>
                        <a:pt x="0" y="10467"/>
                        <a:pt x="0" y="9317"/>
                        <a:pt x="0" y="8168"/>
                      </a:cubicBezTo>
                    </a:path>
                  </a:pathLst>
                </a:custGeom>
                <a:noFill/>
                <a:ln w="3175" cap="flat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25786" tIns="25786" rIns="25786" bIns="25786" numCol="1" anchor="ctr">
                  <a:noAutofit/>
                </a:bodyPr>
                <a:lstStyle/>
                <a:p>
                  <a:pPr algn="ctr" defTabSz="439927">
                    <a:lnSpc>
                      <a:spcPct val="110000"/>
                    </a:lnSpc>
                    <a:defRPr spc="139">
                      <a:solidFill>
                        <a:srgbClr val="C7010B"/>
                      </a:solidFill>
                      <a:latin typeface="FZLanTingHeiS-R-GB"/>
                      <a:ea typeface="FZLanTingHeiS-R-GB"/>
                      <a:cs typeface="FZLanTingHeiS-R-GB"/>
                      <a:sym typeface="FZLanTingHeiS-R-GB"/>
                    </a:defRPr>
                  </a:pPr>
                  <a:endParaRPr sz="1200">
                    <a:latin typeface="Huawei Sans" panose="020C0503030203020204" pitchFamily="34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55" name="圆形"/>
                <p:cNvSpPr/>
                <p:nvPr/>
              </p:nvSpPr>
              <p:spPr>
                <a:xfrm>
                  <a:off x="-36856" y="134700"/>
                  <a:ext cx="142192" cy="96085"/>
                </a:xfrm>
                <a:prstGeom prst="ellipse">
                  <a:avLst/>
                </a:prstGeom>
                <a:solidFill>
                  <a:srgbClr val="C7000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14255" tIns="114255" rIns="114255" bIns="114255" numCol="1" anchor="ctr">
                  <a:noAutofit/>
                </a:bodyPr>
                <a:lstStyle/>
                <a:p>
                  <a:endParaRPr sz="1200">
                    <a:latin typeface="Huawei Sans" panose="020C0503030203020204" pitchFamily="34" charset="0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50" name="线条"/>
              <p:cNvSpPr/>
              <p:nvPr/>
            </p:nvSpPr>
            <p:spPr>
              <a:xfrm>
                <a:off x="8641942" y="3440068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39927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1" name="线条"/>
              <p:cNvSpPr/>
              <p:nvPr/>
            </p:nvSpPr>
            <p:spPr>
              <a:xfrm>
                <a:off x="8641942" y="3967522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40000"/>
                    <a:lumOff val="6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39927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2" name="线条"/>
              <p:cNvSpPr/>
              <p:nvPr/>
            </p:nvSpPr>
            <p:spPr>
              <a:xfrm>
                <a:off x="8641942" y="4494975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39927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3" name="线条"/>
              <p:cNvSpPr/>
              <p:nvPr/>
            </p:nvSpPr>
            <p:spPr>
              <a:xfrm>
                <a:off x="8641942" y="5022429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39927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40" name="圆形"/>
            <p:cNvSpPr/>
            <p:nvPr/>
          </p:nvSpPr>
          <p:spPr>
            <a:xfrm>
              <a:off x="8595614" y="3561634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1" name="圆形"/>
            <p:cNvSpPr/>
            <p:nvPr/>
          </p:nvSpPr>
          <p:spPr>
            <a:xfrm>
              <a:off x="8604075" y="4074381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2" name="圆形"/>
            <p:cNvSpPr/>
            <p:nvPr/>
          </p:nvSpPr>
          <p:spPr>
            <a:xfrm>
              <a:off x="8604075" y="4606897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3" name="圆形"/>
            <p:cNvSpPr/>
            <p:nvPr/>
          </p:nvSpPr>
          <p:spPr>
            <a:xfrm>
              <a:off x="8595614" y="5122659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9919813" y="2663089"/>
            <a:ext cx="1001388" cy="2495125"/>
            <a:chOff x="8584744" y="2896609"/>
            <a:chExt cx="1001779" cy="2496099"/>
          </a:xfrm>
        </p:grpSpPr>
        <p:grpSp>
          <p:nvGrpSpPr>
            <p:cNvPr id="157" name="组合 156"/>
            <p:cNvGrpSpPr/>
            <p:nvPr/>
          </p:nvGrpSpPr>
          <p:grpSpPr>
            <a:xfrm>
              <a:off x="8590969" y="2896609"/>
              <a:ext cx="995554" cy="2496099"/>
              <a:chOff x="8609631" y="2887278"/>
              <a:chExt cx="995554" cy="2496099"/>
            </a:xfrm>
          </p:grpSpPr>
          <p:sp>
            <p:nvSpPr>
              <p:cNvPr id="162" name="矩形 735"/>
              <p:cNvSpPr txBox="1"/>
              <p:nvPr/>
            </p:nvSpPr>
            <p:spPr>
              <a:xfrm>
                <a:off x="8634269" y="2887278"/>
                <a:ext cx="821716" cy="27710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01" rIns="45701">
                <a:spAutoFit/>
              </a:bodyPr>
              <a:lstStyle>
                <a:lvl1pPr algn="ctr" defTabSz="435481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大数据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3" name="矩形 734"/>
              <p:cNvSpPr txBox="1"/>
              <p:nvPr/>
            </p:nvSpPr>
            <p:spPr>
              <a:xfrm>
                <a:off x="8698210" y="3425173"/>
                <a:ext cx="906975" cy="27710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01" rIns="45701">
                <a:spAutoFit/>
              </a:bodyPr>
              <a:lstStyle>
                <a:lvl1pPr algn="ctr" defTabSz="435481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分布式存储</a:t>
                </a:r>
                <a:r>
                  <a:rPr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 </a:t>
                </a:r>
              </a:p>
            </p:txBody>
          </p:sp>
          <p:sp>
            <p:nvSpPr>
              <p:cNvPr id="164" name="矩形 732"/>
              <p:cNvSpPr txBox="1"/>
              <p:nvPr/>
            </p:nvSpPr>
            <p:spPr>
              <a:xfrm>
                <a:off x="8720660" y="3922858"/>
                <a:ext cx="862073" cy="27710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01" rIns="45701">
                <a:spAutoFit/>
              </a:bodyPr>
              <a:lstStyle>
                <a:lvl1pPr algn="ctr" defTabSz="435481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高性能计算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5" name="矩形 733"/>
              <p:cNvSpPr txBox="1"/>
              <p:nvPr/>
            </p:nvSpPr>
            <p:spPr>
              <a:xfrm>
                <a:off x="8743131" y="4481136"/>
                <a:ext cx="708125" cy="27710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01" rIns="45701">
                <a:spAutoFit/>
              </a:bodyPr>
              <a:lstStyle>
                <a:lvl1pPr algn="ctr" defTabSz="435481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原生应用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6" name="Sever/PC"/>
              <p:cNvSpPr txBox="1"/>
              <p:nvPr/>
            </p:nvSpPr>
            <p:spPr>
              <a:xfrm>
                <a:off x="8734054" y="5008546"/>
                <a:ext cx="726280" cy="246877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9901" tIns="39901" rIns="39901" bIns="39901" anchor="ctr">
                <a:spAutoFit/>
              </a:bodyPr>
              <a:lstStyle>
                <a:lvl1pPr algn="ctr" defTabSz="465296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云服务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grpSp>
            <p:nvGrpSpPr>
              <p:cNvPr id="167" name="成组"/>
              <p:cNvGrpSpPr/>
              <p:nvPr/>
            </p:nvGrpSpPr>
            <p:grpSpPr>
              <a:xfrm>
                <a:off x="8609631" y="2912614"/>
                <a:ext cx="942815" cy="360948"/>
                <a:chOff x="-36856" y="0"/>
                <a:chExt cx="1861946" cy="481688"/>
              </a:xfrm>
            </p:grpSpPr>
            <p:sp>
              <p:nvSpPr>
                <p:cNvPr id="172" name="线条"/>
                <p:cNvSpPr/>
                <p:nvPr/>
              </p:nvSpPr>
              <p:spPr>
                <a:xfrm>
                  <a:off x="26955" y="0"/>
                  <a:ext cx="1798135" cy="481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242"/>
                      </a:moveTo>
                      <a:cubicBezTo>
                        <a:pt x="0" y="4092"/>
                        <a:pt x="0" y="3952"/>
                        <a:pt x="1" y="3818"/>
                      </a:cubicBezTo>
                      <a:cubicBezTo>
                        <a:pt x="2" y="3552"/>
                        <a:pt x="4" y="3317"/>
                        <a:pt x="8" y="3101"/>
                      </a:cubicBezTo>
                      <a:cubicBezTo>
                        <a:pt x="15" y="2669"/>
                        <a:pt x="31" y="2314"/>
                        <a:pt x="62" y="1950"/>
                      </a:cubicBezTo>
                      <a:cubicBezTo>
                        <a:pt x="140" y="1151"/>
                        <a:pt x="308" y="522"/>
                        <a:pt x="522" y="231"/>
                      </a:cubicBezTo>
                      <a:cubicBezTo>
                        <a:pt x="718" y="0"/>
                        <a:pt x="902" y="0"/>
                        <a:pt x="1270" y="0"/>
                      </a:cubicBezTo>
                      <a:lnTo>
                        <a:pt x="1264" y="0"/>
                      </a:lnTo>
                      <a:lnTo>
                        <a:pt x="20336" y="150"/>
                      </a:lnTo>
                      <a:cubicBezTo>
                        <a:pt x="20698" y="150"/>
                        <a:pt x="20882" y="150"/>
                        <a:pt x="21078" y="382"/>
                      </a:cubicBezTo>
                      <a:cubicBezTo>
                        <a:pt x="21292" y="672"/>
                        <a:pt x="21460" y="1301"/>
                        <a:pt x="21538" y="2100"/>
                      </a:cubicBezTo>
                      <a:cubicBezTo>
                        <a:pt x="21600" y="2830"/>
                        <a:pt x="21600" y="3517"/>
                        <a:pt x="21600" y="4891"/>
                      </a:cubicBezTo>
                      <a:lnTo>
                        <a:pt x="21600" y="16881"/>
                      </a:lnTo>
                      <a:cubicBezTo>
                        <a:pt x="21600" y="18234"/>
                        <a:pt x="21600" y="18921"/>
                        <a:pt x="21538" y="19650"/>
                      </a:cubicBezTo>
                      <a:cubicBezTo>
                        <a:pt x="21460" y="20449"/>
                        <a:pt x="21292" y="21078"/>
                        <a:pt x="21078" y="21369"/>
                      </a:cubicBezTo>
                      <a:cubicBezTo>
                        <a:pt x="20882" y="21600"/>
                        <a:pt x="20698" y="21600"/>
                        <a:pt x="20330" y="21600"/>
                      </a:cubicBezTo>
                      <a:lnTo>
                        <a:pt x="1264" y="21450"/>
                      </a:lnTo>
                      <a:cubicBezTo>
                        <a:pt x="902" y="21450"/>
                        <a:pt x="718" y="21450"/>
                        <a:pt x="522" y="21218"/>
                      </a:cubicBezTo>
                      <a:cubicBezTo>
                        <a:pt x="308" y="20928"/>
                        <a:pt x="140" y="20299"/>
                        <a:pt x="62" y="19500"/>
                      </a:cubicBezTo>
                      <a:cubicBezTo>
                        <a:pt x="0" y="18770"/>
                        <a:pt x="0" y="18083"/>
                        <a:pt x="0" y="16709"/>
                      </a:cubicBezTo>
                      <a:cubicBezTo>
                        <a:pt x="0" y="14410"/>
                        <a:pt x="0" y="13915"/>
                        <a:pt x="0" y="11616"/>
                      </a:cubicBezTo>
                      <a:cubicBezTo>
                        <a:pt x="0" y="10467"/>
                        <a:pt x="0" y="9317"/>
                        <a:pt x="0" y="8168"/>
                      </a:cubicBezTo>
                    </a:path>
                  </a:pathLst>
                </a:custGeom>
                <a:noFill/>
                <a:ln w="3175" cap="flat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25786" tIns="25786" rIns="25786" bIns="25786" numCol="1" anchor="ctr">
                  <a:noAutofit/>
                </a:bodyPr>
                <a:lstStyle/>
                <a:p>
                  <a:pPr algn="ctr" defTabSz="439927">
                    <a:lnSpc>
                      <a:spcPct val="110000"/>
                    </a:lnSpc>
                    <a:defRPr spc="139">
                      <a:solidFill>
                        <a:srgbClr val="C7010B"/>
                      </a:solidFill>
                      <a:latin typeface="FZLanTingHeiS-R-GB"/>
                      <a:ea typeface="FZLanTingHeiS-R-GB"/>
                      <a:cs typeface="FZLanTingHeiS-R-GB"/>
                      <a:sym typeface="FZLanTingHeiS-R-GB"/>
                    </a:defRPr>
                  </a:pPr>
                  <a:endParaRPr sz="1200">
                    <a:latin typeface="Huawei Sans" panose="020C0503030203020204" pitchFamily="34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73" name="圆形"/>
                <p:cNvSpPr/>
                <p:nvPr/>
              </p:nvSpPr>
              <p:spPr>
                <a:xfrm>
                  <a:off x="-36856" y="96785"/>
                  <a:ext cx="142191" cy="96085"/>
                </a:xfrm>
                <a:prstGeom prst="ellipse">
                  <a:avLst/>
                </a:prstGeom>
                <a:solidFill>
                  <a:srgbClr val="C7000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14255" tIns="114255" rIns="114255" bIns="114255" numCol="1" anchor="ctr">
                  <a:noAutofit/>
                </a:bodyPr>
                <a:lstStyle/>
                <a:p>
                  <a:endParaRPr sz="1200">
                    <a:latin typeface="Huawei Sans" panose="020C0503030203020204" pitchFamily="34" charset="0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68" name="线条"/>
              <p:cNvSpPr/>
              <p:nvPr/>
            </p:nvSpPr>
            <p:spPr>
              <a:xfrm>
                <a:off x="8641942" y="3440068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39927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9" name="线条"/>
              <p:cNvSpPr/>
              <p:nvPr/>
            </p:nvSpPr>
            <p:spPr>
              <a:xfrm>
                <a:off x="8641942" y="3967522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40000"/>
                    <a:lumOff val="6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39927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0" name="线条"/>
              <p:cNvSpPr/>
              <p:nvPr/>
            </p:nvSpPr>
            <p:spPr>
              <a:xfrm>
                <a:off x="8637378" y="4445234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39927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1" name="线条"/>
              <p:cNvSpPr/>
              <p:nvPr/>
            </p:nvSpPr>
            <p:spPr>
              <a:xfrm>
                <a:off x="8641942" y="5022429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39927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58" name="圆形"/>
            <p:cNvSpPr/>
            <p:nvPr/>
          </p:nvSpPr>
          <p:spPr>
            <a:xfrm>
              <a:off x="8584744" y="3529430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9" name="圆形"/>
            <p:cNvSpPr/>
            <p:nvPr/>
          </p:nvSpPr>
          <p:spPr>
            <a:xfrm>
              <a:off x="8584746" y="4051942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0" name="圆形"/>
            <p:cNvSpPr/>
            <p:nvPr/>
          </p:nvSpPr>
          <p:spPr>
            <a:xfrm>
              <a:off x="8594079" y="4583789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1" name="圆形"/>
            <p:cNvSpPr/>
            <p:nvPr/>
          </p:nvSpPr>
          <p:spPr>
            <a:xfrm>
              <a:off x="8597183" y="5100084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76" name="文本框 175"/>
          <p:cNvSpPr txBox="1"/>
          <p:nvPr/>
        </p:nvSpPr>
        <p:spPr>
          <a:xfrm>
            <a:off x="1455597" y="1311762"/>
            <a:ext cx="1865693" cy="528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lnSpc>
                <a:spcPts val="3439"/>
              </a:lnSpc>
            </a:pPr>
            <a:r>
              <a:rPr lang="zh-CN" altLang="en-US" sz="2399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鲲鹏</a:t>
            </a:r>
            <a:r>
              <a:rPr lang="zh-CN" altLang="en-US" sz="2399" b="1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是</a:t>
            </a:r>
            <a:r>
              <a:rPr lang="en-US" altLang="zh-CN" sz="2399" b="1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SoC</a:t>
            </a:r>
            <a:endParaRPr lang="zh-CN" altLang="en-US" sz="2399" b="1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鲲鹏简介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2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A4E927-2E19-40DA-AC21-D3EBC432130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8467</TotalTime>
  <Words>192</Words>
  <Application>Microsoft Office PowerPoint</Application>
  <PresentationFormat>宽屏</PresentationFormat>
  <Paragraphs>43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FZLanTingHeiS-R-GB</vt:lpstr>
      <vt:lpstr>Huawei Sans</vt:lpstr>
      <vt:lpstr>方正兰亭黑简体</vt:lpstr>
      <vt:lpstr>华文琥珀</vt:lpstr>
      <vt:lpstr>微软雅黑</vt:lpstr>
      <vt:lpstr>微软雅黑</vt:lpstr>
      <vt:lpstr>Arial</vt:lpstr>
      <vt:lpstr>Wingdings</vt:lpstr>
      <vt:lpstr>1_标题页模板</vt:lpstr>
      <vt:lpstr>2_功能页模板</vt:lpstr>
      <vt:lpstr>3_内容页模板</vt:lpstr>
      <vt:lpstr>4_感谢页模板</vt:lpstr>
      <vt:lpstr>PowerPoint 演示文稿</vt:lpstr>
      <vt:lpstr>PowerPoint 演示文稿</vt:lpstr>
      <vt:lpstr>鲲鹏简介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Windows 用户</cp:lastModifiedBy>
  <cp:revision>240</cp:revision>
  <cp:lastPrinted>2020-07-31T09:33:18Z</cp:lastPrinted>
  <dcterms:created xsi:type="dcterms:W3CDTF">2018-11-29T10:16:29Z</dcterms:created>
  <dcterms:modified xsi:type="dcterms:W3CDTF">2023-05-22T07:36:39Z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(3)HwCcYv7HBjqsJwtSK+YDyPHOoqoqF2nsXxSrRBkoBAyZyr4+61+SNGomHdsBPZxaFLJZKKtl
LYWIDqJSvRDDltHu61QnEJ1LBdbhLGxnJwTJIhV0bNpy8D4m6I52EA2SXy7KmLkYUmClRBVS
tyWmWOf5VXNTZEuuUF3ef3K3fgKOdBdRRhoUMNCiyxCB8s4PnJAnXU37LqkrP8v9rdi/oDT7
PLDM8U3PVJ0PND3gKV</vt:lpwstr>
  </property>
  <property fmtid="{D5CDD505-2E9C-101B-9397-08002B2CF9AE}" pid="3" name="_2015_ms_pID_7253431">
    <vt:lpwstr>6pslbani5kP1QaYTgK91OlTJ258mUpLarPxaJqIoZc+FjXAcUv5PUU
zfCgJUj+z59ryuFHq5rYyDbdbAduMYBpe0tpQW28byMK/BgmX9QKGdFcmzrFF6NgsYtZSJnm
+NdZrvkhkdE4Y9yDdDNUFsvT9YbNWTaS2DQBOw7NLwWO5thm0JdWCTxD80vAKV2UnYNz+xOW
9lRmVxRzc2Y5Rr6qtFFy+WKGRt9YLyguXZjh</vt:lpwstr>
  </property>
  <property fmtid="{D5CDD505-2E9C-101B-9397-08002B2CF9AE}" pid="4" name="_2015_ms_pID_7253432">
    <vt:lpwstr>+A==</vt:lpwstr>
  </property>
  <property fmtid="{D5CDD505-2E9C-101B-9397-08002B2CF9AE}" pid="5" name="ContentTypeId">
    <vt:lpwstr>0x010100CC226774B8D87F4D92D9D1F6859ED44E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1597126700</vt:lpwstr>
  </property>
</Properties>
</file>