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0" r:id="rId3"/>
    <p:sldMasterId id="2147483662" r:id="rId4"/>
    <p:sldMasterId id="2147483670" r:id="rId5"/>
  </p:sldMasterIdLst>
  <p:notesMasterIdLst>
    <p:notesMasterId r:id="rId8"/>
  </p:notesMasterIdLst>
  <p:handoutMasterIdLst>
    <p:handoutMasterId r:id="rId10"/>
  </p:handoutMasterIdLst>
  <p:sldIdLst>
    <p:sldId id="387" r:id="rId6"/>
    <p:sldId id="368" r:id="rId7"/>
    <p:sldId id="307" r:id="rId9"/>
  </p:sldIdLst>
  <p:sldSz cx="12192000" cy="6858000"/>
  <p:notesSz cx="7010400" cy="92964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0B"/>
    <a:srgbClr val="404040"/>
    <a:srgbClr val="EBEBEB"/>
    <a:srgbClr val="151515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2833802-FEF1-4C79-8D5D-14CF1EAF98D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91"/>
  </p:normalViewPr>
  <p:slideViewPr>
    <p:cSldViewPr snapToGrid="0" snapToObjects="1" showGuides="1">
      <p:cViewPr varScale="1">
        <p:scale>
          <a:sx n="88" d="100"/>
          <a:sy n="88" d="100"/>
        </p:scale>
        <p:origin x="102" y="630"/>
      </p:cViewPr>
      <p:guideLst>
        <p:guide orient="horz" pos="1253"/>
        <p:guide pos="6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6668"/>
    </p:cViewPr>
  </p:sorterViewPr>
  <p:notesViewPr>
    <p:cSldViewPr snapToGrid="0" snapToObjects="1">
      <p:cViewPr varScale="1">
        <p:scale>
          <a:sx n="84" d="100"/>
          <a:sy n="84" d="100"/>
        </p:scale>
        <p:origin x="3558" y="66"/>
      </p:cViewPr>
      <p:guideLst>
        <p:guide orient="horz"/>
        <p:guide pos="2208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Huawei Sans" panose="020C050303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>
                <a:latin typeface="Huawei Sans" panose="020C0503030203020204" pitchFamily="34" charset="0"/>
              </a:rPr>
            </a:fld>
            <a:endParaRPr lang="en-US" dirty="0">
              <a:latin typeface="Huawei Sans" panose="020C0503030203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17550"/>
            <a:ext cx="5580062" cy="3125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310765"/>
            <a:ext cx="5580062" cy="4784070"/>
          </a:xfrm>
          <a:prstGeom prst="rect">
            <a:avLst/>
          </a:prstGeom>
        </p:spPr>
        <p:txBody>
          <a:bodyPr vert="horz" lIns="97200" tIns="45720" rIns="97200" bIns="45720" rtlCol="0"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970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•"/>
      <a:defRPr lang="en-US" sz="16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1pPr>
    <a:lvl2pPr marL="539750" indent="-179705" algn="l" defTabSz="1219200" rtl="0" eaLnBrk="1" fontAlgn="ctr" latinLnBrk="0" hangingPunct="1">
      <a:lnSpc>
        <a:spcPct val="125000"/>
      </a:lnSpc>
      <a:spcAft>
        <a:spcPts val="600"/>
      </a:spcAft>
      <a:buClrTx/>
      <a:buFont typeface="Huawei Sans" panose="020C0503030203020204" pitchFamily="34" charset="0"/>
      <a:buChar char="▫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2pPr>
    <a:lvl3pPr marL="899795" indent="-179705" algn="l" defTabSz="1219200" rtl="0" eaLnBrk="1" fontAlgn="ctr" latinLnBrk="0" hangingPunct="1">
      <a:lnSpc>
        <a:spcPct val="125000"/>
      </a:lnSpc>
      <a:spcAft>
        <a:spcPts val="600"/>
      </a:spcAft>
      <a:buFont typeface="微软雅黑" panose="020B0503020204020204" charset="-122"/>
      <a:buChar char="▪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3pPr>
    <a:lvl4pPr marL="1259840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−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4pPr>
    <a:lvl5pPr marL="1619885" indent="-179705" algn="l" defTabSz="1219200" rtl="0" eaLnBrk="1" fontAlgn="ctr" latinLnBrk="0" hangingPunct="1">
      <a:lnSpc>
        <a:spcPct val="125000"/>
      </a:lnSpc>
      <a:spcAft>
        <a:spcPts val="600"/>
      </a:spcAft>
      <a:buFont typeface="Huawei Sans" panose="020C0503030203020204" pitchFamily="34" charset="0"/>
      <a:buChar char="~"/>
      <a:defRPr sz="1100" kern="1200" baseline="0">
        <a:solidFill>
          <a:schemeClr val="tx1"/>
        </a:solidFill>
        <a:latin typeface="Huawei Sans" panose="020C0503030203020204" pitchFamily="34" charset="0"/>
        <a:ea typeface="方正兰亭黑简体" panose="02000000000000000000" pitchFamily="2" charset="-122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8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43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6560" y="907092"/>
            <a:ext cx="812583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>
              <a:defRPr lang="en-US" sz="3200" b="0" i="0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lvl="0" defTabSz="913765">
              <a:lnSpc>
                <a:spcPts val="3440"/>
              </a:lnSpc>
            </a:pPr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916561" y="1949372"/>
            <a:ext cx="8125840" cy="6439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>
              <a:buNone/>
              <a:defRPr lang="en-US" sz="1400" baseline="0" dirty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</a:pPr>
            <a:r>
              <a:rPr lang="zh-CN" altLang="en-US" dirty="0" smtClean="0"/>
              <a:t>单击此处添加文本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endParaRPr lang="zh-CN" altLang="en-US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charset="-122"/>
              </a:rPr>
              <a:t>学习推荐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914400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914400"/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2" y="1233488"/>
            <a:ext cx="11306175" cy="4680000"/>
          </a:xfrm>
          <a:prstGeom prst="rect">
            <a:avLst/>
          </a:prstGeom>
        </p:spPr>
        <p:txBody>
          <a:bodyPr/>
          <a:lstStyle>
            <a:lvl1pPr algn="l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914400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Freeform 11"/>
          <p:cNvSpPr/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defTabSz="914400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  <a:prstGeom prst="rect">
            <a:avLst/>
          </a:prstGeom>
        </p:spPr>
        <p:txBody>
          <a:bodyPr lIns="100800" tIns="50400" rIns="100800" bIns="50400" anchor="t" anchorCtr="0"/>
          <a:lstStyle>
            <a:lvl1pPr>
              <a:defRPr b="1"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#标题和内容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484312"/>
            <a:ext cx="10728326" cy="4443243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#仅标题（两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100192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8085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200" marR="0" indent="-457200" algn="just" defTabSz="801370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4050" lvl="1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/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395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#前言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en-US" altLang="zh-CN" dirty="0"/>
          </a:p>
          <a:p>
            <a:pPr lvl="1"/>
            <a:r>
              <a:rPr lang="zh-CN" altLang="en-US" dirty="0"/>
              <a:t>第二</a:t>
            </a:r>
            <a:r>
              <a:rPr lang="zh-CN" altLang="en-US" dirty="0" smtClean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1117614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charset="-122"/>
              </a:rPr>
              <a:t>前言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5#谢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 smtClean="0">
                <a:solidFill>
                  <a:schemeClr val="tx1"/>
                </a:solidFill>
              </a:rPr>
              <a:t>Thank you.</a:t>
            </a:r>
            <a:endParaRPr lang="en-US" sz="494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#目标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eaLnBrk="1" fontAlgn="ctr" hangingPunct="1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eaLnBrk="1" hangingPunct="1"/>
            <a:r>
              <a:rPr lang="zh-CN" altLang="en-US" dirty="0" smtClean="0"/>
              <a:t>学完本课程后，您将能够：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1120820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395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目标</a:t>
            </a:r>
            <a:endParaRPr lang="en-US" altLang="zh-CN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#目录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68811"/>
          </a:xfrm>
          <a:prstGeom prst="rect">
            <a:avLst/>
          </a:prstGeom>
        </p:spPr>
        <p:txBody>
          <a:bodyPr/>
          <a:lstStyle>
            <a:lvl1pPr marL="457200" marR="0" indent="-457200" algn="just" defTabSz="801370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 typeface="+mj-lt"/>
              <a:buAutoNum type="arabicPeriod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fontAlgn="ctr">
              <a:buClrTx/>
              <a:buSzPct val="100000"/>
              <a:buFont typeface="Huawei Sans" panose="020C0503030203020204" pitchFamily="34" charset="0"/>
              <a:buChar char="▫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654050" lvl="1" indent="-457200">
              <a:buSzPct val="100000"/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28" name="直线连接符 14"/>
          <p:cNvCxnSpPr/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16"/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defTabSz="1001395" eaLnBrk="0" fontAlgn="ctr" hangingPunct="0">
              <a:defRPr sz="364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pPr lvl="0"/>
            <a:r>
              <a:rPr lang="zh-CN" altLang="en-US" dirty="0">
                <a:solidFill>
                  <a:srgbClr val="404040"/>
                </a:solidFill>
              </a:rPr>
              <a:t>目录</a:t>
            </a:r>
            <a:endParaRPr lang="zh-CN" altLang="en-US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#本节概述和学习目标(可选)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1019174" y="1844675"/>
            <a:ext cx="10153651" cy="4082668"/>
          </a:xfrm>
          <a:prstGeom prst="rect">
            <a:avLst/>
          </a:prstGeom>
        </p:spPr>
        <p:txBody>
          <a:bodyPr/>
          <a:lstStyle>
            <a:lvl1pPr marL="302260" indent="-302260" algn="just" fontAlgn="ctr">
              <a:buClrTx/>
              <a:buSzPct val="50000"/>
              <a:buFont typeface="Wingdings" panose="05000000000000000000" pitchFamily="2" charset="2"/>
              <a:buChar char="l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654685" indent="-252095" fontAlgn="ctr">
              <a:buClrTx/>
              <a:buSzPct val="50000"/>
              <a:buFont typeface="Wingdings" panose="05000000000000000000" pitchFamily="2" charset="2"/>
              <a:buChar char="p"/>
              <a:defRPr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2pPr>
            <a:lvl3pPr marL="1003935" indent="-201295" fontAlgn="ctr">
              <a:buSzPct val="50000"/>
              <a:buFont typeface="Wingdings" panose="05000000000000000000" pitchFamily="2" charset="2"/>
              <a:buChar char="n"/>
              <a:defRPr lang="zh-CN" altLang="en-US" baseline="0" dirty="0" smtClean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defRPr>
            </a:lvl3pPr>
            <a:lvl4pPr fontAlgn="ctr"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4pPr>
            <a:lvl5pPr marL="1802765" indent="-201295" fontAlgn="ctr">
              <a:buClrTx/>
              <a:buFont typeface="Huawei Sans" panose="020C0503030203020204" pitchFamily="34" charset="0"/>
              <a:buChar char="~"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eaLnBrk="1" hangingPunct="1"/>
            <a:endParaRPr lang="en-US" altLang="zh-CN" dirty="0"/>
          </a:p>
        </p:txBody>
      </p:sp>
      <p:cxnSp>
        <p:nvCxnSpPr>
          <p:cNvPr id="14" name="直线连接符 14"/>
          <p:cNvCxnSpPr/>
          <p:nvPr userDrawn="1"/>
        </p:nvCxnSpPr>
        <p:spPr>
          <a:xfrm flipH="1">
            <a:off x="1029917" y="1349255"/>
            <a:ext cx="414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16"/>
          <p:cNvSpPr txBox="1"/>
          <p:nvPr userDrawn="1"/>
        </p:nvSpPr>
        <p:spPr>
          <a:xfrm>
            <a:off x="918916" y="630373"/>
            <a:ext cx="4397358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01395" eaLnBrk="0" fontAlgn="ctr" hangingPunct="0"/>
            <a:r>
              <a:rPr lang="zh-CN" altLang="en-US" sz="3640" b="0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rPr>
              <a:t>本节概述和学习目标</a:t>
            </a:r>
            <a:endParaRPr lang="zh-CN" altLang="en-US" sz="3640" b="0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Huawei Sans" panose="020C05030302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2005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220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cxnSp>
        <p:nvCxnSpPr>
          <p:cNvPr id="24" name="直线连接符 14"/>
          <p:cNvCxnSpPr/>
          <p:nvPr userDrawn="1"/>
        </p:nvCxnSpPr>
        <p:spPr>
          <a:xfrm flipH="1">
            <a:off x="1029917" y="1349255"/>
            <a:ext cx="1368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16"/>
          <p:cNvSpPr txBox="1"/>
          <p:nvPr userDrawn="1"/>
        </p:nvSpPr>
        <p:spPr>
          <a:xfrm>
            <a:off x="918916" y="630373"/>
            <a:ext cx="1584088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charset="-122"/>
              </a:rPr>
              <a:t>思考题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 smtClean="0"/>
              <a:t>此版式用于每一节的小结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</a:t>
            </a:r>
            <a:r>
              <a:rPr lang="zh-CN" altLang="en-US" dirty="0"/>
              <a:t>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11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charset="-122"/>
              </a:rPr>
              <a:t>本节小结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9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charset="-122"/>
              </a:rPr>
              <a:t>本章总结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  <a:endParaRPr lang="zh-CN" altLang="en-US" dirty="0"/>
          </a:p>
        </p:txBody>
      </p:sp>
      <p:cxnSp>
        <p:nvCxnSpPr>
          <p:cNvPr id="12" name="直线连接符 14"/>
          <p:cNvCxnSpPr/>
          <p:nvPr userDrawn="1"/>
        </p:nvCxnSpPr>
        <p:spPr>
          <a:xfrm flipH="1">
            <a:off x="1029917" y="1349255"/>
            <a:ext cx="1800000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6"/>
          <p:cNvSpPr txBox="1"/>
          <p:nvPr userDrawn="1"/>
        </p:nvSpPr>
        <p:spPr>
          <a:xfrm>
            <a:off x="918916" y="630373"/>
            <a:ext cx="2050561" cy="651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5" baseline="0" dirty="0" smtClean="0">
                <a:solidFill>
                  <a:srgbClr val="40404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微软雅黑" panose="020B0503020204020204" charset="-122"/>
              </a:rPr>
              <a:t>更多信息</a:t>
            </a:r>
            <a:endParaRPr kumimoji="1" lang="zh-CN" altLang="en-US" sz="3635" baseline="0" dirty="0">
              <a:solidFill>
                <a:srgbClr val="404040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ctr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iming>
    <p:tnLst>
      <p:par>
        <p:cTn id="1" dur="indefinite" restart="never" nodeType="tmRoot"/>
      </p:par>
    </p:tnLst>
  </p:timing>
  <p:txStyles>
    <p:titleStyle>
      <a:lvl1pPr algn="l" defTabSz="913765" rtl="0" eaLnBrk="1" fontAlgn="base" latinLnBrk="0" hangingPunct="1">
        <a:lnSpc>
          <a:spcPct val="90000"/>
        </a:lnSpc>
        <a:spcBef>
          <a:spcPct val="0"/>
        </a:spcBef>
        <a:buNone/>
        <a:defRPr lang="zh-CN" altLang="en-US" sz="3200" kern="1200" baseline="0" dirty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</p:titleStyle>
    <p:bodyStyle>
      <a:lvl1pPr marL="302260" indent="-302260" algn="l" defTabSz="913765" rtl="0" eaLnBrk="1" fontAlgn="ctr" latinLnBrk="0" hangingPunct="1">
        <a:lnSpc>
          <a:spcPct val="140000"/>
        </a:lnSpc>
        <a:spcBef>
          <a:spcPts val="790"/>
        </a:spcBef>
        <a:buSzPct val="50000"/>
        <a:buFont typeface="Wingdings" panose="05000000000000000000" pitchFamily="2" charset="2"/>
        <a:buChar char="l"/>
        <a:defRPr sz="22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1pPr>
      <a:lvl2pPr marL="654685" indent="-252095" algn="l" defTabSz="913765" rtl="0" eaLnBrk="1" fontAlgn="ctr" latinLnBrk="0" hangingPunct="1">
        <a:lnSpc>
          <a:spcPct val="140000"/>
        </a:lnSpc>
        <a:spcBef>
          <a:spcPts val="720"/>
        </a:spcBef>
        <a:buClrTx/>
        <a:buSzPct val="50000"/>
        <a:buFont typeface="Wingdings" panose="05000000000000000000" pitchFamily="2" charset="2"/>
        <a:buChar char="p"/>
        <a:defRPr sz="20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2pPr>
      <a:lvl3pPr marL="1003935" indent="-201295" algn="l" defTabSz="913765" rtl="0" eaLnBrk="1" fontAlgn="ctr" latinLnBrk="0" hangingPunct="1">
        <a:lnSpc>
          <a:spcPct val="140000"/>
        </a:lnSpc>
        <a:spcBef>
          <a:spcPts val="650"/>
        </a:spcBef>
        <a:buClrTx/>
        <a:buSzPct val="50000"/>
        <a:buFont typeface="Wingdings" panose="05000000000000000000" pitchFamily="2" charset="2"/>
        <a:buChar char="n"/>
        <a:defRPr sz="18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3pPr>
      <a:lvl4pPr marL="1399540" indent="-198120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−"/>
        <a:defRPr sz="16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4pPr>
      <a:lvl5pPr marL="1802765" indent="-201295" algn="l" defTabSz="913765" rtl="0" eaLnBrk="1" fontAlgn="ctr" latinLnBrk="0" hangingPunct="1">
        <a:lnSpc>
          <a:spcPct val="140000"/>
        </a:lnSpc>
        <a:spcBef>
          <a:spcPts val="575"/>
        </a:spcBef>
        <a:buFont typeface="Huawei Sans" panose="020C0503030203020204" pitchFamily="34" charset="0"/>
        <a:buChar char="~"/>
        <a:defRPr sz="1400" kern="1200" baseline="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l" defTabSz="118745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Huawei Sans" panose="020C0503030203020204" pitchFamily="34" charset="0"/>
          <a:ea typeface="方正兰亭黑简体" panose="02000000000000000000" pitchFamily="2" charset="-122"/>
          <a:cs typeface="Huawei Sans" panose="020C0503030203020204" pitchFamily="34" charset="0"/>
        </a:defRPr>
      </a:lvl1pPr>
    </p:titleStyle>
    <p:bodyStyle>
      <a:lvl1pPr marL="0" indent="0" algn="l" defTabSz="118745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None/>
        <a:defRPr sz="1820" kern="1200">
          <a:solidFill>
            <a:srgbClr val="FFFFFF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9372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indent="0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326517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85889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452620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5046345" indent="-296545" algn="l" defTabSz="118745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2pPr>
      <a:lvl3pPr marL="118745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3pPr>
      <a:lvl4pPr marL="178117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4pPr>
      <a:lvl5pPr marL="237490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5pPr>
      <a:lvl6pPr marL="296862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6pPr>
      <a:lvl7pPr marL="356171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7pPr>
      <a:lvl8pPr marL="4155440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8pPr>
      <a:lvl9pPr marL="4749165" algn="l" defTabSz="1187450" rtl="0" eaLnBrk="1" latinLnBrk="0" hangingPunct="1">
        <a:defRPr sz="2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2423591" y="2039145"/>
            <a:ext cx="7315200" cy="2179828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4800" dirty="0" smtClean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中国芯</a:t>
            </a:r>
            <a:endParaRPr lang="en-US" altLang="zh-CN" sz="4800" dirty="0" smtClean="0">
              <a:solidFill>
                <a:srgbClr val="CC33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4800" dirty="0" smtClean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——</a:t>
            </a:r>
            <a:r>
              <a:rPr lang="zh-CN" altLang="en-US" sz="4800" dirty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华为鲲鹏</a:t>
            </a:r>
            <a:r>
              <a:rPr lang="zh-CN" altLang="en-US" sz="4800" dirty="0" smtClean="0">
                <a:solidFill>
                  <a:srgbClr val="CC3399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处理器</a:t>
            </a:r>
            <a:endParaRPr lang="zh-CN" altLang="en-US" sz="4800" dirty="0">
              <a:solidFill>
                <a:srgbClr val="CC3399"/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ransition spd="slow" advClick="0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019175" y="1844675"/>
            <a:ext cx="10153650" cy="4356100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计算机系统概述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ARM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处理器体系结构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b="1" dirty="0" smtClean="0"/>
              <a:t>鲲鹏系列处理器</a:t>
            </a:r>
            <a:endParaRPr lang="en-US" altLang="zh-CN" b="1" dirty="0" smtClean="0"/>
          </a:p>
          <a:p>
            <a:pPr lvl="1">
              <a:lnSpc>
                <a:spcPts val="2700"/>
              </a:lnSpc>
            </a:pPr>
            <a:r>
              <a:rPr lang="zh-CN" altLang="en-US" b="1" dirty="0" smtClean="0"/>
              <a:t>什么是鲲鹏</a:t>
            </a:r>
            <a:endParaRPr lang="zh-CN" altLang="en-US" b="1" dirty="0" smtClean="0"/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系列芯片概览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系列芯片规格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系列芯片架构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920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系列芯片加速器引擎功能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鲲鹏计算典型应用场景</a:t>
            </a:r>
            <a:endParaRPr lang="zh-CN" alt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ts val="2700"/>
              </a:lnSpc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鲲鹏软件开发工具链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鲲鹏不止是CPU"/>
          <p:cNvSpPr txBox="1"/>
          <p:nvPr/>
        </p:nvSpPr>
        <p:spPr>
          <a:xfrm>
            <a:off x="1867564" y="3581818"/>
            <a:ext cx="230807" cy="876820"/>
          </a:xfrm>
          <a:prstGeom prst="rect">
            <a:avLst/>
          </a:prstGeom>
          <a:ln w="25400">
            <a:miter lim="400000"/>
          </a:ln>
        </p:spPr>
        <p:txBody>
          <a:bodyPr wrap="none" lIns="114255" tIns="114255" rIns="114255" bIns="114255">
            <a:spAutoFit/>
          </a:bodyPr>
          <a:lstStyle/>
          <a:p>
            <a:pPr algn="ctr" defTabSz="870585">
              <a:defRPr sz="42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pPr>
            <a:endParaRPr sz="42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grpSp>
        <p:nvGrpSpPr>
          <p:cNvPr id="90" name="成组"/>
          <p:cNvGrpSpPr>
            <a:grpSpLocks noChangeAspect="1"/>
          </p:cNvGrpSpPr>
          <p:nvPr/>
        </p:nvGrpSpPr>
        <p:grpSpPr>
          <a:xfrm>
            <a:off x="1190240" y="1937567"/>
            <a:ext cx="2603553" cy="1844416"/>
            <a:chOff x="0" y="0"/>
            <a:chExt cx="5582453" cy="3088379"/>
          </a:xfrm>
        </p:grpSpPr>
        <p:grpSp>
          <p:nvGrpSpPr>
            <p:cNvPr id="91" name="组合 88"/>
            <p:cNvGrpSpPr/>
            <p:nvPr/>
          </p:nvGrpSpPr>
          <p:grpSpPr>
            <a:xfrm>
              <a:off x="4004025" y="15619"/>
              <a:ext cx="1440095" cy="3072757"/>
              <a:chOff x="0" y="-2"/>
              <a:chExt cx="1440093" cy="3072756"/>
            </a:xfrm>
          </p:grpSpPr>
          <p:pic>
            <p:nvPicPr>
              <p:cNvPr id="116" name="图片 110" descr="图片 110"/>
              <p:cNvPicPr>
                <a:picLocks noChangeAspect="1"/>
              </p:cNvPicPr>
              <p:nvPr/>
            </p:nvPicPr>
            <p:blipFill>
              <a:blip r:embed="rId1" cstate="email"/>
              <a:srcRect/>
              <a:stretch>
                <a:fillRect/>
              </a:stretch>
            </p:blipFill>
            <p:spPr>
              <a:xfrm rot="16200000">
                <a:off x="-1278145" y="1278141"/>
                <a:ext cx="3072757" cy="51646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17" name="图片 111" descr="图片 111"/>
              <p:cNvPicPr>
                <a:picLocks noChangeAspect="1"/>
              </p:cNvPicPr>
              <p:nvPr/>
            </p:nvPicPr>
            <p:blipFill>
              <a:blip r:embed="rId1" cstate="email"/>
              <a:srcRect/>
              <a:stretch>
                <a:fillRect/>
              </a:stretch>
            </p:blipFill>
            <p:spPr>
              <a:xfrm rot="16200000">
                <a:off x="-777969" y="1278141"/>
                <a:ext cx="3072757" cy="51646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18" name="图片 112" descr="图片 112"/>
              <p:cNvPicPr>
                <a:picLocks noChangeAspect="1"/>
              </p:cNvPicPr>
              <p:nvPr/>
            </p:nvPicPr>
            <p:blipFill>
              <a:blip r:embed="rId1" cstate="email"/>
              <a:srcRect/>
              <a:stretch>
                <a:fillRect/>
              </a:stretch>
            </p:blipFill>
            <p:spPr>
              <a:xfrm rot="16200000">
                <a:off x="-354519" y="1278141"/>
                <a:ext cx="3072757" cy="51646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grpSp>
          <p:nvGrpSpPr>
            <p:cNvPr id="92" name="组合 89"/>
            <p:cNvGrpSpPr/>
            <p:nvPr/>
          </p:nvGrpSpPr>
          <p:grpSpPr>
            <a:xfrm>
              <a:off x="2002796" y="16464"/>
              <a:ext cx="1913007" cy="3071915"/>
              <a:chOff x="-19998" y="-1"/>
              <a:chExt cx="1913006" cy="3071913"/>
            </a:xfrm>
          </p:grpSpPr>
          <p:pic>
            <p:nvPicPr>
              <p:cNvPr id="114" name="图片 108" descr="图片 108"/>
              <p:cNvPicPr>
                <a:picLocks noChangeAspect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>
              <a:xfrm rot="5400000">
                <a:off x="-599452" y="579453"/>
                <a:ext cx="3071913" cy="1913006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15" name="图片 109" descr="图片 109"/>
              <p:cNvPicPr>
                <a:picLocks noChangeAspect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>
              <a:xfrm rot="5400000">
                <a:off x="1096638" y="1276312"/>
                <a:ext cx="623901" cy="452588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grpSp>
          <p:nvGrpSpPr>
            <p:cNvPr id="93" name="组合 91"/>
            <p:cNvGrpSpPr/>
            <p:nvPr/>
          </p:nvGrpSpPr>
          <p:grpSpPr>
            <a:xfrm>
              <a:off x="0" y="1"/>
              <a:ext cx="1913007" cy="3071912"/>
              <a:chOff x="0" y="0"/>
              <a:chExt cx="1913006" cy="3071911"/>
            </a:xfrm>
          </p:grpSpPr>
          <p:pic>
            <p:nvPicPr>
              <p:cNvPr id="112" name="图片 106" descr="图片 106"/>
              <p:cNvPicPr>
                <a:picLocks noChangeAspect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>
              <a:xfrm rot="5400000">
                <a:off x="-579453" y="579453"/>
                <a:ext cx="3071913" cy="1913007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  <p:pic>
            <p:nvPicPr>
              <p:cNvPr id="113" name="图片 107" descr="图片 107"/>
              <p:cNvPicPr>
                <a:picLocks noChangeAspect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>
              <a:xfrm rot="5400000">
                <a:off x="1107489" y="1284967"/>
                <a:ext cx="623901" cy="452589"/>
              </a:xfrm>
              <a:prstGeom prst="rect">
                <a:avLst/>
              </a:prstGeom>
              <a:ln w="12700" cap="flat">
                <a:noFill/>
                <a:miter lim="400000"/>
                <a:headEnd/>
                <a:tailEnd/>
              </a:ln>
              <a:effectLst/>
            </p:spPr>
          </p:pic>
        </p:grpSp>
        <p:sp>
          <p:nvSpPr>
            <p:cNvPr id="94" name="矩形"/>
            <p:cNvSpPr/>
            <p:nvPr/>
          </p:nvSpPr>
          <p:spPr>
            <a:xfrm>
              <a:off x="0" y="1252"/>
              <a:ext cx="1913005" cy="306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/>
            <a:p>
              <a:pPr algn="ctr">
                <a:defRPr sz="2200"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5" name="CPU Die"/>
            <p:cNvSpPr txBox="1"/>
            <p:nvPr/>
          </p:nvSpPr>
          <p:spPr>
            <a:xfrm>
              <a:off x="98930" y="29383"/>
              <a:ext cx="1913005" cy="669517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Huawei Sans"/>
                  <a:ea typeface="Huawei Sans"/>
                  <a:cs typeface="Huawei Sans"/>
                  <a:sym typeface="Huawei Sans"/>
                </a:defRPr>
              </a:lvl1pPr>
            </a:lstStyle>
            <a:p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CPU Die</a:t>
              </a:r>
              <a:endParaRPr sz="12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6" name="矩形"/>
            <p:cNvSpPr/>
            <p:nvPr/>
          </p:nvSpPr>
          <p:spPr>
            <a:xfrm>
              <a:off x="2011940" y="1252"/>
              <a:ext cx="1913004" cy="306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/>
            <a:p>
              <a:pPr algn="ctr">
                <a:defRPr sz="2200"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7" name="CPU Die"/>
            <p:cNvSpPr txBox="1"/>
            <p:nvPr/>
          </p:nvSpPr>
          <p:spPr>
            <a:xfrm>
              <a:off x="2011940" y="1252"/>
              <a:ext cx="1913004" cy="66951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Huawei Sans"/>
                  <a:ea typeface="Huawei Sans"/>
                  <a:cs typeface="Huawei Sans"/>
                  <a:sym typeface="Huawei Sans"/>
                </a:defRPr>
              </a:lvl1pPr>
            </a:lstStyle>
            <a:p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CPU Die</a:t>
              </a:r>
              <a:endParaRPr sz="12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8" name="矩形"/>
            <p:cNvSpPr/>
            <p:nvPr/>
          </p:nvSpPr>
          <p:spPr>
            <a:xfrm>
              <a:off x="4004030" y="1252"/>
              <a:ext cx="1440097" cy="306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/>
            <a:p>
              <a:pPr algn="ctr">
                <a:defRPr sz="2200"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99" name="I/O Die"/>
            <p:cNvSpPr txBox="1"/>
            <p:nvPr/>
          </p:nvSpPr>
          <p:spPr>
            <a:xfrm>
              <a:off x="3882984" y="20532"/>
              <a:ext cx="1699469" cy="577909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</p:spPr>
          <p:txBody>
            <a:bodyPr wrap="square" lIns="114255" tIns="114255" rIns="114255" bIns="114255" numCol="1" anchor="t">
              <a:noAutofit/>
            </a:bodyPr>
            <a:lstStyle>
              <a:lvl1pPr algn="ctr">
                <a:defRPr sz="1600" b="1">
                  <a:solidFill>
                    <a:srgbClr val="FFFFFF"/>
                  </a:solidFill>
                  <a:latin typeface="Huawei Sans"/>
                  <a:ea typeface="Huawei Sans"/>
                  <a:cs typeface="Huawei Sans"/>
                  <a:sym typeface="Huawei Sans"/>
                </a:defRPr>
              </a:lvl1pPr>
            </a:lstStyle>
            <a:p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I/O</a:t>
              </a:r>
              <a:r>
                <a:rPr lang="en-US"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</a:t>
              </a:r>
              <a:r>
                <a:rPr sz="12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Die</a:t>
              </a:r>
              <a:endParaRPr sz="1200" dirty="0">
                <a:solidFill>
                  <a:schemeClr val="bg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100" name="图片 95" descr="图片 95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>
            <a:xfrm>
              <a:off x="4435395" y="1015044"/>
              <a:ext cx="649463" cy="3579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1" name="图片 96" descr="图片 96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>
            <a:xfrm>
              <a:off x="4435395" y="1592431"/>
              <a:ext cx="649463" cy="3579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2" name="图片 97" descr="图片 97"/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>
            <a:xfrm>
              <a:off x="4435395" y="2169817"/>
              <a:ext cx="649463" cy="35797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3" name="图片 98" descr="图片 98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134195" y="1284079"/>
              <a:ext cx="250166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4" name="图片 99" descr="图片 99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134195" y="2244569"/>
              <a:ext cx="250166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5" name="图片 100" descr="图片 100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1546456" y="1284079"/>
              <a:ext cx="250166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6" name="图片 101" descr="图片 101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1546456" y="2244569"/>
              <a:ext cx="250166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7" name="图片 102" descr="图片 102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2135266" y="1275844"/>
              <a:ext cx="250165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8" name="图片 103" descr="图片 103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2135266" y="2236334"/>
              <a:ext cx="250165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09" name="图片 104" descr="图片 104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3547527" y="1275844"/>
              <a:ext cx="250165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10" name="图片 105" descr="图片 105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 rot="5400000">
              <a:off x="3547527" y="2236334"/>
              <a:ext cx="250165" cy="475107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11" name="矩形 123"/>
            <p:cNvSpPr/>
            <p:nvPr/>
          </p:nvSpPr>
          <p:spPr>
            <a:xfrm>
              <a:off x="4" y="0"/>
              <a:ext cx="5444119" cy="3066589"/>
            </a:xfrm>
            <a:prstGeom prst="rect">
              <a:avLst/>
            </a:prstGeom>
            <a:noFill/>
            <a:ln w="25400" cap="flat">
              <a:solidFill>
                <a:srgbClr val="C70001"/>
              </a:solidFill>
              <a:prstDash val="sysDot"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FZLanTingHeiS-R-GB"/>
                  <a:ea typeface="FZLanTingHeiS-R-GB"/>
                  <a:cs typeface="FZLanTingHeiS-R-GB"/>
                  <a:sym typeface="FZLanTingHeiS-R-GB"/>
                </a:defRPr>
              </a:pPr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pic>
        <p:nvPicPr>
          <p:cNvPr id="119" name="芯片.png" descr="芯片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376007" y="2300786"/>
            <a:ext cx="1333531" cy="10671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0" name="文本框 10"/>
          <p:cNvSpPr txBox="1"/>
          <p:nvPr/>
        </p:nvSpPr>
        <p:spPr>
          <a:xfrm>
            <a:off x="4396890" y="3145022"/>
            <a:ext cx="1153711" cy="433796"/>
          </a:xfrm>
          <a:prstGeom prst="rect">
            <a:avLst/>
          </a:prstGeom>
          <a:ln w="25400">
            <a:miter lim="400000"/>
          </a:ln>
        </p:spPr>
        <p:txBody>
          <a:bodyPr wrap="none" lIns="114255" tIns="114255" rIns="114255" bIns="114255">
            <a:spAutoFit/>
          </a:bodyPr>
          <a:lstStyle>
            <a:lvl1pPr algn="ctr" defTabSz="871220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鲲鹏开放主板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69" y="2282672"/>
            <a:ext cx="2181962" cy="1227354"/>
          </a:xfrm>
          <a:prstGeom prst="rect">
            <a:avLst/>
          </a:prstGeom>
        </p:spPr>
      </p:pic>
      <p:sp>
        <p:nvSpPr>
          <p:cNvPr id="122" name="文本框 10"/>
          <p:cNvSpPr txBox="1"/>
          <p:nvPr/>
        </p:nvSpPr>
        <p:spPr>
          <a:xfrm>
            <a:off x="6391250" y="3130598"/>
            <a:ext cx="999883" cy="433796"/>
          </a:xfrm>
          <a:prstGeom prst="rect">
            <a:avLst/>
          </a:prstGeom>
          <a:ln w="25400">
            <a:miter lim="400000"/>
          </a:ln>
        </p:spPr>
        <p:txBody>
          <a:bodyPr wrap="none" lIns="114255" tIns="114255" rIns="114255" bIns="114255">
            <a:spAutoFit/>
          </a:bodyPr>
          <a:lstStyle>
            <a:lvl1pPr algn="ctr" defTabSz="871220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鲲鹏服务器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3" name="文本框 10"/>
          <p:cNvSpPr txBox="1"/>
          <p:nvPr/>
        </p:nvSpPr>
        <p:spPr>
          <a:xfrm>
            <a:off x="4712991" y="5057866"/>
            <a:ext cx="1153711" cy="636848"/>
          </a:xfrm>
          <a:prstGeom prst="rect">
            <a:avLst/>
          </a:prstGeom>
          <a:ln w="25400">
            <a:miter lim="400000"/>
          </a:ln>
        </p:spPr>
        <p:txBody>
          <a:bodyPr wrap="none" lIns="114255" tIns="114255" rIns="114255" bIns="114255">
            <a:spAutoFit/>
          </a:bodyPr>
          <a:lstStyle>
            <a:lvl1pPr algn="ctr" defTabSz="871220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分析扫描工具</a:t>
            </a:r>
            <a:endParaRPr lang="en-US" altLang="zh-CN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代码迁移工具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4" name="文本框 10"/>
          <p:cNvSpPr txBox="1"/>
          <p:nvPr/>
        </p:nvSpPr>
        <p:spPr>
          <a:xfrm>
            <a:off x="8122792" y="1927232"/>
            <a:ext cx="1307539" cy="467509"/>
          </a:xfrm>
          <a:prstGeom prst="rect">
            <a:avLst/>
          </a:prstGeom>
          <a:ln w="25400">
            <a:miter lim="400000"/>
          </a:ln>
        </p:spPr>
        <p:txBody>
          <a:bodyPr wrap="none" lIns="114255" tIns="114255" rIns="114255" bIns="114255">
            <a:spAutoFit/>
          </a:bodyPr>
          <a:lstStyle>
            <a:lvl1pPr algn="ctr" defTabSz="871220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400" b="1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使能合作伙伴</a:t>
            </a:r>
            <a:endParaRPr sz="1400" b="1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41902" y="1559866"/>
            <a:ext cx="3365081" cy="4094540"/>
          </a:xfrm>
          <a:prstGeom prst="rect">
            <a:avLst/>
          </a:prstGeom>
          <a:noFill/>
          <a:ln w="15875" algn="ctr">
            <a:solidFill>
              <a:srgbClr val="C0C0C0"/>
            </a:solidFill>
            <a:prstDash val="solid"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8918" tIns="59462" rIns="118918" bIns="59462" anchor="ctr"/>
          <a:lstStyle/>
          <a:p>
            <a:pPr defTabSz="1189355"/>
            <a:endParaRPr lang="zh-CN" altLang="en-US" sz="1600" kern="0">
              <a:solidFill>
                <a:sysClr val="windowText" lastClr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205948" y="1549655"/>
            <a:ext cx="3559001" cy="4094540"/>
          </a:xfrm>
          <a:prstGeom prst="rect">
            <a:avLst/>
          </a:prstGeom>
          <a:noFill/>
          <a:ln w="15875" algn="ctr">
            <a:solidFill>
              <a:srgbClr val="C0C0C0"/>
            </a:solidFill>
            <a:prstDash val="solid"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8918" tIns="59462" rIns="118918" bIns="59462" anchor="ctr"/>
          <a:lstStyle/>
          <a:p>
            <a:pPr defTabSz="1189355"/>
            <a:endParaRPr lang="zh-CN" altLang="en-US" sz="1600" kern="0">
              <a:solidFill>
                <a:sysClr val="windowText" lastClr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706734" y="1313646"/>
            <a:ext cx="2570282" cy="528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4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鲲鹏是计算平台</a:t>
            </a:r>
            <a:endParaRPr lang="zh-CN" altLang="en-US" sz="2400" b="1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7847957" y="1568519"/>
            <a:ext cx="3559001" cy="4094540"/>
          </a:xfrm>
          <a:prstGeom prst="rect">
            <a:avLst/>
          </a:prstGeom>
          <a:noFill/>
          <a:ln w="15875" algn="ctr">
            <a:solidFill>
              <a:srgbClr val="C0C0C0"/>
            </a:solidFill>
            <a:prstDash val="solid"/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lIns="118918" tIns="59462" rIns="118918" bIns="59462" anchor="ctr"/>
          <a:lstStyle/>
          <a:p>
            <a:pPr defTabSz="1189355"/>
            <a:endParaRPr lang="zh-CN" altLang="en-US" sz="1600" kern="0">
              <a:solidFill>
                <a:sysClr val="windowText" lastClr="000000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8260079" y="1311215"/>
            <a:ext cx="2714147" cy="52814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4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 鲲鹏是生态应用</a:t>
            </a:r>
            <a:endParaRPr lang="zh-CN" altLang="en-US" sz="2400" b="1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34965" y="3804370"/>
            <a:ext cx="3339274" cy="1892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制程工艺领先：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业界领先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7nm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制程，</a:t>
            </a:r>
            <a:endParaRPr lang="en-US" altLang="zh-CN" sz="1200" kern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多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Die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合封的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Chiplet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架构</a:t>
            </a:r>
            <a:endParaRPr lang="en-US" altLang="zh-CN" sz="1200" b="1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自研多核内核：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自研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CPU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内核算力提升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50%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，自研片间互联，支持多路互联</a:t>
            </a:r>
            <a:endParaRPr lang="en-US" altLang="zh-CN" sz="1200" kern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率先支持下一代网络和</a:t>
            </a:r>
            <a:r>
              <a:rPr lang="zh-CN" altLang="en-US" sz="1400" b="1" dirty="0" smtClean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接口</a:t>
            </a: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：</a:t>
            </a:r>
            <a:r>
              <a:rPr lang="zh-CN" altLang="en-US" sz="1200" kern="0" dirty="0" smtClean="0">
                <a:latin typeface="Huawei Sans" panose="020C0503030203020204" pitchFamily="34" charset="0"/>
                <a:ea typeface="方正兰亭黑简体" panose="02000000000000000000" pitchFamily="2" charset="-122"/>
              </a:rPr>
              <a:t>支持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8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通道内存控制器和</a:t>
            </a:r>
            <a:r>
              <a:rPr lang="en-US" altLang="zh-CN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100GE</a:t>
            </a:r>
            <a:r>
              <a:rPr lang="zh-CN" altLang="en-US" sz="1200" kern="0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端口</a:t>
            </a:r>
            <a:endParaRPr lang="zh-CN" altLang="en-US" sz="1200" kern="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308473" y="1975507"/>
            <a:ext cx="3485490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处理器</a:t>
            </a: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-&gt;</a:t>
            </a: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单机</a:t>
            </a:r>
            <a:r>
              <a:rPr lang="en-US" altLang="zh-CN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-&gt;</a:t>
            </a:r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集群，鲲鹏开放硬件平台</a:t>
            </a:r>
            <a:endParaRPr lang="zh-CN" altLang="en-US" sz="1400" dirty="0"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435695" y="3798643"/>
            <a:ext cx="3235520" cy="307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完备的软件工具链，发挥鲲鹏最佳性能</a:t>
            </a:r>
            <a:endParaRPr lang="en-US" altLang="zh-CN" sz="1400" b="1" dirty="0"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447" y="4219496"/>
            <a:ext cx="1592649" cy="89433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9400" y="4218931"/>
            <a:ext cx="1600744" cy="900199"/>
          </a:xfrm>
          <a:prstGeom prst="rect">
            <a:avLst/>
          </a:prstGeom>
        </p:spPr>
      </p:pic>
      <p:sp>
        <p:nvSpPr>
          <p:cNvPr id="136" name="文本框 10"/>
          <p:cNvSpPr txBox="1"/>
          <p:nvPr/>
        </p:nvSpPr>
        <p:spPr>
          <a:xfrm>
            <a:off x="6336401" y="5077131"/>
            <a:ext cx="1153711" cy="636848"/>
          </a:xfrm>
          <a:prstGeom prst="rect">
            <a:avLst/>
          </a:prstGeom>
          <a:ln w="25400">
            <a:miter lim="400000"/>
          </a:ln>
        </p:spPr>
        <p:txBody>
          <a:bodyPr wrap="none" lIns="114255" tIns="114255" rIns="114255" bIns="114255">
            <a:spAutoFit/>
          </a:bodyPr>
          <a:lstStyle>
            <a:lvl1pPr algn="ctr" defTabSz="871220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性能优化工具</a:t>
            </a:r>
            <a:endParaRPr lang="en-US" altLang="zh-CN"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加速库</a:t>
            </a:r>
            <a:endParaRPr sz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137" name="文本框 10"/>
          <p:cNvSpPr txBox="1"/>
          <p:nvPr/>
        </p:nvSpPr>
        <p:spPr>
          <a:xfrm>
            <a:off x="9821000" y="1925162"/>
            <a:ext cx="1307540" cy="467637"/>
          </a:xfrm>
          <a:prstGeom prst="rect">
            <a:avLst/>
          </a:prstGeom>
          <a:ln w="25400">
            <a:miter lim="400000"/>
          </a:ln>
        </p:spPr>
        <p:txBody>
          <a:bodyPr wrap="none" lIns="114255" tIns="114255" rIns="114255" bIns="114255">
            <a:spAutoFit/>
          </a:bodyPr>
          <a:lstStyle>
            <a:lvl1pPr algn="ctr" defTabSz="871220">
              <a:lnSpc>
                <a:spcPct val="110000"/>
              </a:lnSpc>
              <a:defRPr sz="2000">
                <a:solidFill>
                  <a:srgbClr val="FFFFFF"/>
                </a:solidFill>
                <a:latin typeface="FZLanTingHeiS-R-GB"/>
                <a:ea typeface="FZLanTingHeiS-R-GB"/>
                <a:cs typeface="FZLanTingHeiS-R-GB"/>
                <a:sym typeface="FZLanTingHeiS-R-GB"/>
              </a:defRPr>
            </a:lvl1pPr>
          </a:lstStyle>
          <a:p>
            <a:r>
              <a:rPr lang="zh-CN" altLang="en-US" sz="1400" b="1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使能行业应用</a:t>
            </a:r>
            <a:endParaRPr sz="1400" b="1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  <p:grpSp>
        <p:nvGrpSpPr>
          <p:cNvPr id="138" name="组合 137"/>
          <p:cNvGrpSpPr/>
          <p:nvPr/>
        </p:nvGrpSpPr>
        <p:grpSpPr>
          <a:xfrm>
            <a:off x="8282701" y="2664840"/>
            <a:ext cx="1076675" cy="2469798"/>
            <a:chOff x="8563244" y="2921945"/>
            <a:chExt cx="970540" cy="2470763"/>
          </a:xfrm>
        </p:grpSpPr>
        <p:grpSp>
          <p:nvGrpSpPr>
            <p:cNvPr id="139" name="组合 138"/>
            <p:cNvGrpSpPr/>
            <p:nvPr/>
          </p:nvGrpSpPr>
          <p:grpSpPr>
            <a:xfrm>
              <a:off x="8563244" y="2921945"/>
              <a:ext cx="970540" cy="2470763"/>
              <a:chOff x="8581906" y="2912614"/>
              <a:chExt cx="970540" cy="2470763"/>
            </a:xfrm>
          </p:grpSpPr>
          <p:sp>
            <p:nvSpPr>
              <p:cNvPr id="144" name="矩形 735"/>
              <p:cNvSpPr txBox="1"/>
              <p:nvPr/>
            </p:nvSpPr>
            <p:spPr>
              <a:xfrm>
                <a:off x="8581906" y="2921150"/>
                <a:ext cx="821716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squar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应用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5" name="矩形 734"/>
              <p:cNvSpPr txBox="1"/>
              <p:nvPr/>
            </p:nvSpPr>
            <p:spPr>
              <a:xfrm>
                <a:off x="8766387" y="3455662"/>
                <a:ext cx="542702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non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中间件</a:t>
                </a:r>
                <a:r>
                  <a:rPr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 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6" name="矩形 732"/>
              <p:cNvSpPr txBox="1"/>
              <p:nvPr/>
            </p:nvSpPr>
            <p:spPr>
              <a:xfrm>
                <a:off x="8786787" y="3955500"/>
                <a:ext cx="499352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non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数据库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7" name="矩形 733"/>
              <p:cNvSpPr txBox="1"/>
              <p:nvPr/>
            </p:nvSpPr>
            <p:spPr>
              <a:xfrm>
                <a:off x="8799557" y="4504719"/>
                <a:ext cx="638071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non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操作系统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48" name="Sever/PC"/>
              <p:cNvSpPr txBox="1"/>
              <p:nvPr/>
            </p:nvSpPr>
            <p:spPr>
              <a:xfrm>
                <a:off x="8778049" y="5025640"/>
                <a:ext cx="726280" cy="24687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square" lIns="39901" tIns="39901" rIns="39901" bIns="39901" anchor="ctr">
                <a:spAutoFit/>
              </a:bodyPr>
              <a:lstStyle>
                <a:lvl1pPr algn="ctr" defTabSz="465455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服务器</a:t>
                </a:r>
                <a:r>
                  <a:rPr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/PC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149" name="成组"/>
              <p:cNvGrpSpPr/>
              <p:nvPr/>
            </p:nvGrpSpPr>
            <p:grpSpPr>
              <a:xfrm>
                <a:off x="8609631" y="2912614"/>
                <a:ext cx="942815" cy="360948"/>
                <a:chOff x="-36856" y="0"/>
                <a:chExt cx="1861946" cy="481688"/>
              </a:xfrm>
            </p:grpSpPr>
            <p:sp>
              <p:nvSpPr>
                <p:cNvPr id="154" name="线条"/>
                <p:cNvSpPr/>
                <p:nvPr/>
              </p:nvSpPr>
              <p:spPr>
                <a:xfrm>
                  <a:off x="26955" y="0"/>
                  <a:ext cx="1798135" cy="481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242"/>
                      </a:moveTo>
                      <a:cubicBezTo>
                        <a:pt x="0" y="4092"/>
                        <a:pt x="0" y="3952"/>
                        <a:pt x="1" y="3818"/>
                      </a:cubicBezTo>
                      <a:cubicBezTo>
                        <a:pt x="2" y="3552"/>
                        <a:pt x="4" y="3317"/>
                        <a:pt x="8" y="3101"/>
                      </a:cubicBezTo>
                      <a:cubicBezTo>
                        <a:pt x="15" y="2669"/>
                        <a:pt x="31" y="2314"/>
                        <a:pt x="62" y="1950"/>
                      </a:cubicBezTo>
                      <a:cubicBezTo>
                        <a:pt x="140" y="1151"/>
                        <a:pt x="308" y="522"/>
                        <a:pt x="522" y="231"/>
                      </a:cubicBezTo>
                      <a:cubicBezTo>
                        <a:pt x="718" y="0"/>
                        <a:pt x="902" y="0"/>
                        <a:pt x="1270" y="0"/>
                      </a:cubicBezTo>
                      <a:lnTo>
                        <a:pt x="1264" y="0"/>
                      </a:lnTo>
                      <a:lnTo>
                        <a:pt x="20336" y="150"/>
                      </a:lnTo>
                      <a:cubicBezTo>
                        <a:pt x="20698" y="150"/>
                        <a:pt x="20882" y="150"/>
                        <a:pt x="21078" y="382"/>
                      </a:cubicBezTo>
                      <a:cubicBezTo>
                        <a:pt x="21292" y="672"/>
                        <a:pt x="21460" y="1301"/>
                        <a:pt x="21538" y="2100"/>
                      </a:cubicBezTo>
                      <a:cubicBezTo>
                        <a:pt x="21600" y="2830"/>
                        <a:pt x="21600" y="3517"/>
                        <a:pt x="21600" y="4891"/>
                      </a:cubicBezTo>
                      <a:lnTo>
                        <a:pt x="21600" y="16881"/>
                      </a:lnTo>
                      <a:cubicBezTo>
                        <a:pt x="21600" y="18234"/>
                        <a:pt x="21600" y="18921"/>
                        <a:pt x="21538" y="19650"/>
                      </a:cubicBezTo>
                      <a:cubicBezTo>
                        <a:pt x="21460" y="20449"/>
                        <a:pt x="21292" y="21078"/>
                        <a:pt x="21078" y="21369"/>
                      </a:cubicBezTo>
                      <a:cubicBezTo>
                        <a:pt x="20882" y="21600"/>
                        <a:pt x="20698" y="21600"/>
                        <a:pt x="20330" y="21600"/>
                      </a:cubicBezTo>
                      <a:lnTo>
                        <a:pt x="1264" y="21450"/>
                      </a:lnTo>
                      <a:cubicBezTo>
                        <a:pt x="902" y="21450"/>
                        <a:pt x="718" y="21450"/>
                        <a:pt x="522" y="21218"/>
                      </a:cubicBezTo>
                      <a:cubicBezTo>
                        <a:pt x="308" y="20928"/>
                        <a:pt x="140" y="20299"/>
                        <a:pt x="62" y="19500"/>
                      </a:cubicBezTo>
                      <a:cubicBezTo>
                        <a:pt x="0" y="18770"/>
                        <a:pt x="0" y="18083"/>
                        <a:pt x="0" y="16709"/>
                      </a:cubicBezTo>
                      <a:cubicBezTo>
                        <a:pt x="0" y="14410"/>
                        <a:pt x="0" y="13915"/>
                        <a:pt x="0" y="11616"/>
                      </a:cubicBezTo>
                      <a:cubicBezTo>
                        <a:pt x="0" y="10467"/>
                        <a:pt x="0" y="9317"/>
                        <a:pt x="0" y="8168"/>
                      </a:cubicBezTo>
                    </a:path>
                  </a:pathLst>
                </a:custGeom>
                <a:noFill/>
                <a:ln w="3175" cap="flat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25786" tIns="25786" rIns="25786" bIns="25786" numCol="1" anchor="ctr">
                  <a:noAutofit/>
                </a:bodyPr>
                <a:lstStyle/>
                <a:p>
                  <a:pPr algn="ctr" defTabSz="440055">
                    <a:lnSpc>
                      <a:spcPct val="110000"/>
                    </a:lnSpc>
                    <a:defRPr spc="139">
                      <a:solidFill>
                        <a:srgbClr val="C7010B"/>
                      </a:solidFill>
                      <a:latin typeface="FZLanTingHeiS-R-GB"/>
                      <a:ea typeface="FZLanTingHeiS-R-GB"/>
                      <a:cs typeface="FZLanTingHeiS-R-GB"/>
                      <a:sym typeface="FZLanTingHeiS-R-GB"/>
                    </a:defRPr>
                  </a:pPr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55" name="圆形"/>
                <p:cNvSpPr/>
                <p:nvPr/>
              </p:nvSpPr>
              <p:spPr>
                <a:xfrm>
                  <a:off x="-36856" y="134700"/>
                  <a:ext cx="142192" cy="96085"/>
                </a:xfrm>
                <a:prstGeom prst="ellipse">
                  <a:avLst/>
                </a:prstGeom>
                <a:solidFill>
                  <a:srgbClr val="C700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14255" tIns="114255" rIns="114255" bIns="114255" numCol="1" anchor="ctr">
                  <a:noAutofit/>
                </a:bodyPr>
                <a:lstStyle/>
                <a:p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50" name="线条"/>
              <p:cNvSpPr/>
              <p:nvPr/>
            </p:nvSpPr>
            <p:spPr>
              <a:xfrm>
                <a:off x="8641942" y="3440068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1" name="线条"/>
              <p:cNvSpPr/>
              <p:nvPr/>
            </p:nvSpPr>
            <p:spPr>
              <a:xfrm>
                <a:off x="8641942" y="3967522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40000"/>
                    <a:lumOff val="6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2" name="线条"/>
              <p:cNvSpPr/>
              <p:nvPr/>
            </p:nvSpPr>
            <p:spPr>
              <a:xfrm>
                <a:off x="8641942" y="4494975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3" name="线条"/>
              <p:cNvSpPr/>
              <p:nvPr/>
            </p:nvSpPr>
            <p:spPr>
              <a:xfrm>
                <a:off x="8641942" y="5022429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40" name="圆形"/>
            <p:cNvSpPr/>
            <p:nvPr/>
          </p:nvSpPr>
          <p:spPr>
            <a:xfrm>
              <a:off x="8595614" y="3561634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1" name="圆形"/>
            <p:cNvSpPr/>
            <p:nvPr/>
          </p:nvSpPr>
          <p:spPr>
            <a:xfrm>
              <a:off x="8604075" y="4074381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2" name="圆形"/>
            <p:cNvSpPr/>
            <p:nvPr/>
          </p:nvSpPr>
          <p:spPr>
            <a:xfrm>
              <a:off x="8604075" y="4606897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43" name="圆形"/>
            <p:cNvSpPr/>
            <p:nvPr/>
          </p:nvSpPr>
          <p:spPr>
            <a:xfrm>
              <a:off x="8595614" y="5122659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9919813" y="2663089"/>
            <a:ext cx="1001388" cy="2495125"/>
            <a:chOff x="8584744" y="2896609"/>
            <a:chExt cx="1001779" cy="2496099"/>
          </a:xfrm>
        </p:grpSpPr>
        <p:grpSp>
          <p:nvGrpSpPr>
            <p:cNvPr id="157" name="组合 156"/>
            <p:cNvGrpSpPr/>
            <p:nvPr/>
          </p:nvGrpSpPr>
          <p:grpSpPr>
            <a:xfrm>
              <a:off x="8590969" y="2896609"/>
              <a:ext cx="995554" cy="2496099"/>
              <a:chOff x="8609631" y="2887278"/>
              <a:chExt cx="995554" cy="2496099"/>
            </a:xfrm>
          </p:grpSpPr>
          <p:sp>
            <p:nvSpPr>
              <p:cNvPr id="162" name="矩形 735"/>
              <p:cNvSpPr txBox="1"/>
              <p:nvPr/>
            </p:nvSpPr>
            <p:spPr>
              <a:xfrm>
                <a:off x="8634269" y="2887278"/>
                <a:ext cx="821716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squar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大数据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3" name="矩形 734"/>
              <p:cNvSpPr txBox="1"/>
              <p:nvPr/>
            </p:nvSpPr>
            <p:spPr>
              <a:xfrm>
                <a:off x="8698210" y="3425173"/>
                <a:ext cx="906975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non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分布式存储</a:t>
                </a:r>
                <a:r>
                  <a:rPr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 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4" name="矩形 732"/>
              <p:cNvSpPr txBox="1"/>
              <p:nvPr/>
            </p:nvSpPr>
            <p:spPr>
              <a:xfrm>
                <a:off x="8720660" y="3922858"/>
                <a:ext cx="862073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non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高性能计算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5" name="矩形 733"/>
              <p:cNvSpPr txBox="1"/>
              <p:nvPr/>
            </p:nvSpPr>
            <p:spPr>
              <a:xfrm>
                <a:off x="8743131" y="4481136"/>
                <a:ext cx="708125" cy="27710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none" lIns="45701" rIns="45701">
                <a:spAutoFit/>
              </a:bodyPr>
              <a:lstStyle>
                <a:lvl1pPr algn="ctr" defTabSz="435610"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原生应用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6" name="Sever/PC"/>
              <p:cNvSpPr txBox="1"/>
              <p:nvPr/>
            </p:nvSpPr>
            <p:spPr>
              <a:xfrm>
                <a:off x="8734054" y="5008546"/>
                <a:ext cx="726280" cy="246877"/>
              </a:xfrm>
              <a:prstGeom prst="rect">
                <a:avLst/>
              </a:prstGeom>
              <a:ln w="25400">
                <a:miter lim="400000"/>
              </a:ln>
            </p:spPr>
            <p:txBody>
              <a:bodyPr wrap="square" lIns="39901" tIns="39901" rIns="39901" bIns="39901" anchor="ctr">
                <a:spAutoFit/>
              </a:bodyPr>
              <a:lstStyle>
                <a:lvl1pPr algn="ctr" defTabSz="465455">
                  <a:lnSpc>
                    <a:spcPct val="90000"/>
                  </a:lnSpc>
                  <a:spcBef>
                    <a:spcPts val="800"/>
                  </a:spcBef>
                  <a:defRPr sz="2000">
                    <a:solidFill>
                      <a:srgbClr val="FFFFFF"/>
                    </a:solidFill>
                    <a:latin typeface="Huawei Sans"/>
                    <a:ea typeface="Huawei Sans"/>
                    <a:cs typeface="Huawei Sans"/>
                    <a:sym typeface="Huawei Sans"/>
                  </a:defRPr>
                </a:lvl1pPr>
              </a:lstStyle>
              <a:p>
                <a:r>
                  <a:rPr lang="zh-CN" altLang="en-US" sz="1200" dirty="0">
                    <a:solidFill>
                      <a:schemeClr val="tx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</a:rPr>
                  <a:t>云服务</a:t>
                </a:r>
                <a:endParaRPr sz="12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grpSp>
            <p:nvGrpSpPr>
              <p:cNvPr id="167" name="成组"/>
              <p:cNvGrpSpPr/>
              <p:nvPr/>
            </p:nvGrpSpPr>
            <p:grpSpPr>
              <a:xfrm>
                <a:off x="8609631" y="2912614"/>
                <a:ext cx="942815" cy="360948"/>
                <a:chOff x="-36856" y="0"/>
                <a:chExt cx="1861946" cy="481688"/>
              </a:xfrm>
            </p:grpSpPr>
            <p:sp>
              <p:nvSpPr>
                <p:cNvPr id="172" name="线条"/>
                <p:cNvSpPr/>
                <p:nvPr/>
              </p:nvSpPr>
              <p:spPr>
                <a:xfrm>
                  <a:off x="26955" y="0"/>
                  <a:ext cx="1798135" cy="48168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4242"/>
                      </a:moveTo>
                      <a:cubicBezTo>
                        <a:pt x="0" y="4092"/>
                        <a:pt x="0" y="3952"/>
                        <a:pt x="1" y="3818"/>
                      </a:cubicBezTo>
                      <a:cubicBezTo>
                        <a:pt x="2" y="3552"/>
                        <a:pt x="4" y="3317"/>
                        <a:pt x="8" y="3101"/>
                      </a:cubicBezTo>
                      <a:cubicBezTo>
                        <a:pt x="15" y="2669"/>
                        <a:pt x="31" y="2314"/>
                        <a:pt x="62" y="1950"/>
                      </a:cubicBezTo>
                      <a:cubicBezTo>
                        <a:pt x="140" y="1151"/>
                        <a:pt x="308" y="522"/>
                        <a:pt x="522" y="231"/>
                      </a:cubicBezTo>
                      <a:cubicBezTo>
                        <a:pt x="718" y="0"/>
                        <a:pt x="902" y="0"/>
                        <a:pt x="1270" y="0"/>
                      </a:cubicBezTo>
                      <a:lnTo>
                        <a:pt x="1264" y="0"/>
                      </a:lnTo>
                      <a:lnTo>
                        <a:pt x="20336" y="150"/>
                      </a:lnTo>
                      <a:cubicBezTo>
                        <a:pt x="20698" y="150"/>
                        <a:pt x="20882" y="150"/>
                        <a:pt x="21078" y="382"/>
                      </a:cubicBezTo>
                      <a:cubicBezTo>
                        <a:pt x="21292" y="672"/>
                        <a:pt x="21460" y="1301"/>
                        <a:pt x="21538" y="2100"/>
                      </a:cubicBezTo>
                      <a:cubicBezTo>
                        <a:pt x="21600" y="2830"/>
                        <a:pt x="21600" y="3517"/>
                        <a:pt x="21600" y="4891"/>
                      </a:cubicBezTo>
                      <a:lnTo>
                        <a:pt x="21600" y="16881"/>
                      </a:lnTo>
                      <a:cubicBezTo>
                        <a:pt x="21600" y="18234"/>
                        <a:pt x="21600" y="18921"/>
                        <a:pt x="21538" y="19650"/>
                      </a:cubicBezTo>
                      <a:cubicBezTo>
                        <a:pt x="21460" y="20449"/>
                        <a:pt x="21292" y="21078"/>
                        <a:pt x="21078" y="21369"/>
                      </a:cubicBezTo>
                      <a:cubicBezTo>
                        <a:pt x="20882" y="21600"/>
                        <a:pt x="20698" y="21600"/>
                        <a:pt x="20330" y="21600"/>
                      </a:cubicBezTo>
                      <a:lnTo>
                        <a:pt x="1264" y="21450"/>
                      </a:lnTo>
                      <a:cubicBezTo>
                        <a:pt x="902" y="21450"/>
                        <a:pt x="718" y="21450"/>
                        <a:pt x="522" y="21218"/>
                      </a:cubicBezTo>
                      <a:cubicBezTo>
                        <a:pt x="308" y="20928"/>
                        <a:pt x="140" y="20299"/>
                        <a:pt x="62" y="19500"/>
                      </a:cubicBezTo>
                      <a:cubicBezTo>
                        <a:pt x="0" y="18770"/>
                        <a:pt x="0" y="18083"/>
                        <a:pt x="0" y="16709"/>
                      </a:cubicBezTo>
                      <a:cubicBezTo>
                        <a:pt x="0" y="14410"/>
                        <a:pt x="0" y="13915"/>
                        <a:pt x="0" y="11616"/>
                      </a:cubicBezTo>
                      <a:cubicBezTo>
                        <a:pt x="0" y="10467"/>
                        <a:pt x="0" y="9317"/>
                        <a:pt x="0" y="8168"/>
                      </a:cubicBezTo>
                    </a:path>
                  </a:pathLst>
                </a:custGeom>
                <a:noFill/>
                <a:ln w="3175" cap="flat">
                  <a:solidFill>
                    <a:schemeClr val="bg1">
                      <a:lumMod val="60000"/>
                      <a:lumOff val="4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wrap="square" lIns="25786" tIns="25786" rIns="25786" bIns="25786" numCol="1" anchor="ctr">
                  <a:noAutofit/>
                </a:bodyPr>
                <a:lstStyle/>
                <a:p>
                  <a:pPr algn="ctr" defTabSz="440055">
                    <a:lnSpc>
                      <a:spcPct val="110000"/>
                    </a:lnSpc>
                    <a:defRPr spc="139">
                      <a:solidFill>
                        <a:srgbClr val="C7010B"/>
                      </a:solidFill>
                      <a:latin typeface="FZLanTingHeiS-R-GB"/>
                      <a:ea typeface="FZLanTingHeiS-R-GB"/>
                      <a:cs typeface="FZLanTingHeiS-R-GB"/>
                      <a:sym typeface="FZLanTingHeiS-R-GB"/>
                    </a:defRPr>
                  </a:pPr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  <p:sp>
              <p:nvSpPr>
                <p:cNvPr id="173" name="圆形"/>
                <p:cNvSpPr/>
                <p:nvPr/>
              </p:nvSpPr>
              <p:spPr>
                <a:xfrm>
                  <a:off x="-36856" y="96785"/>
                  <a:ext cx="142191" cy="96085"/>
                </a:xfrm>
                <a:prstGeom prst="ellipse">
                  <a:avLst/>
                </a:prstGeom>
                <a:solidFill>
                  <a:srgbClr val="C7000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14255" tIns="114255" rIns="114255" bIns="114255" numCol="1" anchor="ctr">
                  <a:noAutofit/>
                </a:bodyPr>
                <a:lstStyle/>
                <a:p>
                  <a:endParaRPr sz="1200">
                    <a:latin typeface="Huawei Sans" panose="020C0503030203020204" pitchFamily="34" charset="0"/>
                    <a:ea typeface="方正兰亭黑简体" panose="02000000000000000000" pitchFamily="2" charset="-122"/>
                  </a:endParaRPr>
                </a:p>
              </p:txBody>
            </p:sp>
          </p:grpSp>
          <p:sp>
            <p:nvSpPr>
              <p:cNvPr id="168" name="线条"/>
              <p:cNvSpPr/>
              <p:nvPr/>
            </p:nvSpPr>
            <p:spPr>
              <a:xfrm>
                <a:off x="8641942" y="3440068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69" name="线条"/>
              <p:cNvSpPr/>
              <p:nvPr/>
            </p:nvSpPr>
            <p:spPr>
              <a:xfrm>
                <a:off x="8641942" y="3967522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40000"/>
                    <a:lumOff val="6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0" name="线条"/>
              <p:cNvSpPr/>
              <p:nvPr/>
            </p:nvSpPr>
            <p:spPr>
              <a:xfrm>
                <a:off x="8637378" y="4445234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71" name="线条"/>
              <p:cNvSpPr/>
              <p:nvPr/>
            </p:nvSpPr>
            <p:spPr>
              <a:xfrm>
                <a:off x="8641942" y="5022429"/>
                <a:ext cx="910504" cy="3609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4242"/>
                    </a:moveTo>
                    <a:cubicBezTo>
                      <a:pt x="0" y="4092"/>
                      <a:pt x="0" y="3952"/>
                      <a:pt x="1" y="3818"/>
                    </a:cubicBezTo>
                    <a:cubicBezTo>
                      <a:pt x="2" y="3552"/>
                      <a:pt x="4" y="3317"/>
                      <a:pt x="8" y="3101"/>
                    </a:cubicBezTo>
                    <a:cubicBezTo>
                      <a:pt x="15" y="2669"/>
                      <a:pt x="31" y="2314"/>
                      <a:pt x="62" y="1950"/>
                    </a:cubicBezTo>
                    <a:cubicBezTo>
                      <a:pt x="140" y="1151"/>
                      <a:pt x="308" y="522"/>
                      <a:pt x="522" y="231"/>
                    </a:cubicBezTo>
                    <a:cubicBezTo>
                      <a:pt x="718" y="0"/>
                      <a:pt x="902" y="0"/>
                      <a:pt x="1270" y="0"/>
                    </a:cubicBezTo>
                    <a:lnTo>
                      <a:pt x="1264" y="0"/>
                    </a:lnTo>
                    <a:lnTo>
                      <a:pt x="20336" y="150"/>
                    </a:lnTo>
                    <a:cubicBezTo>
                      <a:pt x="20698" y="150"/>
                      <a:pt x="20882" y="150"/>
                      <a:pt x="21078" y="382"/>
                    </a:cubicBezTo>
                    <a:cubicBezTo>
                      <a:pt x="21292" y="672"/>
                      <a:pt x="21460" y="1301"/>
                      <a:pt x="21538" y="2100"/>
                    </a:cubicBezTo>
                    <a:cubicBezTo>
                      <a:pt x="21600" y="2830"/>
                      <a:pt x="21600" y="3517"/>
                      <a:pt x="21600" y="4891"/>
                    </a:cubicBezTo>
                    <a:lnTo>
                      <a:pt x="21600" y="16881"/>
                    </a:lnTo>
                    <a:cubicBezTo>
                      <a:pt x="21600" y="18234"/>
                      <a:pt x="21600" y="18921"/>
                      <a:pt x="21538" y="19650"/>
                    </a:cubicBezTo>
                    <a:cubicBezTo>
                      <a:pt x="21460" y="20449"/>
                      <a:pt x="21292" y="21078"/>
                      <a:pt x="21078" y="21369"/>
                    </a:cubicBezTo>
                    <a:cubicBezTo>
                      <a:pt x="20882" y="21600"/>
                      <a:pt x="20698" y="21600"/>
                      <a:pt x="20330" y="21600"/>
                    </a:cubicBezTo>
                    <a:lnTo>
                      <a:pt x="1264" y="21450"/>
                    </a:lnTo>
                    <a:cubicBezTo>
                      <a:pt x="902" y="21450"/>
                      <a:pt x="718" y="21450"/>
                      <a:pt x="522" y="21218"/>
                    </a:cubicBezTo>
                    <a:cubicBezTo>
                      <a:pt x="308" y="20928"/>
                      <a:pt x="140" y="20299"/>
                      <a:pt x="62" y="19500"/>
                    </a:cubicBezTo>
                    <a:cubicBezTo>
                      <a:pt x="0" y="18770"/>
                      <a:pt x="0" y="18083"/>
                      <a:pt x="0" y="16709"/>
                    </a:cubicBezTo>
                    <a:cubicBezTo>
                      <a:pt x="0" y="14410"/>
                      <a:pt x="0" y="13915"/>
                      <a:pt x="0" y="11616"/>
                    </a:cubicBezTo>
                    <a:cubicBezTo>
                      <a:pt x="0" y="10467"/>
                      <a:pt x="0" y="9317"/>
                      <a:pt x="0" y="8168"/>
                    </a:cubicBezTo>
                  </a:path>
                </a:pathLst>
              </a:custGeom>
              <a:noFill/>
              <a:ln w="3175" cap="flat">
                <a:solidFill>
                  <a:schemeClr val="bg1">
                    <a:lumMod val="60000"/>
                    <a:lumOff val="40000"/>
                  </a:schemeClr>
                </a:solidFill>
                <a:prstDash val="solid"/>
                <a:miter lim="800000"/>
              </a:ln>
              <a:effectLst/>
            </p:spPr>
            <p:txBody>
              <a:bodyPr wrap="square" lIns="25786" tIns="25786" rIns="25786" bIns="25786" numCol="1" anchor="ctr">
                <a:noAutofit/>
              </a:bodyPr>
              <a:lstStyle/>
              <a:p>
                <a:pPr algn="ctr" defTabSz="440055">
                  <a:lnSpc>
                    <a:spcPct val="110000"/>
                  </a:lnSpc>
                  <a:defRPr spc="139">
                    <a:solidFill>
                      <a:srgbClr val="C7010B"/>
                    </a:solidFill>
                    <a:latin typeface="FZLanTingHeiS-R-GB"/>
                    <a:ea typeface="FZLanTingHeiS-R-GB"/>
                    <a:cs typeface="FZLanTingHeiS-R-GB"/>
                    <a:sym typeface="FZLanTingHeiS-R-GB"/>
                  </a:defRPr>
                </a:pPr>
                <a:endParaRPr sz="1200">
                  <a:latin typeface="Huawei Sans" panose="020C0503030203020204" pitchFamily="34" charset="0"/>
                  <a:ea typeface="方正兰亭黑简体" panose="02000000000000000000" pitchFamily="2" charset="-122"/>
                </a:endParaRPr>
              </a:p>
            </p:txBody>
          </p:sp>
        </p:grpSp>
        <p:sp>
          <p:nvSpPr>
            <p:cNvPr id="158" name="圆形"/>
            <p:cNvSpPr/>
            <p:nvPr/>
          </p:nvSpPr>
          <p:spPr>
            <a:xfrm>
              <a:off x="8584744" y="3529430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59" name="圆形"/>
            <p:cNvSpPr/>
            <p:nvPr/>
          </p:nvSpPr>
          <p:spPr>
            <a:xfrm>
              <a:off x="8584746" y="4051942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0" name="圆形"/>
            <p:cNvSpPr/>
            <p:nvPr/>
          </p:nvSpPr>
          <p:spPr>
            <a:xfrm>
              <a:off x="8594079" y="4583789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161" name="圆形"/>
            <p:cNvSpPr/>
            <p:nvPr/>
          </p:nvSpPr>
          <p:spPr>
            <a:xfrm>
              <a:off x="8597183" y="5100084"/>
              <a:ext cx="72000" cy="72000"/>
            </a:xfrm>
            <a:prstGeom prst="ellipse">
              <a:avLst/>
            </a:prstGeom>
            <a:solidFill>
              <a:srgbClr val="C70001"/>
            </a:solidFill>
            <a:ln w="12700" cap="flat">
              <a:noFill/>
              <a:miter lim="400000"/>
            </a:ln>
            <a:effectLst/>
          </p:spPr>
          <p:txBody>
            <a:bodyPr wrap="square" lIns="114255" tIns="114255" rIns="114255" bIns="114255" numCol="1" anchor="ctr">
              <a:noAutofit/>
            </a:bodyPr>
            <a:lstStyle/>
            <a:p>
              <a:endParaRPr sz="1200"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</p:grpSp>
      <p:sp>
        <p:nvSpPr>
          <p:cNvPr id="176" name="文本框 175"/>
          <p:cNvSpPr txBox="1"/>
          <p:nvPr/>
        </p:nvSpPr>
        <p:spPr>
          <a:xfrm>
            <a:off x="1455597" y="1311762"/>
            <a:ext cx="1865693" cy="5321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400" b="1" dirty="0">
                <a:latin typeface="Huawei Sans" panose="020C0503030203020204" pitchFamily="34" charset="0"/>
                <a:ea typeface="方正兰亭黑简体" panose="02000000000000000000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鲲鹏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SoC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鲲鹏简介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4.xml><?xml version="1.0" encoding="utf-8"?>
<p:tagLst xmlns:p="http://schemas.openxmlformats.org/presentationml/2006/main">
  <p:tag name="KSO_WPP_MARK_KEY" val="72c27d5f-e1cc-46d7-b109-fe479b8121bd"/>
  <p:tag name="COMMONDATA" val="eyJoZGlkIjoiYjczZDc5ZDYyNDgxZjdkMjc5ZmUzNTlkN2UxM2I2MTcifQ=="/>
</p:tagLst>
</file>

<file path=ppt/theme/theme1.xml><?xml version="1.0" encoding="utf-8"?>
<a:theme xmlns:a="http://schemas.openxmlformats.org/drawingml/2006/main" name="1_标题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功能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内容页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感谢页模板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方正+Huawei">
      <a:majorFont>
        <a:latin typeface="Huawei Sans"/>
        <a:ea typeface="方正兰亭黑简体"/>
        <a:cs typeface=""/>
      </a:majorFont>
      <a:minorFont>
        <a:latin typeface="Huawei Sans"/>
        <a:ea typeface="方正兰亭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/ > < / p : p r o p e r t i e s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c t : c o n t e n t T y p e S c h e m a   c t : _ = " "   m a : _ = " "   m a : c o n t e n t T y p e N a m e = " D o c u m e n t "   m a : c o n t e n t T y p e I D = " 0 x 0 1 0 1 0 0 C C 2 2 6 7 7 4 B 8 D 8 7 F 4 D 9 2 D 9 D 1 F 6 8 5 9 E D 4 4 E "   m a : c o n t e n t T y p e V e r s i o n = " 0 "   m a : c o n t e n t T y p e D e s c r i p t i o n = " C r e a t e   a   n e w   d o c u m e n t . "   m a : c o n t e n t T y p e S c o p e = " "   m a : v e r s i o n I D = " 2 4 0 5 c 1 c e 6 3 a 3 4 0 9 b c e f 1 8 9 2 7 9 c 7 0 4 b c 6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c 6 4 4 9 0 b 4 a e c 6 2 0 1 5 1 6 c 3 a 8 7 4 1 5 6 f 3 7 b 2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>  
 < x s d : e l e m e n t   n a m e = " p r o p e r t i e s " >  
 < x s d : c o m p l e x T y p e >  
 < x s d : s e q u e n c e >  
 < x s d : e l e m e n t   n a m e = " d o c u m e n t M a n a g e m e n t " >  
 < x s d : c o m p l e x T y p e >  
 < x s d : a l l /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Props1.xml><?xml version="1.0" encoding="utf-8"?>
<ds:datastoreItem xmlns:ds="http://schemas.openxmlformats.org/officeDocument/2006/customXml" ds:itemID="{A1A4E927-2E19-40DA-AC21-D3EBC4321306}">
  <ds:schemaRefs/>
</ds:datastoreItem>
</file>

<file path=customXml/itemProps2.xml><?xml version="1.0" encoding="utf-8"?>
<ds:datastoreItem xmlns:ds="http://schemas.openxmlformats.org/officeDocument/2006/customXml" ds:itemID="{E0C0B7D1-9D1B-4D75-900E-434169096BEF}">
  <ds:schemaRefs/>
</ds:datastoreItem>
</file>

<file path=customXml/itemProps3.xml><?xml version="1.0" encoding="utf-8"?>
<ds:datastoreItem xmlns:ds="http://schemas.openxmlformats.org/officeDocument/2006/customXml" ds:itemID="{73BB0E4A-51FC-4B4D-8B7E-209EA6035DF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宽屏</PresentationFormat>
  <Paragraphs>71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Huawei Sans</vt:lpstr>
      <vt:lpstr>NumberOnly</vt:lpstr>
      <vt:lpstr>方正兰亭黑简体</vt:lpstr>
      <vt:lpstr>黑体</vt:lpstr>
      <vt:lpstr>微软雅黑</vt:lpstr>
      <vt:lpstr>华文琥珀</vt:lpstr>
      <vt:lpstr>FZLanTingHeiS-R-GB</vt:lpstr>
      <vt:lpstr>Huawei Sans</vt:lpstr>
      <vt:lpstr>Segoe Print</vt:lpstr>
      <vt:lpstr>Arial Unicode MS</vt:lpstr>
      <vt:lpstr>1_标题页模板</vt:lpstr>
      <vt:lpstr>2_功能页模板</vt:lpstr>
      <vt:lpstr>3_内容页模板</vt:lpstr>
      <vt:lpstr>4_感谢页模板</vt:lpstr>
      <vt:lpstr>PowerPoint 演示文稿</vt:lpstr>
      <vt:lpstr>PowerPoint 演示文稿</vt:lpstr>
      <vt:lpstr>鲲鹏简介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fanyan (A)</dc:creator>
  <cp:lastModifiedBy>3602@45.1%</cp:lastModifiedBy>
  <cp:revision>241</cp:revision>
  <cp:lastPrinted>2020-07-31T09:33:00Z</cp:lastPrinted>
  <dcterms:created xsi:type="dcterms:W3CDTF">2018-11-29T10:16:00Z</dcterms:created>
  <dcterms:modified xsi:type="dcterms:W3CDTF">2023-06-24T09:13:03Z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(3)HwCcYv7HBjqsJwtSK+YDyPHOoqoqF2nsXxSrRBkoBAyZyr4+61+SNGomHdsBPZxaFLJZKKtl
LYWIDqJSvRDDltHu61QnEJ1LBdbhLGxnJwTJIhV0bNpy8D4m6I52EA2SXy7KmLkYUmClRBVS
tyWmWOf5VXNTZEuuUF3ef3K3fgKOdBdRRhoUMNCiyxCB8s4PnJAnXU37LqkrP8v9rdi/oDT7
PLDM8U3PVJ0PND3gKV</vt:lpwstr>
  </property>
  <property fmtid="{D5CDD505-2E9C-101B-9397-08002B2CF9AE}" pid="3" name="_2015_ms_pID_7253431">
    <vt:lpwstr>6pslbani5kP1QaYTgK91OlTJ258mUpLarPxaJqIoZc+FjXAcUv5PUU
zfCgJUj+z59ryuFHq5rYyDbdbAduMYBpe0tpQW28byMK/BgmX9QKGdFcmzrFF6NgsYtZSJnm
+NdZrvkhkdE4Y9yDdDNUFsvT9YbNWTaS2DQBOw7NLwWO5thm0JdWCTxD80vAKV2UnYNz+xOW
9lRmVxRzc2Y5Rr6qtFFy+WKGRt9YLyguXZjh</vt:lpwstr>
  </property>
  <property fmtid="{D5CDD505-2E9C-101B-9397-08002B2CF9AE}" pid="4" name="_2015_ms_pID_7253432">
    <vt:lpwstr>+A==</vt:lpwstr>
  </property>
  <property fmtid="{D5CDD505-2E9C-101B-9397-08002B2CF9AE}" pid="5" name="ContentTypeId">
    <vt:lpwstr>0x010100CC226774B8D87F4D92D9D1F6859ED44E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1597126700</vt:lpwstr>
  </property>
  <property fmtid="{D5CDD505-2E9C-101B-9397-08002B2CF9AE}" pid="10" name="ICV">
    <vt:lpwstr>B8E50BACFB6C485A93EFD4D11BF20E32_12</vt:lpwstr>
  </property>
  <property fmtid="{D5CDD505-2E9C-101B-9397-08002B2CF9AE}" pid="11" name="KSOProductBuildVer">
    <vt:lpwstr>2052-11.1.0.14309</vt:lpwstr>
  </property>
</Properties>
</file>